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0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94F"/>
    <a:srgbClr val="00194E"/>
    <a:srgbClr val="001A4D"/>
    <a:srgbClr val="001347"/>
    <a:srgbClr val="001951"/>
    <a:srgbClr val="001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88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 rot="5400000">
            <a:off x="-2111247" y="2111247"/>
            <a:ext cx="6858002" cy="2635508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rot="5400000" flipH="1" flipV="1">
            <a:off x="-550737" y="547235"/>
            <a:ext cx="4956502" cy="385502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 userDrawn="1"/>
        </p:nvSpPr>
        <p:spPr>
          <a:xfrm>
            <a:off x="284189" y="6419985"/>
            <a:ext cx="8844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chemeClr val="tx2"/>
                </a:solidFill>
              </a:rPr>
              <a:t>EFCOG promotes excellence in all aspects of the operation, management, and integration of DOE facilities in a safe, environmentally sound, efficient and cost-effective manner through the ongoing exchange of information on lessons learned.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743200" y="1600200"/>
            <a:ext cx="6248400" cy="762000"/>
          </a:xfrm>
        </p:spPr>
        <p:txBody>
          <a:bodyPr>
            <a:noAutofit/>
          </a:bodyPr>
          <a:lstStyle>
            <a:lvl1pPr>
              <a:buNone/>
              <a:defRPr sz="4000">
                <a:solidFill>
                  <a:srgbClr val="00195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4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657600" y="3810000"/>
            <a:ext cx="4648200" cy="2438400"/>
          </a:xfrm>
        </p:spPr>
        <p:txBody>
          <a:bodyPr>
            <a:normAutofit/>
          </a:bodyPr>
          <a:lstStyle>
            <a:lvl1pPr>
              <a:spcAft>
                <a:spcPts val="1800"/>
              </a:spcAft>
              <a:buNone/>
              <a:defRPr sz="2800">
                <a:solidFill>
                  <a:srgbClr val="00194F"/>
                </a:solidFill>
              </a:defRPr>
            </a:lvl1pPr>
          </a:lstStyle>
          <a:p>
            <a:pPr lvl="0"/>
            <a:r>
              <a:rPr lang="en-US" dirty="0"/>
              <a:t>Click to edit Master subtitle style 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5" y="80831"/>
            <a:ext cx="2085473" cy="7271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 rot="5400000">
            <a:off x="-2111247" y="2111247"/>
            <a:ext cx="6858002" cy="2635508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rot="5400000" flipH="1" flipV="1">
            <a:off x="-550737" y="547235"/>
            <a:ext cx="4956502" cy="385502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743200" y="3584448"/>
            <a:ext cx="6248400" cy="762000"/>
          </a:xfrm>
        </p:spPr>
        <p:txBody>
          <a:bodyPr>
            <a:noAutofit/>
          </a:bodyPr>
          <a:lstStyle>
            <a:lvl1pPr>
              <a:buNone/>
              <a:defRPr sz="3600">
                <a:solidFill>
                  <a:srgbClr val="00194F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5" y="80831"/>
            <a:ext cx="2085473" cy="7271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- Ba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194F"/>
                </a:solidFill>
              </a:defRPr>
            </a:lvl1pPr>
            <a:lvl2pPr>
              <a:buSzPct val="80000"/>
              <a:buFont typeface="Courier New" pitchFamily="49" charset="0"/>
              <a:buChar char="o"/>
              <a:defRPr>
                <a:solidFill>
                  <a:srgbClr val="00194F"/>
                </a:solidFill>
              </a:defRPr>
            </a:lvl2pPr>
            <a:lvl3pPr>
              <a:buFont typeface="Calibri" pitchFamily="34" charset="0"/>
              <a:buChar char="–"/>
              <a:defRPr>
                <a:solidFill>
                  <a:srgbClr val="00194F"/>
                </a:solidFill>
              </a:defRPr>
            </a:lvl3pPr>
            <a:lvl4pPr>
              <a:buFont typeface="Wingdings" pitchFamily="2" charset="2"/>
              <a:buChar char="§"/>
              <a:defRPr>
                <a:solidFill>
                  <a:srgbClr val="00194F"/>
                </a:solidFill>
              </a:defRPr>
            </a:lvl4pPr>
            <a:lvl5pPr>
              <a:defRPr>
                <a:solidFill>
                  <a:srgbClr val="00194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-109" charset="-128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Ba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67200"/>
          </a:xfrm>
        </p:spPr>
        <p:txBody>
          <a:bodyPr/>
          <a:lstStyle>
            <a:lvl1pPr>
              <a:defRPr sz="2400" b="0" baseline="0">
                <a:solidFill>
                  <a:srgbClr val="001347"/>
                </a:solidFill>
              </a:defRPr>
            </a:lvl1pPr>
            <a:lvl2pPr>
              <a:buSzPct val="80000"/>
              <a:buFont typeface="Courier New" pitchFamily="49" charset="0"/>
              <a:buChar char="o"/>
              <a:defRPr lang="en-US" sz="2200" kern="1200" dirty="0" smtClean="0">
                <a:solidFill>
                  <a:srgbClr val="001347"/>
                </a:solidFill>
                <a:latin typeface="+mn-lt"/>
                <a:ea typeface="+mn-ea"/>
                <a:cs typeface="+mn-cs"/>
              </a:defRPr>
            </a:lvl2pPr>
            <a:lvl3pPr>
              <a:buFont typeface="Calibri" pitchFamily="34" charset="0"/>
              <a:buChar char="–"/>
              <a:defRPr sz="2000">
                <a:solidFill>
                  <a:srgbClr val="001347"/>
                </a:solidFill>
              </a:defRPr>
            </a:lvl3pPr>
            <a:lvl4pPr>
              <a:buFont typeface="Wingdings" pitchFamily="2" charset="2"/>
              <a:buChar char="§"/>
              <a:defRPr sz="1800">
                <a:solidFill>
                  <a:srgbClr val="001347"/>
                </a:solidFill>
              </a:defRPr>
            </a:lvl4pPr>
            <a:lvl5pPr>
              <a:defRPr sz="1800">
                <a:solidFill>
                  <a:srgbClr val="00134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67200"/>
          </a:xfrm>
        </p:spPr>
        <p:txBody>
          <a:bodyPr/>
          <a:lstStyle>
            <a:lvl1pPr>
              <a:defRPr sz="2400" b="0">
                <a:solidFill>
                  <a:srgbClr val="001347"/>
                </a:solidFill>
              </a:defRPr>
            </a:lvl1pPr>
            <a:lvl2pPr>
              <a:buSzPct val="80000"/>
              <a:buFont typeface="Courier New" pitchFamily="49" charset="0"/>
              <a:buChar char="o"/>
              <a:defRPr sz="2200">
                <a:solidFill>
                  <a:srgbClr val="001347"/>
                </a:solidFill>
              </a:defRPr>
            </a:lvl2pPr>
            <a:lvl3pPr>
              <a:buFont typeface="Calibri" pitchFamily="34" charset="0"/>
              <a:buChar char="–"/>
              <a:defRPr sz="2000">
                <a:solidFill>
                  <a:srgbClr val="001347"/>
                </a:solidFill>
              </a:defRPr>
            </a:lvl3pPr>
            <a:lvl4pPr>
              <a:buFont typeface="Wingdings" pitchFamily="2" charset="2"/>
              <a:buChar char="§"/>
              <a:defRPr sz="1800">
                <a:solidFill>
                  <a:srgbClr val="001347"/>
                </a:solidFill>
              </a:defRPr>
            </a:lvl4pPr>
            <a:lvl5pPr>
              <a:defRPr sz="1800">
                <a:solidFill>
                  <a:srgbClr val="00134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200" y="1295400"/>
            <a:ext cx="4038600" cy="457200"/>
          </a:xfrm>
        </p:spPr>
        <p:txBody>
          <a:bodyPr>
            <a:noAutofit/>
          </a:bodyPr>
          <a:lstStyle>
            <a:lvl1pPr>
              <a:buNone/>
              <a:defRPr sz="2400" b="1">
                <a:solidFill>
                  <a:srgbClr val="00134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648200" y="1295400"/>
            <a:ext cx="4038600" cy="457200"/>
          </a:xfrm>
        </p:spPr>
        <p:txBody>
          <a:bodyPr>
            <a:noAutofit/>
          </a:bodyPr>
          <a:lstStyle>
            <a:lvl1pPr>
              <a:buNone/>
              <a:defRPr sz="2400" b="1">
                <a:solidFill>
                  <a:srgbClr val="00134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Text, Object - Ba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724400"/>
          </a:xfrm>
        </p:spPr>
        <p:txBody>
          <a:bodyPr/>
          <a:lstStyle>
            <a:lvl1pPr>
              <a:defRPr sz="2800">
                <a:solidFill>
                  <a:srgbClr val="001A4D"/>
                </a:solidFill>
              </a:defRPr>
            </a:lvl1pPr>
            <a:lvl2pPr>
              <a:buSzPct val="80000"/>
              <a:buFont typeface="Courier New" pitchFamily="49" charset="0"/>
              <a:buChar char="o"/>
              <a:defRPr sz="2400">
                <a:solidFill>
                  <a:srgbClr val="001A4D"/>
                </a:solidFill>
              </a:defRPr>
            </a:lvl2pPr>
            <a:lvl3pPr marL="1258888" indent="-344488">
              <a:buFont typeface="Calibri" pitchFamily="34" charset="0"/>
              <a:buChar char="–"/>
              <a:defRPr sz="2000">
                <a:solidFill>
                  <a:srgbClr val="001A4D"/>
                </a:solidFill>
              </a:defRPr>
            </a:lvl3pPr>
            <a:lvl4pPr>
              <a:buFont typeface="Wingdings" pitchFamily="2" charset="2"/>
              <a:buChar char="§"/>
              <a:defRPr sz="1800">
                <a:solidFill>
                  <a:srgbClr val="001A4D"/>
                </a:solidFill>
              </a:defRPr>
            </a:lvl4pPr>
            <a:lvl5pPr>
              <a:defRPr sz="1800">
                <a:solidFill>
                  <a:srgbClr val="001A4D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724400"/>
          </a:xfrm>
        </p:spPr>
        <p:txBody>
          <a:bodyPr/>
          <a:lstStyle>
            <a:lvl1pPr>
              <a:buNone/>
              <a:defRPr sz="2800">
                <a:solidFill>
                  <a:srgbClr val="001A4D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No Ba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872"/>
            <a:ext cx="8229600" cy="566928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00194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194F"/>
                </a:solidFill>
              </a:defRPr>
            </a:lvl1pPr>
            <a:lvl2pPr>
              <a:buSzPct val="80000"/>
              <a:buFont typeface="Courier New" pitchFamily="49" charset="0"/>
              <a:buChar char="o"/>
              <a:defRPr>
                <a:solidFill>
                  <a:srgbClr val="00194F"/>
                </a:solidFill>
              </a:defRPr>
            </a:lvl2pPr>
            <a:lvl3pPr>
              <a:buFont typeface="Calibri" pitchFamily="34" charset="0"/>
              <a:buChar char="–"/>
              <a:defRPr>
                <a:solidFill>
                  <a:srgbClr val="00194F"/>
                </a:solidFill>
              </a:defRPr>
            </a:lvl3pPr>
            <a:lvl4pPr>
              <a:buFont typeface="Wingdings" pitchFamily="2" charset="2"/>
              <a:buChar char="§"/>
              <a:defRPr>
                <a:solidFill>
                  <a:srgbClr val="00194F"/>
                </a:solidFill>
              </a:defRPr>
            </a:lvl4pPr>
            <a:lvl5pPr>
              <a:defRPr>
                <a:solidFill>
                  <a:srgbClr val="00194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85800"/>
            <a:ext cx="9144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No Ba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194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67200"/>
          </a:xfrm>
        </p:spPr>
        <p:txBody>
          <a:bodyPr/>
          <a:lstStyle>
            <a:lvl1pPr>
              <a:defRPr sz="2400" b="0" baseline="0">
                <a:solidFill>
                  <a:srgbClr val="00194E"/>
                </a:solidFill>
              </a:defRPr>
            </a:lvl1pPr>
            <a:lvl2pPr>
              <a:buSzPct val="80000"/>
              <a:buFont typeface="Courier New" pitchFamily="49" charset="0"/>
              <a:buChar char="o"/>
              <a:defRPr lang="en-US" sz="2200" kern="1200" dirty="0" smtClean="0">
                <a:solidFill>
                  <a:srgbClr val="00194E"/>
                </a:solidFill>
                <a:latin typeface="+mn-lt"/>
                <a:ea typeface="+mn-ea"/>
                <a:cs typeface="+mn-cs"/>
              </a:defRPr>
            </a:lvl2pPr>
            <a:lvl3pPr>
              <a:buFont typeface="Calibri" pitchFamily="34" charset="0"/>
              <a:buChar char="–"/>
              <a:defRPr sz="2000">
                <a:solidFill>
                  <a:srgbClr val="00194E"/>
                </a:solidFill>
              </a:defRPr>
            </a:lvl3pPr>
            <a:lvl4pPr>
              <a:buFont typeface="Wingdings" pitchFamily="2" charset="2"/>
              <a:buChar char="§"/>
              <a:defRPr sz="1800">
                <a:solidFill>
                  <a:srgbClr val="00194E"/>
                </a:solidFill>
              </a:defRPr>
            </a:lvl4pPr>
            <a:lvl5pPr>
              <a:defRPr sz="1800">
                <a:solidFill>
                  <a:srgbClr val="00194E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67200"/>
          </a:xfrm>
        </p:spPr>
        <p:txBody>
          <a:bodyPr/>
          <a:lstStyle>
            <a:lvl1pPr>
              <a:defRPr sz="2400" b="0">
                <a:solidFill>
                  <a:srgbClr val="00194E"/>
                </a:solidFill>
              </a:defRPr>
            </a:lvl1pPr>
            <a:lvl2pPr>
              <a:buSzPct val="80000"/>
              <a:buFont typeface="Courier New" pitchFamily="49" charset="0"/>
              <a:buChar char="o"/>
              <a:defRPr sz="2200">
                <a:solidFill>
                  <a:srgbClr val="00194E"/>
                </a:solidFill>
              </a:defRPr>
            </a:lvl2pPr>
            <a:lvl3pPr>
              <a:buFont typeface="Calibri" pitchFamily="34" charset="0"/>
              <a:buChar char="–"/>
              <a:defRPr sz="2000">
                <a:solidFill>
                  <a:srgbClr val="00194E"/>
                </a:solidFill>
              </a:defRPr>
            </a:lvl3pPr>
            <a:lvl4pPr>
              <a:buFont typeface="Wingdings" pitchFamily="2" charset="2"/>
              <a:buChar char="§"/>
              <a:defRPr sz="1800">
                <a:solidFill>
                  <a:srgbClr val="00194E"/>
                </a:solidFill>
              </a:defRPr>
            </a:lvl4pPr>
            <a:lvl5pPr>
              <a:defRPr sz="1800">
                <a:solidFill>
                  <a:srgbClr val="00194E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85800"/>
            <a:ext cx="9144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200" y="1295400"/>
            <a:ext cx="4038600" cy="457200"/>
          </a:xfrm>
        </p:spPr>
        <p:txBody>
          <a:bodyPr>
            <a:noAutofit/>
          </a:bodyPr>
          <a:lstStyle>
            <a:lvl1pPr>
              <a:buNone/>
              <a:defRPr sz="2400" b="1">
                <a:solidFill>
                  <a:srgbClr val="00194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648200" y="1295400"/>
            <a:ext cx="4038600" cy="457200"/>
          </a:xfrm>
        </p:spPr>
        <p:txBody>
          <a:bodyPr>
            <a:noAutofit/>
          </a:bodyPr>
          <a:lstStyle>
            <a:lvl1pPr>
              <a:buNone/>
              <a:defRPr sz="2400" b="1">
                <a:solidFill>
                  <a:srgbClr val="00194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Text, Object - No Ba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194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724400"/>
          </a:xfrm>
        </p:spPr>
        <p:txBody>
          <a:bodyPr/>
          <a:lstStyle>
            <a:lvl1pPr>
              <a:defRPr sz="2800">
                <a:solidFill>
                  <a:srgbClr val="00194F"/>
                </a:solidFill>
              </a:defRPr>
            </a:lvl1pPr>
            <a:lvl2pPr>
              <a:buSzPct val="80000"/>
              <a:buFont typeface="Courier New" pitchFamily="49" charset="0"/>
              <a:buChar char="o"/>
              <a:defRPr sz="2400">
                <a:solidFill>
                  <a:srgbClr val="00194F"/>
                </a:solidFill>
              </a:defRPr>
            </a:lvl2pPr>
            <a:lvl3pPr>
              <a:buFont typeface="Calibri" pitchFamily="34" charset="0"/>
              <a:buChar char="–"/>
              <a:defRPr sz="2000">
                <a:solidFill>
                  <a:srgbClr val="00194F"/>
                </a:solidFill>
              </a:defRPr>
            </a:lvl3pPr>
            <a:lvl4pPr>
              <a:buFont typeface="Wingdings" pitchFamily="2" charset="2"/>
              <a:buChar char="§"/>
              <a:defRPr sz="1800">
                <a:solidFill>
                  <a:srgbClr val="00194F"/>
                </a:solidFill>
              </a:defRPr>
            </a:lvl4pPr>
            <a:lvl5pPr>
              <a:defRPr sz="1800">
                <a:solidFill>
                  <a:srgbClr val="00194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724400"/>
          </a:xfrm>
        </p:spPr>
        <p:txBody>
          <a:bodyPr/>
          <a:lstStyle>
            <a:lvl1pPr>
              <a:buNone/>
              <a:defRPr sz="2800">
                <a:solidFill>
                  <a:srgbClr val="00194F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685800"/>
            <a:ext cx="91440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56356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685800"/>
            <a:ext cx="9144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2590800"/>
            <a:ext cx="8229600" cy="609600"/>
          </a:xfrm>
        </p:spPr>
        <p:txBody>
          <a:bodyPr>
            <a:normAutofit/>
          </a:bodyPr>
          <a:lstStyle>
            <a:lvl1pPr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758825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-10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0" y="6629400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2F19B7-D418-4022-ADCB-81F2774CAD6C}" type="slidenum">
              <a:rPr lang="en-US" sz="1100" smtClean="0">
                <a:solidFill>
                  <a:schemeClr val="bg1"/>
                </a:solidFill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6519446"/>
            <a:ext cx="7010399" cy="338554"/>
          </a:xfrm>
          <a:prstGeom prst="rect">
            <a:avLst/>
          </a:prstGeom>
          <a:solidFill>
            <a:srgbClr val="00194F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  <a:cs typeface="Times New Roman"/>
              </a:rPr>
              <a:t>              Energy Facility Contractors Group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010400" y="61276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60DC8-8286-A442-8BF5-DFD3F91A20D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4" y="6172200"/>
            <a:ext cx="2085473" cy="7271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62" r:id="rId5"/>
    <p:sldLayoutId id="2147483663" r:id="rId6"/>
    <p:sldLayoutId id="2147483669" r:id="rId7"/>
    <p:sldLayoutId id="2147483665" r:id="rId8"/>
    <p:sldLayoutId id="2147483667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00194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rgbClr val="001A4D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1A4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1A4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1A4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1A4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71617" y="2386084"/>
            <a:ext cx="5796337" cy="9119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194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Lithium Ion Battery Safety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571963" y="3298003"/>
            <a:ext cx="6130247" cy="173633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b="1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Non-Consumer Applications</a:t>
            </a:r>
          </a:p>
        </p:txBody>
      </p:sp>
    </p:spTree>
    <p:extLst>
      <p:ext uri="{BB962C8B-B14F-4D97-AF65-F5344CB8AC3E}">
        <p14:creationId xmlns:p14="http://schemas.microsoft.com/office/powerpoint/2010/main" val="3429643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Non-consumer Lithium Ion Battery Safety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1750" y="685800"/>
            <a:ext cx="218378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194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sng" dirty="0"/>
              <a:t>Where</a:t>
            </a:r>
            <a:r>
              <a:rPr lang="en-US" sz="3600" dirty="0"/>
              <a:t>?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221750" y="2146300"/>
            <a:ext cx="5181600" cy="4351338"/>
          </a:xfrm>
        </p:spPr>
        <p:txBody>
          <a:bodyPr/>
          <a:lstStyle/>
          <a:p>
            <a:r>
              <a:rPr lang="en-US" sz="2800"/>
              <a:t>Custom UPS</a:t>
            </a:r>
            <a:endParaRPr lang="en-US" sz="2800" dirty="0"/>
          </a:p>
          <a:p>
            <a:r>
              <a:rPr lang="en-US" sz="2800" dirty="0"/>
              <a:t>Portable instrumentation</a:t>
            </a:r>
          </a:p>
          <a:p>
            <a:r>
              <a:rPr lang="en-US" sz="2800" dirty="0"/>
              <a:t>Detectors</a:t>
            </a:r>
          </a:p>
          <a:p>
            <a:r>
              <a:rPr lang="en-US" sz="2800" dirty="0"/>
              <a:t>Experiments</a:t>
            </a:r>
          </a:p>
          <a:p>
            <a:r>
              <a:rPr lang="en-US" sz="2800" dirty="0"/>
              <a:t>Research and Development</a:t>
            </a:r>
          </a:p>
          <a:p>
            <a:endParaRPr lang="en-US" dirty="0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4884" y="3213576"/>
            <a:ext cx="1781175" cy="304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062108" y="674527"/>
            <a:ext cx="17154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u="sng" dirty="0">
                <a:solidFill>
                  <a:srgbClr val="00194F"/>
                </a:solidFill>
              </a:rPr>
              <a:t>Who</a:t>
            </a:r>
            <a:r>
              <a:rPr lang="en-US" sz="3600" b="1" dirty="0">
                <a:solidFill>
                  <a:srgbClr val="00194F"/>
                </a:solidFill>
              </a:rPr>
              <a:t>?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062108" y="2135027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194F"/>
                </a:solidFill>
              </a:rPr>
              <a:t>Technicians</a:t>
            </a:r>
          </a:p>
          <a:p>
            <a:r>
              <a:rPr lang="en-US" b="1" dirty="0">
                <a:solidFill>
                  <a:srgbClr val="00194F"/>
                </a:solidFill>
              </a:rPr>
              <a:t>Engineers</a:t>
            </a:r>
          </a:p>
          <a:p>
            <a:r>
              <a:rPr lang="en-US" b="1" dirty="0">
                <a:solidFill>
                  <a:srgbClr val="00194F"/>
                </a:solidFill>
              </a:rPr>
              <a:t>Scientists</a:t>
            </a:r>
          </a:p>
          <a:p>
            <a:r>
              <a:rPr lang="en-US" b="1" dirty="0">
                <a:solidFill>
                  <a:srgbClr val="00194F"/>
                </a:solidFill>
              </a:rPr>
              <a:t>Researchers</a:t>
            </a:r>
          </a:p>
          <a:p>
            <a:r>
              <a:rPr lang="en-US" b="1" dirty="0">
                <a:solidFill>
                  <a:srgbClr val="00194F"/>
                </a:solidFill>
              </a:rPr>
              <a:t>Operators</a:t>
            </a:r>
          </a:p>
        </p:txBody>
      </p:sp>
      <p:pic>
        <p:nvPicPr>
          <p:cNvPr id="9" name="Picture 2" descr="Image result for ups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737" y="999259"/>
            <a:ext cx="15240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battery clipart images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358" y="4083843"/>
            <a:ext cx="278217" cy="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584406" y="4895850"/>
            <a:ext cx="130969" cy="6905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9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Non-consumer Lithium Ion Battery Safety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608931"/>
            <a:ext cx="74949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00194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/>
              <a:t>Differences from consumer Li-ion</a:t>
            </a:r>
          </a:p>
        </p:txBody>
      </p:sp>
      <p:pic>
        <p:nvPicPr>
          <p:cNvPr id="6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232078" y="4262137"/>
            <a:ext cx="5192730" cy="2046852"/>
          </a:xfrm>
          <a:prstGeom prst="rect">
            <a:avLst/>
          </a:prstGeom>
        </p:spPr>
      </p:pic>
      <p:sp>
        <p:nvSpPr>
          <p:cNvPr id="5" name="Content Placeholder 3"/>
          <p:cNvSpPr>
            <a:spLocks noGrp="1"/>
          </p:cNvSpPr>
          <p:nvPr>
            <p:ph sz="half" idx="4294967295"/>
          </p:nvPr>
        </p:nvSpPr>
        <p:spPr>
          <a:xfrm>
            <a:off x="0" y="1692061"/>
            <a:ext cx="6524090" cy="293131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Increased capacity</a:t>
            </a:r>
          </a:p>
          <a:p>
            <a:r>
              <a:rPr lang="en-US" dirty="0"/>
              <a:t>Limited or absent safety measures</a:t>
            </a:r>
          </a:p>
          <a:p>
            <a:r>
              <a:rPr lang="en-US" dirty="0"/>
              <a:t>Not yet listed or tested by NRTL</a:t>
            </a:r>
          </a:p>
          <a:p>
            <a:r>
              <a:rPr lang="en-US" dirty="0"/>
              <a:t>Unusual or hostile environments</a:t>
            </a:r>
          </a:p>
        </p:txBody>
      </p:sp>
    </p:spTree>
    <p:extLst>
      <p:ext uri="{BB962C8B-B14F-4D97-AF65-F5344CB8AC3E}">
        <p14:creationId xmlns:p14="http://schemas.microsoft.com/office/powerpoint/2010/main" val="2937381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Non-consumer Lithium Ion Battery Safety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71968" y="930778"/>
            <a:ext cx="4328113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b="1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80000"/>
              <a:buFont typeface="Courier New" pitchFamily="49" charset="0"/>
              <a:buChar char="o"/>
              <a:defRPr sz="2800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–"/>
              <a:defRPr sz="2400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u="sng" dirty="0"/>
              <a:t>Design</a:t>
            </a:r>
            <a:r>
              <a:rPr lang="en-US" sz="2400" dirty="0"/>
              <a:t>	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4294967295"/>
          </p:nvPr>
        </p:nvSpPr>
        <p:spPr>
          <a:xfrm>
            <a:off x="171968" y="1474275"/>
            <a:ext cx="4328113" cy="467649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2400" dirty="0"/>
              <a:t>Safety circuits and cell monitoring are necessary to prevent thermal runaway</a:t>
            </a:r>
          </a:p>
          <a:p>
            <a:r>
              <a:rPr lang="en-US" sz="2400" dirty="0"/>
              <a:t>Separate positive and negative terminals and make touch safe, keyed connectors</a:t>
            </a:r>
          </a:p>
          <a:p>
            <a:r>
              <a:rPr lang="en-US" sz="2400" dirty="0"/>
              <a:t>Write operation and maintenance manual</a:t>
            </a:r>
          </a:p>
          <a:p>
            <a:r>
              <a:rPr lang="en-US" sz="2400" dirty="0"/>
              <a:t>Follow standards</a:t>
            </a:r>
          </a:p>
          <a:p>
            <a:pPr lvl="1"/>
            <a:r>
              <a:rPr lang="en-US" sz="2400" dirty="0"/>
              <a:t>National</a:t>
            </a:r>
          </a:p>
          <a:p>
            <a:pPr lvl="1"/>
            <a:r>
              <a:rPr lang="en-US" sz="2400" dirty="0"/>
              <a:t>DOE</a:t>
            </a:r>
          </a:p>
          <a:p>
            <a:pPr lvl="1"/>
            <a:r>
              <a:rPr lang="en-US" sz="2400" dirty="0"/>
              <a:t>Site</a:t>
            </a: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4525766" y="930778"/>
            <a:ext cx="5183188" cy="8239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b="1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u="sng" dirty="0"/>
              <a:t>Assembly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525766" y="1474275"/>
            <a:ext cx="4474396" cy="3684588"/>
          </a:xfrm>
          <a:prstGeom prst="rect">
            <a:avLst/>
          </a:prstGeom>
        </p:spPr>
        <p:txBody>
          <a:bodyPr/>
          <a:lstStyle/>
          <a:p>
            <a:r>
              <a:rPr lang="en-US" sz="2400" dirty="0"/>
              <a:t>Physically protect batteries</a:t>
            </a:r>
          </a:p>
          <a:p>
            <a:r>
              <a:rPr lang="en-US" sz="2400" dirty="0"/>
              <a:t>Control temperatures</a:t>
            </a:r>
          </a:p>
          <a:p>
            <a:r>
              <a:rPr lang="en-US" sz="2400" dirty="0"/>
              <a:t>Do not solder to battery case</a:t>
            </a:r>
          </a:p>
          <a:p>
            <a:r>
              <a:rPr lang="en-US" sz="2400" dirty="0"/>
              <a:t>Label exterior of Li-ion devices</a:t>
            </a:r>
          </a:p>
        </p:txBody>
      </p:sp>
      <p:pic>
        <p:nvPicPr>
          <p:cNvPr id="8" name="Picture 2" descr="Image result for temperature control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70567"/>
            <a:ext cx="3958684" cy="305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675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Non-consumer Lithium Ion Battery Safety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43887" y="1146907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b="1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80000"/>
              <a:buFont typeface="Courier New" pitchFamily="49" charset="0"/>
              <a:buChar char="o"/>
              <a:defRPr sz="2800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–"/>
              <a:defRPr sz="2400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u="sng" dirty="0"/>
              <a:t>Maintenance/Troubleshooting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4294967295"/>
          </p:nvPr>
        </p:nvSpPr>
        <p:spPr>
          <a:xfrm>
            <a:off x="243887" y="1970819"/>
            <a:ext cx="5157787" cy="3684588"/>
          </a:xfrm>
          <a:prstGeom prst="rect">
            <a:avLst/>
          </a:prstGeom>
        </p:spPr>
        <p:txBody>
          <a:bodyPr/>
          <a:lstStyle/>
          <a:p>
            <a:r>
              <a:rPr lang="en-US" sz="2400" dirty="0"/>
              <a:t>Follow manufacturer recommendations</a:t>
            </a:r>
          </a:p>
          <a:p>
            <a:r>
              <a:rPr lang="en-US" sz="2400" dirty="0"/>
              <a:t>Split banks if possible to lower overall voltage, especially if system series potential exceeds 50 volts</a:t>
            </a:r>
          </a:p>
          <a:p>
            <a:r>
              <a:rPr lang="en-US" sz="2400" dirty="0"/>
              <a:t>Regularly inspect batteries</a:t>
            </a:r>
          </a:p>
          <a:p>
            <a:r>
              <a:rPr lang="en-US" sz="2400" dirty="0"/>
              <a:t>Replace all cells in system if one or more fail</a:t>
            </a:r>
          </a:p>
          <a:p>
            <a:endParaRPr lang="en-US" sz="2400" dirty="0"/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5286375" y="1165101"/>
            <a:ext cx="2546145" cy="8239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b="1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1A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u="sng" dirty="0"/>
              <a:t>Operation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5286375" y="1970819"/>
            <a:ext cx="3498029" cy="36845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/>
              <a:t>Know signs of failure</a:t>
            </a:r>
          </a:p>
          <a:p>
            <a:r>
              <a:rPr lang="en-US" sz="2400" dirty="0"/>
              <a:t>Environmental limits</a:t>
            </a:r>
          </a:p>
          <a:p>
            <a:r>
              <a:rPr lang="en-US" sz="2400" dirty="0"/>
              <a:t>Follow procedures</a:t>
            </a:r>
          </a:p>
          <a:p>
            <a:r>
              <a:rPr lang="en-US" sz="2400" dirty="0"/>
              <a:t>Know Hazards</a:t>
            </a:r>
          </a:p>
          <a:p>
            <a:pPr lvl="1"/>
            <a:r>
              <a:rPr lang="en-US" sz="2400" b="1" dirty="0"/>
              <a:t>Shock</a:t>
            </a:r>
          </a:p>
          <a:p>
            <a:pPr lvl="1"/>
            <a:r>
              <a:rPr lang="en-US" sz="2400" b="1" dirty="0"/>
              <a:t>Burn</a:t>
            </a:r>
          </a:p>
          <a:p>
            <a:pPr lvl="1"/>
            <a:r>
              <a:rPr lang="en-US" sz="2400" b="1" dirty="0"/>
              <a:t>Explosion</a:t>
            </a:r>
          </a:p>
          <a:p>
            <a:pPr lvl="1"/>
            <a:r>
              <a:rPr lang="en-US" sz="2400" b="1" dirty="0"/>
              <a:t>Corrosive Chemicals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414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Non-consumer Lithium Ion Battery Safety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43887" y="1146907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b="1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80000"/>
              <a:buFont typeface="Courier New" pitchFamily="49" charset="0"/>
              <a:buChar char="o"/>
              <a:defRPr sz="2800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–"/>
              <a:defRPr sz="2400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194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u="sng" dirty="0"/>
              <a:t>Life cycle planning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4294967295"/>
          </p:nvPr>
        </p:nvSpPr>
        <p:spPr>
          <a:xfrm>
            <a:off x="243887" y="1970819"/>
            <a:ext cx="7728538" cy="3684588"/>
          </a:xfrm>
          <a:prstGeom prst="rect">
            <a:avLst/>
          </a:prstGeom>
        </p:spPr>
        <p:txBody>
          <a:bodyPr/>
          <a:lstStyle/>
          <a:p>
            <a:r>
              <a:rPr lang="en-US" sz="2400" dirty="0"/>
              <a:t>Include capacity degradation when calculating required battery size</a:t>
            </a:r>
          </a:p>
          <a:p>
            <a:r>
              <a:rPr lang="en-US" sz="2400" dirty="0"/>
              <a:t>Design batteries in assemblies with integral safety and monitoring circuitry, and battery status communication to devices</a:t>
            </a:r>
          </a:p>
          <a:p>
            <a:r>
              <a:rPr lang="en-US" sz="2400" dirty="0"/>
              <a:t>Design devices for easy and safe battery assembly replacement</a:t>
            </a:r>
          </a:p>
          <a:p>
            <a:r>
              <a:rPr lang="en-US" sz="2400" dirty="0"/>
              <a:t>Design battery assemblies and devices for disassembly to facilitate re-use or recycling of components</a:t>
            </a:r>
          </a:p>
        </p:txBody>
      </p:sp>
    </p:spTree>
    <p:extLst>
      <p:ext uri="{BB962C8B-B14F-4D97-AF65-F5344CB8AC3E}">
        <p14:creationId xmlns:p14="http://schemas.microsoft.com/office/powerpoint/2010/main" val="2363841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174255"/>
      </p:ext>
    </p:extLst>
  </p:cSld>
  <p:clrMapOvr>
    <a:masterClrMapping/>
  </p:clrMapOvr>
</p:sld>
</file>

<file path=ppt/theme/theme1.xml><?xml version="1.0" encoding="utf-8"?>
<a:theme xmlns:a="http://schemas.openxmlformats.org/drawingml/2006/main" name="EFCOG_white_templat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79C1"/>
      </a:accent1>
      <a:accent2>
        <a:srgbClr val="00A4E4"/>
      </a:accent2>
      <a:accent3>
        <a:srgbClr val="F6A01A"/>
      </a:accent3>
      <a:accent4>
        <a:srgbClr val="5E9732"/>
      </a:accent4>
      <a:accent5>
        <a:srgbClr val="933C06"/>
      </a:accent5>
      <a:accent6>
        <a:srgbClr val="6A737B"/>
      </a:accent6>
      <a:hlink>
        <a:srgbClr val="0079C1"/>
      </a:hlink>
      <a:folHlink>
        <a:srgbClr val="00A4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EFCOG_white_template.thmx</Template>
  <TotalTime>151</TotalTime>
  <Words>225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Berlin Sans FB</vt:lpstr>
      <vt:lpstr>Calibri</vt:lpstr>
      <vt:lpstr>Courier New</vt:lpstr>
      <vt:lpstr>Times New Roman</vt:lpstr>
      <vt:lpstr>Wingdings</vt:lpstr>
      <vt:lpstr>EFCOG_white_template</vt:lpstr>
      <vt:lpstr>PowerPoint Presentation</vt:lpstr>
      <vt:lpstr>Non-consumer Lithium Ion Battery Safety</vt:lpstr>
      <vt:lpstr>Non-consumer Lithium Ion Battery Safety</vt:lpstr>
      <vt:lpstr>Non-consumer Lithium Ion Battery Safety</vt:lpstr>
      <vt:lpstr>Non-consumer Lithium Ion Battery Safety</vt:lpstr>
      <vt:lpstr>Non-consumer Lithium Ion Battery Safety</vt:lpstr>
      <vt:lpstr>PowerPoint Presentation</vt:lpstr>
    </vt:vector>
  </TitlesOfParts>
  <Company>NREL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Garrison</dc:creator>
  <cp:lastModifiedBy>David E. Mertz x3511 16311N</cp:lastModifiedBy>
  <cp:revision>16</cp:revision>
  <dcterms:created xsi:type="dcterms:W3CDTF">2016-12-09T17:45:48Z</dcterms:created>
  <dcterms:modified xsi:type="dcterms:W3CDTF">2018-03-16T21:23:33Z</dcterms:modified>
</cp:coreProperties>
</file>