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7" r:id="rId1"/>
    <p:sldMasterId id="2147483995" r:id="rId2"/>
  </p:sldMasterIdLst>
  <p:notesMasterIdLst>
    <p:notesMasterId r:id="rId5"/>
  </p:notesMasterIdLst>
  <p:sldIdLst>
    <p:sldId id="257" r:id="rId3"/>
    <p:sldId id="263" r:id="rId4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E367"/>
    <a:srgbClr val="00B09B"/>
    <a:srgbClr val="3D58B9"/>
    <a:srgbClr val="3939AD"/>
    <a:srgbClr val="0033CC"/>
    <a:srgbClr val="00FF00"/>
    <a:srgbClr val="BBEA8C"/>
    <a:srgbClr val="FF99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6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B5FDE6E9-88FB-4B9D-BA56-8D320DEE5B11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7DFB76DB-21DD-4337-91D8-47597271D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541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8" name="Picture 17" descr="HD-ShadowShort.png">
            <a:extLst>
              <a:ext uri="{FF2B5EF4-FFF2-40B4-BE49-F238E27FC236}">
                <a16:creationId xmlns:a16="http://schemas.microsoft.com/office/drawing/2014/main" id="{BBCD2C9B-0118-4DE0-8A66-1825FA8271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650" y="4236287"/>
            <a:ext cx="1602997" cy="144270"/>
          </a:xfrm>
          <a:prstGeom prst="rect">
            <a:avLst/>
          </a:prstGeom>
        </p:spPr>
      </p:pic>
      <p:pic>
        <p:nvPicPr>
          <p:cNvPr id="20" name="Picture 19" descr="HD-ShadowShort.png">
            <a:extLst>
              <a:ext uri="{FF2B5EF4-FFF2-40B4-BE49-F238E27FC236}">
                <a16:creationId xmlns:a16="http://schemas.microsoft.com/office/drawing/2014/main" id="{75892F3B-9501-443B-9AF9-5426EC6A69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966" y="4236286"/>
            <a:ext cx="1754857" cy="157937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1214A45-A656-4A48-8A82-43AC561DC3B3}"/>
              </a:ext>
            </a:extLst>
          </p:cNvPr>
          <p:cNvSpPr/>
          <p:nvPr userDrawn="1"/>
        </p:nvSpPr>
        <p:spPr>
          <a:xfrm>
            <a:off x="10442865" y="2621713"/>
            <a:ext cx="1745960" cy="1621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CBFA0E90-184F-44FE-A12A-3C0B7EFE4E4A}"/>
              </a:ext>
            </a:extLst>
          </p:cNvPr>
          <p:cNvSpPr txBox="1">
            <a:spLocks/>
          </p:cNvSpPr>
          <p:nvPr userDrawn="1"/>
        </p:nvSpPr>
        <p:spPr>
          <a:xfrm>
            <a:off x="11387324" y="3307641"/>
            <a:ext cx="602672" cy="4956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7ED20D2-A99C-4968-AC75-443AAE3DEF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5567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1/23/2019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01889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1/23/2019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546699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1/23/2019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722566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1/23/2019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86173850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1/23/2019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078904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1/23/2019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691008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1/23/2019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434039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-Line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987426"/>
            <a:ext cx="12192000" cy="5870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356613"/>
            <a:ext cx="8839200" cy="621792"/>
          </a:xfrm>
        </p:spPr>
        <p:txBody>
          <a:bodyPr/>
          <a:lstStyle>
            <a:lvl1pPr algn="l">
              <a:defRPr sz="2500" b="1">
                <a:solidFill>
                  <a:srgbClr val="D57500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0" y="1371598"/>
            <a:ext cx="10972800" cy="1510157"/>
          </a:xfrm>
        </p:spPr>
        <p:txBody>
          <a:bodyPr>
            <a:sp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FE5B7E-D4FE-4F8B-AB7B-63B93B969343}"/>
              </a:ext>
            </a:extLst>
          </p:cNvPr>
          <p:cNvSpPr/>
          <p:nvPr userDrawn="1"/>
        </p:nvSpPr>
        <p:spPr>
          <a:xfrm>
            <a:off x="11211791" y="6182590"/>
            <a:ext cx="980209" cy="6754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A2ECF7C-E4D2-41D3-83C3-9C753FBC3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1679" y="6284951"/>
            <a:ext cx="602672" cy="49565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fld id="{A7ED20D2-A99C-4968-AC75-443AAE3DEF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6283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10294181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0555" y="2904709"/>
            <a:ext cx="9653153" cy="1031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2060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7721600" y="0"/>
            <a:ext cx="4486861" cy="68580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0"/>
          <a:stretch/>
        </p:blipFill>
        <p:spPr>
          <a:xfrm>
            <a:off x="7714743" y="-2184"/>
            <a:ext cx="4503051" cy="66960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6032" y="254995"/>
            <a:ext cx="5546896" cy="877163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7633" y="1761403"/>
            <a:ext cx="4340396" cy="7571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711" y="660861"/>
            <a:ext cx="6168373" cy="4663439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69705" y="6293793"/>
            <a:ext cx="211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1E7640"/>
                </a:solidFill>
                <a:cs typeface="Arial" charset="0"/>
              </a:rPr>
              <a:t>ORNL is managed by UT-Battelle </a:t>
            </a:r>
            <a:br>
              <a:rPr lang="en-US" sz="1000" dirty="0">
                <a:solidFill>
                  <a:srgbClr val="1E7640"/>
                </a:solidFill>
                <a:cs typeface="Arial" charset="0"/>
              </a:rPr>
            </a:br>
            <a:r>
              <a:rPr lang="en-US" sz="1000" dirty="0">
                <a:solidFill>
                  <a:srgbClr val="1E7640"/>
                </a:solidFill>
                <a:cs typeface="Arial" charset="0"/>
              </a:rPr>
              <a:t>for the US Department of Energy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1400" y="6338371"/>
            <a:ext cx="1773200" cy="31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283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1/23/2019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657307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256032"/>
            <a:ext cx="11515053" cy="4847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224" y="1443386"/>
            <a:ext cx="11523520" cy="419541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391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183" y="256032"/>
            <a:ext cx="11504904" cy="48474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1264" y="1444752"/>
            <a:ext cx="5590037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1264" y="2270334"/>
            <a:ext cx="5590037" cy="3674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44752"/>
            <a:ext cx="5592233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70334"/>
            <a:ext cx="5592233" cy="3674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3477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7721600" y="0"/>
            <a:ext cx="4486861" cy="685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400" y="6338371"/>
            <a:ext cx="1773200" cy="3167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47" y="253529"/>
            <a:ext cx="5215853" cy="8771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0"/>
          <a:stretch/>
        </p:blipFill>
        <p:spPr>
          <a:xfrm>
            <a:off x="7714743" y="-2184"/>
            <a:ext cx="4503051" cy="6696087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 userDrawn="1"/>
        </p:nvCxnSpPr>
        <p:spPr>
          <a:xfrm>
            <a:off x="7721600" y="0"/>
            <a:ext cx="0" cy="6858000"/>
          </a:xfrm>
          <a:prstGeom prst="straightConnector1">
            <a:avLst/>
          </a:prstGeom>
          <a:ln w="3810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85105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47" y="253529"/>
            <a:ext cx="11504904" cy="4847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326905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6455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77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1/23/2019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40904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1/23/2019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90180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2/7/2020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552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2/7/2020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D20D2-A99C-4968-AC75-443AAE3DEF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3668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1/23/2019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79865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2/7/2020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795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1/23/2019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 descr="HD-ShadowShort.png">
            <a:extLst>
              <a:ext uri="{FF2B5EF4-FFF2-40B4-BE49-F238E27FC236}">
                <a16:creationId xmlns:a16="http://schemas.microsoft.com/office/drawing/2014/main" id="{E4985A55-3360-4837-BB84-4E5D7457DDB6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749" y="1847000"/>
            <a:ext cx="1136074" cy="10224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B2D7653C-E4E9-45DF-BFD7-205ABA4D8FAA}"/>
              </a:ext>
            </a:extLst>
          </p:cNvPr>
          <p:cNvSpPr/>
          <p:nvPr userDrawn="1"/>
        </p:nvSpPr>
        <p:spPr>
          <a:xfrm>
            <a:off x="11055927" y="753228"/>
            <a:ext cx="1136074" cy="10809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8A9E946C-3410-4AD6-A56E-98345FE9853C}"/>
              </a:ext>
            </a:extLst>
          </p:cNvPr>
          <p:cNvSpPr txBox="1">
            <a:spLocks/>
          </p:cNvSpPr>
          <p:nvPr userDrawn="1"/>
        </p:nvSpPr>
        <p:spPr>
          <a:xfrm>
            <a:off x="11390500" y="1042588"/>
            <a:ext cx="602672" cy="4956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7ED20D2-A99C-4968-AC75-443AAE3DEF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18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  <p:sldLayoutId id="2147483989" r:id="rId12"/>
    <p:sldLayoutId id="2147483990" r:id="rId13"/>
    <p:sldLayoutId id="2147483991" r:id="rId14"/>
    <p:sldLayoutId id="2147483992" r:id="rId15"/>
    <p:sldLayoutId id="2147483993" r:id="rId16"/>
    <p:sldLayoutId id="2147483994" r:id="rId17"/>
    <p:sldLayoutId id="2147483827" r:id="rId1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6778304" y="1812022"/>
            <a:ext cx="5413696" cy="50458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1400" y="6338371"/>
            <a:ext cx="1773200" cy="316766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45147" y="244475"/>
            <a:ext cx="11504904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1584" y="1445478"/>
            <a:ext cx="11523520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30261" y="6513051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defTabSz="17303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prstClr val="white">
                    <a:lumMod val="75000"/>
                  </a:prstClr>
                </a:solidFill>
                <a:cs typeface="Arial" pitchFamily="34" charset="0"/>
              </a:rPr>
              <a:pPr algn="r" defTabSz="17303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prstClr val="white">
                  <a:lumMod val="75000"/>
                </a:prstClr>
              </a:solidFill>
              <a:cs typeface="Arial" pitchFamily="34" charset="0"/>
            </a:endParaRPr>
          </a:p>
        </p:txBody>
      </p:sp>
      <p:sp>
        <p:nvSpPr>
          <p:cNvPr id="14" name="Rectangle 256"/>
          <p:cNvSpPr txBox="1">
            <a:spLocks noChangeArrowheads="1"/>
          </p:cNvSpPr>
          <p:nvPr/>
        </p:nvSpPr>
        <p:spPr>
          <a:xfrm>
            <a:off x="288164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err="1">
                <a:solidFill>
                  <a:srgbClr val="BFBFBF"/>
                </a:solidFill>
                <a:cs typeface="Arial" pitchFamily="34" charset="0"/>
              </a:rPr>
              <a:t>Presentation_name</a:t>
            </a:r>
            <a:endParaRPr lang="en-US" sz="1000" dirty="0">
              <a:solidFill>
                <a:srgbClr val="BFBFB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321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</p:sldLayoutIdLs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kern="1200">
          <a:solidFill>
            <a:schemeClr val="tx2"/>
          </a:solidFill>
          <a:latin typeface="Arial Black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2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s://www.box.com/home" TargetMode="External"/><Relationship Id="rId7" Type="http://schemas.openxmlformats.org/officeDocument/2006/relationships/hyperlink" Target="mailto:cschultz@anl.gov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29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HD-ShadowShort.png">
            <a:extLst>
              <a:ext uri="{FF2B5EF4-FFF2-40B4-BE49-F238E27FC236}">
                <a16:creationId xmlns:a16="http://schemas.microsoft.com/office/drawing/2014/main" id="{3306A56D-99B2-4023-AC2E-8C36676F83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6550" y="1504381"/>
            <a:ext cx="1602997" cy="144270"/>
          </a:xfrm>
          <a:prstGeom prst="rect">
            <a:avLst/>
          </a:prstGeom>
        </p:spPr>
      </p:pic>
      <p:pic>
        <p:nvPicPr>
          <p:cNvPr id="50" name="Picture 49" descr="HD-ShadowShort.png">
            <a:extLst>
              <a:ext uri="{FF2B5EF4-FFF2-40B4-BE49-F238E27FC236}">
                <a16:creationId xmlns:a16="http://schemas.microsoft.com/office/drawing/2014/main" id="{C181C809-0FC9-4605-9C47-BAD0A7447C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002" y="1514030"/>
            <a:ext cx="1602997" cy="144270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17480B06-5A28-42A2-9F78-D7F52EA712D9}"/>
              </a:ext>
            </a:extLst>
          </p:cNvPr>
          <p:cNvSpPr/>
          <p:nvPr/>
        </p:nvSpPr>
        <p:spPr>
          <a:xfrm>
            <a:off x="10580900" y="14274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" name="Slide Number Placeholder 5">
            <a:extLst>
              <a:ext uri="{FF2B5EF4-FFF2-40B4-BE49-F238E27FC236}">
                <a16:creationId xmlns:a16="http://schemas.microsoft.com/office/drawing/2014/main" id="{5AB4CF07-863F-4FEC-AF86-73FF5F8C09BD}"/>
              </a:ext>
            </a:extLst>
          </p:cNvPr>
          <p:cNvSpPr txBox="1">
            <a:spLocks/>
          </p:cNvSpPr>
          <p:nvPr/>
        </p:nvSpPr>
        <p:spPr>
          <a:xfrm>
            <a:off x="11392788" y="575735"/>
            <a:ext cx="602672" cy="4956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7ED20D2-A99C-4968-AC75-443AAE3DEF0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A44080-D934-4D79-8F62-9E5E4E614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539" y="158661"/>
            <a:ext cx="9959545" cy="879270"/>
          </a:xfrm>
          <a:noFill/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  Create your BOX account in 6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5780A-4723-4B6A-A3AB-D6C0CFBAD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394" y="1498982"/>
            <a:ext cx="10819854" cy="5342043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sz="2400" dirty="0"/>
              <a:t>Go to URL: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https://www.box.com/home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spcAft>
                <a:spcPts val="1800"/>
              </a:spcAft>
            </a:pPr>
            <a:r>
              <a:rPr lang="en-US" sz="2400" dirty="0"/>
              <a:t>Click on the “Get Started” button</a:t>
            </a:r>
          </a:p>
          <a:p>
            <a:r>
              <a:rPr lang="en-US" sz="2400" dirty="0"/>
              <a:t>Select “Individual Plans”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B6B3FE-0A93-462C-8AA6-BDA19B563B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8156" y="1158627"/>
            <a:ext cx="4518253" cy="3224646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4AF6960-1AC8-43A4-806C-15FDD59F47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2784" y="2667463"/>
            <a:ext cx="4232736" cy="2460977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9344F402-7CEE-4BDD-BA8A-65DF12C3DF1C}"/>
              </a:ext>
            </a:extLst>
          </p:cNvPr>
          <p:cNvSpPr/>
          <p:nvPr/>
        </p:nvSpPr>
        <p:spPr>
          <a:xfrm>
            <a:off x="10813946" y="1666278"/>
            <a:ext cx="537280" cy="34811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BD9FB08-C3D1-465D-A37B-59B60C3FA8D7}"/>
              </a:ext>
            </a:extLst>
          </p:cNvPr>
          <p:cNvCxnSpPr>
            <a:cxnSpLocks/>
          </p:cNvCxnSpPr>
          <p:nvPr/>
        </p:nvCxnSpPr>
        <p:spPr>
          <a:xfrm flipV="1">
            <a:off x="5398168" y="1878162"/>
            <a:ext cx="5377352" cy="496248"/>
          </a:xfrm>
          <a:prstGeom prst="straightConnector1">
            <a:avLst/>
          </a:prstGeom>
          <a:ln w="571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654120E3-C0D9-47A0-9EAF-331D193C21D0}"/>
              </a:ext>
            </a:extLst>
          </p:cNvPr>
          <p:cNvSpPr/>
          <p:nvPr/>
        </p:nvSpPr>
        <p:spPr>
          <a:xfrm>
            <a:off x="7964121" y="3266834"/>
            <a:ext cx="537280" cy="40957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C27C8B1-A511-4DBC-B611-8B20611C7054}"/>
              </a:ext>
            </a:extLst>
          </p:cNvPr>
          <p:cNvCxnSpPr>
            <a:cxnSpLocks/>
          </p:cNvCxnSpPr>
          <p:nvPr/>
        </p:nvCxnSpPr>
        <p:spPr>
          <a:xfrm>
            <a:off x="4145973" y="3148445"/>
            <a:ext cx="3700401" cy="361700"/>
          </a:xfrm>
          <a:prstGeom prst="straightConnector1">
            <a:avLst/>
          </a:prstGeom>
          <a:ln w="571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E5BD356-25BD-4EFF-965B-7E2C4C6EAC0E}"/>
              </a:ext>
            </a:extLst>
          </p:cNvPr>
          <p:cNvSpPr txBox="1"/>
          <p:nvPr/>
        </p:nvSpPr>
        <p:spPr>
          <a:xfrm>
            <a:off x="6255411" y="1284914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F86944C-120F-4037-B848-25D56B1FF221}"/>
              </a:ext>
            </a:extLst>
          </p:cNvPr>
          <p:cNvSpPr txBox="1"/>
          <p:nvPr/>
        </p:nvSpPr>
        <p:spPr>
          <a:xfrm>
            <a:off x="11165140" y="1970166"/>
            <a:ext cx="35458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681DAF3-CA61-4F17-B54E-CE49463C9D50}"/>
              </a:ext>
            </a:extLst>
          </p:cNvPr>
          <p:cNvSpPr txBox="1"/>
          <p:nvPr/>
        </p:nvSpPr>
        <p:spPr>
          <a:xfrm>
            <a:off x="6967440" y="3020790"/>
            <a:ext cx="365806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3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0E3DA1A-5343-434C-9802-4C8611DA9D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664" y="3526035"/>
            <a:ext cx="2026997" cy="322338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88C186F-035B-405B-BF32-32616AB14C02}"/>
              </a:ext>
            </a:extLst>
          </p:cNvPr>
          <p:cNvSpPr txBox="1"/>
          <p:nvPr/>
        </p:nvSpPr>
        <p:spPr>
          <a:xfrm>
            <a:off x="3018829" y="4454735"/>
            <a:ext cx="43396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Complete the form 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Send your user ID/email to:</a:t>
            </a:r>
          </a:p>
          <a:p>
            <a:pPr lvl="1"/>
            <a:r>
              <a:rPr lang="en-US" sz="2400" dirty="0">
                <a:solidFill>
                  <a:schemeClr val="bg2">
                    <a:lumMod val="50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cschultz@anl.gov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dirty="0"/>
              <a:t>*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A610D76-BD3B-4580-B22B-BD258DE00A15}"/>
              </a:ext>
            </a:extLst>
          </p:cNvPr>
          <p:cNvCxnSpPr>
            <a:cxnSpLocks/>
          </p:cNvCxnSpPr>
          <p:nvPr/>
        </p:nvCxnSpPr>
        <p:spPr>
          <a:xfrm flipH="1" flipV="1">
            <a:off x="2380668" y="3765276"/>
            <a:ext cx="911826" cy="806724"/>
          </a:xfrm>
          <a:prstGeom prst="straightConnector1">
            <a:avLst/>
          </a:prstGeom>
          <a:ln w="571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CDBC0F8B-FC29-4AB1-B35A-F39D8E97CB97}"/>
              </a:ext>
            </a:extLst>
          </p:cNvPr>
          <p:cNvCxnSpPr>
            <a:cxnSpLocks/>
          </p:cNvCxnSpPr>
          <p:nvPr/>
        </p:nvCxnSpPr>
        <p:spPr>
          <a:xfrm flipV="1">
            <a:off x="6403201" y="1575091"/>
            <a:ext cx="1617559" cy="182374"/>
          </a:xfrm>
          <a:prstGeom prst="straightConnector1">
            <a:avLst/>
          </a:prstGeom>
          <a:ln w="571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A5ABB0A1-501F-4DF0-BA66-78C645D57435}"/>
              </a:ext>
            </a:extLst>
          </p:cNvPr>
          <p:cNvSpPr txBox="1"/>
          <p:nvPr/>
        </p:nvSpPr>
        <p:spPr>
          <a:xfrm>
            <a:off x="886460" y="3534444"/>
            <a:ext cx="354584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1BA7BDB-43DA-43F7-B516-E462BFFD2B90}"/>
              </a:ext>
            </a:extLst>
          </p:cNvPr>
          <p:cNvSpPr txBox="1"/>
          <p:nvPr/>
        </p:nvSpPr>
        <p:spPr>
          <a:xfrm>
            <a:off x="2901535" y="5580286"/>
            <a:ext cx="365806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6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37AC0730-DA39-48DC-AD2E-2F5342CE3B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59999" y="4080431"/>
            <a:ext cx="3546644" cy="209601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0444E8F6-A0CF-485F-9F04-767BB0C1AFB2}"/>
              </a:ext>
            </a:extLst>
          </p:cNvPr>
          <p:cNvSpPr/>
          <p:nvPr/>
        </p:nvSpPr>
        <p:spPr>
          <a:xfrm>
            <a:off x="8572355" y="4852877"/>
            <a:ext cx="968296" cy="103041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1A0F418-6FB2-473E-9991-7AD7F5DB987A}"/>
              </a:ext>
            </a:extLst>
          </p:cNvPr>
          <p:cNvCxnSpPr>
            <a:cxnSpLocks/>
          </p:cNvCxnSpPr>
          <p:nvPr/>
        </p:nvCxnSpPr>
        <p:spPr>
          <a:xfrm>
            <a:off x="4145973" y="3266834"/>
            <a:ext cx="4426382" cy="1861606"/>
          </a:xfrm>
          <a:prstGeom prst="straightConnector1">
            <a:avLst/>
          </a:prstGeom>
          <a:ln w="571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935E76BB-51DE-4D7F-9DDF-9A4D903F0853}"/>
              </a:ext>
            </a:extLst>
          </p:cNvPr>
          <p:cNvSpPr txBox="1"/>
          <p:nvPr/>
        </p:nvSpPr>
        <p:spPr>
          <a:xfrm>
            <a:off x="8172201" y="5328695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97CE6C1-19D6-4808-BB42-EA2EFDDE779F}"/>
              </a:ext>
            </a:extLst>
          </p:cNvPr>
          <p:cNvSpPr txBox="1"/>
          <p:nvPr/>
        </p:nvSpPr>
        <p:spPr>
          <a:xfrm>
            <a:off x="3427576" y="6225792"/>
            <a:ext cx="71025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* You may need to ask your IT group to grant you special access through</a:t>
            </a:r>
          </a:p>
          <a:p>
            <a:r>
              <a:rPr lang="en-US" sz="1600" b="1" dirty="0"/>
              <a:t>   your site’s firewall to Box</a:t>
            </a:r>
          </a:p>
        </p:txBody>
      </p:sp>
    </p:spTree>
    <p:extLst>
      <p:ext uri="{BB962C8B-B14F-4D97-AF65-F5344CB8AC3E}">
        <p14:creationId xmlns:p14="http://schemas.microsoft.com/office/powerpoint/2010/main" val="476544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29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6502" y="331829"/>
            <a:ext cx="10587182" cy="5580527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defRPr/>
            </a:pPr>
            <a:r>
              <a:rPr lang="en-US" sz="2400" b="1" dirty="0">
                <a:latin typeface="+mn-lt"/>
                <a:cs typeface="+mn-cs"/>
              </a:rPr>
              <a:t>Click on the EFCOG Share Folder once you’ve logged in (box.com)</a:t>
            </a:r>
          </a:p>
          <a:p>
            <a:pPr>
              <a:spcBef>
                <a:spcPts val="0"/>
              </a:spcBef>
              <a:defRPr/>
            </a:pPr>
            <a:endParaRPr lang="en-US" b="1" dirty="0">
              <a:latin typeface="+mn-lt"/>
              <a:cs typeface="+mn-cs"/>
            </a:endParaRPr>
          </a:p>
          <a:p>
            <a:pPr>
              <a:spcBef>
                <a:spcPts val="1800"/>
              </a:spcBef>
              <a:defRPr/>
            </a:pPr>
            <a:r>
              <a:rPr lang="en-US" sz="2400" b="1" dirty="0">
                <a:latin typeface="+mn-lt"/>
                <a:cs typeface="+mn-cs"/>
              </a:rPr>
              <a:t>New Folders</a:t>
            </a:r>
          </a:p>
          <a:p>
            <a:pPr>
              <a:spcBef>
                <a:spcPts val="2400"/>
              </a:spcBef>
              <a:defRPr/>
            </a:pPr>
            <a:endParaRPr lang="en-US" b="1" dirty="0">
              <a:latin typeface="+mn-lt"/>
              <a:cs typeface="+mn-cs"/>
            </a:endParaRPr>
          </a:p>
          <a:p>
            <a:pPr>
              <a:spcBef>
                <a:spcPts val="1200"/>
              </a:spcBef>
              <a:defRPr/>
            </a:pPr>
            <a:endParaRPr lang="en-US" b="1" dirty="0">
              <a:latin typeface="+mn-lt"/>
              <a:cs typeface="+mn-cs"/>
            </a:endParaRPr>
          </a:p>
          <a:p>
            <a:pPr>
              <a:spcBef>
                <a:spcPts val="2400"/>
              </a:spcBef>
              <a:defRPr/>
            </a:pPr>
            <a:endParaRPr lang="en-US" sz="1050" b="1" dirty="0">
              <a:latin typeface="+mn-lt"/>
              <a:cs typeface="+mn-cs"/>
            </a:endParaRPr>
          </a:p>
          <a:p>
            <a:pPr>
              <a:spcBef>
                <a:spcPts val="1800"/>
              </a:spcBef>
              <a:defRPr/>
            </a:pPr>
            <a:r>
              <a:rPr lang="en-US" sz="2400" b="1" dirty="0">
                <a:latin typeface="+mn-lt"/>
                <a:cs typeface="+mn-cs"/>
              </a:rPr>
              <a:t>SQA POC Listing</a:t>
            </a:r>
          </a:p>
          <a:p>
            <a:pPr>
              <a:spcBef>
                <a:spcPts val="2400"/>
              </a:spcBef>
              <a:defRPr/>
            </a:pPr>
            <a:endParaRPr lang="en-US" b="1" dirty="0">
              <a:latin typeface="+mn-lt"/>
              <a:cs typeface="+mn-cs"/>
            </a:endParaRPr>
          </a:p>
          <a:p>
            <a:pPr>
              <a:spcBef>
                <a:spcPts val="6000"/>
              </a:spcBef>
              <a:defRPr/>
            </a:pPr>
            <a:endParaRPr lang="en-US" sz="2400" b="1" dirty="0">
              <a:latin typeface="+mn-lt"/>
              <a:cs typeface="+mn-cs"/>
            </a:endParaRPr>
          </a:p>
          <a:p>
            <a:pPr>
              <a:spcBef>
                <a:spcPts val="0"/>
              </a:spcBef>
              <a:defRPr/>
            </a:pPr>
            <a:r>
              <a:rPr lang="en-US" sz="2400" b="1" dirty="0">
                <a:latin typeface="+mn-lt"/>
                <a:cs typeface="+mn-cs"/>
              </a:rPr>
              <a:t>Links</a:t>
            </a:r>
            <a:endParaRPr lang="en-US" sz="2400" dirty="0">
              <a:latin typeface="+mn-lt"/>
              <a:cs typeface="+mn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378528" y="5680620"/>
            <a:ext cx="9210473" cy="1090790"/>
          </a:xfrm>
          <a:prstGeom prst="rect">
            <a:avLst/>
          </a:prstGeom>
          <a:noFill/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500" b="1" kern="1200">
                <a:solidFill>
                  <a:srgbClr val="D57500"/>
                </a:solidFill>
                <a:latin typeface="Arial"/>
                <a:ea typeface="+mj-ea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D57500"/>
                </a:solidFill>
                <a:latin typeface="Arial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D57500"/>
                </a:solidFill>
                <a:latin typeface="Arial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D57500"/>
                </a:solidFill>
                <a:latin typeface="Arial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D57500"/>
                </a:solidFill>
                <a:latin typeface="Arial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D57500"/>
                </a:solidFill>
                <a:latin typeface="Arial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D57500"/>
                </a:solidFill>
                <a:latin typeface="Arial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D57500"/>
                </a:solidFill>
                <a:latin typeface="Arial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D57500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4400" cap="all" dirty="0">
                <a:solidFill>
                  <a:schemeClr val="tx1"/>
                </a:solidFill>
                <a:latin typeface="+mj-lt"/>
                <a:cs typeface="+mj-cs"/>
              </a:rPr>
              <a:t> </a:t>
            </a:r>
            <a:r>
              <a:rPr lang="en-US" sz="4400" cap="all" dirty="0" err="1">
                <a:solidFill>
                  <a:schemeClr val="tx1"/>
                </a:solidFill>
                <a:latin typeface="+mj-lt"/>
                <a:cs typeface="+mj-cs"/>
              </a:rPr>
              <a:t>sqa</a:t>
            </a:r>
            <a:r>
              <a:rPr lang="en-US" sz="4400" cap="all" dirty="0">
                <a:solidFill>
                  <a:schemeClr val="tx1"/>
                </a:solidFill>
                <a:latin typeface="+mj-lt"/>
                <a:cs typeface="+mj-cs"/>
              </a:rPr>
              <a:t> Box Account Main page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AD68BC35-88E6-40AC-95F1-4D714F78BE83}"/>
              </a:ext>
            </a:extLst>
          </p:cNvPr>
          <p:cNvSpPr/>
          <p:nvPr/>
        </p:nvSpPr>
        <p:spPr>
          <a:xfrm>
            <a:off x="5101937" y="2739993"/>
            <a:ext cx="1025236" cy="313816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" name="Picture 54" descr="HD-ShadowShort.png">
            <a:extLst>
              <a:ext uri="{FF2B5EF4-FFF2-40B4-BE49-F238E27FC236}">
                <a16:creationId xmlns:a16="http://schemas.microsoft.com/office/drawing/2014/main" id="{EA6C841A-1D18-4B23-BD42-3482800060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6711457"/>
            <a:ext cx="1602997" cy="146543"/>
          </a:xfrm>
          <a:prstGeom prst="rect">
            <a:avLst/>
          </a:prstGeom>
        </p:spPr>
      </p:pic>
      <p:pic>
        <p:nvPicPr>
          <p:cNvPr id="56" name="Picture 55" descr="HD-ShadowShort.png">
            <a:extLst>
              <a:ext uri="{FF2B5EF4-FFF2-40B4-BE49-F238E27FC236}">
                <a16:creationId xmlns:a16="http://schemas.microsoft.com/office/drawing/2014/main" id="{1C93D272-29FF-4504-BC76-49A6746748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002" y="6711457"/>
            <a:ext cx="1602997" cy="146543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1F7863A7-4E9E-4D5D-AFC0-C56170815F29}"/>
              </a:ext>
            </a:extLst>
          </p:cNvPr>
          <p:cNvSpPr/>
          <p:nvPr/>
        </p:nvSpPr>
        <p:spPr>
          <a:xfrm>
            <a:off x="10589003" y="5639056"/>
            <a:ext cx="1602997" cy="1081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" name="Slide Number Placeholder 5">
            <a:extLst>
              <a:ext uri="{FF2B5EF4-FFF2-40B4-BE49-F238E27FC236}">
                <a16:creationId xmlns:a16="http://schemas.microsoft.com/office/drawing/2014/main" id="{B53B9E06-CFD8-4966-BA52-5DC4F14049F2}"/>
              </a:ext>
            </a:extLst>
          </p:cNvPr>
          <p:cNvSpPr txBox="1">
            <a:spLocks/>
          </p:cNvSpPr>
          <p:nvPr/>
        </p:nvSpPr>
        <p:spPr>
          <a:xfrm>
            <a:off x="11440390" y="5912356"/>
            <a:ext cx="552781" cy="5034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7ED20D2-A99C-4968-AC75-443AAE3DEF0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291B7A-5181-4CCD-8309-68EF6BC340F4}"/>
              </a:ext>
            </a:extLst>
          </p:cNvPr>
          <p:cNvSpPr txBox="1"/>
          <p:nvPr/>
        </p:nvSpPr>
        <p:spPr>
          <a:xfrm>
            <a:off x="978316" y="1686351"/>
            <a:ext cx="269445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6213" indent="-1762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Job Postings (LLNL)</a:t>
            </a:r>
          </a:p>
          <a:p>
            <a:pPr marL="176213" indent="-1762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Spring 2019</a:t>
            </a:r>
          </a:p>
          <a:p>
            <a:pPr marL="176213" indent="-17621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Draft Agenda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A00DDDF-349F-4226-A380-9FFD60AD2E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23" t="333" b="3170"/>
          <a:stretch/>
        </p:blipFill>
        <p:spPr>
          <a:xfrm>
            <a:off x="3705531" y="1064798"/>
            <a:ext cx="8287639" cy="4321939"/>
          </a:xfrm>
          <a:prstGeom prst="rect">
            <a:avLst/>
          </a:prstGeom>
          <a:ln>
            <a:solidFill>
              <a:srgbClr val="92D050"/>
            </a:solidFill>
          </a:ln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34AE481-7C6A-482D-9EB0-78103BC201BE}"/>
              </a:ext>
            </a:extLst>
          </p:cNvPr>
          <p:cNvCxnSpPr>
            <a:cxnSpLocks/>
          </p:cNvCxnSpPr>
          <p:nvPr/>
        </p:nvCxnSpPr>
        <p:spPr>
          <a:xfrm>
            <a:off x="2892221" y="2670785"/>
            <a:ext cx="2126588" cy="22611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A0F417E-7B60-4784-9D6B-DA07E698AD6B}"/>
              </a:ext>
            </a:extLst>
          </p:cNvPr>
          <p:cNvCxnSpPr>
            <a:cxnSpLocks/>
          </p:cNvCxnSpPr>
          <p:nvPr/>
        </p:nvCxnSpPr>
        <p:spPr>
          <a:xfrm>
            <a:off x="2917861" y="3982498"/>
            <a:ext cx="2100948" cy="53469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B28A2E7-4079-439F-AFFC-9C2DB2F6F8A8}"/>
              </a:ext>
            </a:extLst>
          </p:cNvPr>
          <p:cNvCxnSpPr>
            <a:cxnSpLocks/>
          </p:cNvCxnSpPr>
          <p:nvPr/>
        </p:nvCxnSpPr>
        <p:spPr>
          <a:xfrm>
            <a:off x="3331805" y="4517197"/>
            <a:ext cx="1603877" cy="35913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4846B4E5-C1A4-4E3A-BB23-E1F028F3BD6C}"/>
              </a:ext>
            </a:extLst>
          </p:cNvPr>
          <p:cNvSpPr txBox="1"/>
          <p:nvPr/>
        </p:nvSpPr>
        <p:spPr>
          <a:xfrm>
            <a:off x="926536" y="3773100"/>
            <a:ext cx="276261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6213" indent="-1762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Word Version</a:t>
            </a:r>
          </a:p>
          <a:p>
            <a:pPr marL="176213" indent="-1762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Updates Needed</a:t>
            </a:r>
          </a:p>
          <a:p>
            <a:pPr marL="176213" indent="-17621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Add phone numbers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6F770EB-3F45-42D5-8FF0-0F8D1E7051D7}"/>
              </a:ext>
            </a:extLst>
          </p:cNvPr>
          <p:cNvCxnSpPr>
            <a:cxnSpLocks/>
          </p:cNvCxnSpPr>
          <p:nvPr/>
        </p:nvCxnSpPr>
        <p:spPr>
          <a:xfrm flipV="1">
            <a:off x="1910993" y="5226996"/>
            <a:ext cx="3024689" cy="4120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164A939-FA78-495C-8620-F23856BB3F87}"/>
              </a:ext>
            </a:extLst>
          </p:cNvPr>
          <p:cNvCxnSpPr>
            <a:cxnSpLocks/>
          </p:cNvCxnSpPr>
          <p:nvPr/>
        </p:nvCxnSpPr>
        <p:spPr>
          <a:xfrm>
            <a:off x="3659411" y="1880667"/>
            <a:ext cx="1359398" cy="69028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7B1F8E1-C74F-4731-B336-6D6FB9C4F5D8}"/>
              </a:ext>
            </a:extLst>
          </p:cNvPr>
          <p:cNvCxnSpPr>
            <a:cxnSpLocks/>
          </p:cNvCxnSpPr>
          <p:nvPr/>
        </p:nvCxnSpPr>
        <p:spPr>
          <a:xfrm>
            <a:off x="4560695" y="824459"/>
            <a:ext cx="904923" cy="7211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88030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Presentations (Standard Screen)">
  <a:themeElements>
    <a:clrScheme name="ORNL corporate palette May 28 saturation adjust">
      <a:dk1>
        <a:sysClr val="windowText" lastClr="000000"/>
      </a:dk1>
      <a:lt1>
        <a:sysClr val="window" lastClr="FFFFFF"/>
      </a:lt1>
      <a:dk2>
        <a:srgbClr val="1E7640"/>
      </a:dk2>
      <a:lt2>
        <a:srgbClr val="FFFFFF"/>
      </a:lt2>
      <a:accent1>
        <a:srgbClr val="306DBE"/>
      </a:accent1>
      <a:accent2>
        <a:srgbClr val="84B641"/>
      </a:accent2>
      <a:accent3>
        <a:srgbClr val="DE762D"/>
      </a:accent3>
      <a:accent4>
        <a:srgbClr val="2ABDDA"/>
      </a:accent4>
      <a:accent5>
        <a:srgbClr val="A03123"/>
      </a:accent5>
      <a:accent6>
        <a:srgbClr val="FFCD00"/>
      </a:accent6>
      <a:hlink>
        <a:srgbClr val="0070B9"/>
      </a:hlink>
      <a:folHlink>
        <a:srgbClr val="1E7640"/>
      </a:folHlink>
    </a:clrScheme>
    <a:fontScheme name="ORNL 2013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</TotalTime>
  <Words>123</Words>
  <Application>Microsoft Office PowerPoint</Application>
  <PresentationFormat>Widescreen</PresentationFormat>
  <Paragraphs>35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Arial Black</vt:lpstr>
      <vt:lpstr>Calibri</vt:lpstr>
      <vt:lpstr>Trebuchet MS</vt:lpstr>
      <vt:lpstr>Wingdings 3</vt:lpstr>
      <vt:lpstr>Facet</vt:lpstr>
      <vt:lpstr>Presentations (Standard Screen)</vt:lpstr>
      <vt:lpstr>  Create your BOX account in 6 Steps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EFCOG SQA Group Meeting</dc:title>
  <dc:creator>Pope, Vicki L.</dc:creator>
  <cp:lastModifiedBy>Christine Frei</cp:lastModifiedBy>
  <cp:revision>4</cp:revision>
  <dcterms:created xsi:type="dcterms:W3CDTF">2019-02-15T19:39:37Z</dcterms:created>
  <dcterms:modified xsi:type="dcterms:W3CDTF">2020-02-07T18:58:20Z</dcterms:modified>
</cp:coreProperties>
</file>