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 id="2147483703" r:id="rId5"/>
  </p:sldMasterIdLst>
  <p:notesMasterIdLst>
    <p:notesMasterId r:id="rId21"/>
  </p:notesMasterIdLst>
  <p:handoutMasterIdLst>
    <p:handoutMasterId r:id="rId22"/>
  </p:handoutMasterIdLst>
  <p:sldIdLst>
    <p:sldId id="7585" r:id="rId6"/>
    <p:sldId id="3208" r:id="rId7"/>
    <p:sldId id="284" r:id="rId8"/>
    <p:sldId id="285" r:id="rId9"/>
    <p:sldId id="367" r:id="rId10"/>
    <p:sldId id="364" r:id="rId11"/>
    <p:sldId id="286" r:id="rId12"/>
    <p:sldId id="360" r:id="rId13"/>
    <p:sldId id="1126" r:id="rId14"/>
    <p:sldId id="370" r:id="rId15"/>
    <p:sldId id="1125" r:id="rId16"/>
    <p:sldId id="1127" r:id="rId17"/>
    <p:sldId id="372" r:id="rId18"/>
    <p:sldId id="7342" r:id="rId19"/>
    <p:sldId id="35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FFCC00"/>
    <a:srgbClr val="DC202E"/>
    <a:srgbClr val="FFFFFF"/>
    <a:srgbClr val="E0E0E0"/>
    <a:srgbClr val="C0C0C0"/>
    <a:srgbClr val="A0A0A0"/>
    <a:srgbClr val="707070"/>
    <a:srgbClr val="404040"/>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56" autoAdjust="0"/>
    <p:restoredTop sz="97520" autoAdjust="0"/>
  </p:normalViewPr>
  <p:slideViewPr>
    <p:cSldViewPr snapToGrid="0" snapToObjects="1" showGuides="1">
      <p:cViewPr varScale="1">
        <p:scale>
          <a:sx n="86" d="100"/>
          <a:sy n="86" d="100"/>
        </p:scale>
        <p:origin x="346" y="67"/>
      </p:cViewPr>
      <p:guideLst/>
    </p:cSldViewPr>
  </p:slideViewPr>
  <p:notesTextViewPr>
    <p:cViewPr>
      <p:scale>
        <a:sx n="3" d="2"/>
        <a:sy n="3" d="2"/>
      </p:scale>
      <p:origin x="0" y="0"/>
    </p:cViewPr>
  </p:notesTextViewPr>
  <p:sorterViewPr>
    <p:cViewPr varScale="1">
      <p:scale>
        <a:sx n="100" d="100"/>
        <a:sy n="100" d="100"/>
      </p:scale>
      <p:origin x="0" y="-23660"/>
    </p:cViewPr>
  </p:sorterViewPr>
  <p:notesViewPr>
    <p:cSldViewPr snapToGrid="0" snapToObjects="1" showGuides="1">
      <p:cViewPr varScale="1">
        <p:scale>
          <a:sx n="124" d="100"/>
          <a:sy n="124" d="100"/>
        </p:scale>
        <p:origin x="487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98721-3323-42CB-96FB-C6D7D9D206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12FF977-0234-4542-94AE-376F45A8E7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26CFF9-B101-4D5A-AE5F-81BC4D91C170}" type="datetimeFigureOut">
              <a:rPr lang="en-US" smtClean="0"/>
              <a:t>9/30/2020</a:t>
            </a:fld>
            <a:endParaRPr lang="en-US"/>
          </a:p>
        </p:txBody>
      </p:sp>
      <p:sp>
        <p:nvSpPr>
          <p:cNvPr id="4" name="Footer Placeholder 3">
            <a:extLst>
              <a:ext uri="{FF2B5EF4-FFF2-40B4-BE49-F238E27FC236}">
                <a16:creationId xmlns:a16="http://schemas.microsoft.com/office/drawing/2014/main" id="{692DC7A7-567A-4A18-A303-6ED5E91C6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C55533-4890-43A5-8A14-C9DE3F25618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C57C73-0239-4725-8F06-3E607150BC40}" type="slidenum">
              <a:rPr lang="en-US" smtClean="0"/>
              <a:t>‹#›</a:t>
            </a:fld>
            <a:endParaRPr lang="en-US"/>
          </a:p>
        </p:txBody>
      </p:sp>
    </p:spTree>
    <p:extLst>
      <p:ext uri="{BB962C8B-B14F-4D97-AF65-F5344CB8AC3E}">
        <p14:creationId xmlns:p14="http://schemas.microsoft.com/office/powerpoint/2010/main" val="95895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AA0C4-695F-4136-A1C4-C28E233376CC}" type="datetimeFigureOut">
              <a:rPr lang="en-US" smtClean="0"/>
              <a:t>9/30/2020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0284F-7E88-4545-9BB2-221688BE3F3A}" type="slidenum">
              <a:rPr lang="en-US" smtClean="0"/>
              <a:t>‹#›</a:t>
            </a:fld>
            <a:endParaRPr lang="en-US"/>
          </a:p>
        </p:txBody>
      </p:sp>
    </p:spTree>
    <p:extLst>
      <p:ext uri="{BB962C8B-B14F-4D97-AF65-F5344CB8AC3E}">
        <p14:creationId xmlns:p14="http://schemas.microsoft.com/office/powerpoint/2010/main" val="1115178273"/>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b="1" kern="1200">
        <a:solidFill>
          <a:schemeClr val="tx1"/>
        </a:solidFill>
        <a:latin typeface="+mn-lt"/>
        <a:ea typeface="+mn-ea"/>
        <a:cs typeface="+mn-cs"/>
      </a:defRPr>
    </a:lvl1pPr>
    <a:lvl2pPr marL="0" indent="0" algn="l" defTabSz="914400" rtl="0" eaLnBrk="1" latinLnBrk="0" hangingPunct="1">
      <a:spcAft>
        <a:spcPts val="600"/>
      </a:spcAft>
      <a:defRPr sz="1200" kern="1200">
        <a:solidFill>
          <a:schemeClr val="tx1"/>
        </a:solidFill>
        <a:latin typeface="+mn-lt"/>
        <a:ea typeface="+mn-ea"/>
        <a:cs typeface="+mn-cs"/>
      </a:defRPr>
    </a:lvl2pPr>
    <a:lvl3pPr marL="171450" indent="-17145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3pPr>
    <a:lvl4pPr marL="400050" indent="-17145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defRPr>
    </a:lvl4pPr>
    <a:lvl5pPr marL="630238" indent="-171450" algn="l" defTabSz="914400" rtl="0" eaLnBrk="1" latinLnBrk="0" hangingPunct="1">
      <a:spcAft>
        <a:spcPts val="600"/>
      </a:spcAft>
      <a:buFont typeface="Arial" panose="020B0604020202020204" pitchFamily="34" charset="0"/>
      <a:buChar char="•"/>
      <a:defRPr sz="9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F1D8A-BD29-C340-9878-B8C13AD7CD53}" type="slidenum">
              <a:rPr lang="en-GB" smtClean="0"/>
              <a:t>13</a:t>
            </a:fld>
            <a:endParaRPr lang="en-GB"/>
          </a:p>
        </p:txBody>
      </p:sp>
    </p:spTree>
    <p:extLst>
      <p:ext uri="{BB962C8B-B14F-4D97-AF65-F5344CB8AC3E}">
        <p14:creationId xmlns:p14="http://schemas.microsoft.com/office/powerpoint/2010/main" val="2736243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latin typeface="+mj-lt"/>
              </a:defRPr>
            </a:lvl1pPr>
            <a:lvl2pPr marL="0" indent="0" algn="l">
              <a:spcAft>
                <a:spcPts val="1200"/>
              </a:spcAft>
              <a:buNone/>
              <a:defRPr sz="16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9811"/>
            <a:ext cx="2743200" cy="365125"/>
          </a:xfrm>
          <a:prstGeom prst="rect">
            <a:avLst/>
          </a:prstGeom>
        </p:spPr>
        <p:txBody>
          <a:bodyPr lIns="0" tIns="0" rIns="0" bIns="0" anchor="t"/>
          <a:lstStyle>
            <a:lvl1pPr>
              <a:defRPr sz="1600" b="1">
                <a:latin typeface="+mn-lt"/>
              </a:defRPr>
            </a:lvl1pPr>
          </a:lstStyle>
          <a:p>
            <a:fld id="{D105F950-05EE-42A4-8FEF-DE33869804CE}" type="datetime4">
              <a:rPr lang="en-US" smtClean="0"/>
              <a:t>September 30, 2020</a:t>
            </a:fld>
            <a:endParaRPr lang="en-US" dirty="0"/>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820308065"/>
      </p:ext>
    </p:extLst>
  </p:cSld>
  <p:clrMapOvr>
    <a:masterClrMapping/>
  </p:clrMapOvr>
  <p:extLst>
    <p:ext uri="{DCECCB84-F9BA-43D5-87BE-67443E8EF086}">
      <p15:sldGuideLst xmlns:p15="http://schemas.microsoft.com/office/powerpoint/2012/main">
        <p15:guide id="1" pos="5592" userDrawn="1">
          <p15:clr>
            <a:srgbClr val="FBAE40"/>
          </p15:clr>
        </p15:guide>
        <p15:guide id="2" orient="horz" pos="32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defRPr sz="40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4756299"/>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8382001" cy="5372100"/>
          </a:xfrm>
        </p:spPr>
        <p:txBody>
          <a:bodyPr tIns="0"/>
          <a:lstStyle>
            <a:lvl1pPr>
              <a:lnSpc>
                <a:spcPct val="80000"/>
              </a:lnSpc>
              <a:defRPr sz="8800" b="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7" name="Rectangle 23">
            <a:extLst>
              <a:ext uri="{FF2B5EF4-FFF2-40B4-BE49-F238E27FC236}">
                <a16:creationId xmlns:a16="http://schemas.microsoft.com/office/drawing/2014/main" id="{4A2922BA-AA7B-49A4-BAC5-FF5A045498CE}"/>
              </a:ext>
            </a:extLst>
          </p:cNvPr>
          <p:cNvSpPr>
            <a:spLocks noChangeArrowheads="1"/>
          </p:cNvSpPr>
          <p:nvPr userDrawn="1"/>
        </p:nvSpPr>
        <p:spPr bwMode="auto">
          <a:xfrm>
            <a:off x="6392487" y="6478016"/>
            <a:ext cx="432078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kern="1200" dirty="0">
                <a:solidFill>
                  <a:schemeClr val="bg1"/>
                </a:solidFill>
                <a:latin typeface="Arial" panose="020B0604020202020204" pitchFamily="34" charset="0"/>
                <a:ea typeface="+mn-ea"/>
                <a:cs typeface="Arial" panose="020B0604020202020204" pitchFamily="34" charset="0"/>
              </a:rPr>
              <a:t>Honeywell Confidential - ©2019 by Honeywell International Inc.</a:t>
            </a:r>
            <a:r>
              <a:rPr lang="en-US" sz="800" b="0" i="0" kern="1200" dirty="0">
                <a:solidFill>
                  <a:schemeClr val="bg1"/>
                </a:solidFill>
                <a:effectLst/>
                <a:latin typeface="Arial" panose="020B0604020202020204" pitchFamily="34" charset="0"/>
                <a:ea typeface="+mn-ea"/>
                <a:cs typeface="+mn-cs"/>
              </a:rPr>
              <a:t> Preliminary - not final –</a:t>
            </a:r>
            <a:r>
              <a:rPr lang="en-US" sz="800" b="0" i="0" kern="1200" baseline="0" dirty="0">
                <a:solidFill>
                  <a:schemeClr val="bg1"/>
                </a:solidFill>
                <a:effectLst/>
                <a:latin typeface="Arial" panose="020B0604020202020204" pitchFamily="34" charset="0"/>
                <a:ea typeface="+mn-ea"/>
                <a:cs typeface="+mn-cs"/>
              </a:rPr>
              <a:t> </a:t>
            </a:r>
            <a:r>
              <a:rPr lang="en-US" sz="800" b="0" i="0" kern="1200" dirty="0">
                <a:solidFill>
                  <a:schemeClr val="bg1"/>
                </a:solidFill>
                <a:effectLst/>
                <a:latin typeface="Arial" panose="020B0604020202020204" pitchFamily="34" charset="0"/>
                <a:ea typeface="+mn-ea"/>
                <a:cs typeface="+mn-cs"/>
              </a:rPr>
              <a:t>no decision</a:t>
            </a:r>
            <a:r>
              <a:rPr lang="en-US" sz="800" b="0" i="0" kern="1200" baseline="0" dirty="0">
                <a:solidFill>
                  <a:schemeClr val="bg1"/>
                </a:solidFill>
                <a:effectLst/>
                <a:latin typeface="Arial" panose="020B0604020202020204" pitchFamily="34" charset="0"/>
                <a:ea typeface="+mn-ea"/>
                <a:cs typeface="+mn-cs"/>
              </a:rPr>
              <a:t> </a:t>
            </a:r>
            <a:r>
              <a:rPr lang="en-US" sz="800" b="0" i="0" kern="1200" dirty="0">
                <a:solidFill>
                  <a:schemeClr val="bg1"/>
                </a:solidFill>
                <a:effectLst/>
                <a:latin typeface="Arial" panose="020B0604020202020204" pitchFamily="34" charset="0"/>
                <a:ea typeface="+mn-ea"/>
                <a:cs typeface="+mn-cs"/>
              </a:rPr>
              <a:t>will be taken</a:t>
            </a:r>
          </a:p>
          <a:p>
            <a:pPr eaLnBrk="1" hangingPunct="1">
              <a:defRPr/>
            </a:pPr>
            <a:r>
              <a:rPr lang="en-US" sz="800" b="0" i="0" kern="1200" dirty="0">
                <a:solidFill>
                  <a:schemeClr val="bg1"/>
                </a:solidFill>
                <a:effectLst/>
                <a:latin typeface="Arial" panose="020B0604020202020204" pitchFamily="34" charset="0"/>
                <a:ea typeface="+mn-ea"/>
                <a:cs typeface="+mn-cs"/>
              </a:rPr>
              <a:t>without satisfaction of any applicable information, consultation or negotiation requirement.</a:t>
            </a:r>
            <a:r>
              <a:rPr lang="en-US" altLang="en-US" sz="800" kern="1200" dirty="0">
                <a:solidFill>
                  <a:schemeClr val="bg1"/>
                </a:solidFill>
                <a:latin typeface="Arial" panose="020B0604020202020204" pitchFamily="34" charset="0"/>
                <a:ea typeface="+mn-ea"/>
                <a:cs typeface="Arial" panose="020B0604020202020204" pitchFamily="34" charset="0"/>
              </a:rPr>
              <a:t> All rights reserved.</a:t>
            </a:r>
          </a:p>
        </p:txBody>
      </p:sp>
    </p:spTree>
    <p:extLst>
      <p:ext uri="{BB962C8B-B14F-4D97-AF65-F5344CB8AC3E}">
        <p14:creationId xmlns:p14="http://schemas.microsoft.com/office/powerpoint/2010/main" val="1712632329"/>
      </p:ext>
    </p:extLst>
  </p:cSld>
  <p:clrMapOvr>
    <a:masterClrMapping/>
  </p:clrMapOvr>
  <p:extLst>
    <p:ext uri="{DCECCB84-F9BA-43D5-87BE-67443E8EF086}">
      <p15:sldGuideLst xmlns:p15="http://schemas.microsoft.com/office/powerpoint/2012/main">
        <p15:guide id="2" pos="55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accent4"/>
                </a:solidFill>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889829019"/>
      </p:ext>
    </p:extLst>
  </p:cSld>
  <p:clrMapOvr>
    <a:masterClrMapping/>
  </p:clrMapOvr>
  <p:extLst>
    <p:ext uri="{DCECCB84-F9BA-43D5-87BE-67443E8EF086}">
      <p15:sldGuideLst xmlns:p15="http://schemas.microsoft.com/office/powerpoint/2012/main">
        <p15:guide id="1" pos="3696" userDrawn="1">
          <p15:clr>
            <a:srgbClr val="FBAE40"/>
          </p15:clr>
        </p15:guide>
        <p15:guide id="2" pos="398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solidFill>
                  <a:schemeClr val="bg1"/>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707526015"/>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3474014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4115104953"/>
      </p:ext>
    </p:extLst>
  </p:cSld>
  <p:clrMapOvr>
    <a:masterClrMapping/>
  </p:clrMapOvr>
  <p:extLst>
    <p:ext uri="{DCECCB84-F9BA-43D5-87BE-67443E8EF086}">
      <p15:sldGuideLst xmlns:p15="http://schemas.microsoft.com/office/powerpoint/2012/main">
        <p15:guide id="2" pos="3696" userDrawn="1">
          <p15:clr>
            <a:srgbClr val="FBAE40"/>
          </p15:clr>
        </p15:guide>
        <p15:guide id="3" pos="398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833064290"/>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84682153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C697456D-818A-4FA7-9322-10ECC2C05752}"/>
              </a:ext>
            </a:extLst>
          </p:cNvPr>
          <p:cNvSpPr>
            <a:spLocks noGrp="1" noChangeAspect="1"/>
          </p:cNvSpPr>
          <p:nvPr>
            <p:ph type="body" sz="quarter" idx="16" hasCustomPrompt="1"/>
          </p:nvPr>
        </p:nvSpPr>
        <p:spPr>
          <a:xfrm>
            <a:off x="-1" y="5873154"/>
            <a:ext cx="12192000" cy="489546"/>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172826085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1406711490"/>
      </p:ext>
    </p:extLst>
  </p:cSld>
  <p:clrMapOvr>
    <a:masterClrMapping/>
  </p:clrMapOvr>
  <p:extLst>
    <p:ext uri="{DCECCB84-F9BA-43D5-87BE-67443E8EF086}">
      <p15:sldGuideLst xmlns:p15="http://schemas.microsoft.com/office/powerpoint/2012/main">
        <p15:guide id="1" orient="horz" pos="244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fld id="{27A3D956-E391-41FE-BC3D-8A5C91DE06B1}" type="datetime4">
              <a:rPr lang="en-US" smtClean="0"/>
              <a:t>September 30, 2020</a:t>
            </a:fld>
            <a:endParaRPr lang="en-US" dirty="0"/>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3632543387"/>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317402450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288052561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18932541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xteen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2" name="Text Placeholder 6">
            <a:extLst>
              <a:ext uri="{FF2B5EF4-FFF2-40B4-BE49-F238E27FC236}">
                <a16:creationId xmlns:a16="http://schemas.microsoft.com/office/drawing/2014/main" id="{FF7EE7B8-7423-490B-A1BE-0DDF87E6EC6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endParaRPr lang="en-US" dirty="0"/>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endParaRPr lang="en-US" dirty="0"/>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158597211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lvl1pPr>
              <a:defRPr/>
            </a:lvl1pPr>
          </a:lstStyle>
          <a:p>
            <a:r>
              <a:rPr lang="en-US" dirty="0"/>
              <a:t>Honeywell Global Real Estate</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578199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lvl1pPr>
              <a:defRPr/>
            </a:lvl1pPr>
          </a:lstStyle>
          <a:p>
            <a:r>
              <a:rPr lang="en-US" dirty="0"/>
              <a:t>Honeywell Global Real Estate</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1990648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235689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863581"/>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419734575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125447549"/>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Colo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fld id="{CABE2306-64B2-4E76-99C5-2A47454E6DC8}" type="datetime4">
              <a:rPr lang="en-US" smtClean="0"/>
              <a:t>September 30, 2020</a:t>
            </a:fld>
            <a:endParaRPr lang="en-US" dirty="0"/>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810345215"/>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05682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269828900"/>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78891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10471613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5899484" y="1409700"/>
            <a:ext cx="0" cy="44577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95300" y="3657600"/>
            <a:ext cx="112014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32104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lvl1pPr>
          </a:lstStyle>
          <a:p>
            <a:r>
              <a:rPr lang="en-US" dirty="0"/>
              <a:t>Honeywell Global Real Estate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endParaRPr lang="en-US" dirty="0"/>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endParaRPr lang="en-US" dirty="0"/>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23253032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lvl1pPr>
              <a:defRPr/>
            </a:lvl1pPr>
          </a:lstStyle>
          <a:p>
            <a:r>
              <a:rPr lang="en-US" dirty="0"/>
              <a:t>Honeywell Global Real Estate</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898298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END OF THE TEMPLATE">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703B52-DBF5-48FD-AB36-B36970177F1B}"/>
              </a:ext>
            </a:extLst>
          </p:cNvPr>
          <p:cNvSpPr txBox="1"/>
          <p:nvPr userDrawn="1"/>
        </p:nvSpPr>
        <p:spPr>
          <a:xfrm>
            <a:off x="4516170" y="2978965"/>
            <a:ext cx="3159659" cy="914400"/>
          </a:xfrm>
          <a:prstGeom prst="rect">
            <a:avLst/>
          </a:prstGeom>
          <a:noFill/>
        </p:spPr>
        <p:txBody>
          <a:bodyPr wrap="none" lIns="0" tIns="0" rIns="0" bIns="0" rtlCol="0" anchor="ctr">
            <a:noAutofit/>
          </a:bodyPr>
          <a:lstStyle/>
          <a:p>
            <a:pPr algn="ctr"/>
            <a:r>
              <a:rPr lang="en-US" sz="6600" b="1" dirty="0">
                <a:solidFill>
                  <a:schemeClr val="bg1"/>
                </a:solidFill>
                <a:latin typeface="+mj-lt"/>
              </a:rPr>
              <a:t>Thank</a:t>
            </a:r>
            <a:r>
              <a:rPr lang="en-US" sz="6600" b="1" baseline="0" dirty="0">
                <a:solidFill>
                  <a:schemeClr val="bg1"/>
                </a:solidFill>
                <a:latin typeface="+mj-lt"/>
              </a:rPr>
              <a:t> you!</a:t>
            </a:r>
            <a:endParaRPr lang="en-US" sz="6600" b="1" dirty="0">
              <a:solidFill>
                <a:schemeClr val="bg1"/>
              </a:solidFill>
              <a:latin typeface="+mj-lt"/>
            </a:endParaRPr>
          </a:p>
        </p:txBody>
      </p:sp>
    </p:spTree>
    <p:extLst>
      <p:ext uri="{BB962C8B-B14F-4D97-AF65-F5344CB8AC3E}">
        <p14:creationId xmlns:p14="http://schemas.microsoft.com/office/powerpoint/2010/main" val="2049370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12" b="0" i="0">
                <a:solidFill>
                  <a:srgbClr val="0073CD"/>
                </a:solidFill>
                <a:latin typeface="Calibri"/>
                <a:cs typeface="Calibri"/>
              </a:defRPr>
            </a:lvl1pPr>
          </a:lstStyle>
          <a:p>
            <a:pPr marL="19920">
              <a:spcBef>
                <a:spcPts val="87"/>
              </a:spcBef>
            </a:pPr>
            <a:r>
              <a:rPr lang="en-US" b="1" spc="-31"/>
              <a:t>COVID-19 </a:t>
            </a:r>
            <a:r>
              <a:rPr lang="en-US" spc="-40"/>
              <a:t>KCNSC </a:t>
            </a:r>
            <a:r>
              <a:rPr lang="en-US" spc="-78"/>
              <a:t>Best </a:t>
            </a:r>
            <a:r>
              <a:rPr lang="en-US" spc="-63"/>
              <a:t>Practices </a:t>
            </a:r>
            <a:r>
              <a:rPr lang="en-US" spc="-220"/>
              <a:t>&amp; </a:t>
            </a:r>
            <a:r>
              <a:rPr lang="en-US" spc="-63"/>
              <a:t>Lessons</a:t>
            </a:r>
            <a:r>
              <a:rPr lang="en-US" spc="-165"/>
              <a:t> </a:t>
            </a:r>
            <a:r>
              <a:rPr lang="en-US" spc="-78"/>
              <a:t>Learned</a:t>
            </a:r>
            <a:endParaRPr lang="en-US" spc="-78"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9/30/2020</a:t>
            </a:fld>
            <a:endParaRPr lang="en-US"/>
          </a:p>
        </p:txBody>
      </p:sp>
      <p:sp>
        <p:nvSpPr>
          <p:cNvPr id="4" name="Holder 4"/>
          <p:cNvSpPr>
            <a:spLocks noGrp="1"/>
          </p:cNvSpPr>
          <p:nvPr>
            <p:ph type="sldNum" sz="quarter" idx="7"/>
          </p:nvPr>
        </p:nvSpPr>
        <p:spPr/>
        <p:txBody>
          <a:bodyPr lIns="0" tIns="0" rIns="0" bIns="0"/>
          <a:lstStyle>
            <a:lvl1pPr>
              <a:defRPr sz="1412" b="0" i="0">
                <a:solidFill>
                  <a:srgbClr val="0073CD"/>
                </a:solidFill>
                <a:latin typeface="Calibri"/>
                <a:cs typeface="Calibri"/>
              </a:defRPr>
            </a:lvl1pPr>
          </a:lstStyle>
          <a:p>
            <a:pPr marL="19920">
              <a:spcBef>
                <a:spcPts val="71"/>
              </a:spcBef>
            </a:pPr>
            <a:r>
              <a:rPr lang="en-US" spc="-87"/>
              <a:t>PAGE</a:t>
            </a:r>
            <a:r>
              <a:rPr lang="en-US" spc="102"/>
              <a:t> </a:t>
            </a:r>
            <a:r>
              <a:rPr lang="en-US" spc="-345"/>
              <a:t>|</a:t>
            </a:r>
            <a:r>
              <a:rPr lang="en-US" spc="110"/>
              <a:t> </a:t>
            </a:r>
            <a:fld id="{81D60167-4931-47E6-BA6A-407CBD079E47}" type="slidenum">
              <a:rPr spc="40" smtClean="0"/>
              <a:pPr marL="19920">
                <a:spcBef>
                  <a:spcPts val="71"/>
                </a:spcBef>
              </a:pPr>
              <a:t>‹#›</a:t>
            </a:fld>
            <a:endParaRPr spc="40" dirty="0"/>
          </a:p>
        </p:txBody>
      </p:sp>
    </p:spTree>
    <p:extLst>
      <p:ext uri="{BB962C8B-B14F-4D97-AF65-F5344CB8AC3E}">
        <p14:creationId xmlns:p14="http://schemas.microsoft.com/office/powerpoint/2010/main" val="350095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content_White">
    <p:spTree>
      <p:nvGrpSpPr>
        <p:cNvPr id="1" name=""/>
        <p:cNvGrpSpPr/>
        <p:nvPr/>
      </p:nvGrpSpPr>
      <p:grpSpPr>
        <a:xfrm>
          <a:off x="0" y="0"/>
          <a:ext cx="0" cy="0"/>
          <a:chOff x="0" y="0"/>
          <a:chExt cx="0" cy="0"/>
        </a:xfrm>
      </p:grpSpPr>
      <p:sp>
        <p:nvSpPr>
          <p:cNvPr id="11" name="Footer Placeholder 4"/>
          <p:cNvSpPr>
            <a:spLocks noGrp="1"/>
          </p:cNvSpPr>
          <p:nvPr>
            <p:ph type="ftr" sz="quarter" idx="3"/>
          </p:nvPr>
        </p:nvSpPr>
        <p:spPr>
          <a:xfrm>
            <a:off x="378002" y="6444004"/>
            <a:ext cx="3619500" cy="123068"/>
          </a:xfrm>
          <a:prstGeom prst="rect">
            <a:avLst/>
          </a:prstGeom>
        </p:spPr>
        <p:txBody>
          <a:bodyPr vert="horz" lIns="0" tIns="0" rIns="0" bIns="0" rtlCol="0" anchor="t" anchorCtr="0"/>
          <a:lstStyle>
            <a:lvl1pPr algn="l">
              <a:defRPr sz="800">
                <a:solidFill>
                  <a:schemeClr val="tx1"/>
                </a:solidFill>
                <a:latin typeface="+mj-lt"/>
              </a:defRPr>
            </a:lvl1pPr>
          </a:lstStyle>
          <a:p>
            <a:r>
              <a:rPr lang="en-US"/>
              <a:t>©2020 Jones Lang LaSalle IP, Inc. All rights reserved.</a:t>
            </a:r>
            <a:endParaRPr lang="en-GB"/>
          </a:p>
        </p:txBody>
      </p:sp>
      <p:sp>
        <p:nvSpPr>
          <p:cNvPr id="12" name="Slide Number Placeholder 5"/>
          <p:cNvSpPr>
            <a:spLocks noGrp="1"/>
          </p:cNvSpPr>
          <p:nvPr>
            <p:ph type="sldNum" sz="quarter" idx="4"/>
          </p:nvPr>
        </p:nvSpPr>
        <p:spPr>
          <a:xfrm>
            <a:off x="10126134" y="6445075"/>
            <a:ext cx="1680632" cy="123068"/>
          </a:xfrm>
          <a:prstGeom prst="rect">
            <a:avLst/>
          </a:prstGeom>
        </p:spPr>
        <p:txBody>
          <a:bodyPr vert="horz" lIns="0" tIns="0" rIns="0" bIns="0" rtlCol="0" anchor="t" anchorCtr="0"/>
          <a:lstStyle>
            <a:lvl1pPr algn="r">
              <a:defRPr sz="800">
                <a:solidFill>
                  <a:schemeClr val="tx1"/>
                </a:solidFill>
                <a:latin typeface="+mj-lt"/>
              </a:defRPr>
            </a:lvl1pPr>
          </a:lstStyle>
          <a:p>
            <a:fld id="{E0096207-DBD9-AC41-BD6C-8097A31BF105}" type="slidenum">
              <a:rPr lang="en-GB" smtClean="0"/>
              <a:pPr/>
              <a:t>‹#›</a:t>
            </a:fld>
            <a:endParaRPr lang="en-GB"/>
          </a:p>
        </p:txBody>
      </p:sp>
      <p:sp>
        <p:nvSpPr>
          <p:cNvPr id="8" name="Text Placeholder 7"/>
          <p:cNvSpPr>
            <a:spLocks noGrp="1"/>
          </p:cNvSpPr>
          <p:nvPr>
            <p:ph type="body" sz="quarter" idx="16" hasCustomPrompt="1"/>
          </p:nvPr>
        </p:nvSpPr>
        <p:spPr>
          <a:xfrm>
            <a:off x="378000" y="324005"/>
            <a:ext cx="9468000" cy="834719"/>
          </a:xfrm>
        </p:spPr>
        <p:txBody>
          <a:bodyPr>
            <a:noAutofit/>
          </a:bodyPr>
          <a:lstStyle>
            <a:lvl1pPr>
              <a:lnSpc>
                <a:spcPct val="90000"/>
              </a:lnSpc>
              <a:spcBef>
                <a:spcPts val="0"/>
              </a:spcBef>
              <a:defRPr sz="2700" b="1" i="0">
                <a:solidFill>
                  <a:schemeClr val="tx1"/>
                </a:solidFill>
                <a:latin typeface="+mj-lt"/>
              </a:defRPr>
            </a:lvl1pPr>
            <a:lvl2pPr>
              <a:lnSpc>
                <a:spcPct val="90000"/>
              </a:lnSpc>
              <a:spcBef>
                <a:spcPts val="0"/>
              </a:spcBef>
              <a:defRPr sz="2100">
                <a:solidFill>
                  <a:srgbClr val="616468"/>
                </a:solidFill>
              </a:defRPr>
            </a:lvl2pPr>
            <a:lvl3pPr>
              <a:lnSpc>
                <a:spcPct val="90000"/>
              </a:lnSpc>
              <a:defRPr/>
            </a:lvl3pPr>
            <a:lvl4pPr>
              <a:lnSpc>
                <a:spcPct val="90000"/>
              </a:lnSpc>
              <a:defRPr/>
            </a:lvl4pPr>
            <a:lvl5pPr>
              <a:lnSpc>
                <a:spcPct val="90000"/>
              </a:lnSpc>
              <a:defRPr/>
            </a:lvl5pPr>
          </a:lstStyle>
          <a:p>
            <a:pPr lvl="0"/>
            <a:r>
              <a:rPr lang="en-US"/>
              <a:t>[Title and content_v1]</a:t>
            </a:r>
          </a:p>
          <a:p>
            <a:pPr lvl="1"/>
            <a:r>
              <a:rPr lang="en-US"/>
              <a:t>&lt;Subheading&gt;</a:t>
            </a:r>
            <a:endParaRPr lang="en-GB"/>
          </a:p>
        </p:txBody>
      </p:sp>
      <p:pic>
        <p:nvPicPr>
          <p:cNvPr id="16" name="Logo (Hide)"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869" y="375932"/>
            <a:ext cx="963901" cy="428400"/>
          </a:xfrm>
          <a:prstGeom prst="rect">
            <a:avLst/>
          </a:prstGeom>
        </p:spPr>
      </p:pic>
    </p:spTree>
    <p:extLst>
      <p:ext uri="{BB962C8B-B14F-4D97-AF65-F5344CB8AC3E}">
        <p14:creationId xmlns:p14="http://schemas.microsoft.com/office/powerpoint/2010/main" val="224538909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3429001"/>
            <a:ext cx="11201400" cy="952500"/>
          </a:xfrm>
        </p:spPr>
        <p:txBody>
          <a:bodyPr tIns="0" anchor="t"/>
          <a:lstStyle>
            <a:lvl1pPr algn="l">
              <a:lnSpc>
                <a:spcPct val="80000"/>
              </a:lnSpc>
              <a:defRPr sz="4400" b="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4800600"/>
            <a:ext cx="2819400" cy="1066801"/>
          </a:xfrm>
        </p:spPr>
        <p:txBody>
          <a:bodyPr tIns="0" bIns="182880" anchor="t" anchorCtr="0"/>
          <a:lstStyle>
            <a:lvl1pPr marL="0" indent="0" algn="l">
              <a:spcAft>
                <a:spcPts val="0"/>
              </a:spcAft>
              <a:buNone/>
              <a:defRPr sz="1600" b="0" cap="all" baseline="0">
                <a:solidFill>
                  <a:schemeClr val="tx1"/>
                </a:solidFill>
                <a:latin typeface="+mj-lt"/>
              </a:defRPr>
            </a:lvl1pPr>
            <a:lvl2pPr marL="0" indent="0" algn="l">
              <a:spcAft>
                <a:spcPts val="1200"/>
              </a:spcAft>
              <a:buNone/>
              <a:defRPr sz="16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8877300" y="4800601"/>
            <a:ext cx="2819400" cy="673625"/>
          </a:xfrm>
          <a:prstGeom prst="rect">
            <a:avLst/>
          </a:prstGeom>
        </p:spPr>
        <p:txBody>
          <a:bodyPr lIns="0" tIns="0" rIns="0" bIns="0" anchor="t"/>
          <a:lstStyle>
            <a:lvl1pPr algn="r">
              <a:defRPr sz="1600" b="1">
                <a:solidFill>
                  <a:schemeClr val="tx1"/>
                </a:solidFill>
                <a:latin typeface="+mn-lt"/>
              </a:defRPr>
            </a:lvl1pPr>
          </a:lstStyle>
          <a:p>
            <a:fld id="{933D8C16-F92E-42E4-A695-CFC4867433E8}" type="datetime4">
              <a:rPr lang="en-US" smtClean="0"/>
              <a:t>September 30, 2020</a:t>
            </a:fld>
            <a:endParaRPr lang="en-US" dirty="0"/>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720914300"/>
      </p:ext>
    </p:extLst>
  </p:cSld>
  <p:clrMapOvr>
    <a:masterClrMapping/>
  </p:clrMapOvr>
  <p:extLst>
    <p:ext uri="{DCECCB84-F9BA-43D5-87BE-67443E8EF086}">
      <p15:sldGuideLst xmlns:p15="http://schemas.microsoft.com/office/powerpoint/2012/main">
        <p15:guide id="1" pos="5592">
          <p15:clr>
            <a:srgbClr val="FBAE40"/>
          </p15:clr>
        </p15:guide>
        <p15:guide id="2" orient="horz" pos="3024" userDrawn="1">
          <p15:clr>
            <a:srgbClr val="FBAE40"/>
          </p15:clr>
        </p15:guide>
        <p15:guide id="3" orient="horz" pos="1896" userDrawn="1">
          <p15:clr>
            <a:srgbClr val="FBAE40"/>
          </p15:clr>
        </p15:guide>
        <p15:guide id="4" orient="horz" pos="27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pPr>
                <a:defRPr/>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6513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latin typeface="+mj-lt"/>
              </a:defRPr>
            </a:lvl1pPr>
            <a:lvl2pPr marL="0" indent="0" algn="l">
              <a:spcAft>
                <a:spcPts val="1200"/>
              </a:spcAft>
              <a:buNone/>
              <a:defRPr sz="16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9811"/>
            <a:ext cx="2743200" cy="365125"/>
          </a:xfrm>
          <a:prstGeom prst="rect">
            <a:avLst/>
          </a:prstGeom>
        </p:spPr>
        <p:txBody>
          <a:bodyPr lIns="0" tIns="0" rIns="0" bIns="0" anchor="t"/>
          <a:lstStyle>
            <a:lvl1pPr>
              <a:defRPr sz="1600" b="1">
                <a:latin typeface="+mn-lt"/>
              </a:defRPr>
            </a:lvl1pPr>
          </a:lstStyle>
          <a:p>
            <a:fld id="{D105F950-05EE-42A4-8FEF-DE33869804CE}" type="datetime4">
              <a:rPr lang="en-US" smtClean="0"/>
              <a:t>September 30, 2020</a:t>
            </a:fld>
            <a:endParaRPr lang="en-US" dirty="0"/>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1900704599"/>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fld id="{27A3D956-E391-41FE-BC3D-8A5C91DE06B1}" type="datetime4">
              <a:rPr lang="en-US" smtClean="0"/>
              <a:t>September 30, 2020</a:t>
            </a:fld>
            <a:endParaRPr lang="en-US" dirty="0"/>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3666860711"/>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Colo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fld id="{CABE2306-64B2-4E76-99C5-2A47454E6DC8}" type="datetime4">
              <a:rPr lang="en-US" smtClean="0"/>
              <a:t>September 30, 2020</a:t>
            </a:fld>
            <a:endParaRPr lang="en-US" dirty="0"/>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1234376295"/>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3429001"/>
            <a:ext cx="11201400" cy="952500"/>
          </a:xfrm>
        </p:spPr>
        <p:txBody>
          <a:bodyPr tIns="0" anchor="t"/>
          <a:lstStyle>
            <a:lvl1pPr algn="l">
              <a:lnSpc>
                <a:spcPct val="80000"/>
              </a:lnSpc>
              <a:defRPr sz="4400" b="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4800600"/>
            <a:ext cx="2819400" cy="1066801"/>
          </a:xfrm>
        </p:spPr>
        <p:txBody>
          <a:bodyPr tIns="0" bIns="182880" anchor="t" anchorCtr="0"/>
          <a:lstStyle>
            <a:lvl1pPr marL="0" indent="0" algn="l">
              <a:spcAft>
                <a:spcPts val="0"/>
              </a:spcAft>
              <a:buNone/>
              <a:defRPr sz="1600" b="0" cap="all" baseline="0">
                <a:solidFill>
                  <a:schemeClr val="tx1"/>
                </a:solidFill>
                <a:latin typeface="+mj-lt"/>
              </a:defRPr>
            </a:lvl1pPr>
            <a:lvl2pPr marL="0" indent="0" algn="l">
              <a:spcAft>
                <a:spcPts val="1200"/>
              </a:spcAft>
              <a:buNone/>
              <a:defRPr sz="16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8877300" y="4800601"/>
            <a:ext cx="2819400" cy="673625"/>
          </a:xfrm>
          <a:prstGeom prst="rect">
            <a:avLst/>
          </a:prstGeom>
        </p:spPr>
        <p:txBody>
          <a:bodyPr lIns="0" tIns="0" rIns="0" bIns="0" anchor="t"/>
          <a:lstStyle>
            <a:lvl1pPr algn="r">
              <a:defRPr sz="1600" b="1">
                <a:solidFill>
                  <a:schemeClr val="tx1"/>
                </a:solidFill>
                <a:latin typeface="+mn-lt"/>
              </a:defRPr>
            </a:lvl1pPr>
          </a:lstStyle>
          <a:p>
            <a:fld id="{933D8C16-F92E-42E4-A695-CFC4867433E8}" type="datetime4">
              <a:rPr lang="en-US" smtClean="0"/>
              <a:t>September 30, 2020</a:t>
            </a:fld>
            <a:endParaRPr lang="en-US" dirty="0"/>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3918297999"/>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700"/>
            <a:ext cx="8382000" cy="2438401"/>
          </a:xfrm>
        </p:spPr>
        <p:txBody>
          <a:bodyPr tIns="0" anchor="t"/>
          <a:lstStyle>
            <a:lvl1pPr>
              <a:lnSpc>
                <a:spcPct val="80000"/>
              </a:lnSpc>
              <a:defRPr lang="en-US" sz="4400" b="0" kern="1200" cap="all" baseline="0" dirty="0">
                <a:solidFill>
                  <a:schemeClr val="bg1"/>
                </a:solidFill>
                <a:latin typeface="+mj-lt"/>
                <a:ea typeface="+mj-ea"/>
                <a:cs typeface="+mj-cs"/>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a:lstStyle>
            <a:lvl1pPr marL="0" indent="0">
              <a:buNone/>
              <a:defRPr lang="en-US" sz="20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1132664346"/>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80000"/>
              </a:lnSpc>
              <a:defRPr sz="4400" b="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5105400"/>
            <a:ext cx="8382000" cy="1257301"/>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259977248"/>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80000"/>
              </a:lnSpc>
              <a:defRPr sz="4400" b="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299" y="5105400"/>
            <a:ext cx="8381999" cy="1257301"/>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939371931"/>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429001"/>
            <a:ext cx="8382000" cy="1447799"/>
          </a:xfrm>
        </p:spPr>
        <p:txBody>
          <a:bodyPr tIns="0" anchor="t"/>
          <a:lstStyle>
            <a:lvl1pPr>
              <a:lnSpc>
                <a:spcPct val="80000"/>
              </a:lnSpc>
              <a:defRPr sz="4400" b="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4876800"/>
            <a:ext cx="8382000" cy="1485901"/>
          </a:xfrm>
        </p:spPr>
        <p:txBody>
          <a:bodyPr tIns="182880"/>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CAB2A323-0749-4F5A-9A71-D373C17ED9C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4202778912"/>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699"/>
            <a:ext cx="5600700" cy="2019301"/>
          </a:xfrm>
        </p:spPr>
        <p:txBody>
          <a:bodyPr tIns="0" anchor="t"/>
          <a:lstStyle>
            <a:lvl1pPr>
              <a:lnSpc>
                <a:spcPct val="80000"/>
              </a:lnSpc>
              <a:defRPr sz="4400" b="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855019198"/>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700"/>
            <a:ext cx="8382000" cy="2438401"/>
          </a:xfrm>
        </p:spPr>
        <p:txBody>
          <a:bodyPr tIns="0" anchor="t"/>
          <a:lstStyle>
            <a:lvl1pPr>
              <a:lnSpc>
                <a:spcPct val="80000"/>
              </a:lnSpc>
              <a:defRPr lang="en-US" sz="4400" b="0" kern="1200" cap="all" baseline="0" dirty="0">
                <a:solidFill>
                  <a:schemeClr val="bg1"/>
                </a:solidFill>
                <a:latin typeface="+mj-lt"/>
                <a:ea typeface="+mj-ea"/>
                <a:cs typeface="+mj-cs"/>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a:lstStyle>
            <a:lvl1pPr marL="0" indent="0">
              <a:buNone/>
              <a:defRPr lang="en-US" sz="20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70949447"/>
      </p:ext>
    </p:extLst>
  </p:cSld>
  <p:clrMapOvr>
    <a:masterClrMapping/>
  </p:clrMapOvr>
  <p:extLst>
    <p:ext uri="{DCECCB84-F9BA-43D5-87BE-67443E8EF086}">
      <p15:sldGuideLst xmlns:p15="http://schemas.microsoft.com/office/powerpoint/2012/main">
        <p15:guide id="1" pos="559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defRPr sz="40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2887318"/>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8382001" cy="5372100"/>
          </a:xfrm>
        </p:spPr>
        <p:txBody>
          <a:bodyPr tIns="0"/>
          <a:lstStyle>
            <a:lvl1pPr>
              <a:lnSpc>
                <a:spcPct val="80000"/>
              </a:lnSpc>
              <a:defRPr sz="8800" b="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7" name="Rectangle 23">
            <a:extLst>
              <a:ext uri="{FF2B5EF4-FFF2-40B4-BE49-F238E27FC236}">
                <a16:creationId xmlns:a16="http://schemas.microsoft.com/office/drawing/2014/main" id="{4A2922BA-AA7B-49A4-BAC5-FF5A045498CE}"/>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dirty="0">
                <a:solidFill>
                  <a:schemeClr val="bg1"/>
                </a:solidFill>
                <a:latin typeface="+mn-lt"/>
                <a:cs typeface="Arial" panose="020B0604020202020204" pitchFamily="34" charset="0"/>
              </a:rPr>
              <a:t>Honeywell Confidential - ©2019 by Honeywell International Inc. All rights reserved.</a:t>
            </a:r>
          </a:p>
        </p:txBody>
      </p:sp>
    </p:spTree>
    <p:extLst>
      <p:ext uri="{BB962C8B-B14F-4D97-AF65-F5344CB8AC3E}">
        <p14:creationId xmlns:p14="http://schemas.microsoft.com/office/powerpoint/2010/main" val="2904354012"/>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accent4"/>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881386141"/>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solidFill>
                  <a:schemeClr val="bg1"/>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1663199925"/>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2705779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2488323340"/>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3077927611"/>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105998174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C697456D-818A-4FA7-9322-10ECC2C05752}"/>
              </a:ext>
            </a:extLst>
          </p:cNvPr>
          <p:cNvSpPr>
            <a:spLocks noGrp="1" noChangeAspect="1"/>
          </p:cNvSpPr>
          <p:nvPr>
            <p:ph type="body" sz="quarter" idx="16" hasCustomPrompt="1"/>
          </p:nvPr>
        </p:nvSpPr>
        <p:spPr>
          <a:xfrm>
            <a:off x="-1" y="5873154"/>
            <a:ext cx="12192000" cy="489546"/>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290040071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2024355357"/>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80000"/>
              </a:lnSpc>
              <a:defRPr sz="4400" b="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5105400"/>
            <a:ext cx="8382000" cy="1257301"/>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4242716659"/>
      </p:ext>
    </p:extLst>
  </p:cSld>
  <p:clrMapOvr>
    <a:masterClrMapping/>
  </p:clrMapOvr>
  <p:extLst>
    <p:ext uri="{DCECCB84-F9BA-43D5-87BE-67443E8EF086}">
      <p15:sldGuideLst xmlns:p15="http://schemas.microsoft.com/office/powerpoint/2012/main">
        <p15:guide id="1" orient="horz" pos="3216" userDrawn="1">
          <p15:clr>
            <a:srgbClr val="FBAE40"/>
          </p15:clr>
        </p15:guide>
        <p15:guide id="2" pos="559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173609631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3397694256"/>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2765384371"/>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xteen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2" name="Text Placeholder 6">
            <a:extLst>
              <a:ext uri="{FF2B5EF4-FFF2-40B4-BE49-F238E27FC236}">
                <a16:creationId xmlns:a16="http://schemas.microsoft.com/office/drawing/2014/main" id="{FF7EE7B8-7423-490B-A1BE-0DDF87E6EC6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endParaRPr lang="en-US" dirty="0"/>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endParaRPr lang="en-US" dirty="0"/>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156027133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1559084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2672792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462993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2949676"/>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93331554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80214796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80000"/>
              </a:lnSpc>
              <a:defRPr sz="4400" b="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299" y="5105400"/>
            <a:ext cx="8381999" cy="1257301"/>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213024141"/>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589361"/>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515423725"/>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090243"/>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929242900"/>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616922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endParaRPr lang="en-US" dirty="0"/>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endParaRPr lang="en-US" dirty="0"/>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154352554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4942472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0107605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END OF THE TEMPLATE">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703B52-DBF5-48FD-AB36-B36970177F1B}"/>
              </a:ext>
            </a:extLst>
          </p:cNvPr>
          <p:cNvSpPr txBox="1"/>
          <p:nvPr userDrawn="1"/>
        </p:nvSpPr>
        <p:spPr>
          <a:xfrm>
            <a:off x="4516170" y="2978965"/>
            <a:ext cx="3159659" cy="914400"/>
          </a:xfrm>
          <a:prstGeom prst="rect">
            <a:avLst/>
          </a:prstGeom>
          <a:noFill/>
        </p:spPr>
        <p:txBody>
          <a:bodyPr wrap="none" lIns="0" tIns="0" rIns="0" bIns="0" rtlCol="0" anchor="ctr">
            <a:noAutofit/>
          </a:bodyPr>
          <a:lstStyle/>
          <a:p>
            <a:pPr algn="ctr"/>
            <a:r>
              <a:rPr lang="en-US" sz="6600" b="1" dirty="0">
                <a:solidFill>
                  <a:schemeClr val="bg1"/>
                </a:solidFill>
                <a:latin typeface="+mj-lt"/>
              </a:rPr>
              <a:t>END OF THE TEMPLATE</a:t>
            </a:r>
          </a:p>
        </p:txBody>
      </p:sp>
    </p:spTree>
    <p:extLst>
      <p:ext uri="{BB962C8B-B14F-4D97-AF65-F5344CB8AC3E}">
        <p14:creationId xmlns:p14="http://schemas.microsoft.com/office/powerpoint/2010/main" val="2253482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429001"/>
            <a:ext cx="8382000" cy="1447799"/>
          </a:xfrm>
        </p:spPr>
        <p:txBody>
          <a:bodyPr tIns="0" anchor="t"/>
          <a:lstStyle>
            <a:lvl1pPr>
              <a:lnSpc>
                <a:spcPct val="80000"/>
              </a:lnSpc>
              <a:defRPr sz="4400" b="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4876800"/>
            <a:ext cx="8382000" cy="1485901"/>
          </a:xfrm>
        </p:spPr>
        <p:txBody>
          <a:bodyPr tIns="182880"/>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CAB2A323-0749-4F5A-9A71-D373C17ED9C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2748077704"/>
      </p:ext>
    </p:extLst>
  </p:cSld>
  <p:clrMapOvr>
    <a:masterClrMapping/>
  </p:clrMapOvr>
  <p:extLst>
    <p:ext uri="{DCECCB84-F9BA-43D5-87BE-67443E8EF086}">
      <p15:sldGuideLst xmlns:p15="http://schemas.microsoft.com/office/powerpoint/2012/main">
        <p15:guide id="1" orient="horz" pos="3072" userDrawn="1">
          <p15:clr>
            <a:srgbClr val="FBAE40"/>
          </p15:clr>
        </p15:guide>
        <p15:guide id="2" pos="55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699"/>
            <a:ext cx="5600700" cy="2019301"/>
          </a:xfrm>
        </p:spPr>
        <p:txBody>
          <a:bodyPr tIns="0" anchor="t"/>
          <a:lstStyle>
            <a:lvl1pPr>
              <a:lnSpc>
                <a:spcPct val="80000"/>
              </a:lnSpc>
              <a:defRPr sz="4400" b="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33970266"/>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theme" Target="../theme/theme2.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95299" y="495300"/>
            <a:ext cx="11201401" cy="4191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95299" y="1409700"/>
            <a:ext cx="11201401" cy="445770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C9C61BD-1A56-4C96-8300-B2F24AEB8A0E}"/>
              </a:ext>
            </a:extLst>
          </p:cNvPr>
          <p:cNvSpPr>
            <a:spLocks noGrp="1"/>
          </p:cNvSpPr>
          <p:nvPr>
            <p:ph type="ftr" sz="quarter" idx="3"/>
          </p:nvPr>
        </p:nvSpPr>
        <p:spPr>
          <a:xfrm>
            <a:off x="495299" y="6480164"/>
            <a:ext cx="5600702" cy="237617"/>
          </a:xfrm>
          <a:prstGeom prst="rect">
            <a:avLst/>
          </a:prstGeom>
        </p:spPr>
        <p:txBody>
          <a:bodyPr vert="horz" lIns="0" tIns="0" rIns="0" bIns="0" rtlCol="0" anchor="b">
            <a:noAutofit/>
          </a:bodyPr>
          <a:lstStyle>
            <a:lvl1pPr algn="l">
              <a:defRPr sz="1000" b="1">
                <a:solidFill>
                  <a:schemeClr val="accent3"/>
                </a:solidFill>
              </a:defRPr>
            </a:lvl1pPr>
          </a:lstStyle>
          <a:p>
            <a:endParaRPr lang="en-US" dirty="0"/>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199755" y="6480164"/>
            <a:ext cx="496945" cy="237617"/>
          </a:xfrm>
          <a:prstGeom prst="rect">
            <a:avLst/>
          </a:prstGeom>
        </p:spPr>
        <p:txBody>
          <a:bodyPr vert="horz" lIns="0" tIns="0" rIns="0" bIns="0" rtlCol="0" anchor="b">
            <a:noAutofit/>
          </a:bodyPr>
          <a:lstStyle>
            <a:lvl1pPr algn="r">
              <a:defRPr sz="1000" b="1">
                <a:solidFill>
                  <a:schemeClr val="accent3"/>
                </a:solidFill>
              </a:defRPr>
            </a:lvl1pPr>
          </a:lstStyle>
          <a:p>
            <a:fld id="{7B94EC18-1D2B-4535-B738-0E53AFE26620}" type="slidenum">
              <a:rPr lang="en-US" smtClean="0"/>
              <a:pPr/>
              <a:t>‹#›</a:t>
            </a:fld>
            <a:endParaRPr lang="en-US" dirty="0"/>
          </a:p>
        </p:txBody>
      </p:sp>
      <p:sp>
        <p:nvSpPr>
          <p:cNvPr id="36" name="Rectangle 23">
            <a:extLst>
              <a:ext uri="{FF2B5EF4-FFF2-40B4-BE49-F238E27FC236}">
                <a16:creationId xmlns:a16="http://schemas.microsoft.com/office/drawing/2014/main" id="{D7686E33-694A-4833-A47B-FAB757D25342}"/>
              </a:ext>
            </a:extLst>
          </p:cNvPr>
          <p:cNvSpPr>
            <a:spLocks noChangeArrowheads="1"/>
          </p:cNvSpPr>
          <p:nvPr userDrawn="1"/>
        </p:nvSpPr>
        <p:spPr bwMode="auto">
          <a:xfrm>
            <a:off x="6342611" y="6478016"/>
            <a:ext cx="4857144"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dirty="0">
                <a:solidFill>
                  <a:schemeClr val="accent3"/>
                </a:solidFill>
                <a:latin typeface="+mn-lt"/>
                <a:cs typeface="Arial" panose="020B0604020202020204" pitchFamily="34" charset="0"/>
              </a:rPr>
              <a:t>Honeywell Confidential - ©2019 by Honeywell International Inc.</a:t>
            </a:r>
            <a:r>
              <a:rPr lang="en-US" sz="800" b="0" i="0" kern="1200" dirty="0">
                <a:solidFill>
                  <a:schemeClr val="bg2">
                    <a:lumMod val="50000"/>
                  </a:schemeClr>
                </a:solidFill>
                <a:effectLst/>
                <a:latin typeface="Arial" panose="020B0604020202020204" pitchFamily="34" charset="0"/>
                <a:ea typeface="+mn-ea"/>
                <a:cs typeface="+mn-cs"/>
              </a:rPr>
              <a:t> Preliminary - not final –</a:t>
            </a:r>
            <a:r>
              <a:rPr lang="en-US" sz="800" b="0" i="0" kern="1200" baseline="0" dirty="0">
                <a:solidFill>
                  <a:schemeClr val="bg2">
                    <a:lumMod val="50000"/>
                  </a:schemeClr>
                </a:solidFill>
                <a:effectLst/>
                <a:latin typeface="Arial" panose="020B0604020202020204" pitchFamily="34" charset="0"/>
                <a:ea typeface="+mn-ea"/>
                <a:cs typeface="+mn-cs"/>
              </a:rPr>
              <a:t> </a:t>
            </a:r>
            <a:r>
              <a:rPr lang="en-US" sz="800" b="0" i="0" kern="1200" dirty="0">
                <a:solidFill>
                  <a:schemeClr val="bg2">
                    <a:lumMod val="50000"/>
                  </a:schemeClr>
                </a:solidFill>
                <a:effectLst/>
                <a:latin typeface="Arial" panose="020B0604020202020204" pitchFamily="34" charset="0"/>
                <a:ea typeface="+mn-ea"/>
                <a:cs typeface="+mn-cs"/>
              </a:rPr>
              <a:t>no decision</a:t>
            </a:r>
            <a:r>
              <a:rPr lang="en-US" sz="800" b="0" i="0" kern="1200" baseline="0" dirty="0">
                <a:solidFill>
                  <a:schemeClr val="bg2">
                    <a:lumMod val="50000"/>
                  </a:schemeClr>
                </a:solidFill>
                <a:effectLst/>
                <a:latin typeface="Arial" panose="020B0604020202020204" pitchFamily="34" charset="0"/>
                <a:ea typeface="+mn-ea"/>
                <a:cs typeface="+mn-cs"/>
              </a:rPr>
              <a:t> </a:t>
            </a:r>
            <a:r>
              <a:rPr lang="en-US" sz="800" b="0" i="0" kern="1200" dirty="0">
                <a:solidFill>
                  <a:schemeClr val="bg2">
                    <a:lumMod val="50000"/>
                  </a:schemeClr>
                </a:solidFill>
                <a:effectLst/>
                <a:latin typeface="Arial" panose="020B0604020202020204" pitchFamily="34" charset="0"/>
                <a:ea typeface="+mn-ea"/>
                <a:cs typeface="+mn-cs"/>
              </a:rPr>
              <a:t>will be taken</a:t>
            </a:r>
          </a:p>
          <a:p>
            <a:pPr eaLnBrk="1" hangingPunct="1">
              <a:defRPr/>
            </a:pPr>
            <a:r>
              <a:rPr lang="en-US" sz="800" b="0" i="0" kern="1200" dirty="0">
                <a:solidFill>
                  <a:schemeClr val="bg2">
                    <a:lumMod val="50000"/>
                  </a:schemeClr>
                </a:solidFill>
                <a:effectLst/>
                <a:latin typeface="Arial" panose="020B0604020202020204" pitchFamily="34" charset="0"/>
                <a:ea typeface="+mn-ea"/>
                <a:cs typeface="+mn-cs"/>
              </a:rPr>
              <a:t>without satisfaction of any applicable information, consultation or negotiation requirement.</a:t>
            </a:r>
            <a:r>
              <a:rPr lang="en-US" altLang="en-US" sz="800" kern="1200" dirty="0">
                <a:solidFill>
                  <a:schemeClr val="accent3"/>
                </a:solidFill>
                <a:latin typeface="Arial" panose="020B0604020202020204" pitchFamily="34" charset="0"/>
                <a:ea typeface="+mn-ea"/>
                <a:cs typeface="Arial" panose="020B0604020202020204" pitchFamily="34" charset="0"/>
              </a:rPr>
              <a:t> All rights reserved.</a:t>
            </a:r>
            <a:endParaRPr lang="en-US" altLang="en-US" sz="800" dirty="0">
              <a:solidFill>
                <a:schemeClr val="accent3"/>
              </a:solidFill>
              <a:latin typeface="+mn-lt"/>
              <a:cs typeface="Arial" panose="020B0604020202020204" pitchFamily="34" charset="0"/>
            </a:endParaRPr>
          </a:p>
        </p:txBody>
      </p:sp>
    </p:spTree>
    <p:extLst>
      <p:ext uri="{BB962C8B-B14F-4D97-AF65-F5344CB8AC3E}">
        <p14:creationId xmlns:p14="http://schemas.microsoft.com/office/powerpoint/2010/main" val="1961464670"/>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5" r:id="rId3"/>
    <p:sldLayoutId id="2147483679" r:id="rId4"/>
    <p:sldLayoutId id="2147483651" r:id="rId5"/>
    <p:sldLayoutId id="2147483666" r:id="rId6"/>
    <p:sldLayoutId id="2147483667" r:id="rId7"/>
    <p:sldLayoutId id="2147483673" r:id="rId8"/>
    <p:sldLayoutId id="2147483674" r:id="rId9"/>
    <p:sldLayoutId id="2147483678" r:id="rId10"/>
    <p:sldLayoutId id="2147483665" r:id="rId11"/>
    <p:sldLayoutId id="2147483657" r:id="rId12"/>
    <p:sldLayoutId id="2147483670" r:id="rId13"/>
    <p:sldLayoutId id="2147483650" r:id="rId14"/>
    <p:sldLayoutId id="2147483656" r:id="rId15"/>
    <p:sldLayoutId id="2147483664" r:id="rId16"/>
    <p:sldLayoutId id="2147483661" r:id="rId17"/>
    <p:sldLayoutId id="2147483658" r:id="rId18"/>
    <p:sldLayoutId id="2147483662" r:id="rId19"/>
    <p:sldLayoutId id="2147483659" r:id="rId20"/>
    <p:sldLayoutId id="2147483663" r:id="rId21"/>
    <p:sldLayoutId id="2147483660" r:id="rId22"/>
    <p:sldLayoutId id="2147483681" r:id="rId23"/>
    <p:sldLayoutId id="2147483654" r:id="rId24"/>
    <p:sldLayoutId id="2147483655"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672" r:id="rId37"/>
    <p:sldLayoutId id="2147483748" r:id="rId38"/>
    <p:sldLayoutId id="2147483750" r:id="rId39"/>
    <p:sldLayoutId id="2147483751" r:id="rId40"/>
  </p:sldLayoutIdLst>
  <p:hf hdr="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DE53C"/>
          </p15:clr>
        </p15:guide>
        <p15:guide id="2" pos="3840" userDrawn="1">
          <p15:clr>
            <a:srgbClr val="9FCC3B"/>
          </p15:clr>
        </p15:guide>
        <p15:guide id="3" orient="horz" pos="312" userDrawn="1">
          <p15:clr>
            <a:srgbClr val="9FCC3B"/>
          </p15:clr>
        </p15:guide>
        <p15:guide id="4" orient="horz" pos="4008" userDrawn="1">
          <p15:clr>
            <a:srgbClr val="FDE53C"/>
          </p15:clr>
        </p15:guide>
        <p15:guide id="6" pos="7368" userDrawn="1">
          <p15:clr>
            <a:srgbClr val="9FCC3B"/>
          </p15:clr>
        </p15:guide>
        <p15:guide id="7" orient="horz" pos="3696" userDrawn="1">
          <p15:clr>
            <a:srgbClr val="9FCC3B"/>
          </p15:clr>
        </p15:guide>
        <p15:guide id="9" orient="horz" pos="576" userDrawn="1">
          <p15:clr>
            <a:srgbClr val="9FCC3B"/>
          </p15:clr>
        </p15:guide>
        <p15:guide id="10" orient="horz" pos="888" userDrawn="1">
          <p15:clr>
            <a:srgbClr val="9FCC3B"/>
          </p15:clr>
        </p15:guide>
        <p15:guide id="11" orient="horz" pos="2304" userDrawn="1">
          <p15:clr>
            <a:srgbClr val="9FCC3B"/>
          </p15:clr>
        </p15:guide>
        <p15:guide id="12" userDrawn="1">
          <p15:clr>
            <a:srgbClr val="000000"/>
          </p15:clr>
        </p15:guide>
        <p15:guide id="13" pos="7680" userDrawn="1">
          <p15:clr>
            <a:srgbClr val="000000"/>
          </p15:clr>
        </p15:guide>
        <p15:guide id="14" orient="horz" userDrawn="1">
          <p15:clr>
            <a:srgbClr val="000000"/>
          </p15:clr>
        </p15:guide>
        <p15:guide id="15" orient="horz" pos="4320" userDrawn="1">
          <p15:clr>
            <a:srgbClr val="000000"/>
          </p15:clr>
        </p15:guide>
        <p15:guide id="16" pos="31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95299" y="495300"/>
            <a:ext cx="11201401" cy="4191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95299" y="1409700"/>
            <a:ext cx="11201401" cy="445770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C9C61BD-1A56-4C96-8300-B2F24AEB8A0E}"/>
              </a:ext>
            </a:extLst>
          </p:cNvPr>
          <p:cNvSpPr>
            <a:spLocks noGrp="1"/>
          </p:cNvSpPr>
          <p:nvPr>
            <p:ph type="ftr" sz="quarter" idx="3"/>
          </p:nvPr>
        </p:nvSpPr>
        <p:spPr>
          <a:xfrm>
            <a:off x="495299" y="6480164"/>
            <a:ext cx="5600702" cy="237617"/>
          </a:xfrm>
          <a:prstGeom prst="rect">
            <a:avLst/>
          </a:prstGeom>
        </p:spPr>
        <p:txBody>
          <a:bodyPr vert="horz" lIns="0" tIns="0" rIns="0" bIns="0" rtlCol="0" anchor="b">
            <a:noAutofit/>
          </a:bodyPr>
          <a:lstStyle>
            <a:lvl1pPr algn="l">
              <a:defRPr sz="1000" b="1">
                <a:solidFill>
                  <a:schemeClr val="accent3"/>
                </a:solidFill>
              </a:defRPr>
            </a:lvl1pPr>
          </a:lstStyle>
          <a:p>
            <a:r>
              <a:rPr lang="en-US"/>
              <a:t>Footer, Arial Bold 10pt</a:t>
            </a:r>
            <a:endParaRPr lang="en-US" dirty="0"/>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199755" y="6480164"/>
            <a:ext cx="496945" cy="237617"/>
          </a:xfrm>
          <a:prstGeom prst="rect">
            <a:avLst/>
          </a:prstGeom>
        </p:spPr>
        <p:txBody>
          <a:bodyPr vert="horz" lIns="0" tIns="0" rIns="0" bIns="0" rtlCol="0" anchor="b">
            <a:noAutofit/>
          </a:bodyPr>
          <a:lstStyle>
            <a:lvl1pPr algn="r">
              <a:defRPr sz="1000" b="1">
                <a:solidFill>
                  <a:schemeClr val="accent3"/>
                </a:solidFill>
              </a:defRPr>
            </a:lvl1pPr>
          </a:lstStyle>
          <a:p>
            <a:fld id="{7B94EC18-1D2B-4535-B738-0E53AFE26620}" type="slidenum">
              <a:rPr lang="en-US" smtClean="0"/>
              <a:pPr/>
              <a:t>‹#›</a:t>
            </a:fld>
            <a:endParaRPr lang="en-US" dirty="0"/>
          </a:p>
        </p:txBody>
      </p:sp>
      <p:sp>
        <p:nvSpPr>
          <p:cNvPr id="36" name="Rectangle 23">
            <a:extLst>
              <a:ext uri="{FF2B5EF4-FFF2-40B4-BE49-F238E27FC236}">
                <a16:creationId xmlns:a16="http://schemas.microsoft.com/office/drawing/2014/main" id="{D7686E33-694A-4833-A47B-FAB757D25342}"/>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dirty="0">
                <a:solidFill>
                  <a:schemeClr val="accent3"/>
                </a:solidFill>
                <a:latin typeface="+mn-lt"/>
                <a:cs typeface="Arial" panose="020B0604020202020204" pitchFamily="34" charset="0"/>
              </a:rPr>
              <a:t>Honeywell Confidential - ©2019 by Honeywell International Inc. All rights reserved.</a:t>
            </a:r>
          </a:p>
        </p:txBody>
      </p:sp>
    </p:spTree>
    <p:extLst>
      <p:ext uri="{BB962C8B-B14F-4D97-AF65-F5344CB8AC3E}">
        <p14:creationId xmlns:p14="http://schemas.microsoft.com/office/powerpoint/2010/main" val="370960150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Lst>
  <p:hf hdr="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312">
          <p15:clr>
            <a:srgbClr val="9FCC3B"/>
          </p15:clr>
        </p15:guide>
        <p15:guide id="4" orient="horz" pos="4008">
          <p15:clr>
            <a:srgbClr val="FDE53C"/>
          </p15:clr>
        </p15:guide>
        <p15:guide id="6" pos="7368">
          <p15:clr>
            <a:srgbClr val="9FCC3B"/>
          </p15:clr>
        </p15:guide>
        <p15:guide id="7" orient="horz" pos="3696">
          <p15:clr>
            <a:srgbClr val="9FCC3B"/>
          </p15:clr>
        </p15:guide>
        <p15:guide id="9" orient="horz" pos="576">
          <p15:clr>
            <a:srgbClr val="9FCC3B"/>
          </p15:clr>
        </p15:guide>
        <p15:guide id="10" orient="horz" pos="888">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1.xml"/><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8.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6.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1.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7">
            <a:extLst>
              <a:ext uri="{FF2B5EF4-FFF2-40B4-BE49-F238E27FC236}">
                <a16:creationId xmlns:a16="http://schemas.microsoft.com/office/drawing/2014/main" id="{433B9463-F87D-40DA-911B-D4605187A460}"/>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a:ext>
            </a:extLst>
          </a:blip>
          <a:srcRect l="954" r="954"/>
          <a:stretch/>
        </p:blipFill>
        <p:spPr/>
      </p:pic>
      <p:sp>
        <p:nvSpPr>
          <p:cNvPr id="2" name="Title 1">
            <a:extLst>
              <a:ext uri="{FF2B5EF4-FFF2-40B4-BE49-F238E27FC236}">
                <a16:creationId xmlns:a16="http://schemas.microsoft.com/office/drawing/2014/main" id="{C8C59A88-40BC-498F-A496-230917BC7A1C}"/>
              </a:ext>
            </a:extLst>
          </p:cNvPr>
          <p:cNvSpPr>
            <a:spLocks noGrp="1"/>
          </p:cNvSpPr>
          <p:nvPr>
            <p:ph type="ctrTitle"/>
          </p:nvPr>
        </p:nvSpPr>
        <p:spPr/>
        <p:txBody>
          <a:bodyPr/>
          <a:lstStyle/>
          <a:p>
            <a:r>
              <a:rPr lang="en-US" sz="2800" dirty="0" err="1"/>
              <a:t>Covid</a:t>
            </a:r>
            <a:r>
              <a:rPr lang="en-US" sz="2800" dirty="0"/>
              <a:t> 19: Lessons Learned / return to work</a:t>
            </a:r>
            <a:br>
              <a:rPr lang="en-US" dirty="0"/>
            </a:br>
            <a:endParaRPr lang="en-US" dirty="0"/>
          </a:p>
        </p:txBody>
      </p:sp>
      <p:sp>
        <p:nvSpPr>
          <p:cNvPr id="6" name="Subtitle 5">
            <a:extLst>
              <a:ext uri="{FF2B5EF4-FFF2-40B4-BE49-F238E27FC236}">
                <a16:creationId xmlns:a16="http://schemas.microsoft.com/office/drawing/2014/main" id="{767286C6-EE84-49FB-80ED-89E9CA40BB62}"/>
              </a:ext>
            </a:extLst>
          </p:cNvPr>
          <p:cNvSpPr>
            <a:spLocks noGrp="1"/>
          </p:cNvSpPr>
          <p:nvPr>
            <p:ph type="subTitle" idx="1"/>
          </p:nvPr>
        </p:nvSpPr>
        <p:spPr>
          <a:xfrm>
            <a:off x="495300" y="4800600"/>
            <a:ext cx="4874722" cy="1066801"/>
          </a:xfrm>
        </p:spPr>
        <p:txBody>
          <a:bodyPr/>
          <a:lstStyle/>
          <a:p>
            <a:r>
              <a:rPr lang="en-US" dirty="0"/>
              <a:t>Honeywell Real Estate &amp; Facilities</a:t>
            </a:r>
          </a:p>
          <a:p>
            <a:endParaRPr lang="en-US" dirty="0"/>
          </a:p>
          <a:p>
            <a:r>
              <a:rPr lang="en-US" dirty="0"/>
              <a:t>VP; James </a:t>
            </a:r>
            <a:r>
              <a:rPr lang="en-US" dirty="0" err="1"/>
              <a:t>O’reilly</a:t>
            </a:r>
            <a:endParaRPr lang="en-US" dirty="0"/>
          </a:p>
        </p:txBody>
      </p:sp>
      <p:sp>
        <p:nvSpPr>
          <p:cNvPr id="8" name="Date Placeholder 7">
            <a:extLst>
              <a:ext uri="{FF2B5EF4-FFF2-40B4-BE49-F238E27FC236}">
                <a16:creationId xmlns:a16="http://schemas.microsoft.com/office/drawing/2014/main" id="{B5A3AA89-9865-418D-BC35-5B8FEBA8C727}"/>
              </a:ext>
            </a:extLst>
          </p:cNvPr>
          <p:cNvSpPr>
            <a:spLocks noGrp="1"/>
          </p:cNvSpPr>
          <p:nvPr>
            <p:ph type="dt" sz="half" idx="10"/>
          </p:nvPr>
        </p:nvSpPr>
        <p:spPr/>
        <p:txBody>
          <a:bodyPr/>
          <a:lstStyle/>
          <a:p>
            <a:fld id="{2D793DEF-68FA-4D29-987F-2D76EC479882}" type="datetime4">
              <a:rPr lang="en-US" smtClean="0"/>
              <a:pPr/>
              <a:t>September 30, 2020</a:t>
            </a:fld>
            <a:endParaRPr lang="en-US" dirty="0"/>
          </a:p>
        </p:txBody>
      </p:sp>
      <p:pic>
        <p:nvPicPr>
          <p:cNvPr id="4" name="Picture Placeholder 3"/>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pic>
        <p:nvPicPr>
          <p:cNvPr id="9" name="Picture Placeholder 8"/>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a:stretch/>
        </p:blipFill>
        <p:spPr/>
      </p:pic>
      <p:pic>
        <p:nvPicPr>
          <p:cNvPr id="14" name="Picture Placeholder 13"/>
          <p:cNvPicPr>
            <a:picLocks noGrp="1" noChangeAspect="1"/>
          </p:cNvPicPr>
          <p:nvPr>
            <p:ph type="pic" sz="quarter" idx="17"/>
          </p:nvPr>
        </p:nvPicPr>
        <p:blipFill rotWithShape="1">
          <a:blip r:embed="rId5" cstate="print">
            <a:extLst>
              <a:ext uri="{28A0092B-C50C-407E-A947-70E740481C1C}">
                <a14:useLocalDpi xmlns:a14="http://schemas.microsoft.com/office/drawing/2010/main" val="0"/>
              </a:ext>
            </a:extLst>
          </a:blip>
          <a:srcRect/>
          <a:stretch/>
        </p:blipFill>
        <p:spPr/>
      </p:pic>
      <p:pic>
        <p:nvPicPr>
          <p:cNvPr id="17" name="Picture Placeholder 16"/>
          <p:cNvPicPr>
            <a:picLocks noGrp="1" noChangeAspect="1"/>
          </p:cNvPicPr>
          <p:nvPr>
            <p:ph type="pic" sz="quarter" idx="16"/>
          </p:nvPr>
        </p:nvPicPr>
        <p:blipFill rotWithShape="1">
          <a:blip r:embed="rId6"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572874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BA61-2429-4A0E-B5FB-C390A0F0965E}"/>
              </a:ext>
            </a:extLst>
          </p:cNvPr>
          <p:cNvSpPr>
            <a:spLocks noGrp="1"/>
          </p:cNvSpPr>
          <p:nvPr>
            <p:ph type="title"/>
          </p:nvPr>
        </p:nvSpPr>
        <p:spPr>
          <a:xfrm>
            <a:off x="495300" y="234236"/>
            <a:ext cx="11201401" cy="419100"/>
          </a:xfrm>
        </p:spPr>
        <p:txBody>
          <a:bodyPr vert="horz" lIns="0" tIns="0" rIns="0" bIns="0" rtlCol="0" anchor="t">
            <a:normAutofit/>
          </a:bodyPr>
          <a:lstStyle/>
          <a:p>
            <a:r>
              <a:rPr lang="en-US" sz="3000" dirty="0"/>
              <a:t>Reception &amp; visitors</a:t>
            </a:r>
            <a:r>
              <a:rPr lang="en-US" sz="3000" kern="1200" cap="all" baseline="0" dirty="0">
                <a:latin typeface="+mj-lt"/>
                <a:ea typeface="+mj-ea"/>
                <a:cs typeface="+mj-cs"/>
              </a:rPr>
              <a:t> – </a:t>
            </a:r>
            <a:r>
              <a:rPr lang="en-US" sz="3000" dirty="0"/>
              <a:t>EMEA</a:t>
            </a:r>
            <a:r>
              <a:rPr lang="en-US" sz="3000" kern="1200" cap="all" baseline="0" dirty="0">
                <a:latin typeface="+mj-lt"/>
                <a:ea typeface="+mj-ea"/>
                <a:cs typeface="+mj-cs"/>
              </a:rPr>
              <a:t> Example</a:t>
            </a:r>
          </a:p>
        </p:txBody>
      </p:sp>
      <p:sp>
        <p:nvSpPr>
          <p:cNvPr id="5" name="Rectangle 4">
            <a:extLst>
              <a:ext uri="{FF2B5EF4-FFF2-40B4-BE49-F238E27FC236}">
                <a16:creationId xmlns:a16="http://schemas.microsoft.com/office/drawing/2014/main" id="{15909740-D6E9-485E-875A-43F0D218D9AE}"/>
              </a:ext>
            </a:extLst>
          </p:cNvPr>
          <p:cNvSpPr/>
          <p:nvPr/>
        </p:nvSpPr>
        <p:spPr>
          <a:xfrm>
            <a:off x="495300" y="1201479"/>
            <a:ext cx="5372100" cy="4665921"/>
          </a:xfrm>
          <a:prstGeom prst="rect">
            <a:avLst/>
          </a:prstGeom>
        </p:spPr>
        <p:txBody>
          <a:bodyPr vert="horz" lIns="0" tIns="0" rIns="0" bIns="0" rtlCol="0">
            <a:normAutofit fontScale="47500" lnSpcReduction="20000"/>
          </a:bodyPr>
          <a:lstStyle/>
          <a:p>
            <a:pPr>
              <a:lnSpc>
                <a:spcPct val="90000"/>
              </a:lnSpc>
            </a:pPr>
            <a:endParaRPr lang="en-US" sz="3400" b="1" dirty="0"/>
          </a:p>
          <a:p>
            <a:pPr>
              <a:lnSpc>
                <a:spcPct val="90000"/>
              </a:lnSpc>
            </a:pPr>
            <a:endParaRPr lang="en-US" sz="3400" b="1" dirty="0"/>
          </a:p>
          <a:p>
            <a:pPr>
              <a:lnSpc>
                <a:spcPct val="90000"/>
              </a:lnSpc>
            </a:pPr>
            <a:endParaRPr lang="en-US" sz="2000" dirty="0"/>
          </a:p>
          <a:p>
            <a:pPr marL="285750" lvl="0" indent="-285750">
              <a:lnSpc>
                <a:spcPct val="90000"/>
              </a:lnSpc>
              <a:spcAft>
                <a:spcPts val="600"/>
              </a:spcAft>
              <a:buFont typeface="Arial" panose="020B0604020202020204" pitchFamily="34" charset="0"/>
              <a:buChar char="•"/>
              <a:defRPr/>
            </a:pPr>
            <a:r>
              <a:rPr lang="en-US" sz="2700" dirty="0"/>
              <a:t>No Visitors policy – place signage on all entrance doors </a:t>
            </a:r>
          </a:p>
          <a:p>
            <a:pPr marL="285750" lvl="0" indent="-285750">
              <a:lnSpc>
                <a:spcPct val="90000"/>
              </a:lnSpc>
              <a:spcAft>
                <a:spcPts val="600"/>
              </a:spcAft>
              <a:buFont typeface="Arial" panose="020B0604020202020204" pitchFamily="34" charset="0"/>
              <a:buChar char="•"/>
              <a:defRPr/>
            </a:pPr>
            <a:endParaRPr lang="en-US" sz="2700" dirty="0"/>
          </a:p>
          <a:p>
            <a:pPr marL="285750" lvl="0" indent="-285750">
              <a:lnSpc>
                <a:spcPct val="90000"/>
              </a:lnSpc>
              <a:spcAft>
                <a:spcPts val="600"/>
              </a:spcAft>
              <a:buFont typeface="Arial" panose="020B0604020202020204" pitchFamily="34" charset="0"/>
              <a:buChar char="•"/>
              <a:defRPr/>
            </a:pPr>
            <a:r>
              <a:rPr lang="en-US" sz="2700" dirty="0"/>
              <a:t>Social distancing markers at the Reception, goods in and other entrances – place markers on floor at regulatory distance</a:t>
            </a:r>
          </a:p>
          <a:p>
            <a:pPr marL="285750" lvl="0" indent="-285750">
              <a:lnSpc>
                <a:spcPct val="90000"/>
              </a:lnSpc>
              <a:spcAft>
                <a:spcPts val="600"/>
              </a:spcAft>
              <a:buFont typeface="Arial" panose="020B0604020202020204" pitchFamily="34" charset="0"/>
              <a:buChar char="•"/>
              <a:defRPr/>
            </a:pPr>
            <a:endParaRPr lang="en-US" sz="2700" dirty="0"/>
          </a:p>
          <a:p>
            <a:pPr marL="285750" lvl="0" indent="-285750">
              <a:lnSpc>
                <a:spcPct val="90000"/>
              </a:lnSpc>
              <a:spcAft>
                <a:spcPts val="600"/>
              </a:spcAft>
              <a:buFont typeface="Arial" panose="020B0604020202020204" pitchFamily="34" charset="0"/>
              <a:buChar char="•"/>
              <a:defRPr/>
            </a:pPr>
            <a:r>
              <a:rPr lang="en-US" sz="2700" dirty="0"/>
              <a:t>Continue frequent cleaning and disinfectant of high touch points such as door handles, manual release buttons to continue</a:t>
            </a:r>
          </a:p>
          <a:p>
            <a:pPr marL="285750" lvl="0" indent="-285750">
              <a:lnSpc>
                <a:spcPct val="90000"/>
              </a:lnSpc>
              <a:spcAft>
                <a:spcPts val="600"/>
              </a:spcAft>
              <a:buFont typeface="Arial" panose="020B0604020202020204" pitchFamily="34" charset="0"/>
              <a:buChar char="•"/>
              <a:defRPr/>
            </a:pPr>
            <a:endParaRPr lang="en-US" sz="2700" dirty="0"/>
          </a:p>
          <a:p>
            <a:pPr marL="285750" lvl="0" indent="-285750">
              <a:lnSpc>
                <a:spcPct val="90000"/>
              </a:lnSpc>
              <a:spcAft>
                <a:spcPts val="600"/>
              </a:spcAft>
              <a:buFont typeface="Arial" panose="020B0604020202020204" pitchFamily="34" charset="0"/>
              <a:buChar char="•"/>
              <a:defRPr/>
            </a:pPr>
            <a:r>
              <a:rPr lang="en-US" sz="2700" dirty="0"/>
              <a:t>Place hand sanitizer at the entrance/ reception desk, available for passing and entering visitors and employees. </a:t>
            </a:r>
          </a:p>
          <a:p>
            <a:pPr marL="285750" lvl="0" indent="-285750">
              <a:lnSpc>
                <a:spcPct val="90000"/>
              </a:lnSpc>
              <a:spcAft>
                <a:spcPts val="600"/>
              </a:spcAft>
              <a:buFont typeface="Arial" panose="020B0604020202020204" pitchFamily="34" charset="0"/>
              <a:buChar char="•"/>
              <a:defRPr/>
            </a:pPr>
            <a:endParaRPr lang="en-US" sz="2700" dirty="0"/>
          </a:p>
          <a:p>
            <a:pPr marL="285750" lvl="0" indent="-285750">
              <a:lnSpc>
                <a:spcPct val="90000"/>
              </a:lnSpc>
              <a:spcAft>
                <a:spcPts val="600"/>
              </a:spcAft>
              <a:buFont typeface="Arial" panose="020B0604020202020204" pitchFamily="34" charset="0"/>
              <a:buChar char="•"/>
              <a:defRPr/>
            </a:pPr>
            <a:r>
              <a:rPr lang="en-US" sz="2700" dirty="0"/>
              <a:t>Employee communications on all building entrance doors</a:t>
            </a:r>
          </a:p>
          <a:p>
            <a:pPr marL="285750" lvl="0" indent="-285750">
              <a:lnSpc>
                <a:spcPct val="90000"/>
              </a:lnSpc>
              <a:spcAft>
                <a:spcPts val="600"/>
              </a:spcAft>
              <a:buFont typeface="Arial" panose="020B0604020202020204" pitchFamily="34" charset="0"/>
              <a:buChar char="•"/>
              <a:defRPr/>
            </a:pPr>
            <a:endParaRPr lang="en-US" sz="2700" dirty="0"/>
          </a:p>
          <a:p>
            <a:pPr marL="285750" lvl="0" indent="-285750">
              <a:lnSpc>
                <a:spcPct val="90000"/>
              </a:lnSpc>
              <a:spcAft>
                <a:spcPts val="600"/>
              </a:spcAft>
              <a:buFont typeface="Arial" panose="020B0604020202020204" pitchFamily="34" charset="0"/>
              <a:buChar char="•"/>
              <a:defRPr/>
            </a:pPr>
            <a:r>
              <a:rPr lang="en-US" sz="2700" dirty="0"/>
              <a:t>No Parcels to be accepted at Reception, if goods in available</a:t>
            </a:r>
          </a:p>
          <a:p>
            <a:pPr marL="285750" indent="-285750">
              <a:lnSpc>
                <a:spcPct val="90000"/>
              </a:lnSpc>
              <a:spcAft>
                <a:spcPts val="600"/>
              </a:spcAft>
              <a:buFont typeface="Arial" panose="020B0604020202020204" pitchFamily="34" charset="0"/>
              <a:buChar char="•"/>
              <a:defRPr/>
            </a:pPr>
            <a:endParaRPr lang="en-GB" sz="2700" dirty="0">
              <a:cs typeface="Calibri" panose="020F0502020204030204" pitchFamily="34" charset="0"/>
            </a:endParaRPr>
          </a:p>
          <a:p>
            <a:pPr marL="285750" indent="-285750">
              <a:lnSpc>
                <a:spcPct val="90000"/>
              </a:lnSpc>
              <a:spcAft>
                <a:spcPts val="600"/>
              </a:spcAft>
              <a:buFont typeface="Arial" panose="020B0604020202020204" pitchFamily="34" charset="0"/>
              <a:buChar char="•"/>
              <a:defRPr/>
            </a:pPr>
            <a:r>
              <a:rPr lang="en-GB" sz="2700" dirty="0">
                <a:cs typeface="Calibri" panose="020F0502020204030204" pitchFamily="34" charset="0"/>
              </a:rPr>
              <a:t>If no separate goods in - special delivery zone will be set where couriers will leave parcels without contact with goods in</a:t>
            </a:r>
          </a:p>
          <a:p>
            <a:pPr marL="285750" indent="-285750">
              <a:lnSpc>
                <a:spcPct val="90000"/>
              </a:lnSpc>
              <a:spcAft>
                <a:spcPts val="600"/>
              </a:spcAft>
              <a:buFont typeface="Arial" panose="020B0604020202020204" pitchFamily="34" charset="0"/>
              <a:buChar char="•"/>
              <a:defRPr/>
            </a:pPr>
            <a:endParaRPr lang="en-GB" sz="2700" dirty="0"/>
          </a:p>
          <a:p>
            <a:pPr marL="285750" indent="-285750">
              <a:lnSpc>
                <a:spcPct val="90000"/>
              </a:lnSpc>
              <a:spcAft>
                <a:spcPts val="600"/>
              </a:spcAft>
              <a:buFont typeface="Arial" panose="020B0604020202020204" pitchFamily="34" charset="0"/>
              <a:buChar char="•"/>
              <a:defRPr/>
            </a:pPr>
            <a:r>
              <a:rPr lang="en-GB" sz="2700" dirty="0"/>
              <a:t>No personal deliveries to minimalize couriers visits to site</a:t>
            </a:r>
          </a:p>
        </p:txBody>
      </p:sp>
      <p:sp>
        <p:nvSpPr>
          <p:cNvPr id="3" name="Footer Placeholder 2">
            <a:extLst>
              <a:ext uri="{FF2B5EF4-FFF2-40B4-BE49-F238E27FC236}">
                <a16:creationId xmlns:a16="http://schemas.microsoft.com/office/drawing/2014/main" id="{7F94F810-87C9-40BC-B994-8BA0C0834E6A}"/>
              </a:ext>
            </a:extLst>
          </p:cNvPr>
          <p:cNvSpPr>
            <a:spLocks noGrp="1"/>
          </p:cNvSpPr>
          <p:nvPr>
            <p:ph type="ftr" sz="quarter" idx="11"/>
          </p:nvPr>
        </p:nvSpPr>
        <p:spPr>
          <a:xfrm>
            <a:off x="495299" y="6480164"/>
            <a:ext cx="5600702" cy="237617"/>
          </a:xfrm>
        </p:spPr>
        <p:txBody>
          <a:bodyPr vert="horz" lIns="0" tIns="0" rIns="0" bIns="0" rtlCol="0" anchor="b">
            <a:normAutofit/>
          </a:bodyPr>
          <a:lstStyle/>
          <a:p>
            <a:pPr>
              <a:spcAft>
                <a:spcPts val="600"/>
              </a:spcAft>
            </a:pPr>
            <a:r>
              <a:rPr lang="en-US" b="1" kern="1200">
                <a:latin typeface="+mn-lt"/>
                <a:ea typeface="+mn-ea"/>
                <a:cs typeface="+mn-cs"/>
              </a:rPr>
              <a:t>Honeywell Global Real Estate</a:t>
            </a:r>
          </a:p>
        </p:txBody>
      </p:sp>
      <p:sp>
        <p:nvSpPr>
          <p:cNvPr id="4" name="Slide Number Placeholder 3">
            <a:extLst>
              <a:ext uri="{FF2B5EF4-FFF2-40B4-BE49-F238E27FC236}">
                <a16:creationId xmlns:a16="http://schemas.microsoft.com/office/drawing/2014/main" id="{14586964-96FF-47A8-BD1B-DBB4CB46BB9D}"/>
              </a:ext>
            </a:extLst>
          </p:cNvPr>
          <p:cNvSpPr>
            <a:spLocks noGrp="1"/>
          </p:cNvSpPr>
          <p:nvPr>
            <p:ph type="sldNum" sz="quarter" idx="12"/>
          </p:nvPr>
        </p:nvSpPr>
        <p:spPr>
          <a:xfrm>
            <a:off x="11199755" y="6480164"/>
            <a:ext cx="496945" cy="237617"/>
          </a:xfrm>
        </p:spPr>
        <p:txBody>
          <a:bodyPr vert="horz" lIns="0" tIns="0" rIns="0" bIns="0" rtlCol="0" anchor="b">
            <a:normAutofit/>
          </a:bodyPr>
          <a:lstStyle/>
          <a:p>
            <a:pPr>
              <a:spcAft>
                <a:spcPts val="600"/>
              </a:spcAft>
            </a:pPr>
            <a:fld id="{7B94EC18-1D2B-4535-B738-0E53AFE26620}" type="slidenum">
              <a:rPr lang="en-US" smtClean="0"/>
              <a:pPr>
                <a:spcAft>
                  <a:spcPts val="600"/>
                </a:spcAft>
              </a:pPr>
              <a:t>9</a:t>
            </a:fld>
            <a:endParaRPr lang="en-US"/>
          </a:p>
        </p:txBody>
      </p:sp>
      <p:pic>
        <p:nvPicPr>
          <p:cNvPr id="6" name="Picture 5">
            <a:extLst>
              <a:ext uri="{FF2B5EF4-FFF2-40B4-BE49-F238E27FC236}">
                <a16:creationId xmlns:a16="http://schemas.microsoft.com/office/drawing/2014/main" id="{41DF1740-436F-42F7-B34B-12328901A78C}"/>
              </a:ext>
            </a:extLst>
          </p:cNvPr>
          <p:cNvPicPr>
            <a:picLocks noChangeAspect="1"/>
          </p:cNvPicPr>
          <p:nvPr/>
        </p:nvPicPr>
        <p:blipFill>
          <a:blip r:embed="rId2"/>
          <a:stretch>
            <a:fillRect/>
          </a:stretch>
        </p:blipFill>
        <p:spPr>
          <a:xfrm>
            <a:off x="6784206" y="3621775"/>
            <a:ext cx="4415549" cy="2627251"/>
          </a:xfrm>
          <a:prstGeom prst="rect">
            <a:avLst/>
          </a:prstGeom>
          <a:noFill/>
        </p:spPr>
      </p:pic>
      <p:pic>
        <p:nvPicPr>
          <p:cNvPr id="11" name="Picture 10">
            <a:extLst>
              <a:ext uri="{FF2B5EF4-FFF2-40B4-BE49-F238E27FC236}">
                <a16:creationId xmlns:a16="http://schemas.microsoft.com/office/drawing/2014/main" id="{5FD8598F-04EA-4ADB-82C1-355DC9762D77}"/>
              </a:ext>
            </a:extLst>
          </p:cNvPr>
          <p:cNvPicPr>
            <a:picLocks noChangeAspect="1"/>
          </p:cNvPicPr>
          <p:nvPr/>
        </p:nvPicPr>
        <p:blipFill>
          <a:blip r:embed="rId3"/>
          <a:stretch>
            <a:fillRect/>
          </a:stretch>
        </p:blipFill>
        <p:spPr>
          <a:xfrm>
            <a:off x="7115543" y="884474"/>
            <a:ext cx="3601682" cy="2649965"/>
          </a:xfrm>
          <a:prstGeom prst="rect">
            <a:avLst/>
          </a:prstGeom>
        </p:spPr>
      </p:pic>
    </p:spTree>
    <p:extLst>
      <p:ext uri="{BB962C8B-B14F-4D97-AF65-F5344CB8AC3E}">
        <p14:creationId xmlns:p14="http://schemas.microsoft.com/office/powerpoint/2010/main" val="320103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BA61-2429-4A0E-B5FB-C390A0F0965E}"/>
              </a:ext>
            </a:extLst>
          </p:cNvPr>
          <p:cNvSpPr>
            <a:spLocks noGrp="1"/>
          </p:cNvSpPr>
          <p:nvPr>
            <p:ph type="title"/>
          </p:nvPr>
        </p:nvSpPr>
        <p:spPr>
          <a:xfrm>
            <a:off x="495299" y="495300"/>
            <a:ext cx="11201401" cy="419100"/>
          </a:xfrm>
        </p:spPr>
        <p:txBody>
          <a:bodyPr vert="horz" lIns="0" tIns="0" rIns="0" bIns="0" rtlCol="0" anchor="t">
            <a:normAutofit/>
          </a:bodyPr>
          <a:lstStyle/>
          <a:p>
            <a:r>
              <a:rPr lang="en-US" sz="3000" dirty="0"/>
              <a:t>Vertical transportation - EMEA Example</a:t>
            </a:r>
            <a:endParaRPr lang="en-US" sz="3000" kern="1200" cap="all" baseline="0" dirty="0">
              <a:latin typeface="+mj-lt"/>
              <a:ea typeface="+mj-ea"/>
              <a:cs typeface="+mj-cs"/>
            </a:endParaRPr>
          </a:p>
        </p:txBody>
      </p:sp>
      <p:sp>
        <p:nvSpPr>
          <p:cNvPr id="5" name="Rectangle 4">
            <a:extLst>
              <a:ext uri="{FF2B5EF4-FFF2-40B4-BE49-F238E27FC236}">
                <a16:creationId xmlns:a16="http://schemas.microsoft.com/office/drawing/2014/main" id="{15909740-D6E9-485E-875A-43F0D218D9AE}"/>
              </a:ext>
            </a:extLst>
          </p:cNvPr>
          <p:cNvSpPr/>
          <p:nvPr/>
        </p:nvSpPr>
        <p:spPr>
          <a:xfrm>
            <a:off x="495300" y="1409701"/>
            <a:ext cx="5372100" cy="4457700"/>
          </a:xfrm>
          <a:prstGeom prst="rect">
            <a:avLst/>
          </a:prstGeom>
        </p:spPr>
        <p:txBody>
          <a:bodyPr vert="horz" lIns="0" tIns="0" rIns="0" bIns="0" rtlCol="0">
            <a:normAutofit/>
          </a:bodyPr>
          <a:lstStyle/>
          <a:p>
            <a:pPr>
              <a:lnSpc>
                <a:spcPct val="90000"/>
              </a:lnSpc>
            </a:pPr>
            <a:r>
              <a:rPr lang="en-US" b="1" dirty="0"/>
              <a:t>Lifts &amp; Staircases</a:t>
            </a:r>
          </a:p>
          <a:p>
            <a:pPr marL="285750" lvl="0" indent="-285750">
              <a:lnSpc>
                <a:spcPct val="90000"/>
              </a:lnSpc>
              <a:spcAft>
                <a:spcPts val="600"/>
              </a:spcAft>
              <a:buFont typeface="Arial" panose="020B0604020202020204" pitchFamily="34" charset="0"/>
              <a:buChar char="•"/>
              <a:defRPr/>
            </a:pPr>
            <a:endParaRPr lang="en-US" sz="1700" dirty="0"/>
          </a:p>
          <a:p>
            <a:pPr marL="285750" lvl="0" indent="-285750">
              <a:lnSpc>
                <a:spcPct val="90000"/>
              </a:lnSpc>
              <a:spcAft>
                <a:spcPts val="600"/>
              </a:spcAft>
              <a:buFont typeface="Arial" panose="020B0604020202020204" pitchFamily="34" charset="0"/>
              <a:buChar char="•"/>
              <a:defRPr/>
            </a:pPr>
            <a:r>
              <a:rPr lang="en-US" sz="1700" dirty="0"/>
              <a:t>Reducing the maximum capacity of people entering the elevator/ lift cabin – use floor markers in lift</a:t>
            </a:r>
          </a:p>
          <a:p>
            <a:pPr marL="285750" lvl="0" indent="-285750">
              <a:lnSpc>
                <a:spcPct val="90000"/>
              </a:lnSpc>
              <a:spcAft>
                <a:spcPts val="600"/>
              </a:spcAft>
              <a:buFont typeface="Arial" panose="020B0604020202020204" pitchFamily="34" charset="0"/>
              <a:buChar char="•"/>
              <a:defRPr/>
            </a:pPr>
            <a:endParaRPr lang="en-US" sz="1700" dirty="0"/>
          </a:p>
          <a:p>
            <a:pPr marL="285750" lvl="0" indent="-285750">
              <a:lnSpc>
                <a:spcPct val="90000"/>
              </a:lnSpc>
              <a:spcAft>
                <a:spcPts val="600"/>
              </a:spcAft>
              <a:buFont typeface="Arial" panose="020B0604020202020204" pitchFamily="34" charset="0"/>
              <a:buChar char="•"/>
              <a:defRPr/>
            </a:pPr>
            <a:r>
              <a:rPr lang="en-US" sz="1700" dirty="0"/>
              <a:t>Space markings on the elevator / lift floor.</a:t>
            </a:r>
          </a:p>
          <a:p>
            <a:pPr marL="285750" lvl="0" indent="-285750">
              <a:lnSpc>
                <a:spcPct val="90000"/>
              </a:lnSpc>
              <a:spcAft>
                <a:spcPts val="600"/>
              </a:spcAft>
              <a:buFont typeface="Arial" panose="020B0604020202020204" pitchFamily="34" charset="0"/>
              <a:buChar char="•"/>
              <a:defRPr/>
            </a:pPr>
            <a:endParaRPr lang="en-US" sz="1700" dirty="0"/>
          </a:p>
          <a:p>
            <a:pPr marL="285750" lvl="0" indent="-285750">
              <a:lnSpc>
                <a:spcPct val="90000"/>
              </a:lnSpc>
              <a:spcAft>
                <a:spcPts val="600"/>
              </a:spcAft>
              <a:buFont typeface="Arial" panose="020B0604020202020204" pitchFamily="34" charset="0"/>
              <a:buChar char="•"/>
              <a:defRPr/>
            </a:pPr>
            <a:r>
              <a:rPr lang="en-US" sz="1700" dirty="0"/>
              <a:t>Display elevator / lift etiquette posters in all lifts</a:t>
            </a:r>
          </a:p>
          <a:p>
            <a:pPr marL="285750" lvl="0" indent="-285750">
              <a:lnSpc>
                <a:spcPct val="90000"/>
              </a:lnSpc>
              <a:spcAft>
                <a:spcPts val="600"/>
              </a:spcAft>
              <a:buFont typeface="Arial" panose="020B0604020202020204" pitchFamily="34" charset="0"/>
              <a:buChar char="•"/>
              <a:defRPr/>
            </a:pPr>
            <a:endParaRPr lang="en-US" sz="1700" dirty="0"/>
          </a:p>
          <a:p>
            <a:pPr marL="285750" lvl="0" indent="-285750">
              <a:lnSpc>
                <a:spcPct val="90000"/>
              </a:lnSpc>
              <a:spcAft>
                <a:spcPts val="600"/>
              </a:spcAft>
              <a:buFont typeface="Arial" panose="020B0604020202020204" pitchFamily="34" charset="0"/>
              <a:buChar char="•"/>
              <a:defRPr/>
            </a:pPr>
            <a:r>
              <a:rPr lang="en-US" sz="1700" dirty="0"/>
              <a:t>A dedicated lift attendant may be deployed to operate the lift </a:t>
            </a:r>
          </a:p>
          <a:p>
            <a:pPr lvl="0">
              <a:lnSpc>
                <a:spcPct val="90000"/>
              </a:lnSpc>
              <a:spcAft>
                <a:spcPts val="600"/>
              </a:spcAft>
              <a:defRPr/>
            </a:pPr>
            <a:endParaRPr lang="en-US" sz="1700" dirty="0"/>
          </a:p>
          <a:p>
            <a:pPr marL="285750" indent="-285750">
              <a:lnSpc>
                <a:spcPct val="90000"/>
              </a:lnSpc>
              <a:spcAft>
                <a:spcPts val="600"/>
              </a:spcAft>
              <a:buFont typeface="Arial" panose="020B0604020202020204" pitchFamily="34" charset="0"/>
              <a:buChar char="•"/>
              <a:defRPr/>
            </a:pPr>
            <a:r>
              <a:rPr lang="en-US" sz="1700" dirty="0"/>
              <a:t>Usage of staircases is encouraged to decongest lifts, ensuring employee maintains social distancing when in staircase</a:t>
            </a:r>
          </a:p>
        </p:txBody>
      </p:sp>
      <p:sp>
        <p:nvSpPr>
          <p:cNvPr id="3" name="Footer Placeholder 2">
            <a:extLst>
              <a:ext uri="{FF2B5EF4-FFF2-40B4-BE49-F238E27FC236}">
                <a16:creationId xmlns:a16="http://schemas.microsoft.com/office/drawing/2014/main" id="{7F94F810-87C9-40BC-B994-8BA0C0834E6A}"/>
              </a:ext>
            </a:extLst>
          </p:cNvPr>
          <p:cNvSpPr>
            <a:spLocks noGrp="1"/>
          </p:cNvSpPr>
          <p:nvPr>
            <p:ph type="ftr" sz="quarter" idx="11"/>
          </p:nvPr>
        </p:nvSpPr>
        <p:spPr>
          <a:xfrm>
            <a:off x="495299" y="6480164"/>
            <a:ext cx="5600702" cy="237617"/>
          </a:xfrm>
        </p:spPr>
        <p:txBody>
          <a:bodyPr vert="horz" lIns="0" tIns="0" rIns="0" bIns="0" rtlCol="0" anchor="b">
            <a:normAutofit/>
          </a:bodyPr>
          <a:lstStyle/>
          <a:p>
            <a:pPr>
              <a:spcAft>
                <a:spcPts val="600"/>
              </a:spcAft>
            </a:pPr>
            <a:r>
              <a:rPr lang="en-US" b="1" kern="1200">
                <a:latin typeface="+mn-lt"/>
                <a:ea typeface="+mn-ea"/>
                <a:cs typeface="+mn-cs"/>
              </a:rPr>
              <a:t>Honeywell Global Real Estate</a:t>
            </a:r>
          </a:p>
        </p:txBody>
      </p:sp>
      <p:sp>
        <p:nvSpPr>
          <p:cNvPr id="4" name="Slide Number Placeholder 3">
            <a:extLst>
              <a:ext uri="{FF2B5EF4-FFF2-40B4-BE49-F238E27FC236}">
                <a16:creationId xmlns:a16="http://schemas.microsoft.com/office/drawing/2014/main" id="{14586964-96FF-47A8-BD1B-DBB4CB46BB9D}"/>
              </a:ext>
            </a:extLst>
          </p:cNvPr>
          <p:cNvSpPr>
            <a:spLocks noGrp="1"/>
          </p:cNvSpPr>
          <p:nvPr>
            <p:ph type="sldNum" sz="quarter" idx="12"/>
          </p:nvPr>
        </p:nvSpPr>
        <p:spPr>
          <a:xfrm>
            <a:off x="11199755" y="6480164"/>
            <a:ext cx="496945" cy="237617"/>
          </a:xfrm>
        </p:spPr>
        <p:txBody>
          <a:bodyPr vert="horz" lIns="0" tIns="0" rIns="0" bIns="0" rtlCol="0" anchor="b">
            <a:normAutofit/>
          </a:bodyPr>
          <a:lstStyle/>
          <a:p>
            <a:pPr>
              <a:spcAft>
                <a:spcPts val="600"/>
              </a:spcAft>
            </a:pPr>
            <a:fld id="{7B94EC18-1D2B-4535-B738-0E53AFE26620}" type="slidenum">
              <a:rPr lang="en-US" smtClean="0"/>
              <a:pPr>
                <a:spcAft>
                  <a:spcPts val="600"/>
                </a:spcAft>
              </a:pPr>
              <a:t>10</a:t>
            </a:fld>
            <a:endParaRPr lang="en-US"/>
          </a:p>
        </p:txBody>
      </p:sp>
      <p:pic>
        <p:nvPicPr>
          <p:cNvPr id="8" name="Picture 7">
            <a:extLst>
              <a:ext uri="{FF2B5EF4-FFF2-40B4-BE49-F238E27FC236}">
                <a16:creationId xmlns:a16="http://schemas.microsoft.com/office/drawing/2014/main" id="{FD9D2893-DF8D-4907-90CE-26A09F6E9C0E}"/>
              </a:ext>
            </a:extLst>
          </p:cNvPr>
          <p:cNvPicPr>
            <a:picLocks noChangeAspect="1"/>
          </p:cNvPicPr>
          <p:nvPr/>
        </p:nvPicPr>
        <p:blipFill>
          <a:blip r:embed="rId2"/>
          <a:stretch>
            <a:fillRect/>
          </a:stretch>
        </p:blipFill>
        <p:spPr>
          <a:xfrm>
            <a:off x="8883031" y="3796045"/>
            <a:ext cx="2813669" cy="2442830"/>
          </a:xfrm>
          <a:prstGeom prst="rect">
            <a:avLst/>
          </a:prstGeom>
        </p:spPr>
      </p:pic>
      <p:pic>
        <p:nvPicPr>
          <p:cNvPr id="6" name="Picture 5">
            <a:extLst>
              <a:ext uri="{FF2B5EF4-FFF2-40B4-BE49-F238E27FC236}">
                <a16:creationId xmlns:a16="http://schemas.microsoft.com/office/drawing/2014/main" id="{6BFD0B7A-CF65-4503-8860-14ED217D2DED}"/>
              </a:ext>
            </a:extLst>
          </p:cNvPr>
          <p:cNvPicPr>
            <a:picLocks noChangeAspect="1"/>
          </p:cNvPicPr>
          <p:nvPr/>
        </p:nvPicPr>
        <p:blipFill>
          <a:blip r:embed="rId3"/>
          <a:stretch>
            <a:fillRect/>
          </a:stretch>
        </p:blipFill>
        <p:spPr>
          <a:xfrm>
            <a:off x="6999320" y="1204803"/>
            <a:ext cx="2805355" cy="3330829"/>
          </a:xfrm>
          <a:prstGeom prst="rect">
            <a:avLst/>
          </a:prstGeom>
          <a:ln>
            <a:noFill/>
          </a:ln>
          <a:effectLst>
            <a:softEdge rad="112500"/>
          </a:effectLst>
        </p:spPr>
      </p:pic>
    </p:spTree>
    <p:extLst>
      <p:ext uri="{BB962C8B-B14F-4D97-AF65-F5344CB8AC3E}">
        <p14:creationId xmlns:p14="http://schemas.microsoft.com/office/powerpoint/2010/main" val="2443348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C979F0-A99A-42F5-9662-70D126056505}"/>
              </a:ext>
            </a:extLst>
          </p:cNvPr>
          <p:cNvPicPr>
            <a:picLocks noChangeAspect="1"/>
          </p:cNvPicPr>
          <p:nvPr/>
        </p:nvPicPr>
        <p:blipFill>
          <a:blip r:embed="rId2"/>
          <a:stretch>
            <a:fillRect/>
          </a:stretch>
        </p:blipFill>
        <p:spPr>
          <a:xfrm>
            <a:off x="585179" y="4605659"/>
            <a:ext cx="3753738" cy="1690715"/>
          </a:xfrm>
          <a:prstGeom prst="rect">
            <a:avLst/>
          </a:prstGeom>
        </p:spPr>
      </p:pic>
      <p:sp>
        <p:nvSpPr>
          <p:cNvPr id="2" name="Title 1">
            <a:extLst>
              <a:ext uri="{FF2B5EF4-FFF2-40B4-BE49-F238E27FC236}">
                <a16:creationId xmlns:a16="http://schemas.microsoft.com/office/drawing/2014/main" id="{1FD4BA61-2429-4A0E-B5FB-C390A0F0965E}"/>
              </a:ext>
            </a:extLst>
          </p:cNvPr>
          <p:cNvSpPr>
            <a:spLocks noGrp="1"/>
          </p:cNvSpPr>
          <p:nvPr>
            <p:ph type="title"/>
          </p:nvPr>
        </p:nvSpPr>
        <p:spPr/>
        <p:txBody>
          <a:bodyPr/>
          <a:lstStyle/>
          <a:p>
            <a:r>
              <a:rPr lang="en-GB" dirty="0"/>
              <a:t>Café and Breakout - </a:t>
            </a:r>
            <a:r>
              <a:rPr lang="en-US" dirty="0"/>
              <a:t>EMEA Example</a:t>
            </a:r>
            <a:endParaRPr lang="en-GB" dirty="0"/>
          </a:p>
        </p:txBody>
      </p:sp>
      <p:sp>
        <p:nvSpPr>
          <p:cNvPr id="3" name="Footer Placeholder 2">
            <a:extLst>
              <a:ext uri="{FF2B5EF4-FFF2-40B4-BE49-F238E27FC236}">
                <a16:creationId xmlns:a16="http://schemas.microsoft.com/office/drawing/2014/main" id="{7F94F810-87C9-40BC-B994-8BA0C0834E6A}"/>
              </a:ext>
            </a:extLst>
          </p:cNvPr>
          <p:cNvSpPr>
            <a:spLocks noGrp="1"/>
          </p:cNvSpPr>
          <p:nvPr>
            <p:ph type="ftr" sz="quarter" idx="11"/>
          </p:nvPr>
        </p:nvSpPr>
        <p:spPr/>
        <p:txBody>
          <a:bodyPr/>
          <a:lstStyle/>
          <a:p>
            <a:r>
              <a:rPr lang="en-US"/>
              <a:t>Honeywell Global Real Estate</a:t>
            </a:r>
            <a:endParaRPr lang="en-US" dirty="0"/>
          </a:p>
        </p:txBody>
      </p:sp>
      <p:sp>
        <p:nvSpPr>
          <p:cNvPr id="4" name="Slide Number Placeholder 3">
            <a:extLst>
              <a:ext uri="{FF2B5EF4-FFF2-40B4-BE49-F238E27FC236}">
                <a16:creationId xmlns:a16="http://schemas.microsoft.com/office/drawing/2014/main" id="{14586964-96FF-47A8-BD1B-DBB4CB46BB9D}"/>
              </a:ext>
            </a:extLst>
          </p:cNvPr>
          <p:cNvSpPr>
            <a:spLocks noGrp="1"/>
          </p:cNvSpPr>
          <p:nvPr>
            <p:ph type="sldNum" sz="quarter" idx="12"/>
          </p:nvPr>
        </p:nvSpPr>
        <p:spPr/>
        <p:txBody>
          <a:bodyPr/>
          <a:lstStyle/>
          <a:p>
            <a:fld id="{7B94EC18-1D2B-4535-B738-0E53AFE26620}" type="slidenum">
              <a:rPr lang="en-US" smtClean="0"/>
              <a:t>11</a:t>
            </a:fld>
            <a:endParaRPr lang="en-US"/>
          </a:p>
        </p:txBody>
      </p:sp>
      <p:sp>
        <p:nvSpPr>
          <p:cNvPr id="5" name="Rectangle 4">
            <a:extLst>
              <a:ext uri="{FF2B5EF4-FFF2-40B4-BE49-F238E27FC236}">
                <a16:creationId xmlns:a16="http://schemas.microsoft.com/office/drawing/2014/main" id="{15909740-D6E9-485E-875A-43F0D218D9AE}"/>
              </a:ext>
            </a:extLst>
          </p:cNvPr>
          <p:cNvSpPr/>
          <p:nvPr/>
        </p:nvSpPr>
        <p:spPr>
          <a:xfrm>
            <a:off x="495298" y="1167349"/>
            <a:ext cx="11087101" cy="615553"/>
          </a:xfrm>
          <a:prstGeom prst="rect">
            <a:avLst/>
          </a:prstGeom>
          <a:ln>
            <a:noFill/>
          </a:ln>
        </p:spPr>
        <p:txBody>
          <a:bodyPr wrap="square">
            <a:spAutoFit/>
          </a:bodyPr>
          <a:lstStyle/>
          <a:p>
            <a:endParaRPr lang="en-GB" b="1" dirty="0"/>
          </a:p>
          <a:p>
            <a:endParaRPr lang="en-GB" sz="1600" dirty="0"/>
          </a:p>
        </p:txBody>
      </p:sp>
      <p:pic>
        <p:nvPicPr>
          <p:cNvPr id="8" name="Picture 7">
            <a:extLst>
              <a:ext uri="{FF2B5EF4-FFF2-40B4-BE49-F238E27FC236}">
                <a16:creationId xmlns:a16="http://schemas.microsoft.com/office/drawing/2014/main" id="{8BCD0A29-4FF2-4229-82EE-2707E49B2FC7}"/>
              </a:ext>
            </a:extLst>
          </p:cNvPr>
          <p:cNvPicPr>
            <a:picLocks noChangeAspect="1"/>
          </p:cNvPicPr>
          <p:nvPr/>
        </p:nvPicPr>
        <p:blipFill>
          <a:blip r:embed="rId3"/>
          <a:stretch>
            <a:fillRect/>
          </a:stretch>
        </p:blipFill>
        <p:spPr>
          <a:xfrm>
            <a:off x="7985005" y="2360286"/>
            <a:ext cx="3806719" cy="1609871"/>
          </a:xfrm>
          <a:prstGeom prst="rect">
            <a:avLst/>
          </a:prstGeom>
        </p:spPr>
      </p:pic>
      <p:pic>
        <p:nvPicPr>
          <p:cNvPr id="10" name="Picture 9">
            <a:extLst>
              <a:ext uri="{FF2B5EF4-FFF2-40B4-BE49-F238E27FC236}">
                <a16:creationId xmlns:a16="http://schemas.microsoft.com/office/drawing/2014/main" id="{157FE694-F2EC-40E7-9C3E-43AFBEAB3AF6}"/>
              </a:ext>
            </a:extLst>
          </p:cNvPr>
          <p:cNvPicPr>
            <a:picLocks noChangeAspect="1"/>
          </p:cNvPicPr>
          <p:nvPr/>
        </p:nvPicPr>
        <p:blipFill>
          <a:blip r:embed="rId4"/>
          <a:stretch>
            <a:fillRect/>
          </a:stretch>
        </p:blipFill>
        <p:spPr>
          <a:xfrm>
            <a:off x="457129" y="1666774"/>
            <a:ext cx="3094145" cy="2881321"/>
          </a:xfrm>
          <a:prstGeom prst="rect">
            <a:avLst/>
          </a:prstGeom>
        </p:spPr>
      </p:pic>
      <p:pic>
        <p:nvPicPr>
          <p:cNvPr id="12" name="Picture 11">
            <a:extLst>
              <a:ext uri="{FF2B5EF4-FFF2-40B4-BE49-F238E27FC236}">
                <a16:creationId xmlns:a16="http://schemas.microsoft.com/office/drawing/2014/main" id="{CC97BDCA-ED2B-4F71-9C8F-6A123E6379EE}"/>
              </a:ext>
            </a:extLst>
          </p:cNvPr>
          <p:cNvPicPr>
            <a:picLocks noChangeAspect="1"/>
          </p:cNvPicPr>
          <p:nvPr/>
        </p:nvPicPr>
        <p:blipFill>
          <a:blip r:embed="rId5"/>
          <a:stretch>
            <a:fillRect/>
          </a:stretch>
        </p:blipFill>
        <p:spPr>
          <a:xfrm>
            <a:off x="7838589" y="4227774"/>
            <a:ext cx="3361166" cy="2096623"/>
          </a:xfrm>
          <a:prstGeom prst="rect">
            <a:avLst/>
          </a:prstGeom>
        </p:spPr>
      </p:pic>
      <p:pic>
        <p:nvPicPr>
          <p:cNvPr id="6" name="Picture 5">
            <a:extLst>
              <a:ext uri="{FF2B5EF4-FFF2-40B4-BE49-F238E27FC236}">
                <a16:creationId xmlns:a16="http://schemas.microsoft.com/office/drawing/2014/main" id="{8F59D08A-BD02-4C06-9F7A-04D636EEA214}"/>
              </a:ext>
            </a:extLst>
          </p:cNvPr>
          <p:cNvPicPr>
            <a:picLocks noChangeAspect="1"/>
          </p:cNvPicPr>
          <p:nvPr/>
        </p:nvPicPr>
        <p:blipFill>
          <a:blip r:embed="rId6"/>
          <a:stretch>
            <a:fillRect/>
          </a:stretch>
        </p:blipFill>
        <p:spPr>
          <a:xfrm>
            <a:off x="6601548" y="993337"/>
            <a:ext cx="1930577" cy="2577489"/>
          </a:xfrm>
          <a:prstGeom prst="rect">
            <a:avLst/>
          </a:prstGeom>
        </p:spPr>
      </p:pic>
      <p:pic>
        <p:nvPicPr>
          <p:cNvPr id="13" name="Picture 12">
            <a:extLst>
              <a:ext uri="{FF2B5EF4-FFF2-40B4-BE49-F238E27FC236}">
                <a16:creationId xmlns:a16="http://schemas.microsoft.com/office/drawing/2014/main" id="{D6E5605E-13CB-4541-AE57-216D669CEF7E}"/>
              </a:ext>
            </a:extLst>
          </p:cNvPr>
          <p:cNvPicPr>
            <a:picLocks noChangeAspect="1"/>
          </p:cNvPicPr>
          <p:nvPr/>
        </p:nvPicPr>
        <p:blipFill>
          <a:blip r:embed="rId7"/>
          <a:stretch>
            <a:fillRect/>
          </a:stretch>
        </p:blipFill>
        <p:spPr>
          <a:xfrm>
            <a:off x="4037857" y="3093423"/>
            <a:ext cx="3652395" cy="2182662"/>
          </a:xfrm>
          <a:prstGeom prst="rect">
            <a:avLst/>
          </a:prstGeom>
          <a:ln>
            <a:noFill/>
          </a:ln>
          <a:effectLst>
            <a:softEdge rad="112500"/>
          </a:effectLst>
        </p:spPr>
      </p:pic>
    </p:spTree>
    <p:extLst>
      <p:ext uri="{BB962C8B-B14F-4D97-AF65-F5344CB8AC3E}">
        <p14:creationId xmlns:p14="http://schemas.microsoft.com/office/powerpoint/2010/main" val="233532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BA61-2429-4A0E-B5FB-C390A0F0965E}"/>
              </a:ext>
            </a:extLst>
          </p:cNvPr>
          <p:cNvSpPr>
            <a:spLocks noGrp="1"/>
          </p:cNvSpPr>
          <p:nvPr>
            <p:ph type="title"/>
          </p:nvPr>
        </p:nvSpPr>
        <p:spPr>
          <a:xfrm>
            <a:off x="495299" y="495300"/>
            <a:ext cx="11201401" cy="419100"/>
          </a:xfrm>
        </p:spPr>
        <p:txBody>
          <a:bodyPr vert="horz" lIns="0" tIns="0" rIns="0" bIns="0" rtlCol="0" anchor="t">
            <a:normAutofit/>
          </a:bodyPr>
          <a:lstStyle/>
          <a:p>
            <a:r>
              <a:rPr lang="en-US" sz="3000" dirty="0"/>
              <a:t>Egress prep</a:t>
            </a:r>
            <a:r>
              <a:rPr lang="en-US" sz="3000" kern="1200" cap="all" baseline="0" dirty="0">
                <a:latin typeface="+mj-lt"/>
                <a:ea typeface="+mj-ea"/>
                <a:cs typeface="+mj-cs"/>
              </a:rPr>
              <a:t> – </a:t>
            </a:r>
            <a:r>
              <a:rPr lang="en-US" sz="3000" dirty="0"/>
              <a:t>EMEA</a:t>
            </a:r>
            <a:r>
              <a:rPr lang="en-US" sz="3000" kern="1200" cap="all" baseline="0" dirty="0">
                <a:latin typeface="+mj-lt"/>
                <a:ea typeface="+mj-ea"/>
                <a:cs typeface="+mj-cs"/>
              </a:rPr>
              <a:t> Example</a:t>
            </a:r>
          </a:p>
        </p:txBody>
      </p:sp>
      <p:sp>
        <p:nvSpPr>
          <p:cNvPr id="5" name="Rectangle 4">
            <a:extLst>
              <a:ext uri="{FF2B5EF4-FFF2-40B4-BE49-F238E27FC236}">
                <a16:creationId xmlns:a16="http://schemas.microsoft.com/office/drawing/2014/main" id="{15909740-D6E9-485E-875A-43F0D218D9AE}"/>
              </a:ext>
            </a:extLst>
          </p:cNvPr>
          <p:cNvSpPr/>
          <p:nvPr/>
        </p:nvSpPr>
        <p:spPr>
          <a:xfrm>
            <a:off x="495300" y="1409700"/>
            <a:ext cx="3429000" cy="4457700"/>
          </a:xfrm>
          <a:prstGeom prst="rect">
            <a:avLst/>
          </a:prstGeom>
        </p:spPr>
        <p:txBody>
          <a:bodyPr vert="horz" lIns="0" tIns="0" rIns="0" bIns="0" rtlCol="0">
            <a:normAutofit/>
          </a:bodyPr>
          <a:lstStyle/>
          <a:p>
            <a:pPr>
              <a:lnSpc>
                <a:spcPct val="90000"/>
              </a:lnSpc>
              <a:spcAft>
                <a:spcPts val="600"/>
              </a:spcAft>
            </a:pPr>
            <a:r>
              <a:rPr lang="en-US" b="1" dirty="0"/>
              <a:t>Internal Doors</a:t>
            </a:r>
          </a:p>
          <a:p>
            <a:pPr>
              <a:lnSpc>
                <a:spcPct val="90000"/>
              </a:lnSpc>
              <a:spcAft>
                <a:spcPts val="600"/>
              </a:spcAft>
            </a:pPr>
            <a:endParaRPr lang="en-US" sz="1300" dirty="0"/>
          </a:p>
          <a:p>
            <a:pPr marL="285750" indent="-285750">
              <a:lnSpc>
                <a:spcPct val="90000"/>
              </a:lnSpc>
              <a:spcAft>
                <a:spcPts val="600"/>
              </a:spcAft>
              <a:buFont typeface="Arial" panose="020B0604020202020204" pitchFamily="34" charset="0"/>
              <a:buChar char="•"/>
            </a:pPr>
            <a:r>
              <a:rPr lang="en-US" dirty="0"/>
              <a:t>Non-essential doors to be kept open to minimize contacts, wherever safe to do so, and no impact on HVAC</a:t>
            </a:r>
          </a:p>
          <a:p>
            <a:pPr>
              <a:lnSpc>
                <a:spcPct val="90000"/>
              </a:lnSpc>
              <a:spcAft>
                <a:spcPts val="600"/>
              </a:spcAft>
            </a:pPr>
            <a:endParaRPr lang="en-US" dirty="0"/>
          </a:p>
          <a:p>
            <a:pPr marL="285750" indent="-285750">
              <a:lnSpc>
                <a:spcPct val="90000"/>
              </a:lnSpc>
              <a:spcAft>
                <a:spcPts val="600"/>
              </a:spcAft>
              <a:buFont typeface="Arial" panose="020B0604020202020204" pitchFamily="34" charset="0"/>
              <a:buChar char="•"/>
            </a:pPr>
            <a:r>
              <a:rPr lang="en-US" dirty="0"/>
              <a:t>Introduce non hand door openers, if possible</a:t>
            </a:r>
          </a:p>
          <a:p>
            <a:pPr marL="285750" indent="-285750">
              <a:lnSpc>
                <a:spcPct val="90000"/>
              </a:lnSpc>
              <a:spcAft>
                <a:spcPts val="600"/>
              </a:spcAft>
              <a:buFont typeface="Arial" panose="020B0604020202020204" pitchFamily="34" charset="0"/>
              <a:buChar char="•"/>
            </a:pPr>
            <a:endParaRPr lang="en-US" dirty="0"/>
          </a:p>
          <a:p>
            <a:pPr>
              <a:lnSpc>
                <a:spcPct val="90000"/>
              </a:lnSpc>
              <a:spcAft>
                <a:spcPts val="600"/>
              </a:spcAft>
            </a:pPr>
            <a:endParaRPr lang="en-US" sz="1300" dirty="0"/>
          </a:p>
          <a:p>
            <a:pPr>
              <a:lnSpc>
                <a:spcPct val="90000"/>
              </a:lnSpc>
              <a:spcAft>
                <a:spcPts val="600"/>
              </a:spcAft>
            </a:pPr>
            <a:endParaRPr lang="en-US" sz="1300" dirty="0"/>
          </a:p>
        </p:txBody>
      </p:sp>
      <p:sp>
        <p:nvSpPr>
          <p:cNvPr id="3" name="Footer Placeholder 2">
            <a:extLst>
              <a:ext uri="{FF2B5EF4-FFF2-40B4-BE49-F238E27FC236}">
                <a16:creationId xmlns:a16="http://schemas.microsoft.com/office/drawing/2014/main" id="{7F94F810-87C9-40BC-B994-8BA0C0834E6A}"/>
              </a:ext>
            </a:extLst>
          </p:cNvPr>
          <p:cNvSpPr>
            <a:spLocks noGrp="1"/>
          </p:cNvSpPr>
          <p:nvPr>
            <p:ph type="ftr" sz="quarter" idx="11"/>
          </p:nvPr>
        </p:nvSpPr>
        <p:spPr>
          <a:xfrm>
            <a:off x="495299" y="6480164"/>
            <a:ext cx="5600702" cy="237617"/>
          </a:xfrm>
        </p:spPr>
        <p:txBody>
          <a:bodyPr vert="horz" lIns="0" tIns="0" rIns="0" bIns="0" rtlCol="0" anchor="b">
            <a:normAutofit/>
          </a:bodyPr>
          <a:lstStyle/>
          <a:p>
            <a:pPr>
              <a:spcAft>
                <a:spcPts val="600"/>
              </a:spcAft>
            </a:pPr>
            <a:r>
              <a:rPr lang="en-US" b="1" kern="1200">
                <a:latin typeface="+mn-lt"/>
                <a:ea typeface="+mn-ea"/>
                <a:cs typeface="+mn-cs"/>
              </a:rPr>
              <a:t>Honeywell Global Real Estate</a:t>
            </a:r>
          </a:p>
        </p:txBody>
      </p:sp>
      <p:sp>
        <p:nvSpPr>
          <p:cNvPr id="4" name="Slide Number Placeholder 3">
            <a:extLst>
              <a:ext uri="{FF2B5EF4-FFF2-40B4-BE49-F238E27FC236}">
                <a16:creationId xmlns:a16="http://schemas.microsoft.com/office/drawing/2014/main" id="{14586964-96FF-47A8-BD1B-DBB4CB46BB9D}"/>
              </a:ext>
            </a:extLst>
          </p:cNvPr>
          <p:cNvSpPr>
            <a:spLocks noGrp="1"/>
          </p:cNvSpPr>
          <p:nvPr>
            <p:ph type="sldNum" sz="quarter" idx="12"/>
          </p:nvPr>
        </p:nvSpPr>
        <p:spPr>
          <a:xfrm>
            <a:off x="11199755" y="6480164"/>
            <a:ext cx="496945" cy="237617"/>
          </a:xfrm>
        </p:spPr>
        <p:txBody>
          <a:bodyPr vert="horz" lIns="0" tIns="0" rIns="0" bIns="0" rtlCol="0" anchor="b">
            <a:normAutofit/>
          </a:bodyPr>
          <a:lstStyle/>
          <a:p>
            <a:pPr>
              <a:spcAft>
                <a:spcPts val="600"/>
              </a:spcAft>
            </a:pPr>
            <a:fld id="{7B94EC18-1D2B-4535-B738-0E53AFE26620}" type="slidenum">
              <a:rPr lang="en-US" smtClean="0"/>
              <a:pPr>
                <a:spcAft>
                  <a:spcPts val="600"/>
                </a:spcAft>
              </a:pPr>
              <a:t>12</a:t>
            </a:fld>
            <a:endParaRPr lang="en-US"/>
          </a:p>
        </p:txBody>
      </p:sp>
      <p:pic>
        <p:nvPicPr>
          <p:cNvPr id="13" name="Picture 12">
            <a:extLst>
              <a:ext uri="{FF2B5EF4-FFF2-40B4-BE49-F238E27FC236}">
                <a16:creationId xmlns:a16="http://schemas.microsoft.com/office/drawing/2014/main" id="{0259652C-D615-4D67-B9EE-E86F8730B511}"/>
              </a:ext>
            </a:extLst>
          </p:cNvPr>
          <p:cNvPicPr>
            <a:picLocks noChangeAspect="1"/>
          </p:cNvPicPr>
          <p:nvPr/>
        </p:nvPicPr>
        <p:blipFill rotWithShape="1">
          <a:blip r:embed="rId2"/>
          <a:srcRect t="8569" r="6" b="25214"/>
          <a:stretch/>
        </p:blipFill>
        <p:spPr>
          <a:xfrm>
            <a:off x="4381534" y="3886200"/>
            <a:ext cx="3429000" cy="1981200"/>
          </a:xfrm>
          <a:prstGeom prst="rect">
            <a:avLst/>
          </a:prstGeom>
          <a:noFill/>
          <a:ln>
            <a:noFill/>
          </a:ln>
        </p:spPr>
      </p:pic>
      <p:pic>
        <p:nvPicPr>
          <p:cNvPr id="12" name="Picture 11">
            <a:extLst>
              <a:ext uri="{FF2B5EF4-FFF2-40B4-BE49-F238E27FC236}">
                <a16:creationId xmlns:a16="http://schemas.microsoft.com/office/drawing/2014/main" id="{D6E40B99-430A-464E-B2A5-68427F4A6691}"/>
              </a:ext>
            </a:extLst>
          </p:cNvPr>
          <p:cNvPicPr>
            <a:picLocks noChangeAspect="1"/>
          </p:cNvPicPr>
          <p:nvPr/>
        </p:nvPicPr>
        <p:blipFill rotWithShape="1">
          <a:blip r:embed="rId3"/>
          <a:srcRect t="23535" b="24512"/>
          <a:stretch/>
        </p:blipFill>
        <p:spPr>
          <a:xfrm>
            <a:off x="8267700" y="3886200"/>
            <a:ext cx="3429000" cy="2247900"/>
          </a:xfrm>
          <a:prstGeom prst="rect">
            <a:avLst/>
          </a:prstGeom>
          <a:noFill/>
        </p:spPr>
      </p:pic>
      <p:pic>
        <p:nvPicPr>
          <p:cNvPr id="6" name="Picture 5">
            <a:extLst>
              <a:ext uri="{FF2B5EF4-FFF2-40B4-BE49-F238E27FC236}">
                <a16:creationId xmlns:a16="http://schemas.microsoft.com/office/drawing/2014/main" id="{5312DE4D-9BAF-4E23-A1C8-C8291C4AB2A6}"/>
              </a:ext>
            </a:extLst>
          </p:cNvPr>
          <p:cNvPicPr>
            <a:picLocks noChangeAspect="1"/>
          </p:cNvPicPr>
          <p:nvPr/>
        </p:nvPicPr>
        <p:blipFill rotWithShape="1">
          <a:blip r:embed="rId4"/>
          <a:srcRect t="3396" b="47437"/>
          <a:stretch/>
        </p:blipFill>
        <p:spPr>
          <a:xfrm>
            <a:off x="4381534" y="1409700"/>
            <a:ext cx="3429000" cy="2247900"/>
          </a:xfrm>
          <a:prstGeom prst="rect">
            <a:avLst/>
          </a:prstGeom>
          <a:noFill/>
          <a:ln>
            <a:noFill/>
          </a:ln>
        </p:spPr>
      </p:pic>
      <p:pic>
        <p:nvPicPr>
          <p:cNvPr id="11" name="Picture 10">
            <a:extLst>
              <a:ext uri="{FF2B5EF4-FFF2-40B4-BE49-F238E27FC236}">
                <a16:creationId xmlns:a16="http://schemas.microsoft.com/office/drawing/2014/main" id="{587AF538-141F-4460-83CA-BF6D33D77CB7}"/>
              </a:ext>
            </a:extLst>
          </p:cNvPr>
          <p:cNvPicPr>
            <a:picLocks noChangeAspect="1"/>
          </p:cNvPicPr>
          <p:nvPr/>
        </p:nvPicPr>
        <p:blipFill rotWithShape="1">
          <a:blip r:embed="rId5"/>
          <a:srcRect t="3020" b="47814"/>
          <a:stretch/>
        </p:blipFill>
        <p:spPr>
          <a:xfrm>
            <a:off x="8267700" y="1409700"/>
            <a:ext cx="3429000" cy="2247900"/>
          </a:xfrm>
          <a:prstGeom prst="rect">
            <a:avLst/>
          </a:prstGeom>
          <a:noFill/>
        </p:spPr>
      </p:pic>
    </p:spTree>
    <p:extLst>
      <p:ext uri="{BB962C8B-B14F-4D97-AF65-F5344CB8AC3E}">
        <p14:creationId xmlns:p14="http://schemas.microsoft.com/office/powerpoint/2010/main" val="3625513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6FA5E-45BF-214F-BEB7-FEA53D0C7416}"/>
              </a:ext>
            </a:extLst>
          </p:cNvPr>
          <p:cNvSpPr/>
          <p:nvPr/>
        </p:nvSpPr>
        <p:spPr>
          <a:xfrm>
            <a:off x="378002" y="2165514"/>
            <a:ext cx="3619501" cy="2624199"/>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56240D9-0606-6D4E-9CD2-5917ADD6FD33}"/>
              </a:ext>
            </a:extLst>
          </p:cNvPr>
          <p:cNvSpPr/>
          <p:nvPr/>
        </p:nvSpPr>
        <p:spPr>
          <a:xfrm>
            <a:off x="4286250" y="2198094"/>
            <a:ext cx="3619501" cy="259161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ectangle 41">
            <a:extLst>
              <a:ext uri="{FF2B5EF4-FFF2-40B4-BE49-F238E27FC236}">
                <a16:creationId xmlns:a16="http://schemas.microsoft.com/office/drawing/2014/main" id="{667152D1-4CC9-0C40-849A-BDFAE27E656D}"/>
              </a:ext>
            </a:extLst>
          </p:cNvPr>
          <p:cNvSpPr/>
          <p:nvPr/>
        </p:nvSpPr>
        <p:spPr>
          <a:xfrm>
            <a:off x="8201122" y="2191774"/>
            <a:ext cx="3619501" cy="259793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2">
            <a:extLst>
              <a:ext uri="{FF2B5EF4-FFF2-40B4-BE49-F238E27FC236}">
                <a16:creationId xmlns:a16="http://schemas.microsoft.com/office/drawing/2014/main" id="{25B20DB1-97EE-47E7-A418-56781186F8B2}"/>
              </a:ext>
            </a:extLst>
          </p:cNvPr>
          <p:cNvSpPr txBox="1">
            <a:spLocks/>
          </p:cNvSpPr>
          <p:nvPr/>
        </p:nvSpPr>
        <p:spPr>
          <a:xfrm>
            <a:off x="10126134" y="6445076"/>
            <a:ext cx="1680632" cy="165629"/>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96">
              <a:defRPr/>
            </a:pPr>
            <a:fld id="{E0096207-DBD9-AC41-BD6C-8097A31BF105}" type="slidenum">
              <a:rPr lang="en-GB">
                <a:solidFill>
                  <a:srgbClr val="000000"/>
                </a:solidFill>
                <a:latin typeface="Arial" panose="020B0604020202020204"/>
              </a:rPr>
              <a:pPr defTabSz="914396">
                <a:defRPr/>
              </a:pPr>
              <a:t>13</a:t>
            </a:fld>
            <a:endParaRPr lang="en-GB">
              <a:solidFill>
                <a:srgbClr val="000000"/>
              </a:solidFill>
              <a:latin typeface="Arial" panose="020B0604020202020204"/>
            </a:endParaRPr>
          </a:p>
        </p:txBody>
      </p:sp>
      <p:sp>
        <p:nvSpPr>
          <p:cNvPr id="9" name="Text Placeholder 3">
            <a:extLst>
              <a:ext uri="{FF2B5EF4-FFF2-40B4-BE49-F238E27FC236}">
                <a16:creationId xmlns:a16="http://schemas.microsoft.com/office/drawing/2014/main" id="{04DCD489-4C1F-4F29-BAD7-C17680EF7B62}"/>
              </a:ext>
            </a:extLst>
          </p:cNvPr>
          <p:cNvSpPr txBox="1">
            <a:spLocks/>
          </p:cNvSpPr>
          <p:nvPr/>
        </p:nvSpPr>
        <p:spPr>
          <a:xfrm>
            <a:off x="306265" y="376212"/>
            <a:ext cx="9550578" cy="834719"/>
          </a:xfrm>
          <a:prstGeom prst="rect">
            <a:avLst/>
          </a:prstGeom>
        </p:spPr>
        <p:txBody>
          <a:bodyPr anchor="t"/>
          <a:lstStyle>
            <a:lvl1pPr marL="0" indent="0" algn="l" defTabSz="914377" rtl="0" eaLnBrk="1" latinLnBrk="0" hangingPunct="1">
              <a:lnSpc>
                <a:spcPct val="95000"/>
              </a:lnSpc>
              <a:spcBef>
                <a:spcPts val="1300"/>
              </a:spcBef>
              <a:spcAft>
                <a:spcPts val="0"/>
              </a:spcAft>
              <a:buFontTx/>
              <a:buNone/>
              <a:defRPr sz="2700" b="0" i="0" kern="1200">
                <a:solidFill>
                  <a:srgbClr val="616468"/>
                </a:solidFill>
                <a:latin typeface="Arial" panose="020B0604020202020204" pitchFamily="34" charset="0"/>
                <a:ea typeface="Arial" panose="020B0604020202020204" pitchFamily="34" charset="0"/>
                <a:cs typeface="Arial" panose="020B0604020202020204" pitchFamily="34" charset="0"/>
              </a:defRPr>
            </a:lvl1pPr>
            <a:lvl2pPr marL="0" indent="0" algn="l" defTabSz="914377" rtl="0" eaLnBrk="1" latinLnBrk="0" hangingPunct="1">
              <a:lnSpc>
                <a:spcPct val="95000"/>
              </a:lnSpc>
              <a:spcBef>
                <a:spcPts val="1300"/>
              </a:spcBef>
              <a:buFontTx/>
              <a:buNone/>
              <a:defRPr sz="1800" b="0" kern="1200">
                <a:solidFill>
                  <a:srgbClr val="616468"/>
                </a:solidFill>
                <a:latin typeface="+mj-lt"/>
                <a:ea typeface="+mn-ea"/>
                <a:cs typeface="+mn-cs"/>
              </a:defRPr>
            </a:lvl2pPr>
            <a:lvl3pPr marL="180000" indent="-180000" algn="l" defTabSz="914377" rtl="0" eaLnBrk="1" latinLnBrk="0" hangingPunct="1">
              <a:lnSpc>
                <a:spcPct val="95000"/>
              </a:lnSpc>
              <a:spcBef>
                <a:spcPts val="1300"/>
              </a:spcBef>
              <a:buFont typeface="Arial" charset="0"/>
              <a:buChar char="•"/>
              <a:defRPr sz="1800" kern="1200">
                <a:solidFill>
                  <a:srgbClr val="616468"/>
                </a:solidFill>
                <a:latin typeface="+mj-lt"/>
                <a:ea typeface="+mn-ea"/>
                <a:cs typeface="+mn-cs"/>
              </a:defRPr>
            </a:lvl3pPr>
            <a:lvl4pPr marL="396000" indent="-216000" algn="l" defTabSz="914377" rtl="0" eaLnBrk="1" latinLnBrk="0" hangingPunct="1">
              <a:lnSpc>
                <a:spcPct val="95000"/>
              </a:lnSpc>
              <a:spcBef>
                <a:spcPts val="600"/>
              </a:spcBef>
              <a:buClrTx/>
              <a:buFont typeface=".HelveticaNeueDeskInterface-Regular" charset="-120"/>
              <a:buChar char="–"/>
              <a:defRPr sz="1800" kern="1200">
                <a:solidFill>
                  <a:srgbClr val="616468"/>
                </a:solidFill>
                <a:latin typeface="+mj-lt"/>
                <a:ea typeface="+mn-ea"/>
                <a:cs typeface="+mn-cs"/>
              </a:defRPr>
            </a:lvl4pPr>
            <a:lvl5pPr marL="612000" indent="-216000" algn="l" defTabSz="914377" rtl="0" eaLnBrk="1" latinLnBrk="0" hangingPunct="1">
              <a:lnSpc>
                <a:spcPct val="95000"/>
              </a:lnSpc>
              <a:spcBef>
                <a:spcPts val="600"/>
              </a:spcBef>
              <a:buClrTx/>
              <a:buFont typeface=".HelveticaNeueDeskInterface-Regular" charset="-120"/>
              <a:buChar char="–"/>
              <a:defRPr sz="1800" kern="1200">
                <a:solidFill>
                  <a:srgbClr val="616468"/>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1"/>
                </a:solidFill>
                <a:latin typeface="+mj-lt"/>
                <a:ea typeface="+mj-lt"/>
                <a:cs typeface="+mj-lt"/>
              </a:rPr>
              <a:t>Prepare to gradually re-enter</a:t>
            </a:r>
            <a:br>
              <a:rPr lang="en-US" b="1">
                <a:solidFill>
                  <a:schemeClr val="tx1"/>
                </a:solidFill>
                <a:latin typeface="+mj-lt"/>
                <a:ea typeface="+mj-lt"/>
                <a:cs typeface="+mj-lt"/>
              </a:rPr>
            </a:br>
            <a:r>
              <a:rPr lang="en-US" sz="1800">
                <a:latin typeface="Arial"/>
                <a:ea typeface="Source Sans Pro Black"/>
                <a:cs typeface="Arial"/>
              </a:rPr>
              <a:t>Focus on these key areas to create a successful re-entry plan </a:t>
            </a:r>
            <a:r>
              <a:rPr lang="en-US" sz="2600">
                <a:latin typeface="Arial"/>
                <a:ea typeface="Source Sans Pro Black"/>
                <a:cs typeface="Arial"/>
              </a:rPr>
              <a:t>  </a:t>
            </a:r>
            <a:endParaRPr lang="en-US" sz="2600">
              <a:ea typeface="Source Sans Pro Black"/>
            </a:endParaRPr>
          </a:p>
        </p:txBody>
      </p:sp>
      <p:sp>
        <p:nvSpPr>
          <p:cNvPr id="4" name="Rectangle 3">
            <a:extLst>
              <a:ext uri="{FF2B5EF4-FFF2-40B4-BE49-F238E27FC236}">
                <a16:creationId xmlns:a16="http://schemas.microsoft.com/office/drawing/2014/main" id="{8FAADA85-B292-4292-A177-0C4D656C3BF2}"/>
              </a:ext>
            </a:extLst>
          </p:cNvPr>
          <p:cNvSpPr/>
          <p:nvPr/>
        </p:nvSpPr>
        <p:spPr>
          <a:xfrm>
            <a:off x="719410" y="4280142"/>
            <a:ext cx="2205341" cy="307777"/>
          </a:xfrm>
          <a:prstGeom prst="rect">
            <a:avLst/>
          </a:prstGeom>
        </p:spPr>
        <p:txBody>
          <a:bodyPr wrap="square" anchor="t">
            <a:spAutoFit/>
          </a:bodyPr>
          <a:lstStyle/>
          <a:p>
            <a:endParaRPr lang="en-US" sz="1400">
              <a:solidFill>
                <a:schemeClr val="bg1"/>
              </a:solidFill>
              <a:cs typeface="Arial"/>
            </a:endParaRPr>
          </a:p>
        </p:txBody>
      </p:sp>
      <p:sp>
        <p:nvSpPr>
          <p:cNvPr id="18" name="Rectangle 17">
            <a:extLst>
              <a:ext uri="{FF2B5EF4-FFF2-40B4-BE49-F238E27FC236}">
                <a16:creationId xmlns:a16="http://schemas.microsoft.com/office/drawing/2014/main" id="{31747C97-A187-483A-9BCC-581A54C21D20}"/>
              </a:ext>
            </a:extLst>
          </p:cNvPr>
          <p:cNvSpPr/>
          <p:nvPr/>
        </p:nvSpPr>
        <p:spPr>
          <a:xfrm>
            <a:off x="495068" y="3505334"/>
            <a:ext cx="3373369" cy="1046440"/>
          </a:xfrm>
          <a:prstGeom prst="rect">
            <a:avLst/>
          </a:prstGeom>
        </p:spPr>
        <p:txBody>
          <a:bodyPr wrap="square" anchor="t">
            <a:spAutoFit/>
          </a:bodyPr>
          <a:lstStyle/>
          <a:p>
            <a:r>
              <a:rPr lang="en-US" sz="1200">
                <a:ea typeface="+mn-lt"/>
                <a:cs typeface="+mn-lt"/>
              </a:rPr>
              <a:t>How can you adjust and communicate expectations around new behaviors</a:t>
            </a:r>
            <a:endParaRPr lang="en-US" sz="1200">
              <a:cs typeface="Arial"/>
            </a:endParaRPr>
          </a:p>
          <a:p>
            <a:r>
              <a:rPr lang="en-US" sz="1200">
                <a:ea typeface="+mn-lt"/>
                <a:cs typeface="+mn-lt"/>
              </a:rPr>
              <a:t>that will increase safety, security, productivity and wellness?</a:t>
            </a:r>
            <a:endParaRPr lang="en-US" sz="1200">
              <a:cs typeface="Arial"/>
            </a:endParaRPr>
          </a:p>
          <a:p>
            <a:endParaRPr lang="en-US" sz="1400">
              <a:cs typeface="Arial"/>
            </a:endParaRPr>
          </a:p>
        </p:txBody>
      </p:sp>
      <p:sp>
        <p:nvSpPr>
          <p:cNvPr id="20" name="Rectangle 19">
            <a:extLst>
              <a:ext uri="{FF2B5EF4-FFF2-40B4-BE49-F238E27FC236}">
                <a16:creationId xmlns:a16="http://schemas.microsoft.com/office/drawing/2014/main" id="{3A2FB3A5-80B4-47A1-8A88-182F520D5132}"/>
              </a:ext>
            </a:extLst>
          </p:cNvPr>
          <p:cNvSpPr/>
          <p:nvPr/>
        </p:nvSpPr>
        <p:spPr>
          <a:xfrm>
            <a:off x="4369731" y="3505334"/>
            <a:ext cx="3373369" cy="1046440"/>
          </a:xfrm>
          <a:prstGeom prst="rect">
            <a:avLst/>
          </a:prstGeom>
        </p:spPr>
        <p:txBody>
          <a:bodyPr wrap="square" anchor="t">
            <a:spAutoFit/>
          </a:bodyPr>
          <a:lstStyle/>
          <a:p>
            <a:r>
              <a:rPr lang="en-US" sz="1200">
                <a:solidFill>
                  <a:schemeClr val="bg1"/>
                </a:solidFill>
                <a:ea typeface="+mn-lt"/>
                <a:cs typeface="+mn-lt"/>
              </a:rPr>
              <a:t>How can you confirm that buildings and spaces are safe to re-enter and understand what operational changes you can make to adjust and drive adherence to new protocols?</a:t>
            </a:r>
          </a:p>
          <a:p>
            <a:endParaRPr lang="en-US" sz="1400">
              <a:ea typeface="+mn-lt"/>
              <a:cs typeface="+mn-lt"/>
            </a:endParaRPr>
          </a:p>
        </p:txBody>
      </p:sp>
      <p:sp>
        <p:nvSpPr>
          <p:cNvPr id="23" name="Rectangle 22">
            <a:extLst>
              <a:ext uri="{FF2B5EF4-FFF2-40B4-BE49-F238E27FC236}">
                <a16:creationId xmlns:a16="http://schemas.microsoft.com/office/drawing/2014/main" id="{67130A74-84FE-4865-83FA-9B6F7D0C38E2}"/>
              </a:ext>
            </a:extLst>
          </p:cNvPr>
          <p:cNvSpPr/>
          <p:nvPr/>
        </p:nvSpPr>
        <p:spPr>
          <a:xfrm>
            <a:off x="8447315" y="3505334"/>
            <a:ext cx="3254739" cy="677108"/>
          </a:xfrm>
          <a:prstGeom prst="rect">
            <a:avLst/>
          </a:prstGeom>
        </p:spPr>
        <p:txBody>
          <a:bodyPr wrap="square" anchor="t">
            <a:spAutoFit/>
          </a:bodyPr>
          <a:lstStyle/>
          <a:p>
            <a:r>
              <a:rPr lang="en-US" sz="1200">
                <a:ea typeface="+mn-lt"/>
                <a:cs typeface="+mn-lt"/>
              </a:rPr>
              <a:t>How can you adjust spaces while balancing health, safety and financial implications?</a:t>
            </a:r>
          </a:p>
          <a:p>
            <a:endParaRPr lang="en-US" sz="1400">
              <a:ea typeface="+mn-lt"/>
              <a:cs typeface="+mn-lt"/>
            </a:endParaRPr>
          </a:p>
        </p:txBody>
      </p:sp>
      <p:sp>
        <p:nvSpPr>
          <p:cNvPr id="2" name="Rectangle 1">
            <a:extLst>
              <a:ext uri="{FF2B5EF4-FFF2-40B4-BE49-F238E27FC236}">
                <a16:creationId xmlns:a16="http://schemas.microsoft.com/office/drawing/2014/main" id="{8E752EE7-EFA2-7646-99B6-D2DB6AEA4DF9}"/>
              </a:ext>
            </a:extLst>
          </p:cNvPr>
          <p:cNvSpPr/>
          <p:nvPr/>
        </p:nvSpPr>
        <p:spPr>
          <a:xfrm>
            <a:off x="552416" y="2457594"/>
            <a:ext cx="3258674" cy="646331"/>
          </a:xfrm>
          <a:prstGeom prst="rect">
            <a:avLst/>
          </a:prstGeom>
        </p:spPr>
        <p:txBody>
          <a:bodyPr wrap="square">
            <a:spAutoFit/>
          </a:bodyPr>
          <a:lstStyle/>
          <a:p>
            <a:r>
              <a:rPr lang="en-US" i="1">
                <a:latin typeface="Times New Roman" panose="02020603050405020304" pitchFamily="18" charset="0"/>
                <a:ea typeface="+mn-lt"/>
                <a:cs typeface="Times New Roman" panose="02020603050405020304" pitchFamily="18" charset="0"/>
              </a:rPr>
              <a:t>Promote the health and wellness of your employees and visitors</a:t>
            </a:r>
            <a:endParaRPr lang="en-US" i="1">
              <a:latin typeface="Times New Roman" panose="02020603050405020304" pitchFamily="18" charset="0"/>
              <a:ea typeface="+mn-lt"/>
              <a:cs typeface="+mn-lt"/>
            </a:endParaRPr>
          </a:p>
        </p:txBody>
      </p:sp>
      <p:sp>
        <p:nvSpPr>
          <p:cNvPr id="6" name="Rectangle 5">
            <a:extLst>
              <a:ext uri="{FF2B5EF4-FFF2-40B4-BE49-F238E27FC236}">
                <a16:creationId xmlns:a16="http://schemas.microsoft.com/office/drawing/2014/main" id="{11579FA9-BD70-1F48-9704-FB1C3C255B67}"/>
              </a:ext>
            </a:extLst>
          </p:cNvPr>
          <p:cNvSpPr/>
          <p:nvPr/>
        </p:nvSpPr>
        <p:spPr>
          <a:xfrm>
            <a:off x="4412628" y="2457593"/>
            <a:ext cx="3373369" cy="646331"/>
          </a:xfrm>
          <a:prstGeom prst="rect">
            <a:avLst/>
          </a:prstGeom>
        </p:spPr>
        <p:txBody>
          <a:bodyPr wrap="square">
            <a:spAutoFit/>
          </a:bodyPr>
          <a:lstStyle/>
          <a:p>
            <a:r>
              <a:rPr lang="en-US" i="1">
                <a:solidFill>
                  <a:schemeClr val="bg1"/>
                </a:solidFill>
                <a:latin typeface="Times New Roman" panose="02020603050405020304" pitchFamily="18" charset="0"/>
                <a:ea typeface="+mn-lt"/>
                <a:cs typeface="Times New Roman" panose="02020603050405020304" pitchFamily="18" charset="0"/>
              </a:rPr>
              <a:t>Ensure your buildings are safe, resilient, and ready</a:t>
            </a:r>
          </a:p>
        </p:txBody>
      </p:sp>
      <p:sp>
        <p:nvSpPr>
          <p:cNvPr id="7" name="Rectangle 6">
            <a:extLst>
              <a:ext uri="{FF2B5EF4-FFF2-40B4-BE49-F238E27FC236}">
                <a16:creationId xmlns:a16="http://schemas.microsoft.com/office/drawing/2014/main" id="{5600F139-0E5A-9143-90F3-0ADDEF3AFE6A}"/>
              </a:ext>
            </a:extLst>
          </p:cNvPr>
          <p:cNvSpPr/>
          <p:nvPr/>
        </p:nvSpPr>
        <p:spPr>
          <a:xfrm>
            <a:off x="8447314" y="2457594"/>
            <a:ext cx="3058886" cy="923330"/>
          </a:xfrm>
          <a:prstGeom prst="rect">
            <a:avLst/>
          </a:prstGeom>
        </p:spPr>
        <p:txBody>
          <a:bodyPr wrap="square">
            <a:spAutoFit/>
          </a:bodyPr>
          <a:lstStyle/>
          <a:p>
            <a:r>
              <a:rPr lang="en-US" i="1">
                <a:latin typeface="Times New Roman" panose="02020603050405020304" pitchFamily="18" charset="0"/>
                <a:ea typeface="+mn-lt"/>
                <a:cs typeface="Times New Roman" panose="02020603050405020304" pitchFamily="18" charset="0"/>
              </a:rPr>
              <a:t>Create and monitor effective guidelines and adjustments to your space</a:t>
            </a:r>
          </a:p>
        </p:txBody>
      </p:sp>
    </p:spTree>
    <p:extLst>
      <p:ext uri="{BB962C8B-B14F-4D97-AF65-F5344CB8AC3E}">
        <p14:creationId xmlns:p14="http://schemas.microsoft.com/office/powerpoint/2010/main" val="3864574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9A88-40BC-498F-A496-230917BC7A1C}"/>
              </a:ext>
            </a:extLst>
          </p:cNvPr>
          <p:cNvSpPr>
            <a:spLocks noGrp="1"/>
          </p:cNvSpPr>
          <p:nvPr>
            <p:ph type="ctrTitle"/>
          </p:nvPr>
        </p:nvSpPr>
        <p:spPr>
          <a:xfrm>
            <a:off x="495300" y="1409700"/>
            <a:ext cx="7227306" cy="2019299"/>
          </a:xfrm>
        </p:spPr>
        <p:txBody>
          <a:bodyPr/>
          <a:lstStyle/>
          <a:p>
            <a:r>
              <a:rPr lang="en-US" dirty="0">
                <a:solidFill>
                  <a:srgbClr val="DC202E"/>
                </a:solidFill>
              </a:rPr>
              <a:t>Thank you</a:t>
            </a:r>
            <a:r>
              <a:rPr lang="en-US" dirty="0">
                <a:solidFill>
                  <a:schemeClr val="accent1"/>
                </a:solidFill>
              </a:rPr>
              <a:t> </a:t>
            </a:r>
            <a:br>
              <a:rPr lang="en-US" dirty="0">
                <a:solidFill>
                  <a:schemeClr val="accent1"/>
                </a:solidFill>
              </a:rPr>
            </a:br>
            <a:r>
              <a:rPr lang="en-US" dirty="0"/>
              <a:t>For your attention</a:t>
            </a:r>
          </a:p>
        </p:txBody>
      </p:sp>
    </p:spTree>
    <p:extLst>
      <p:ext uri="{BB962C8B-B14F-4D97-AF65-F5344CB8AC3E}">
        <p14:creationId xmlns:p14="http://schemas.microsoft.com/office/powerpoint/2010/main" val="1695418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882A5E8-FC52-45AA-B772-25E3F5A7A338}"/>
              </a:ext>
            </a:extLst>
          </p:cNvPr>
          <p:cNvSpPr>
            <a:spLocks noGrp="1"/>
          </p:cNvSpPr>
          <p:nvPr>
            <p:ph type="title"/>
          </p:nvPr>
        </p:nvSpPr>
        <p:spPr>
          <a:xfrm>
            <a:off x="448887" y="606426"/>
            <a:ext cx="11546378" cy="498475"/>
          </a:xfrm>
        </p:spPr>
        <p:txBody>
          <a:bodyPr/>
          <a:lstStyle/>
          <a:p>
            <a:r>
              <a:rPr lang="en-US" b="0" dirty="0">
                <a:solidFill>
                  <a:prstClr val="black"/>
                </a:solidFill>
                <a:latin typeface="Arial Black" panose="020B0A04020102020204" pitchFamily="34" charset="0"/>
              </a:rPr>
              <a:t>Global Honeywell RE Portfolio at a Glance</a:t>
            </a:r>
            <a:endParaRPr lang="en-US" sz="3200" b="0" dirty="0">
              <a:solidFill>
                <a:schemeClr val="accent6">
                  <a:lumMod val="50000"/>
                  <a:lumOff val="50000"/>
                </a:schemeClr>
              </a:solidFill>
              <a:latin typeface="Arial Black" panose="020B0A04020102020204" pitchFamily="34" charset="0"/>
            </a:endParaRPr>
          </a:p>
        </p:txBody>
      </p:sp>
      <p:grpSp>
        <p:nvGrpSpPr>
          <p:cNvPr id="4" name="Group 3">
            <a:extLst>
              <a:ext uri="{FF2B5EF4-FFF2-40B4-BE49-F238E27FC236}">
                <a16:creationId xmlns:a16="http://schemas.microsoft.com/office/drawing/2014/main" id="{0F9446BC-FAF0-418F-B5D8-61F07ECB62FF}"/>
              </a:ext>
            </a:extLst>
          </p:cNvPr>
          <p:cNvGrpSpPr/>
          <p:nvPr/>
        </p:nvGrpSpPr>
        <p:grpSpPr>
          <a:xfrm>
            <a:off x="2477194" y="1561017"/>
            <a:ext cx="6405098" cy="4116575"/>
            <a:chOff x="6643326" y="1665000"/>
            <a:chExt cx="5290056" cy="2974397"/>
          </a:xfrm>
        </p:grpSpPr>
        <p:pic>
          <p:nvPicPr>
            <p:cNvPr id="5" name="Picture 4" descr="Related image">
              <a:extLst>
                <a:ext uri="{FF2B5EF4-FFF2-40B4-BE49-F238E27FC236}">
                  <a16:creationId xmlns:a16="http://schemas.microsoft.com/office/drawing/2014/main" id="{A32A3854-6FE6-45A8-A8A7-47544019EC5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066468" y="1665000"/>
              <a:ext cx="4257675" cy="29743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A9CB11-3A80-4F83-A1B2-4ECD5CCB09FC}"/>
                </a:ext>
              </a:extLst>
            </p:cNvPr>
            <p:cNvSpPr txBox="1"/>
            <p:nvPr/>
          </p:nvSpPr>
          <p:spPr>
            <a:xfrm>
              <a:off x="6643326" y="1882342"/>
              <a:ext cx="846284" cy="784370"/>
            </a:xfrm>
            <a:prstGeom prst="rect">
              <a:avLst/>
            </a:prstGeom>
            <a:noFill/>
          </p:spPr>
          <p:txBody>
            <a:bodyPr wrap="square" lIns="0" tIns="0" rIns="0" bIns="0" rtlCol="0">
              <a:noAutofit/>
            </a:bodyPr>
            <a:lstStyle/>
            <a:p>
              <a:pPr algn="ctr"/>
              <a:r>
                <a:rPr lang="en-US" sz="3200" b="1" dirty="0">
                  <a:solidFill>
                    <a:srgbClr val="DC202E"/>
                  </a:solidFill>
                </a:rPr>
                <a:t>871</a:t>
              </a:r>
              <a:r>
                <a:rPr lang="en-US" sz="2800" b="1" dirty="0"/>
                <a:t> </a:t>
              </a:r>
            </a:p>
            <a:p>
              <a:pPr algn="ctr"/>
              <a:r>
                <a:rPr lang="en-US" dirty="0">
                  <a:solidFill>
                    <a:schemeClr val="accent6">
                      <a:lumMod val="75000"/>
                    </a:schemeClr>
                  </a:solidFill>
                </a:rPr>
                <a:t>SITES</a:t>
              </a:r>
            </a:p>
          </p:txBody>
        </p:sp>
        <p:sp>
          <p:nvSpPr>
            <p:cNvPr id="7" name="TextBox 6">
              <a:extLst>
                <a:ext uri="{FF2B5EF4-FFF2-40B4-BE49-F238E27FC236}">
                  <a16:creationId xmlns:a16="http://schemas.microsoft.com/office/drawing/2014/main" id="{CD07323A-2469-47A5-A409-F1B719CAEBED}"/>
                </a:ext>
              </a:extLst>
            </p:cNvPr>
            <p:cNvSpPr txBox="1"/>
            <p:nvPr/>
          </p:nvSpPr>
          <p:spPr>
            <a:xfrm>
              <a:off x="10788395" y="1882342"/>
              <a:ext cx="1059733" cy="784370"/>
            </a:xfrm>
            <a:prstGeom prst="rect">
              <a:avLst/>
            </a:prstGeom>
            <a:noFill/>
          </p:spPr>
          <p:txBody>
            <a:bodyPr wrap="square" lIns="0" tIns="0" rIns="0" bIns="0" rtlCol="0">
              <a:noAutofit/>
            </a:bodyPr>
            <a:lstStyle/>
            <a:p>
              <a:pPr algn="ctr"/>
              <a:r>
                <a:rPr lang="en-US" sz="3200" b="1" dirty="0">
                  <a:solidFill>
                    <a:srgbClr val="DC202E"/>
                  </a:solidFill>
                </a:rPr>
                <a:t>51.4M</a:t>
              </a:r>
              <a:r>
                <a:rPr lang="en-US" sz="2800" b="1" dirty="0"/>
                <a:t> </a:t>
              </a:r>
            </a:p>
            <a:p>
              <a:pPr algn="ctr"/>
              <a:r>
                <a:rPr lang="en-US" dirty="0">
                  <a:solidFill>
                    <a:schemeClr val="accent6">
                      <a:lumMod val="75000"/>
                    </a:schemeClr>
                  </a:solidFill>
                </a:rPr>
                <a:t>SF</a:t>
              </a:r>
            </a:p>
          </p:txBody>
        </p:sp>
        <p:sp>
          <p:nvSpPr>
            <p:cNvPr id="8" name="TextBox 7">
              <a:extLst>
                <a:ext uri="{FF2B5EF4-FFF2-40B4-BE49-F238E27FC236}">
                  <a16:creationId xmlns:a16="http://schemas.microsoft.com/office/drawing/2014/main" id="{DF31A289-03A8-40F3-8ECC-289C5E07CA59}"/>
                </a:ext>
              </a:extLst>
            </p:cNvPr>
            <p:cNvSpPr txBox="1"/>
            <p:nvPr/>
          </p:nvSpPr>
          <p:spPr>
            <a:xfrm>
              <a:off x="10547928" y="3661641"/>
              <a:ext cx="1385454" cy="977756"/>
            </a:xfrm>
            <a:prstGeom prst="rect">
              <a:avLst/>
            </a:prstGeom>
            <a:noFill/>
          </p:spPr>
          <p:txBody>
            <a:bodyPr wrap="square" lIns="0" tIns="0" rIns="0" bIns="0" rtlCol="0">
              <a:noAutofit/>
            </a:bodyPr>
            <a:lstStyle/>
            <a:p>
              <a:pPr algn="ctr"/>
              <a:r>
                <a:rPr lang="en-US" sz="3200" b="1" dirty="0">
                  <a:solidFill>
                    <a:srgbClr val="DC202E"/>
                  </a:solidFill>
                </a:rPr>
                <a:t>75+</a:t>
              </a:r>
              <a:r>
                <a:rPr lang="en-US" sz="2800" b="1" dirty="0">
                  <a:solidFill>
                    <a:srgbClr val="DC202E"/>
                  </a:solidFill>
                </a:rPr>
                <a:t> </a:t>
              </a:r>
            </a:p>
            <a:p>
              <a:pPr algn="ctr"/>
              <a:r>
                <a:rPr lang="en-US" sz="1600" dirty="0">
                  <a:solidFill>
                    <a:schemeClr val="accent6">
                      <a:lumMod val="75000"/>
                    </a:schemeClr>
                  </a:solidFill>
                </a:rPr>
                <a:t>COUNTRIES</a:t>
              </a:r>
              <a:endParaRPr lang="en-US" dirty="0">
                <a:solidFill>
                  <a:schemeClr val="accent6">
                    <a:lumMod val="75000"/>
                  </a:schemeClr>
                </a:solidFill>
              </a:endParaRPr>
            </a:p>
          </p:txBody>
        </p:sp>
      </p:grpSp>
    </p:spTree>
    <p:extLst>
      <p:ext uri="{BB962C8B-B14F-4D97-AF65-F5344CB8AC3E}">
        <p14:creationId xmlns:p14="http://schemas.microsoft.com/office/powerpoint/2010/main" val="2722799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6">
            <a:extLst>
              <a:ext uri="{FF2B5EF4-FFF2-40B4-BE49-F238E27FC236}">
                <a16:creationId xmlns:a16="http://schemas.microsoft.com/office/drawing/2014/main" id="{2228BE4A-4356-4185-B979-7DDBEDD14418}"/>
              </a:ext>
            </a:extLst>
          </p:cNvPr>
          <p:cNvSpPr/>
          <p:nvPr/>
        </p:nvSpPr>
        <p:spPr>
          <a:xfrm>
            <a:off x="717177" y="295366"/>
            <a:ext cx="3482290" cy="2979271"/>
          </a:xfrm>
          <a:custGeom>
            <a:avLst/>
            <a:gdLst/>
            <a:ahLst/>
            <a:cxnLst/>
            <a:rect l="l" t="t" r="r" b="b"/>
            <a:pathLst>
              <a:path w="2219960" h="1899285">
                <a:moveTo>
                  <a:pt x="0" y="1898815"/>
                </a:moveTo>
                <a:lnTo>
                  <a:pt x="2219744" y="1898815"/>
                </a:lnTo>
                <a:lnTo>
                  <a:pt x="2219744" y="0"/>
                </a:lnTo>
                <a:lnTo>
                  <a:pt x="0" y="0"/>
                </a:lnTo>
                <a:lnTo>
                  <a:pt x="0" y="1898815"/>
                </a:lnTo>
                <a:close/>
              </a:path>
            </a:pathLst>
          </a:custGeom>
          <a:solidFill>
            <a:srgbClr val="E5F7FB"/>
          </a:solidFill>
        </p:spPr>
        <p:txBody>
          <a:bodyPr wrap="square" lIns="0" tIns="0" rIns="0" bIns="0" rtlCol="0"/>
          <a:lstStyle/>
          <a:p>
            <a:endParaRPr sz="2823"/>
          </a:p>
        </p:txBody>
      </p:sp>
      <p:sp>
        <p:nvSpPr>
          <p:cNvPr id="3" name="object 7">
            <a:extLst>
              <a:ext uri="{FF2B5EF4-FFF2-40B4-BE49-F238E27FC236}">
                <a16:creationId xmlns:a16="http://schemas.microsoft.com/office/drawing/2014/main" id="{E47B8E0E-A3FC-4D23-8D30-5DF5A8BA2C8A}"/>
              </a:ext>
            </a:extLst>
          </p:cNvPr>
          <p:cNvSpPr txBox="1"/>
          <p:nvPr/>
        </p:nvSpPr>
        <p:spPr>
          <a:xfrm>
            <a:off x="717177" y="2011318"/>
            <a:ext cx="3482290" cy="599460"/>
          </a:xfrm>
          <a:prstGeom prst="rect">
            <a:avLst/>
          </a:prstGeom>
        </p:spPr>
        <p:txBody>
          <a:bodyPr vert="horz" wrap="square" lIns="0" tIns="34863" rIns="0" bIns="0" rtlCol="0">
            <a:spAutoFit/>
          </a:bodyPr>
          <a:lstStyle/>
          <a:p>
            <a:pPr marL="945203" marR="933252" indent="11951">
              <a:lnSpc>
                <a:spcPts val="2227"/>
              </a:lnSpc>
              <a:spcBef>
                <a:spcPts val="275"/>
              </a:spcBef>
            </a:pPr>
            <a:r>
              <a:rPr sz="1882" spc="-118" dirty="0">
                <a:solidFill>
                  <a:srgbClr val="285493"/>
                </a:solidFill>
                <a:latin typeface="Calibri"/>
                <a:cs typeface="Calibri"/>
              </a:rPr>
              <a:t>Increased </a:t>
            </a:r>
            <a:r>
              <a:rPr sz="1882" spc="-94" dirty="0">
                <a:solidFill>
                  <a:srgbClr val="285493"/>
                </a:solidFill>
                <a:latin typeface="Calibri"/>
                <a:cs typeface="Calibri"/>
              </a:rPr>
              <a:t>cleaning  </a:t>
            </a:r>
            <a:r>
              <a:rPr sz="1882" spc="-134" dirty="0">
                <a:solidFill>
                  <a:srgbClr val="285493"/>
                </a:solidFill>
                <a:latin typeface="Calibri"/>
                <a:cs typeface="Calibri"/>
              </a:rPr>
              <a:t>of </a:t>
            </a:r>
            <a:r>
              <a:rPr sz="1882" spc="-87" dirty="0">
                <a:solidFill>
                  <a:srgbClr val="285493"/>
                </a:solidFill>
                <a:latin typeface="Calibri"/>
                <a:cs typeface="Calibri"/>
              </a:rPr>
              <a:t>high </a:t>
            </a:r>
            <a:r>
              <a:rPr sz="1882" spc="-125" dirty="0">
                <a:solidFill>
                  <a:srgbClr val="285493"/>
                </a:solidFill>
                <a:latin typeface="Calibri"/>
                <a:cs typeface="Calibri"/>
              </a:rPr>
              <a:t>touch</a:t>
            </a:r>
            <a:r>
              <a:rPr sz="1882" spc="-228" dirty="0">
                <a:solidFill>
                  <a:srgbClr val="285493"/>
                </a:solidFill>
                <a:latin typeface="Calibri"/>
                <a:cs typeface="Calibri"/>
              </a:rPr>
              <a:t> </a:t>
            </a:r>
            <a:r>
              <a:rPr sz="1882" spc="-125" dirty="0">
                <a:solidFill>
                  <a:srgbClr val="285493"/>
                </a:solidFill>
                <a:latin typeface="Calibri"/>
                <a:cs typeface="Calibri"/>
              </a:rPr>
              <a:t>areas</a:t>
            </a:r>
            <a:endParaRPr sz="1882">
              <a:latin typeface="Calibri"/>
              <a:cs typeface="Calibri"/>
            </a:endParaRPr>
          </a:p>
        </p:txBody>
      </p:sp>
      <p:sp>
        <p:nvSpPr>
          <p:cNvPr id="5" name="object 14">
            <a:extLst>
              <a:ext uri="{FF2B5EF4-FFF2-40B4-BE49-F238E27FC236}">
                <a16:creationId xmlns:a16="http://schemas.microsoft.com/office/drawing/2014/main" id="{1C87042E-04D6-409F-A970-A20F68F9000F}"/>
              </a:ext>
            </a:extLst>
          </p:cNvPr>
          <p:cNvSpPr/>
          <p:nvPr/>
        </p:nvSpPr>
        <p:spPr>
          <a:xfrm>
            <a:off x="4355034" y="295366"/>
            <a:ext cx="3482290" cy="2979271"/>
          </a:xfrm>
          <a:custGeom>
            <a:avLst/>
            <a:gdLst/>
            <a:ahLst/>
            <a:cxnLst/>
            <a:rect l="l" t="t" r="r" b="b"/>
            <a:pathLst>
              <a:path w="2219960" h="1899285">
                <a:moveTo>
                  <a:pt x="0" y="1898815"/>
                </a:moveTo>
                <a:lnTo>
                  <a:pt x="2219744" y="1898815"/>
                </a:lnTo>
                <a:lnTo>
                  <a:pt x="2219744" y="0"/>
                </a:lnTo>
                <a:lnTo>
                  <a:pt x="0" y="0"/>
                </a:lnTo>
                <a:lnTo>
                  <a:pt x="0" y="1898815"/>
                </a:lnTo>
                <a:close/>
              </a:path>
            </a:pathLst>
          </a:custGeom>
          <a:solidFill>
            <a:srgbClr val="E5F7FB"/>
          </a:solidFill>
        </p:spPr>
        <p:txBody>
          <a:bodyPr wrap="square" lIns="0" tIns="0" rIns="0" bIns="0" rtlCol="0"/>
          <a:lstStyle/>
          <a:p>
            <a:endParaRPr sz="2823"/>
          </a:p>
        </p:txBody>
      </p:sp>
      <p:sp>
        <p:nvSpPr>
          <p:cNvPr id="6" name="object 15">
            <a:extLst>
              <a:ext uri="{FF2B5EF4-FFF2-40B4-BE49-F238E27FC236}">
                <a16:creationId xmlns:a16="http://schemas.microsoft.com/office/drawing/2014/main" id="{99F6F093-A1C9-4F29-B3FF-C54534427BF8}"/>
              </a:ext>
            </a:extLst>
          </p:cNvPr>
          <p:cNvSpPr txBox="1"/>
          <p:nvPr/>
        </p:nvSpPr>
        <p:spPr>
          <a:xfrm>
            <a:off x="4355034" y="2011318"/>
            <a:ext cx="3482290" cy="881589"/>
          </a:xfrm>
          <a:prstGeom prst="rect">
            <a:avLst/>
          </a:prstGeom>
        </p:spPr>
        <p:txBody>
          <a:bodyPr vert="horz" wrap="square" lIns="0" tIns="34863" rIns="0" bIns="0" rtlCol="0">
            <a:spAutoFit/>
          </a:bodyPr>
          <a:lstStyle/>
          <a:p>
            <a:pPr marL="736044" marR="724091" algn="ctr">
              <a:lnSpc>
                <a:spcPts val="2227"/>
              </a:lnSpc>
              <a:spcBef>
                <a:spcPts val="275"/>
              </a:spcBef>
            </a:pPr>
            <a:r>
              <a:rPr sz="1882" spc="-102" dirty="0">
                <a:solidFill>
                  <a:srgbClr val="285493"/>
                </a:solidFill>
                <a:latin typeface="Calibri"/>
                <a:cs typeface="Calibri"/>
              </a:rPr>
              <a:t>Providing </a:t>
            </a:r>
            <a:r>
              <a:rPr sz="1882" spc="-134" dirty="0">
                <a:solidFill>
                  <a:srgbClr val="285493"/>
                </a:solidFill>
                <a:latin typeface="Calibri"/>
                <a:cs typeface="Calibri"/>
              </a:rPr>
              <a:t>hand</a:t>
            </a:r>
            <a:r>
              <a:rPr sz="1882" spc="-188" dirty="0">
                <a:solidFill>
                  <a:srgbClr val="285493"/>
                </a:solidFill>
                <a:latin typeface="Calibri"/>
                <a:cs typeface="Calibri"/>
              </a:rPr>
              <a:t> </a:t>
            </a:r>
            <a:r>
              <a:rPr sz="1882" spc="-110" dirty="0">
                <a:solidFill>
                  <a:srgbClr val="285493"/>
                </a:solidFill>
                <a:latin typeface="Calibri"/>
                <a:cs typeface="Calibri"/>
              </a:rPr>
              <a:t>sanitizer  </a:t>
            </a:r>
            <a:r>
              <a:rPr sz="1882" spc="-134" dirty="0">
                <a:solidFill>
                  <a:srgbClr val="285493"/>
                </a:solidFill>
                <a:latin typeface="Calibri"/>
                <a:cs typeface="Calibri"/>
              </a:rPr>
              <a:t>and </a:t>
            </a:r>
            <a:r>
              <a:rPr sz="1882" spc="-94" dirty="0">
                <a:solidFill>
                  <a:srgbClr val="285493"/>
                </a:solidFill>
                <a:latin typeface="Calibri"/>
                <a:cs typeface="Calibri"/>
              </a:rPr>
              <a:t>cleaning </a:t>
            </a:r>
            <a:r>
              <a:rPr sz="1882" spc="-110" dirty="0">
                <a:solidFill>
                  <a:srgbClr val="285493"/>
                </a:solidFill>
                <a:latin typeface="Calibri"/>
                <a:cs typeface="Calibri"/>
              </a:rPr>
              <a:t>supplies  </a:t>
            </a:r>
            <a:r>
              <a:rPr sz="1882" spc="-134" dirty="0">
                <a:solidFill>
                  <a:srgbClr val="285493"/>
                </a:solidFill>
                <a:latin typeface="Calibri"/>
                <a:cs typeface="Calibri"/>
              </a:rPr>
              <a:t>throughout </a:t>
            </a:r>
            <a:r>
              <a:rPr sz="1882" spc="-141" dirty="0">
                <a:solidFill>
                  <a:srgbClr val="285493"/>
                </a:solidFill>
                <a:latin typeface="Calibri"/>
                <a:cs typeface="Calibri"/>
              </a:rPr>
              <a:t>the</a:t>
            </a:r>
            <a:r>
              <a:rPr sz="1882" spc="-87" dirty="0">
                <a:solidFill>
                  <a:srgbClr val="285493"/>
                </a:solidFill>
                <a:latin typeface="Calibri"/>
                <a:cs typeface="Calibri"/>
              </a:rPr>
              <a:t> facilities</a:t>
            </a:r>
            <a:endParaRPr sz="1882">
              <a:latin typeface="Calibri"/>
              <a:cs typeface="Calibri"/>
            </a:endParaRPr>
          </a:p>
        </p:txBody>
      </p:sp>
      <p:sp>
        <p:nvSpPr>
          <p:cNvPr id="8" name="object 22">
            <a:extLst>
              <a:ext uri="{FF2B5EF4-FFF2-40B4-BE49-F238E27FC236}">
                <a16:creationId xmlns:a16="http://schemas.microsoft.com/office/drawing/2014/main" id="{4A744DA6-1728-4E01-881A-F89BFE9680FC}"/>
              </a:ext>
            </a:extLst>
          </p:cNvPr>
          <p:cNvSpPr/>
          <p:nvPr/>
        </p:nvSpPr>
        <p:spPr>
          <a:xfrm>
            <a:off x="7992873" y="295366"/>
            <a:ext cx="3482290" cy="2979271"/>
          </a:xfrm>
          <a:custGeom>
            <a:avLst/>
            <a:gdLst/>
            <a:ahLst/>
            <a:cxnLst/>
            <a:rect l="l" t="t" r="r" b="b"/>
            <a:pathLst>
              <a:path w="2219959" h="1899285">
                <a:moveTo>
                  <a:pt x="0" y="1898815"/>
                </a:moveTo>
                <a:lnTo>
                  <a:pt x="2219744" y="1898815"/>
                </a:lnTo>
                <a:lnTo>
                  <a:pt x="2219744" y="0"/>
                </a:lnTo>
                <a:lnTo>
                  <a:pt x="0" y="0"/>
                </a:lnTo>
                <a:lnTo>
                  <a:pt x="0" y="1898815"/>
                </a:lnTo>
                <a:close/>
              </a:path>
            </a:pathLst>
          </a:custGeom>
          <a:solidFill>
            <a:srgbClr val="E5F7FB"/>
          </a:solidFill>
        </p:spPr>
        <p:txBody>
          <a:bodyPr wrap="square" lIns="0" tIns="0" rIns="0" bIns="0" rtlCol="0"/>
          <a:lstStyle/>
          <a:p>
            <a:endParaRPr sz="2823"/>
          </a:p>
        </p:txBody>
      </p:sp>
      <p:sp>
        <p:nvSpPr>
          <p:cNvPr id="9" name="object 23">
            <a:extLst>
              <a:ext uri="{FF2B5EF4-FFF2-40B4-BE49-F238E27FC236}">
                <a16:creationId xmlns:a16="http://schemas.microsoft.com/office/drawing/2014/main" id="{0309CD8E-F8E2-4EE6-B4B6-2348698E3033}"/>
              </a:ext>
            </a:extLst>
          </p:cNvPr>
          <p:cNvSpPr txBox="1"/>
          <p:nvPr/>
        </p:nvSpPr>
        <p:spPr>
          <a:xfrm>
            <a:off x="7992873" y="2011319"/>
            <a:ext cx="3482290" cy="1163718"/>
          </a:xfrm>
          <a:prstGeom prst="rect">
            <a:avLst/>
          </a:prstGeom>
        </p:spPr>
        <p:txBody>
          <a:bodyPr vert="horz" wrap="square" lIns="0" tIns="34863" rIns="0" bIns="0" rtlCol="0">
            <a:spAutoFit/>
          </a:bodyPr>
          <a:lstStyle/>
          <a:p>
            <a:pPr marL="690228" marR="678275" algn="ctr">
              <a:lnSpc>
                <a:spcPts val="2227"/>
              </a:lnSpc>
              <a:spcBef>
                <a:spcPts val="275"/>
              </a:spcBef>
            </a:pPr>
            <a:r>
              <a:rPr sz="1882" spc="-110" dirty="0">
                <a:solidFill>
                  <a:srgbClr val="285493"/>
                </a:solidFill>
                <a:latin typeface="Calibri"/>
                <a:cs typeface="Calibri"/>
              </a:rPr>
              <a:t>Requiring face coverings  </a:t>
            </a:r>
            <a:r>
              <a:rPr sz="1882" spc="-188" dirty="0">
                <a:solidFill>
                  <a:srgbClr val="285493"/>
                </a:solidFill>
                <a:latin typeface="Calibri"/>
                <a:cs typeface="Calibri"/>
              </a:rPr>
              <a:t>when </a:t>
            </a:r>
            <a:r>
              <a:rPr sz="1882" spc="-134" dirty="0">
                <a:solidFill>
                  <a:srgbClr val="285493"/>
                </a:solidFill>
                <a:latin typeface="Calibri"/>
                <a:cs typeface="Calibri"/>
              </a:rPr>
              <a:t>moving throughout  </a:t>
            </a:r>
            <a:r>
              <a:rPr sz="1882" spc="-141" dirty="0">
                <a:solidFill>
                  <a:srgbClr val="285493"/>
                </a:solidFill>
                <a:latin typeface="Calibri"/>
                <a:cs typeface="Calibri"/>
              </a:rPr>
              <a:t>the </a:t>
            </a:r>
            <a:r>
              <a:rPr sz="1882" spc="-87" dirty="0">
                <a:solidFill>
                  <a:srgbClr val="285493"/>
                </a:solidFill>
                <a:latin typeface="Calibri"/>
                <a:cs typeface="Calibri"/>
              </a:rPr>
              <a:t>facilities </a:t>
            </a:r>
            <a:r>
              <a:rPr sz="1882" spc="-157" dirty="0">
                <a:solidFill>
                  <a:srgbClr val="285493"/>
                </a:solidFill>
                <a:latin typeface="Calibri"/>
                <a:cs typeface="Calibri"/>
              </a:rPr>
              <a:t>or </a:t>
            </a:r>
            <a:r>
              <a:rPr sz="1882" spc="-134" dirty="0">
                <a:solidFill>
                  <a:srgbClr val="285493"/>
                </a:solidFill>
                <a:latin typeface="Calibri"/>
                <a:cs typeface="Calibri"/>
              </a:rPr>
              <a:t>meeting  </a:t>
            </a:r>
            <a:r>
              <a:rPr sz="1882" spc="-94" dirty="0">
                <a:solidFill>
                  <a:srgbClr val="285493"/>
                </a:solidFill>
                <a:latin typeface="Calibri"/>
                <a:cs typeface="Calibri"/>
              </a:rPr>
              <a:t>face-to-face</a:t>
            </a:r>
            <a:endParaRPr sz="1882">
              <a:latin typeface="Calibri"/>
              <a:cs typeface="Calibri"/>
            </a:endParaRPr>
          </a:p>
        </p:txBody>
      </p:sp>
      <p:sp>
        <p:nvSpPr>
          <p:cNvPr id="11" name="object 29">
            <a:extLst>
              <a:ext uri="{FF2B5EF4-FFF2-40B4-BE49-F238E27FC236}">
                <a16:creationId xmlns:a16="http://schemas.microsoft.com/office/drawing/2014/main" id="{523A15DB-BD69-488F-B600-591404A2A783}"/>
              </a:ext>
            </a:extLst>
          </p:cNvPr>
          <p:cNvSpPr/>
          <p:nvPr/>
        </p:nvSpPr>
        <p:spPr>
          <a:xfrm>
            <a:off x="2082569" y="754678"/>
            <a:ext cx="644463" cy="1139514"/>
          </a:xfrm>
          <a:custGeom>
            <a:avLst/>
            <a:gdLst/>
            <a:ahLst/>
            <a:cxnLst/>
            <a:rect l="l" t="t" r="r" b="b"/>
            <a:pathLst>
              <a:path w="410844" h="726439">
                <a:moveTo>
                  <a:pt x="125672" y="0"/>
                </a:moveTo>
                <a:lnTo>
                  <a:pt x="8762" y="295238"/>
                </a:lnTo>
                <a:lnTo>
                  <a:pt x="2802" y="318963"/>
                </a:lnTo>
                <a:lnTo>
                  <a:pt x="0" y="343264"/>
                </a:lnTo>
                <a:lnTo>
                  <a:pt x="411" y="367830"/>
                </a:lnTo>
                <a:lnTo>
                  <a:pt x="25113" y="665175"/>
                </a:lnTo>
                <a:lnTo>
                  <a:pt x="46374" y="708647"/>
                </a:lnTo>
                <a:lnTo>
                  <a:pt x="91458" y="726249"/>
                </a:lnTo>
                <a:lnTo>
                  <a:pt x="322915" y="726313"/>
                </a:lnTo>
                <a:lnTo>
                  <a:pt x="347491" y="721628"/>
                </a:lnTo>
                <a:lnTo>
                  <a:pt x="368007" y="708733"/>
                </a:lnTo>
                <a:lnTo>
                  <a:pt x="382569" y="689365"/>
                </a:lnTo>
                <a:lnTo>
                  <a:pt x="389285" y="665264"/>
                </a:lnTo>
                <a:lnTo>
                  <a:pt x="410596" y="410337"/>
                </a:lnTo>
                <a:lnTo>
                  <a:pt x="409178" y="367136"/>
                </a:lnTo>
                <a:lnTo>
                  <a:pt x="398048" y="325945"/>
                </a:lnTo>
                <a:lnTo>
                  <a:pt x="377842" y="288364"/>
                </a:lnTo>
                <a:lnTo>
                  <a:pt x="349192" y="255993"/>
                </a:lnTo>
                <a:lnTo>
                  <a:pt x="345115" y="252336"/>
                </a:lnTo>
                <a:lnTo>
                  <a:pt x="321289" y="218872"/>
                </a:lnTo>
                <a:lnTo>
                  <a:pt x="303681" y="172813"/>
                </a:lnTo>
                <a:lnTo>
                  <a:pt x="292769" y="123761"/>
                </a:lnTo>
                <a:lnTo>
                  <a:pt x="289032" y="81318"/>
                </a:lnTo>
                <a:lnTo>
                  <a:pt x="289057" y="38"/>
                </a:lnTo>
                <a:lnTo>
                  <a:pt x="125672" y="0"/>
                </a:lnTo>
                <a:close/>
              </a:path>
            </a:pathLst>
          </a:custGeom>
          <a:solidFill>
            <a:srgbClr val="DDF4FF"/>
          </a:solidFill>
        </p:spPr>
        <p:txBody>
          <a:bodyPr wrap="square" lIns="0" tIns="0" rIns="0" bIns="0" rtlCol="0"/>
          <a:lstStyle/>
          <a:p>
            <a:endParaRPr sz="2823"/>
          </a:p>
        </p:txBody>
      </p:sp>
      <p:sp>
        <p:nvSpPr>
          <p:cNvPr id="12" name="object 30">
            <a:extLst>
              <a:ext uri="{FF2B5EF4-FFF2-40B4-BE49-F238E27FC236}">
                <a16:creationId xmlns:a16="http://schemas.microsoft.com/office/drawing/2014/main" id="{50D883B5-9DCC-4ACD-8D39-553CC213CA5D}"/>
              </a:ext>
            </a:extLst>
          </p:cNvPr>
          <p:cNvSpPr/>
          <p:nvPr/>
        </p:nvSpPr>
        <p:spPr>
          <a:xfrm>
            <a:off x="2141981" y="1155508"/>
            <a:ext cx="525929" cy="679325"/>
          </a:xfrm>
          <a:custGeom>
            <a:avLst/>
            <a:gdLst/>
            <a:ahLst/>
            <a:cxnLst/>
            <a:rect l="l" t="t" r="r" b="b"/>
            <a:pathLst>
              <a:path w="335280" h="433069">
                <a:moveTo>
                  <a:pt x="72275" y="0"/>
                </a:moveTo>
                <a:lnTo>
                  <a:pt x="24980" y="19236"/>
                </a:lnTo>
                <a:lnTo>
                  <a:pt x="2233" y="70237"/>
                </a:lnTo>
                <a:lnTo>
                  <a:pt x="0" y="89600"/>
                </a:lnTo>
                <a:lnTo>
                  <a:pt x="330" y="109156"/>
                </a:lnTo>
                <a:lnTo>
                  <a:pt x="25049" y="406577"/>
                </a:lnTo>
                <a:lnTo>
                  <a:pt x="53593" y="432803"/>
                </a:lnTo>
                <a:lnTo>
                  <a:pt x="285064" y="432866"/>
                </a:lnTo>
                <a:lnTo>
                  <a:pt x="295590" y="430832"/>
                </a:lnTo>
                <a:lnTo>
                  <a:pt x="304426" y="425251"/>
                </a:lnTo>
                <a:lnTo>
                  <a:pt x="310722" y="416905"/>
                </a:lnTo>
                <a:lnTo>
                  <a:pt x="313631" y="406514"/>
                </a:lnTo>
                <a:lnTo>
                  <a:pt x="334936" y="151650"/>
                </a:lnTo>
                <a:lnTo>
                  <a:pt x="333772" y="117327"/>
                </a:lnTo>
                <a:lnTo>
                  <a:pt x="308760" y="54452"/>
                </a:lnTo>
                <a:lnTo>
                  <a:pt x="275767" y="18630"/>
                </a:lnTo>
                <a:lnTo>
                  <a:pt x="231335" y="165"/>
                </a:lnTo>
                <a:lnTo>
                  <a:pt x="153904" y="165"/>
                </a:lnTo>
                <a:lnTo>
                  <a:pt x="72275" y="0"/>
                </a:lnTo>
                <a:close/>
              </a:path>
              <a:path w="335280" h="433069">
                <a:moveTo>
                  <a:pt x="230276" y="63"/>
                </a:moveTo>
                <a:lnTo>
                  <a:pt x="153904" y="165"/>
                </a:lnTo>
                <a:lnTo>
                  <a:pt x="231335" y="165"/>
                </a:lnTo>
                <a:lnTo>
                  <a:pt x="230276" y="63"/>
                </a:lnTo>
                <a:close/>
              </a:path>
            </a:pathLst>
          </a:custGeom>
          <a:solidFill>
            <a:srgbClr val="FFFFFF"/>
          </a:solidFill>
        </p:spPr>
        <p:txBody>
          <a:bodyPr wrap="square" lIns="0" tIns="0" rIns="0" bIns="0" rtlCol="0"/>
          <a:lstStyle/>
          <a:p>
            <a:endParaRPr sz="2823"/>
          </a:p>
        </p:txBody>
      </p:sp>
      <p:sp>
        <p:nvSpPr>
          <p:cNvPr id="13" name="object 31">
            <a:extLst>
              <a:ext uri="{FF2B5EF4-FFF2-40B4-BE49-F238E27FC236}">
                <a16:creationId xmlns:a16="http://schemas.microsoft.com/office/drawing/2014/main" id="{5775B38B-0782-4BD3-9D88-E910B0CEFB26}"/>
              </a:ext>
            </a:extLst>
          </p:cNvPr>
          <p:cNvSpPr/>
          <p:nvPr/>
        </p:nvSpPr>
        <p:spPr>
          <a:xfrm>
            <a:off x="2233487" y="816034"/>
            <a:ext cx="249043" cy="271515"/>
          </a:xfrm>
          <a:prstGeom prst="rect">
            <a:avLst/>
          </a:prstGeom>
          <a:blipFill>
            <a:blip r:embed="rId2" cstate="print"/>
            <a:stretch>
              <a:fillRect/>
            </a:stretch>
          </a:blipFill>
        </p:spPr>
        <p:txBody>
          <a:bodyPr wrap="square" lIns="0" tIns="0" rIns="0" bIns="0" rtlCol="0"/>
          <a:lstStyle/>
          <a:p>
            <a:endParaRPr sz="2823"/>
          </a:p>
        </p:txBody>
      </p:sp>
      <p:sp>
        <p:nvSpPr>
          <p:cNvPr id="14" name="object 32">
            <a:extLst>
              <a:ext uri="{FF2B5EF4-FFF2-40B4-BE49-F238E27FC236}">
                <a16:creationId xmlns:a16="http://schemas.microsoft.com/office/drawing/2014/main" id="{03829C31-FF6B-4E91-A5AE-E28A34B0B116}"/>
              </a:ext>
            </a:extLst>
          </p:cNvPr>
          <p:cNvSpPr/>
          <p:nvPr/>
        </p:nvSpPr>
        <p:spPr>
          <a:xfrm>
            <a:off x="2082569" y="754678"/>
            <a:ext cx="644463" cy="1139514"/>
          </a:xfrm>
          <a:custGeom>
            <a:avLst/>
            <a:gdLst/>
            <a:ahLst/>
            <a:cxnLst/>
            <a:rect l="l" t="t" r="r" b="b"/>
            <a:pathLst>
              <a:path w="410844" h="726439">
                <a:moveTo>
                  <a:pt x="125672" y="0"/>
                </a:moveTo>
                <a:lnTo>
                  <a:pt x="289057" y="38"/>
                </a:lnTo>
                <a:lnTo>
                  <a:pt x="289032" y="81318"/>
                </a:lnTo>
                <a:lnTo>
                  <a:pt x="292769" y="123761"/>
                </a:lnTo>
                <a:lnTo>
                  <a:pt x="303681" y="172813"/>
                </a:lnTo>
                <a:lnTo>
                  <a:pt x="321289" y="218872"/>
                </a:lnTo>
                <a:lnTo>
                  <a:pt x="345115" y="252336"/>
                </a:lnTo>
                <a:lnTo>
                  <a:pt x="349192" y="255993"/>
                </a:lnTo>
                <a:lnTo>
                  <a:pt x="377842" y="288364"/>
                </a:lnTo>
                <a:lnTo>
                  <a:pt x="398048" y="325945"/>
                </a:lnTo>
                <a:lnTo>
                  <a:pt x="409178" y="367136"/>
                </a:lnTo>
                <a:lnTo>
                  <a:pt x="410596" y="410337"/>
                </a:lnTo>
                <a:lnTo>
                  <a:pt x="389285" y="665264"/>
                </a:lnTo>
                <a:lnTo>
                  <a:pt x="382569" y="689365"/>
                </a:lnTo>
                <a:lnTo>
                  <a:pt x="368007" y="708733"/>
                </a:lnTo>
                <a:lnTo>
                  <a:pt x="347491" y="721628"/>
                </a:lnTo>
                <a:lnTo>
                  <a:pt x="322915" y="726313"/>
                </a:lnTo>
                <a:lnTo>
                  <a:pt x="288879" y="726300"/>
                </a:lnTo>
                <a:lnTo>
                  <a:pt x="125494" y="726262"/>
                </a:lnTo>
                <a:lnTo>
                  <a:pt x="66884" y="721553"/>
                </a:lnTo>
                <a:lnTo>
                  <a:pt x="31820" y="689273"/>
                </a:lnTo>
                <a:lnTo>
                  <a:pt x="411" y="367830"/>
                </a:lnTo>
                <a:lnTo>
                  <a:pt x="0" y="343264"/>
                </a:lnTo>
                <a:lnTo>
                  <a:pt x="2802" y="318963"/>
                </a:lnTo>
                <a:lnTo>
                  <a:pt x="8762" y="295238"/>
                </a:lnTo>
                <a:lnTo>
                  <a:pt x="17823" y="272402"/>
                </a:lnTo>
                <a:lnTo>
                  <a:pt x="125672" y="0"/>
                </a:lnTo>
                <a:close/>
              </a:path>
            </a:pathLst>
          </a:custGeom>
          <a:ln w="12636">
            <a:solidFill>
              <a:srgbClr val="285493"/>
            </a:solidFill>
          </a:ln>
        </p:spPr>
        <p:txBody>
          <a:bodyPr wrap="square" lIns="0" tIns="0" rIns="0" bIns="0" rtlCol="0"/>
          <a:lstStyle/>
          <a:p>
            <a:endParaRPr sz="2823"/>
          </a:p>
        </p:txBody>
      </p:sp>
      <p:sp>
        <p:nvSpPr>
          <p:cNvPr id="15" name="object 33">
            <a:extLst>
              <a:ext uri="{FF2B5EF4-FFF2-40B4-BE49-F238E27FC236}">
                <a16:creationId xmlns:a16="http://schemas.microsoft.com/office/drawing/2014/main" id="{0A8FD00A-6C5A-4BB0-98CF-777D0CB26E7F}"/>
              </a:ext>
            </a:extLst>
          </p:cNvPr>
          <p:cNvSpPr/>
          <p:nvPr/>
        </p:nvSpPr>
        <p:spPr>
          <a:xfrm>
            <a:off x="2108884" y="551734"/>
            <a:ext cx="673347" cy="203198"/>
          </a:xfrm>
          <a:custGeom>
            <a:avLst/>
            <a:gdLst/>
            <a:ahLst/>
            <a:cxnLst/>
            <a:rect l="l" t="t" r="r" b="b"/>
            <a:pathLst>
              <a:path w="429260" h="129540">
                <a:moveTo>
                  <a:pt x="6197" y="0"/>
                </a:moveTo>
                <a:lnTo>
                  <a:pt x="12" y="6197"/>
                </a:lnTo>
                <a:lnTo>
                  <a:pt x="0" y="61887"/>
                </a:lnTo>
                <a:lnTo>
                  <a:pt x="6184" y="68084"/>
                </a:lnTo>
                <a:lnTo>
                  <a:pt x="47650" y="68097"/>
                </a:lnTo>
                <a:lnTo>
                  <a:pt x="71494" y="72914"/>
                </a:lnTo>
                <a:lnTo>
                  <a:pt x="90963" y="86048"/>
                </a:lnTo>
                <a:lnTo>
                  <a:pt x="104089" y="105527"/>
                </a:lnTo>
                <a:lnTo>
                  <a:pt x="108902" y="129374"/>
                </a:lnTo>
                <a:lnTo>
                  <a:pt x="272275" y="129412"/>
                </a:lnTo>
                <a:lnTo>
                  <a:pt x="423938" y="96494"/>
                </a:lnTo>
                <a:lnTo>
                  <a:pt x="428866" y="90385"/>
                </a:lnTo>
                <a:lnTo>
                  <a:pt x="428878" y="39700"/>
                </a:lnTo>
                <a:lnTo>
                  <a:pt x="423392" y="33362"/>
                </a:lnTo>
                <a:lnTo>
                  <a:pt x="194424" y="596"/>
                </a:lnTo>
                <a:lnTo>
                  <a:pt x="186778" y="50"/>
                </a:lnTo>
                <a:lnTo>
                  <a:pt x="6197" y="0"/>
                </a:lnTo>
                <a:close/>
              </a:path>
            </a:pathLst>
          </a:custGeom>
          <a:solidFill>
            <a:srgbClr val="285493"/>
          </a:solidFill>
        </p:spPr>
        <p:txBody>
          <a:bodyPr wrap="square" lIns="0" tIns="0" rIns="0" bIns="0" rtlCol="0"/>
          <a:lstStyle/>
          <a:p>
            <a:endParaRPr sz="2823"/>
          </a:p>
        </p:txBody>
      </p:sp>
      <p:sp>
        <p:nvSpPr>
          <p:cNvPr id="16" name="object 34">
            <a:extLst>
              <a:ext uri="{FF2B5EF4-FFF2-40B4-BE49-F238E27FC236}">
                <a16:creationId xmlns:a16="http://schemas.microsoft.com/office/drawing/2014/main" id="{2CD89FAD-293F-4E80-A0B0-023B34177AF7}"/>
              </a:ext>
            </a:extLst>
          </p:cNvPr>
          <p:cNvSpPr/>
          <p:nvPr/>
        </p:nvSpPr>
        <p:spPr>
          <a:xfrm>
            <a:off x="2642792" y="585436"/>
            <a:ext cx="96618" cy="297828"/>
          </a:xfrm>
          <a:custGeom>
            <a:avLst/>
            <a:gdLst/>
            <a:ahLst/>
            <a:cxnLst/>
            <a:rect l="l" t="t" r="r" b="b"/>
            <a:pathLst>
              <a:path w="61594" h="189865">
                <a:moveTo>
                  <a:pt x="12" y="0"/>
                </a:moveTo>
                <a:lnTo>
                  <a:pt x="0" y="75158"/>
                </a:lnTo>
                <a:lnTo>
                  <a:pt x="4180" y="108865"/>
                </a:lnTo>
                <a:lnTo>
                  <a:pt x="16260" y="140087"/>
                </a:lnTo>
                <a:lnTo>
                  <a:pt x="35520" y="167470"/>
                </a:lnTo>
                <a:lnTo>
                  <a:pt x="61239" y="189661"/>
                </a:lnTo>
              </a:path>
            </a:pathLst>
          </a:custGeom>
          <a:ln w="12636">
            <a:solidFill>
              <a:srgbClr val="285493"/>
            </a:solidFill>
          </a:ln>
        </p:spPr>
        <p:txBody>
          <a:bodyPr wrap="square" lIns="0" tIns="0" rIns="0" bIns="0" rtlCol="0"/>
          <a:lstStyle/>
          <a:p>
            <a:endParaRPr sz="2823"/>
          </a:p>
        </p:txBody>
      </p:sp>
      <p:sp>
        <p:nvSpPr>
          <p:cNvPr id="17" name="object 35">
            <a:extLst>
              <a:ext uri="{FF2B5EF4-FFF2-40B4-BE49-F238E27FC236}">
                <a16:creationId xmlns:a16="http://schemas.microsoft.com/office/drawing/2014/main" id="{DAAB82F7-6C39-4E54-9913-244A10634AA2}"/>
              </a:ext>
            </a:extLst>
          </p:cNvPr>
          <p:cNvSpPr/>
          <p:nvPr/>
        </p:nvSpPr>
        <p:spPr>
          <a:xfrm>
            <a:off x="2184538" y="1266722"/>
            <a:ext cx="414993" cy="393526"/>
          </a:xfrm>
          <a:prstGeom prst="rect">
            <a:avLst/>
          </a:prstGeom>
          <a:blipFill>
            <a:blip r:embed="rId3" cstate="print"/>
            <a:stretch>
              <a:fillRect/>
            </a:stretch>
          </a:blipFill>
        </p:spPr>
        <p:txBody>
          <a:bodyPr wrap="square" lIns="0" tIns="0" rIns="0" bIns="0" rtlCol="0"/>
          <a:lstStyle/>
          <a:p>
            <a:endParaRPr sz="2823"/>
          </a:p>
        </p:txBody>
      </p:sp>
      <p:sp>
        <p:nvSpPr>
          <p:cNvPr id="18" name="object 36">
            <a:extLst>
              <a:ext uri="{FF2B5EF4-FFF2-40B4-BE49-F238E27FC236}">
                <a16:creationId xmlns:a16="http://schemas.microsoft.com/office/drawing/2014/main" id="{BEAE7CC6-534D-4842-A007-000D0AF9E21B}"/>
              </a:ext>
            </a:extLst>
          </p:cNvPr>
          <p:cNvSpPr/>
          <p:nvPr/>
        </p:nvSpPr>
        <p:spPr>
          <a:xfrm>
            <a:off x="2881520" y="653240"/>
            <a:ext cx="1992" cy="0"/>
          </a:xfrm>
          <a:custGeom>
            <a:avLst/>
            <a:gdLst/>
            <a:ahLst/>
            <a:cxnLst/>
            <a:rect l="l" t="t" r="r" b="b"/>
            <a:pathLst>
              <a:path w="1269">
                <a:moveTo>
                  <a:pt x="0" y="0"/>
                </a:moveTo>
                <a:lnTo>
                  <a:pt x="1257" y="0"/>
                </a:lnTo>
              </a:path>
            </a:pathLst>
          </a:custGeom>
          <a:ln w="17691">
            <a:solidFill>
              <a:srgbClr val="FFFFFF"/>
            </a:solidFill>
          </a:ln>
        </p:spPr>
        <p:txBody>
          <a:bodyPr wrap="square" lIns="0" tIns="0" rIns="0" bIns="0" rtlCol="0"/>
          <a:lstStyle/>
          <a:p>
            <a:endParaRPr sz="2823"/>
          </a:p>
        </p:txBody>
      </p:sp>
      <p:sp>
        <p:nvSpPr>
          <p:cNvPr id="19" name="object 37">
            <a:extLst>
              <a:ext uri="{FF2B5EF4-FFF2-40B4-BE49-F238E27FC236}">
                <a16:creationId xmlns:a16="http://schemas.microsoft.com/office/drawing/2014/main" id="{CE839321-B960-4BAC-9FD9-37BB210DBD19}"/>
              </a:ext>
            </a:extLst>
          </p:cNvPr>
          <p:cNvSpPr/>
          <p:nvPr/>
        </p:nvSpPr>
        <p:spPr>
          <a:xfrm>
            <a:off x="2944890" y="653240"/>
            <a:ext cx="164353" cy="0"/>
          </a:xfrm>
          <a:custGeom>
            <a:avLst/>
            <a:gdLst/>
            <a:ahLst/>
            <a:cxnLst/>
            <a:rect l="l" t="t" r="r" b="b"/>
            <a:pathLst>
              <a:path w="104775">
                <a:moveTo>
                  <a:pt x="0" y="0"/>
                </a:moveTo>
                <a:lnTo>
                  <a:pt x="104749" y="0"/>
                </a:lnTo>
              </a:path>
            </a:pathLst>
          </a:custGeom>
          <a:ln w="17691">
            <a:solidFill>
              <a:srgbClr val="FFFFFF"/>
            </a:solidFill>
            <a:prstDash val="dot"/>
          </a:ln>
        </p:spPr>
        <p:txBody>
          <a:bodyPr wrap="square" lIns="0" tIns="0" rIns="0" bIns="0" rtlCol="0"/>
          <a:lstStyle/>
          <a:p>
            <a:endParaRPr sz="2823"/>
          </a:p>
        </p:txBody>
      </p:sp>
      <p:sp>
        <p:nvSpPr>
          <p:cNvPr id="20" name="object 38">
            <a:extLst>
              <a:ext uri="{FF2B5EF4-FFF2-40B4-BE49-F238E27FC236}">
                <a16:creationId xmlns:a16="http://schemas.microsoft.com/office/drawing/2014/main" id="{69A9D2AA-C8EC-4D84-B554-48E53F4CA10A}"/>
              </a:ext>
            </a:extLst>
          </p:cNvPr>
          <p:cNvSpPr/>
          <p:nvPr/>
        </p:nvSpPr>
        <p:spPr>
          <a:xfrm>
            <a:off x="3139908" y="653240"/>
            <a:ext cx="1992" cy="0"/>
          </a:xfrm>
          <a:custGeom>
            <a:avLst/>
            <a:gdLst/>
            <a:ahLst/>
            <a:cxnLst/>
            <a:rect l="l" t="t" r="r" b="b"/>
            <a:pathLst>
              <a:path w="1269">
                <a:moveTo>
                  <a:pt x="0" y="0"/>
                </a:moveTo>
                <a:lnTo>
                  <a:pt x="1257" y="0"/>
                </a:lnTo>
              </a:path>
            </a:pathLst>
          </a:custGeom>
          <a:ln w="17691">
            <a:solidFill>
              <a:srgbClr val="FFFFFF"/>
            </a:solidFill>
          </a:ln>
        </p:spPr>
        <p:txBody>
          <a:bodyPr wrap="square" lIns="0" tIns="0" rIns="0" bIns="0" rtlCol="0"/>
          <a:lstStyle/>
          <a:p>
            <a:endParaRPr sz="2823"/>
          </a:p>
        </p:txBody>
      </p:sp>
      <p:sp>
        <p:nvSpPr>
          <p:cNvPr id="21" name="object 39">
            <a:extLst>
              <a:ext uri="{FF2B5EF4-FFF2-40B4-BE49-F238E27FC236}">
                <a16:creationId xmlns:a16="http://schemas.microsoft.com/office/drawing/2014/main" id="{A15D0717-D365-47C7-93FE-9EF85188A7A0}"/>
              </a:ext>
            </a:extLst>
          </p:cNvPr>
          <p:cNvSpPr/>
          <p:nvPr/>
        </p:nvSpPr>
        <p:spPr>
          <a:xfrm>
            <a:off x="2873636" y="713045"/>
            <a:ext cx="1992" cy="996"/>
          </a:xfrm>
          <a:custGeom>
            <a:avLst/>
            <a:gdLst/>
            <a:ahLst/>
            <a:cxnLst/>
            <a:rect l="l" t="t" r="r" b="b"/>
            <a:pathLst>
              <a:path w="1269" h="634">
                <a:moveTo>
                  <a:pt x="0" y="0"/>
                </a:moveTo>
                <a:lnTo>
                  <a:pt x="1193" y="431"/>
                </a:lnTo>
              </a:path>
            </a:pathLst>
          </a:custGeom>
          <a:ln w="17691">
            <a:solidFill>
              <a:srgbClr val="FFFFFF"/>
            </a:solidFill>
          </a:ln>
        </p:spPr>
        <p:txBody>
          <a:bodyPr wrap="square" lIns="0" tIns="0" rIns="0" bIns="0" rtlCol="0"/>
          <a:lstStyle/>
          <a:p>
            <a:endParaRPr sz="2823"/>
          </a:p>
        </p:txBody>
      </p:sp>
      <p:sp>
        <p:nvSpPr>
          <p:cNvPr id="22" name="object 40">
            <a:extLst>
              <a:ext uri="{FF2B5EF4-FFF2-40B4-BE49-F238E27FC236}">
                <a16:creationId xmlns:a16="http://schemas.microsoft.com/office/drawing/2014/main" id="{8CCD1200-C099-4633-B978-58EF15A8FF43}"/>
              </a:ext>
            </a:extLst>
          </p:cNvPr>
          <p:cNvSpPr/>
          <p:nvPr/>
        </p:nvSpPr>
        <p:spPr>
          <a:xfrm>
            <a:off x="2934058" y="735429"/>
            <a:ext cx="157381" cy="58769"/>
          </a:xfrm>
          <a:custGeom>
            <a:avLst/>
            <a:gdLst/>
            <a:ahLst/>
            <a:cxnLst/>
            <a:rect l="l" t="t" r="r" b="b"/>
            <a:pathLst>
              <a:path w="100330" h="37465">
                <a:moveTo>
                  <a:pt x="0" y="0"/>
                </a:moveTo>
                <a:lnTo>
                  <a:pt x="99898" y="37033"/>
                </a:lnTo>
              </a:path>
            </a:pathLst>
          </a:custGeom>
          <a:ln w="17691">
            <a:solidFill>
              <a:srgbClr val="FFFFFF"/>
            </a:solidFill>
            <a:prstDash val="dot"/>
          </a:ln>
        </p:spPr>
        <p:txBody>
          <a:bodyPr wrap="square" lIns="0" tIns="0" rIns="0" bIns="0" rtlCol="0"/>
          <a:lstStyle/>
          <a:p>
            <a:endParaRPr sz="2823"/>
          </a:p>
        </p:txBody>
      </p:sp>
      <p:sp>
        <p:nvSpPr>
          <p:cNvPr id="23" name="object 41">
            <a:extLst>
              <a:ext uri="{FF2B5EF4-FFF2-40B4-BE49-F238E27FC236}">
                <a16:creationId xmlns:a16="http://schemas.microsoft.com/office/drawing/2014/main" id="{C59CFAEE-389E-4EED-98E3-3949B423024A}"/>
              </a:ext>
            </a:extLst>
          </p:cNvPr>
          <p:cNvSpPr/>
          <p:nvPr/>
        </p:nvSpPr>
        <p:spPr>
          <a:xfrm>
            <a:off x="3120046" y="804367"/>
            <a:ext cx="1992" cy="996"/>
          </a:xfrm>
          <a:custGeom>
            <a:avLst/>
            <a:gdLst/>
            <a:ahLst/>
            <a:cxnLst/>
            <a:rect l="l" t="t" r="r" b="b"/>
            <a:pathLst>
              <a:path w="1269" h="634">
                <a:moveTo>
                  <a:pt x="0" y="0"/>
                </a:moveTo>
                <a:lnTo>
                  <a:pt x="1181" y="431"/>
                </a:lnTo>
              </a:path>
            </a:pathLst>
          </a:custGeom>
          <a:ln w="17691">
            <a:solidFill>
              <a:srgbClr val="FFFFFF"/>
            </a:solidFill>
          </a:ln>
        </p:spPr>
        <p:txBody>
          <a:bodyPr wrap="square" lIns="0" tIns="0" rIns="0" bIns="0" rtlCol="0"/>
          <a:lstStyle/>
          <a:p>
            <a:endParaRPr sz="2823"/>
          </a:p>
        </p:txBody>
      </p:sp>
      <p:sp>
        <p:nvSpPr>
          <p:cNvPr id="24" name="object 42">
            <a:extLst>
              <a:ext uri="{FF2B5EF4-FFF2-40B4-BE49-F238E27FC236}">
                <a16:creationId xmlns:a16="http://schemas.microsoft.com/office/drawing/2014/main" id="{C62E311C-E88C-42CA-93E8-492537F12D7A}"/>
              </a:ext>
            </a:extLst>
          </p:cNvPr>
          <p:cNvSpPr/>
          <p:nvPr/>
        </p:nvSpPr>
        <p:spPr>
          <a:xfrm>
            <a:off x="2873636" y="592761"/>
            <a:ext cx="1992" cy="996"/>
          </a:xfrm>
          <a:custGeom>
            <a:avLst/>
            <a:gdLst/>
            <a:ahLst/>
            <a:cxnLst/>
            <a:rect l="l" t="t" r="r" b="b"/>
            <a:pathLst>
              <a:path w="1269" h="634">
                <a:moveTo>
                  <a:pt x="0" y="431"/>
                </a:moveTo>
                <a:lnTo>
                  <a:pt x="1193" y="0"/>
                </a:lnTo>
              </a:path>
            </a:pathLst>
          </a:custGeom>
          <a:ln w="17691">
            <a:solidFill>
              <a:srgbClr val="FFFFFF"/>
            </a:solidFill>
          </a:ln>
        </p:spPr>
        <p:txBody>
          <a:bodyPr wrap="square" lIns="0" tIns="0" rIns="0" bIns="0" rtlCol="0"/>
          <a:lstStyle/>
          <a:p>
            <a:endParaRPr sz="2823"/>
          </a:p>
        </p:txBody>
      </p:sp>
      <p:sp>
        <p:nvSpPr>
          <p:cNvPr id="25" name="object 43">
            <a:extLst>
              <a:ext uri="{FF2B5EF4-FFF2-40B4-BE49-F238E27FC236}">
                <a16:creationId xmlns:a16="http://schemas.microsoft.com/office/drawing/2014/main" id="{8A157175-6C9C-4D0B-92C9-E8FBEE9A0E51}"/>
              </a:ext>
            </a:extLst>
          </p:cNvPr>
          <p:cNvSpPr/>
          <p:nvPr/>
        </p:nvSpPr>
        <p:spPr>
          <a:xfrm>
            <a:off x="2934058" y="512962"/>
            <a:ext cx="157381" cy="58769"/>
          </a:xfrm>
          <a:custGeom>
            <a:avLst/>
            <a:gdLst/>
            <a:ahLst/>
            <a:cxnLst/>
            <a:rect l="l" t="t" r="r" b="b"/>
            <a:pathLst>
              <a:path w="100330" h="37465">
                <a:moveTo>
                  <a:pt x="0" y="37033"/>
                </a:moveTo>
                <a:lnTo>
                  <a:pt x="99898" y="0"/>
                </a:lnTo>
              </a:path>
            </a:pathLst>
          </a:custGeom>
          <a:ln w="17691">
            <a:solidFill>
              <a:srgbClr val="FFFFFF"/>
            </a:solidFill>
            <a:prstDash val="dot"/>
          </a:ln>
        </p:spPr>
        <p:txBody>
          <a:bodyPr wrap="square" lIns="0" tIns="0" rIns="0" bIns="0" rtlCol="0"/>
          <a:lstStyle/>
          <a:p>
            <a:endParaRPr sz="2823"/>
          </a:p>
        </p:txBody>
      </p:sp>
      <p:sp>
        <p:nvSpPr>
          <p:cNvPr id="26" name="object 44">
            <a:extLst>
              <a:ext uri="{FF2B5EF4-FFF2-40B4-BE49-F238E27FC236}">
                <a16:creationId xmlns:a16="http://schemas.microsoft.com/office/drawing/2014/main" id="{CB690B1E-8074-4161-B3A9-F9FE2E5F7339}"/>
              </a:ext>
            </a:extLst>
          </p:cNvPr>
          <p:cNvSpPr/>
          <p:nvPr/>
        </p:nvSpPr>
        <p:spPr>
          <a:xfrm>
            <a:off x="3120046" y="501420"/>
            <a:ext cx="1992" cy="996"/>
          </a:xfrm>
          <a:custGeom>
            <a:avLst/>
            <a:gdLst/>
            <a:ahLst/>
            <a:cxnLst/>
            <a:rect l="l" t="t" r="r" b="b"/>
            <a:pathLst>
              <a:path w="1269" h="634">
                <a:moveTo>
                  <a:pt x="0" y="444"/>
                </a:moveTo>
                <a:lnTo>
                  <a:pt x="1181" y="0"/>
                </a:lnTo>
              </a:path>
            </a:pathLst>
          </a:custGeom>
          <a:ln w="17691">
            <a:solidFill>
              <a:srgbClr val="FFFFFF"/>
            </a:solidFill>
          </a:ln>
        </p:spPr>
        <p:txBody>
          <a:bodyPr wrap="square" lIns="0" tIns="0" rIns="0" bIns="0" rtlCol="0"/>
          <a:lstStyle/>
          <a:p>
            <a:endParaRPr sz="2823"/>
          </a:p>
        </p:txBody>
      </p:sp>
      <p:sp>
        <p:nvSpPr>
          <p:cNvPr id="32" name="object 84">
            <a:extLst>
              <a:ext uri="{FF2B5EF4-FFF2-40B4-BE49-F238E27FC236}">
                <a16:creationId xmlns:a16="http://schemas.microsoft.com/office/drawing/2014/main" id="{D576400C-B6FD-4899-8A68-0DF571C6F8FA}"/>
              </a:ext>
            </a:extLst>
          </p:cNvPr>
          <p:cNvSpPr/>
          <p:nvPr/>
        </p:nvSpPr>
        <p:spPr>
          <a:xfrm>
            <a:off x="5694207" y="790251"/>
            <a:ext cx="1203263" cy="832722"/>
          </a:xfrm>
          <a:custGeom>
            <a:avLst/>
            <a:gdLst/>
            <a:ahLst/>
            <a:cxnLst/>
            <a:rect l="l" t="t" r="r" b="b"/>
            <a:pathLst>
              <a:path w="767079" h="530860">
                <a:moveTo>
                  <a:pt x="364302" y="454752"/>
                </a:moveTo>
                <a:lnTo>
                  <a:pt x="166472" y="454752"/>
                </a:lnTo>
                <a:lnTo>
                  <a:pt x="153642" y="463695"/>
                </a:lnTo>
                <a:lnTo>
                  <a:pt x="145519" y="476420"/>
                </a:lnTo>
                <a:lnTo>
                  <a:pt x="142760" y="491262"/>
                </a:lnTo>
                <a:lnTo>
                  <a:pt x="146025" y="506555"/>
                </a:lnTo>
                <a:lnTo>
                  <a:pt x="154968" y="519385"/>
                </a:lnTo>
                <a:lnTo>
                  <a:pt x="167693" y="527509"/>
                </a:lnTo>
                <a:lnTo>
                  <a:pt x="182535" y="530267"/>
                </a:lnTo>
                <a:lnTo>
                  <a:pt x="197828" y="527002"/>
                </a:lnTo>
                <a:lnTo>
                  <a:pt x="364302" y="454752"/>
                </a:lnTo>
                <a:close/>
              </a:path>
              <a:path w="767079" h="530860">
                <a:moveTo>
                  <a:pt x="490043" y="400180"/>
                </a:moveTo>
                <a:lnTo>
                  <a:pt x="94349" y="400180"/>
                </a:lnTo>
                <a:lnTo>
                  <a:pt x="81519" y="409123"/>
                </a:lnTo>
                <a:lnTo>
                  <a:pt x="73395" y="421850"/>
                </a:lnTo>
                <a:lnTo>
                  <a:pt x="70637" y="436696"/>
                </a:lnTo>
                <a:lnTo>
                  <a:pt x="73902" y="451996"/>
                </a:lnTo>
                <a:lnTo>
                  <a:pt x="82844" y="464826"/>
                </a:lnTo>
                <a:lnTo>
                  <a:pt x="95570" y="472950"/>
                </a:lnTo>
                <a:lnTo>
                  <a:pt x="110412" y="475708"/>
                </a:lnTo>
                <a:lnTo>
                  <a:pt x="125705" y="472443"/>
                </a:lnTo>
                <a:lnTo>
                  <a:pt x="166472" y="454752"/>
                </a:lnTo>
                <a:lnTo>
                  <a:pt x="364302" y="454752"/>
                </a:lnTo>
                <a:lnTo>
                  <a:pt x="490043" y="400180"/>
                </a:lnTo>
                <a:close/>
              </a:path>
              <a:path w="767079" h="530860">
                <a:moveTo>
                  <a:pt x="605841" y="327930"/>
                </a:moveTo>
                <a:lnTo>
                  <a:pt x="62992" y="327930"/>
                </a:lnTo>
                <a:lnTo>
                  <a:pt x="23711" y="344973"/>
                </a:lnTo>
                <a:lnTo>
                  <a:pt x="10881" y="353916"/>
                </a:lnTo>
                <a:lnTo>
                  <a:pt x="2758" y="366641"/>
                </a:lnTo>
                <a:lnTo>
                  <a:pt x="0" y="381483"/>
                </a:lnTo>
                <a:lnTo>
                  <a:pt x="3264" y="396777"/>
                </a:lnTo>
                <a:lnTo>
                  <a:pt x="12207" y="409612"/>
                </a:lnTo>
                <a:lnTo>
                  <a:pt x="24932" y="417735"/>
                </a:lnTo>
                <a:lnTo>
                  <a:pt x="39774" y="420490"/>
                </a:lnTo>
                <a:lnTo>
                  <a:pt x="55068" y="417224"/>
                </a:lnTo>
                <a:lnTo>
                  <a:pt x="94349" y="400180"/>
                </a:lnTo>
                <a:lnTo>
                  <a:pt x="490043" y="400180"/>
                </a:lnTo>
                <a:lnTo>
                  <a:pt x="535347" y="380089"/>
                </a:lnTo>
                <a:lnTo>
                  <a:pt x="564693" y="361001"/>
                </a:lnTo>
                <a:lnTo>
                  <a:pt x="605841" y="327930"/>
                </a:lnTo>
                <a:close/>
              </a:path>
              <a:path w="767079" h="530860">
                <a:moveTo>
                  <a:pt x="360576" y="30452"/>
                </a:moveTo>
                <a:lnTo>
                  <a:pt x="346090" y="31152"/>
                </a:lnTo>
                <a:lnTo>
                  <a:pt x="331674" y="32871"/>
                </a:lnTo>
                <a:lnTo>
                  <a:pt x="180975" y="56213"/>
                </a:lnTo>
                <a:lnTo>
                  <a:pt x="177343" y="62792"/>
                </a:lnTo>
                <a:lnTo>
                  <a:pt x="184023" y="78184"/>
                </a:lnTo>
                <a:lnTo>
                  <a:pt x="221796" y="113484"/>
                </a:lnTo>
                <a:lnTo>
                  <a:pt x="336271" y="123447"/>
                </a:lnTo>
                <a:lnTo>
                  <a:pt x="31623" y="255667"/>
                </a:lnTo>
                <a:lnTo>
                  <a:pt x="18794" y="264612"/>
                </a:lnTo>
                <a:lnTo>
                  <a:pt x="10670" y="277341"/>
                </a:lnTo>
                <a:lnTo>
                  <a:pt x="7912" y="292188"/>
                </a:lnTo>
                <a:lnTo>
                  <a:pt x="11176" y="307483"/>
                </a:lnTo>
                <a:lnTo>
                  <a:pt x="20119" y="320313"/>
                </a:lnTo>
                <a:lnTo>
                  <a:pt x="32846" y="328436"/>
                </a:lnTo>
                <a:lnTo>
                  <a:pt x="47692" y="331195"/>
                </a:lnTo>
                <a:lnTo>
                  <a:pt x="62992" y="327930"/>
                </a:lnTo>
                <a:lnTo>
                  <a:pt x="605841" y="327930"/>
                </a:lnTo>
                <a:lnTo>
                  <a:pt x="641251" y="301047"/>
                </a:lnTo>
                <a:lnTo>
                  <a:pt x="703767" y="263305"/>
                </a:lnTo>
                <a:lnTo>
                  <a:pt x="766580" y="234710"/>
                </a:lnTo>
                <a:lnTo>
                  <a:pt x="766580" y="64207"/>
                </a:lnTo>
                <a:lnTo>
                  <a:pt x="589871" y="64207"/>
                </a:lnTo>
                <a:lnTo>
                  <a:pt x="559543" y="62255"/>
                </a:lnTo>
                <a:lnTo>
                  <a:pt x="529870" y="54550"/>
                </a:lnTo>
                <a:lnTo>
                  <a:pt x="520329" y="51377"/>
                </a:lnTo>
                <a:lnTo>
                  <a:pt x="510639" y="48738"/>
                </a:lnTo>
                <a:lnTo>
                  <a:pt x="500820" y="46640"/>
                </a:lnTo>
                <a:lnTo>
                  <a:pt x="490894" y="45088"/>
                </a:lnTo>
                <a:lnTo>
                  <a:pt x="389535" y="32109"/>
                </a:lnTo>
                <a:lnTo>
                  <a:pt x="375076" y="30771"/>
                </a:lnTo>
                <a:lnTo>
                  <a:pt x="360576" y="30452"/>
                </a:lnTo>
                <a:close/>
              </a:path>
              <a:path w="767079" h="530860">
                <a:moveTo>
                  <a:pt x="766580" y="0"/>
                </a:moveTo>
                <a:lnTo>
                  <a:pt x="649186" y="50956"/>
                </a:lnTo>
                <a:lnTo>
                  <a:pt x="620028" y="60431"/>
                </a:lnTo>
                <a:lnTo>
                  <a:pt x="589871" y="64207"/>
                </a:lnTo>
                <a:lnTo>
                  <a:pt x="766580" y="64207"/>
                </a:lnTo>
                <a:lnTo>
                  <a:pt x="766580" y="0"/>
                </a:lnTo>
                <a:close/>
              </a:path>
            </a:pathLst>
          </a:custGeom>
          <a:solidFill>
            <a:srgbClr val="285493"/>
          </a:solidFill>
        </p:spPr>
        <p:txBody>
          <a:bodyPr wrap="square" lIns="0" tIns="0" rIns="0" bIns="0" rtlCol="0"/>
          <a:lstStyle/>
          <a:p>
            <a:endParaRPr sz="2823"/>
          </a:p>
        </p:txBody>
      </p:sp>
      <p:sp>
        <p:nvSpPr>
          <p:cNvPr id="33" name="object 85">
            <a:extLst>
              <a:ext uri="{FF2B5EF4-FFF2-40B4-BE49-F238E27FC236}">
                <a16:creationId xmlns:a16="http://schemas.microsoft.com/office/drawing/2014/main" id="{63772311-65D6-45AF-86DA-D7918F866763}"/>
              </a:ext>
            </a:extLst>
          </p:cNvPr>
          <p:cNvSpPr/>
          <p:nvPr/>
        </p:nvSpPr>
        <p:spPr>
          <a:xfrm>
            <a:off x="5918145" y="1158418"/>
            <a:ext cx="979145" cy="464172"/>
          </a:xfrm>
          <a:custGeom>
            <a:avLst/>
            <a:gdLst/>
            <a:ahLst/>
            <a:cxnLst/>
            <a:rect l="l" t="t" r="r" b="b"/>
            <a:pathLst>
              <a:path w="624204" h="295910">
                <a:moveTo>
                  <a:pt x="171768" y="155780"/>
                </a:moveTo>
                <a:lnTo>
                  <a:pt x="23711" y="220042"/>
                </a:lnTo>
                <a:lnTo>
                  <a:pt x="10881" y="228985"/>
                </a:lnTo>
                <a:lnTo>
                  <a:pt x="2758" y="241710"/>
                </a:lnTo>
                <a:lnTo>
                  <a:pt x="0" y="256552"/>
                </a:lnTo>
                <a:lnTo>
                  <a:pt x="3264" y="271846"/>
                </a:lnTo>
                <a:lnTo>
                  <a:pt x="12207" y="284675"/>
                </a:lnTo>
                <a:lnTo>
                  <a:pt x="24932" y="292799"/>
                </a:lnTo>
                <a:lnTo>
                  <a:pt x="39774" y="295557"/>
                </a:lnTo>
                <a:lnTo>
                  <a:pt x="55068" y="292293"/>
                </a:lnTo>
                <a:lnTo>
                  <a:pt x="203124" y="228043"/>
                </a:lnTo>
                <a:lnTo>
                  <a:pt x="382016" y="150395"/>
                </a:lnTo>
                <a:lnTo>
                  <a:pt x="421933" y="126291"/>
                </a:lnTo>
                <a:lnTo>
                  <a:pt x="469227" y="88280"/>
                </a:lnTo>
                <a:lnTo>
                  <a:pt x="498490" y="66342"/>
                </a:lnTo>
                <a:lnTo>
                  <a:pt x="529117" y="46427"/>
                </a:lnTo>
                <a:lnTo>
                  <a:pt x="561007" y="28597"/>
                </a:lnTo>
                <a:lnTo>
                  <a:pt x="594056" y="12918"/>
                </a:lnTo>
                <a:lnTo>
                  <a:pt x="623821" y="0"/>
                </a:lnTo>
              </a:path>
            </a:pathLst>
          </a:custGeom>
          <a:ln w="13398">
            <a:solidFill>
              <a:srgbClr val="285493"/>
            </a:solidFill>
          </a:ln>
        </p:spPr>
        <p:txBody>
          <a:bodyPr wrap="square" lIns="0" tIns="0" rIns="0" bIns="0" rtlCol="0"/>
          <a:lstStyle/>
          <a:p>
            <a:endParaRPr sz="2823"/>
          </a:p>
        </p:txBody>
      </p:sp>
      <p:sp>
        <p:nvSpPr>
          <p:cNvPr id="34" name="object 86">
            <a:extLst>
              <a:ext uri="{FF2B5EF4-FFF2-40B4-BE49-F238E27FC236}">
                <a16:creationId xmlns:a16="http://schemas.microsoft.com/office/drawing/2014/main" id="{D261ABBE-0224-4EDD-8248-E092D2BD55A1}"/>
              </a:ext>
            </a:extLst>
          </p:cNvPr>
          <p:cNvSpPr/>
          <p:nvPr/>
        </p:nvSpPr>
        <p:spPr>
          <a:xfrm>
            <a:off x="5694206" y="790245"/>
            <a:ext cx="1203263" cy="747059"/>
          </a:xfrm>
          <a:custGeom>
            <a:avLst/>
            <a:gdLst/>
            <a:ahLst/>
            <a:cxnLst/>
            <a:rect l="l" t="t" r="r" b="b"/>
            <a:pathLst>
              <a:path w="767079" h="476250">
                <a:moveTo>
                  <a:pt x="766582" y="0"/>
                </a:moveTo>
                <a:lnTo>
                  <a:pt x="649186" y="50956"/>
                </a:lnTo>
                <a:lnTo>
                  <a:pt x="620028" y="60431"/>
                </a:lnTo>
                <a:lnTo>
                  <a:pt x="589871" y="64207"/>
                </a:lnTo>
                <a:lnTo>
                  <a:pt x="559543" y="62256"/>
                </a:lnTo>
                <a:lnTo>
                  <a:pt x="529870" y="54550"/>
                </a:lnTo>
                <a:lnTo>
                  <a:pt x="520335" y="51377"/>
                </a:lnTo>
                <a:lnTo>
                  <a:pt x="510644" y="48739"/>
                </a:lnTo>
                <a:lnTo>
                  <a:pt x="389535" y="32109"/>
                </a:lnTo>
                <a:lnTo>
                  <a:pt x="360576" y="30452"/>
                </a:lnTo>
                <a:lnTo>
                  <a:pt x="346090" y="31152"/>
                </a:lnTo>
                <a:lnTo>
                  <a:pt x="331674" y="32871"/>
                </a:lnTo>
                <a:lnTo>
                  <a:pt x="187186" y="55249"/>
                </a:lnTo>
                <a:lnTo>
                  <a:pt x="180975" y="56214"/>
                </a:lnTo>
                <a:lnTo>
                  <a:pt x="177343" y="62793"/>
                </a:lnTo>
                <a:lnTo>
                  <a:pt x="179845" y="68571"/>
                </a:lnTo>
                <a:lnTo>
                  <a:pt x="206198" y="105414"/>
                </a:lnTo>
                <a:lnTo>
                  <a:pt x="336271" y="123448"/>
                </a:lnTo>
                <a:lnTo>
                  <a:pt x="220447" y="173714"/>
                </a:lnTo>
                <a:lnTo>
                  <a:pt x="31623" y="255680"/>
                </a:lnTo>
                <a:lnTo>
                  <a:pt x="7912" y="292190"/>
                </a:lnTo>
                <a:lnTo>
                  <a:pt x="32846" y="328437"/>
                </a:lnTo>
                <a:lnTo>
                  <a:pt x="251803" y="245977"/>
                </a:lnTo>
                <a:lnTo>
                  <a:pt x="23711" y="344974"/>
                </a:lnTo>
                <a:lnTo>
                  <a:pt x="0" y="381489"/>
                </a:lnTo>
                <a:lnTo>
                  <a:pt x="3264" y="396790"/>
                </a:lnTo>
                <a:lnTo>
                  <a:pt x="12209" y="409620"/>
                </a:lnTo>
                <a:lnTo>
                  <a:pt x="24939" y="417743"/>
                </a:lnTo>
                <a:lnTo>
                  <a:pt x="39785" y="420502"/>
                </a:lnTo>
                <a:lnTo>
                  <a:pt x="55080" y="417237"/>
                </a:lnTo>
                <a:lnTo>
                  <a:pt x="283160" y="318240"/>
                </a:lnTo>
                <a:lnTo>
                  <a:pt x="94349" y="400194"/>
                </a:lnTo>
                <a:lnTo>
                  <a:pt x="81519" y="409131"/>
                </a:lnTo>
                <a:lnTo>
                  <a:pt x="73395" y="421857"/>
                </a:lnTo>
                <a:lnTo>
                  <a:pt x="70637" y="436702"/>
                </a:lnTo>
                <a:lnTo>
                  <a:pt x="73902" y="451997"/>
                </a:lnTo>
                <a:lnTo>
                  <a:pt x="82844" y="464827"/>
                </a:lnTo>
                <a:lnTo>
                  <a:pt x="95570" y="472950"/>
                </a:lnTo>
                <a:lnTo>
                  <a:pt x="110412" y="475709"/>
                </a:lnTo>
                <a:lnTo>
                  <a:pt x="125705" y="472444"/>
                </a:lnTo>
                <a:lnTo>
                  <a:pt x="314529" y="390491"/>
                </a:lnTo>
              </a:path>
            </a:pathLst>
          </a:custGeom>
          <a:ln w="13398">
            <a:solidFill>
              <a:srgbClr val="285493"/>
            </a:solidFill>
          </a:ln>
        </p:spPr>
        <p:txBody>
          <a:bodyPr wrap="square" lIns="0" tIns="0" rIns="0" bIns="0" rtlCol="0"/>
          <a:lstStyle/>
          <a:p>
            <a:endParaRPr sz="2823"/>
          </a:p>
        </p:txBody>
      </p:sp>
      <p:sp>
        <p:nvSpPr>
          <p:cNvPr id="35" name="object 87">
            <a:extLst>
              <a:ext uri="{FF2B5EF4-FFF2-40B4-BE49-F238E27FC236}">
                <a16:creationId xmlns:a16="http://schemas.microsoft.com/office/drawing/2014/main" id="{BADFF186-C05B-4E72-A793-4D6C3D59EFD8}"/>
              </a:ext>
            </a:extLst>
          </p:cNvPr>
          <p:cNvSpPr/>
          <p:nvPr/>
        </p:nvSpPr>
        <p:spPr>
          <a:xfrm>
            <a:off x="5386102" y="820417"/>
            <a:ext cx="928345" cy="805827"/>
          </a:xfrm>
          <a:custGeom>
            <a:avLst/>
            <a:gdLst/>
            <a:ahLst/>
            <a:cxnLst/>
            <a:rect l="l" t="t" r="r" b="b"/>
            <a:pathLst>
              <a:path w="591820" h="513714">
                <a:moveTo>
                  <a:pt x="101993" y="36956"/>
                </a:moveTo>
                <a:lnTo>
                  <a:pt x="62302" y="44956"/>
                </a:lnTo>
                <a:lnTo>
                  <a:pt x="29884" y="66801"/>
                </a:lnTo>
                <a:lnTo>
                  <a:pt x="8023" y="99211"/>
                </a:lnTo>
                <a:lnTo>
                  <a:pt x="0" y="138899"/>
                </a:lnTo>
                <a:lnTo>
                  <a:pt x="3547" y="165641"/>
                </a:lnTo>
                <a:lnTo>
                  <a:pt x="13581" y="189704"/>
                </a:lnTo>
                <a:lnTo>
                  <a:pt x="29155" y="210174"/>
                </a:lnTo>
                <a:lnTo>
                  <a:pt x="49326" y="226136"/>
                </a:lnTo>
                <a:lnTo>
                  <a:pt x="37865" y="240892"/>
                </a:lnTo>
                <a:lnTo>
                  <a:pt x="29219" y="257616"/>
                </a:lnTo>
                <a:lnTo>
                  <a:pt x="23759" y="275963"/>
                </a:lnTo>
                <a:lnTo>
                  <a:pt x="21856" y="295592"/>
                </a:lnTo>
                <a:lnTo>
                  <a:pt x="27318" y="328620"/>
                </a:lnTo>
                <a:lnTo>
                  <a:pt x="42513" y="357135"/>
                </a:lnTo>
                <a:lnTo>
                  <a:pt x="65622" y="379322"/>
                </a:lnTo>
                <a:lnTo>
                  <a:pt x="94830" y="393369"/>
                </a:lnTo>
                <a:lnTo>
                  <a:pt x="93040" y="400723"/>
                </a:lnTo>
                <a:lnTo>
                  <a:pt x="92075" y="408393"/>
                </a:lnTo>
                <a:lnTo>
                  <a:pt x="92180" y="416814"/>
                </a:lnTo>
                <a:lnTo>
                  <a:pt x="99684" y="454040"/>
                </a:lnTo>
                <a:lnTo>
                  <a:pt x="120454" y="484866"/>
                </a:lnTo>
                <a:lnTo>
                  <a:pt x="151266" y="505654"/>
                </a:lnTo>
                <a:lnTo>
                  <a:pt x="189001" y="513283"/>
                </a:lnTo>
                <a:lnTo>
                  <a:pt x="224031" y="506769"/>
                </a:lnTo>
                <a:lnTo>
                  <a:pt x="253369" y="488843"/>
                </a:lnTo>
                <a:lnTo>
                  <a:pt x="274571" y="461957"/>
                </a:lnTo>
                <a:lnTo>
                  <a:pt x="285191" y="428561"/>
                </a:lnTo>
                <a:lnTo>
                  <a:pt x="375797" y="428561"/>
                </a:lnTo>
                <a:lnTo>
                  <a:pt x="393345" y="416814"/>
                </a:lnTo>
                <a:lnTo>
                  <a:pt x="408482" y="400646"/>
                </a:lnTo>
                <a:lnTo>
                  <a:pt x="578670" y="400646"/>
                </a:lnTo>
                <a:lnTo>
                  <a:pt x="583632" y="393291"/>
                </a:lnTo>
                <a:lnTo>
                  <a:pt x="591261" y="355549"/>
                </a:lnTo>
                <a:lnTo>
                  <a:pt x="583927" y="318477"/>
                </a:lnTo>
                <a:lnTo>
                  <a:pt x="563870" y="288010"/>
                </a:lnTo>
                <a:lnTo>
                  <a:pt x="534036" y="267088"/>
                </a:lnTo>
                <a:lnTo>
                  <a:pt x="497370" y="258648"/>
                </a:lnTo>
                <a:lnTo>
                  <a:pt x="499356" y="251336"/>
                </a:lnTo>
                <a:lnTo>
                  <a:pt x="500805" y="243817"/>
                </a:lnTo>
                <a:lnTo>
                  <a:pt x="501692" y="236113"/>
                </a:lnTo>
                <a:lnTo>
                  <a:pt x="501992" y="228244"/>
                </a:lnTo>
                <a:lnTo>
                  <a:pt x="496262" y="194466"/>
                </a:lnTo>
                <a:lnTo>
                  <a:pt x="480358" y="165493"/>
                </a:lnTo>
                <a:lnTo>
                  <a:pt x="456244" y="143255"/>
                </a:lnTo>
                <a:lnTo>
                  <a:pt x="425881" y="129679"/>
                </a:lnTo>
                <a:lnTo>
                  <a:pt x="427537" y="122987"/>
                </a:lnTo>
                <a:lnTo>
                  <a:pt x="428766" y="116136"/>
                </a:lnTo>
                <a:lnTo>
                  <a:pt x="429530" y="109136"/>
                </a:lnTo>
                <a:lnTo>
                  <a:pt x="429793" y="101993"/>
                </a:lnTo>
                <a:lnTo>
                  <a:pt x="427166" y="88963"/>
                </a:lnTo>
                <a:lnTo>
                  <a:pt x="190804" y="88963"/>
                </a:lnTo>
                <a:lnTo>
                  <a:pt x="174918" y="67755"/>
                </a:lnTo>
                <a:lnTo>
                  <a:pt x="154147" y="51334"/>
                </a:lnTo>
                <a:lnTo>
                  <a:pt x="129502" y="40727"/>
                </a:lnTo>
                <a:lnTo>
                  <a:pt x="101993" y="36956"/>
                </a:lnTo>
                <a:close/>
              </a:path>
              <a:path w="591820" h="513714">
                <a:moveTo>
                  <a:pt x="578670" y="400646"/>
                </a:moveTo>
                <a:lnTo>
                  <a:pt x="408482" y="400646"/>
                </a:lnTo>
                <a:lnTo>
                  <a:pt x="423498" y="421743"/>
                </a:lnTo>
                <a:lnTo>
                  <a:pt x="443499" y="438116"/>
                </a:lnTo>
                <a:lnTo>
                  <a:pt x="467440" y="448715"/>
                </a:lnTo>
                <a:lnTo>
                  <a:pt x="494271" y="452488"/>
                </a:lnTo>
                <a:lnTo>
                  <a:pt x="532018" y="444878"/>
                </a:lnTo>
                <a:lnTo>
                  <a:pt x="562844" y="424106"/>
                </a:lnTo>
                <a:lnTo>
                  <a:pt x="578670" y="400646"/>
                </a:lnTo>
                <a:close/>
              </a:path>
              <a:path w="591820" h="513714">
                <a:moveTo>
                  <a:pt x="375797" y="428561"/>
                </a:moveTo>
                <a:lnTo>
                  <a:pt x="285191" y="428561"/>
                </a:lnTo>
                <a:lnTo>
                  <a:pt x="295687" y="433363"/>
                </a:lnTo>
                <a:lnTo>
                  <a:pt x="306809" y="436906"/>
                </a:lnTo>
                <a:lnTo>
                  <a:pt x="318470" y="439100"/>
                </a:lnTo>
                <a:lnTo>
                  <a:pt x="330581" y="439851"/>
                </a:lnTo>
                <a:lnTo>
                  <a:pt x="353733" y="437078"/>
                </a:lnTo>
                <a:lnTo>
                  <a:pt x="374875" y="429179"/>
                </a:lnTo>
                <a:lnTo>
                  <a:pt x="375797" y="428561"/>
                </a:lnTo>
                <a:close/>
              </a:path>
              <a:path w="591820" h="513714">
                <a:moveTo>
                  <a:pt x="327850" y="0"/>
                </a:moveTo>
                <a:lnTo>
                  <a:pt x="295241" y="5315"/>
                </a:lnTo>
                <a:lnTo>
                  <a:pt x="267000" y="20119"/>
                </a:lnTo>
                <a:lnTo>
                  <a:pt x="244866" y="42673"/>
                </a:lnTo>
                <a:lnTo>
                  <a:pt x="230581" y="71234"/>
                </a:lnTo>
                <a:lnTo>
                  <a:pt x="219815" y="74058"/>
                </a:lnTo>
                <a:lnTo>
                  <a:pt x="209559" y="78012"/>
                </a:lnTo>
                <a:lnTo>
                  <a:pt x="199870" y="83010"/>
                </a:lnTo>
                <a:lnTo>
                  <a:pt x="190804" y="88963"/>
                </a:lnTo>
                <a:lnTo>
                  <a:pt x="427166" y="88963"/>
                </a:lnTo>
                <a:lnTo>
                  <a:pt x="421789" y="62297"/>
                </a:lnTo>
                <a:lnTo>
                  <a:pt x="399943" y="29879"/>
                </a:lnTo>
                <a:lnTo>
                  <a:pt x="367537" y="8021"/>
                </a:lnTo>
                <a:lnTo>
                  <a:pt x="327850" y="0"/>
                </a:lnTo>
                <a:close/>
              </a:path>
            </a:pathLst>
          </a:custGeom>
          <a:solidFill>
            <a:srgbClr val="99DDEA"/>
          </a:solidFill>
        </p:spPr>
        <p:txBody>
          <a:bodyPr wrap="square" lIns="0" tIns="0" rIns="0" bIns="0" rtlCol="0"/>
          <a:lstStyle/>
          <a:p>
            <a:endParaRPr sz="2823"/>
          </a:p>
        </p:txBody>
      </p:sp>
      <p:sp>
        <p:nvSpPr>
          <p:cNvPr id="36" name="object 88">
            <a:extLst>
              <a:ext uri="{FF2B5EF4-FFF2-40B4-BE49-F238E27FC236}">
                <a16:creationId xmlns:a16="http://schemas.microsoft.com/office/drawing/2014/main" id="{F3A66F96-D817-4F22-90C1-3FA3EDCDC1B2}"/>
              </a:ext>
            </a:extLst>
          </p:cNvPr>
          <p:cNvSpPr/>
          <p:nvPr/>
        </p:nvSpPr>
        <p:spPr>
          <a:xfrm>
            <a:off x="5669300" y="1098592"/>
            <a:ext cx="1228165" cy="688289"/>
          </a:xfrm>
          <a:custGeom>
            <a:avLst/>
            <a:gdLst/>
            <a:ahLst/>
            <a:cxnLst/>
            <a:rect l="l" t="t" r="r" b="b"/>
            <a:pathLst>
              <a:path w="782954" h="438785">
                <a:moveTo>
                  <a:pt x="298615" y="0"/>
                </a:moveTo>
                <a:lnTo>
                  <a:pt x="292658" y="4584"/>
                </a:lnTo>
                <a:lnTo>
                  <a:pt x="292658" y="21374"/>
                </a:lnTo>
                <a:lnTo>
                  <a:pt x="313259" y="68790"/>
                </a:lnTo>
                <a:lnTo>
                  <a:pt x="414299" y="123507"/>
                </a:lnTo>
                <a:lnTo>
                  <a:pt x="82194" y="123507"/>
                </a:lnTo>
                <a:lnTo>
                  <a:pt x="66862" y="126601"/>
                </a:lnTo>
                <a:lnTo>
                  <a:pt x="54344" y="135040"/>
                </a:lnTo>
                <a:lnTo>
                  <a:pt x="45905" y="147558"/>
                </a:lnTo>
                <a:lnTo>
                  <a:pt x="42811" y="162890"/>
                </a:lnTo>
                <a:lnTo>
                  <a:pt x="45905" y="178216"/>
                </a:lnTo>
                <a:lnTo>
                  <a:pt x="54344" y="190734"/>
                </a:lnTo>
                <a:lnTo>
                  <a:pt x="66862" y="199176"/>
                </a:lnTo>
                <a:lnTo>
                  <a:pt x="82194" y="202272"/>
                </a:lnTo>
                <a:lnTo>
                  <a:pt x="39382" y="202272"/>
                </a:lnTo>
                <a:lnTo>
                  <a:pt x="24051" y="205367"/>
                </a:lnTo>
                <a:lnTo>
                  <a:pt x="11533" y="213806"/>
                </a:lnTo>
                <a:lnTo>
                  <a:pt x="3094" y="226324"/>
                </a:lnTo>
                <a:lnTo>
                  <a:pt x="0" y="241655"/>
                </a:lnTo>
                <a:lnTo>
                  <a:pt x="3094" y="256987"/>
                </a:lnTo>
                <a:lnTo>
                  <a:pt x="11533" y="269505"/>
                </a:lnTo>
                <a:lnTo>
                  <a:pt x="24051" y="277944"/>
                </a:lnTo>
                <a:lnTo>
                  <a:pt x="39382" y="281038"/>
                </a:lnTo>
                <a:lnTo>
                  <a:pt x="82194" y="281038"/>
                </a:lnTo>
                <a:lnTo>
                  <a:pt x="66862" y="284134"/>
                </a:lnTo>
                <a:lnTo>
                  <a:pt x="54344" y="292576"/>
                </a:lnTo>
                <a:lnTo>
                  <a:pt x="45905" y="305094"/>
                </a:lnTo>
                <a:lnTo>
                  <a:pt x="42811" y="320421"/>
                </a:lnTo>
                <a:lnTo>
                  <a:pt x="45905" y="335754"/>
                </a:lnTo>
                <a:lnTo>
                  <a:pt x="54344" y="348276"/>
                </a:lnTo>
                <a:lnTo>
                  <a:pt x="66862" y="356720"/>
                </a:lnTo>
                <a:lnTo>
                  <a:pt x="82194" y="359816"/>
                </a:lnTo>
                <a:lnTo>
                  <a:pt x="126631" y="359816"/>
                </a:lnTo>
                <a:lnTo>
                  <a:pt x="111300" y="362910"/>
                </a:lnTo>
                <a:lnTo>
                  <a:pt x="98782" y="371349"/>
                </a:lnTo>
                <a:lnTo>
                  <a:pt x="90343" y="383867"/>
                </a:lnTo>
                <a:lnTo>
                  <a:pt x="87248" y="399199"/>
                </a:lnTo>
                <a:lnTo>
                  <a:pt x="90343" y="414525"/>
                </a:lnTo>
                <a:lnTo>
                  <a:pt x="98782" y="427043"/>
                </a:lnTo>
                <a:lnTo>
                  <a:pt x="111300" y="435485"/>
                </a:lnTo>
                <a:lnTo>
                  <a:pt x="126631" y="438581"/>
                </a:lnTo>
                <a:lnTo>
                  <a:pt x="483044" y="438581"/>
                </a:lnTo>
                <a:lnTo>
                  <a:pt x="529259" y="432358"/>
                </a:lnTo>
                <a:lnTo>
                  <a:pt x="587781" y="416331"/>
                </a:lnTo>
                <a:lnTo>
                  <a:pt x="623355" y="407851"/>
                </a:lnTo>
                <a:lnTo>
                  <a:pt x="659379" y="401777"/>
                </a:lnTo>
                <a:lnTo>
                  <a:pt x="695728" y="398121"/>
                </a:lnTo>
                <a:lnTo>
                  <a:pt x="732282" y="396900"/>
                </a:lnTo>
                <a:lnTo>
                  <a:pt x="782459" y="396900"/>
                </a:lnTo>
                <a:lnTo>
                  <a:pt x="782459" y="181584"/>
                </a:lnTo>
                <a:lnTo>
                  <a:pt x="730199" y="181584"/>
                </a:lnTo>
                <a:lnTo>
                  <a:pt x="699682" y="178670"/>
                </a:lnTo>
                <a:lnTo>
                  <a:pt x="670518" y="170130"/>
                </a:lnTo>
                <a:lnTo>
                  <a:pt x="643474" y="156268"/>
                </a:lnTo>
                <a:lnTo>
                  <a:pt x="619315" y="137388"/>
                </a:lnTo>
                <a:lnTo>
                  <a:pt x="611834" y="130675"/>
                </a:lnTo>
                <a:lnTo>
                  <a:pt x="603997" y="124394"/>
                </a:lnTo>
                <a:lnTo>
                  <a:pt x="499516" y="60921"/>
                </a:lnTo>
                <a:lnTo>
                  <a:pt x="460056" y="42746"/>
                </a:lnTo>
                <a:lnTo>
                  <a:pt x="446151" y="38582"/>
                </a:lnTo>
                <a:lnTo>
                  <a:pt x="298615" y="0"/>
                </a:lnTo>
                <a:close/>
              </a:path>
            </a:pathLst>
          </a:custGeom>
          <a:solidFill>
            <a:srgbClr val="FFFFFF"/>
          </a:solidFill>
        </p:spPr>
        <p:txBody>
          <a:bodyPr wrap="square" lIns="0" tIns="0" rIns="0" bIns="0" rtlCol="0"/>
          <a:lstStyle/>
          <a:p>
            <a:endParaRPr sz="2823"/>
          </a:p>
        </p:txBody>
      </p:sp>
      <p:sp>
        <p:nvSpPr>
          <p:cNvPr id="37" name="object 89">
            <a:extLst>
              <a:ext uri="{FF2B5EF4-FFF2-40B4-BE49-F238E27FC236}">
                <a16:creationId xmlns:a16="http://schemas.microsoft.com/office/drawing/2014/main" id="{77C41F3B-7D97-4D3A-B600-D1D447A06CAA}"/>
              </a:ext>
            </a:extLst>
          </p:cNvPr>
          <p:cNvSpPr/>
          <p:nvPr/>
        </p:nvSpPr>
        <p:spPr>
          <a:xfrm>
            <a:off x="5765864" y="1321740"/>
            <a:ext cx="78690" cy="64745"/>
          </a:xfrm>
          <a:custGeom>
            <a:avLst/>
            <a:gdLst/>
            <a:ahLst/>
            <a:cxnLst/>
            <a:rect l="l" t="t" r="r" b="b"/>
            <a:pathLst>
              <a:path w="50164" h="41275">
                <a:moveTo>
                  <a:pt x="49949" y="0"/>
                </a:moveTo>
                <a:lnTo>
                  <a:pt x="20637" y="0"/>
                </a:lnTo>
                <a:lnTo>
                  <a:pt x="12612" y="1624"/>
                </a:lnTo>
                <a:lnTo>
                  <a:pt x="6051" y="6049"/>
                </a:lnTo>
                <a:lnTo>
                  <a:pt x="1624" y="12606"/>
                </a:lnTo>
                <a:lnTo>
                  <a:pt x="0" y="20624"/>
                </a:lnTo>
                <a:lnTo>
                  <a:pt x="1624" y="28650"/>
                </a:lnTo>
                <a:lnTo>
                  <a:pt x="6051" y="35210"/>
                </a:lnTo>
                <a:lnTo>
                  <a:pt x="12612" y="39637"/>
                </a:lnTo>
                <a:lnTo>
                  <a:pt x="20637" y="41262"/>
                </a:lnTo>
                <a:lnTo>
                  <a:pt x="49949" y="41262"/>
                </a:lnTo>
                <a:lnTo>
                  <a:pt x="49949" y="0"/>
                </a:lnTo>
                <a:close/>
              </a:path>
            </a:pathLst>
          </a:custGeom>
          <a:solidFill>
            <a:srgbClr val="A0D1E5"/>
          </a:solidFill>
        </p:spPr>
        <p:txBody>
          <a:bodyPr wrap="square" lIns="0" tIns="0" rIns="0" bIns="0" rtlCol="0"/>
          <a:lstStyle/>
          <a:p>
            <a:endParaRPr sz="2823"/>
          </a:p>
        </p:txBody>
      </p:sp>
      <p:sp>
        <p:nvSpPr>
          <p:cNvPr id="38" name="object 90">
            <a:extLst>
              <a:ext uri="{FF2B5EF4-FFF2-40B4-BE49-F238E27FC236}">
                <a16:creationId xmlns:a16="http://schemas.microsoft.com/office/drawing/2014/main" id="{6B5447CB-444A-4C70-B9EB-71C56DE69DA6}"/>
              </a:ext>
            </a:extLst>
          </p:cNvPr>
          <p:cNvSpPr/>
          <p:nvPr/>
        </p:nvSpPr>
        <p:spPr>
          <a:xfrm>
            <a:off x="5765864" y="1321740"/>
            <a:ext cx="78690" cy="64745"/>
          </a:xfrm>
          <a:custGeom>
            <a:avLst/>
            <a:gdLst/>
            <a:ahLst/>
            <a:cxnLst/>
            <a:rect l="l" t="t" r="r" b="b"/>
            <a:pathLst>
              <a:path w="50164" h="41275">
                <a:moveTo>
                  <a:pt x="20637" y="0"/>
                </a:moveTo>
                <a:lnTo>
                  <a:pt x="12612" y="1624"/>
                </a:lnTo>
                <a:lnTo>
                  <a:pt x="6051" y="6049"/>
                </a:lnTo>
                <a:lnTo>
                  <a:pt x="1624" y="12606"/>
                </a:lnTo>
                <a:lnTo>
                  <a:pt x="0" y="20624"/>
                </a:lnTo>
                <a:lnTo>
                  <a:pt x="1624" y="28650"/>
                </a:lnTo>
                <a:lnTo>
                  <a:pt x="6051" y="35210"/>
                </a:lnTo>
                <a:lnTo>
                  <a:pt x="12612" y="39637"/>
                </a:lnTo>
                <a:lnTo>
                  <a:pt x="20637" y="41262"/>
                </a:lnTo>
                <a:lnTo>
                  <a:pt x="49949" y="41262"/>
                </a:lnTo>
                <a:lnTo>
                  <a:pt x="49949" y="0"/>
                </a:lnTo>
                <a:lnTo>
                  <a:pt x="20637" y="0"/>
                </a:lnTo>
                <a:close/>
              </a:path>
            </a:pathLst>
          </a:custGeom>
          <a:ln w="5359">
            <a:solidFill>
              <a:srgbClr val="FFFFFF"/>
            </a:solidFill>
          </a:ln>
        </p:spPr>
        <p:txBody>
          <a:bodyPr wrap="square" lIns="0" tIns="0" rIns="0" bIns="0" rtlCol="0"/>
          <a:lstStyle/>
          <a:p>
            <a:endParaRPr sz="2823"/>
          </a:p>
        </p:txBody>
      </p:sp>
      <p:sp>
        <p:nvSpPr>
          <p:cNvPr id="39" name="object 91">
            <a:extLst>
              <a:ext uri="{FF2B5EF4-FFF2-40B4-BE49-F238E27FC236}">
                <a16:creationId xmlns:a16="http://schemas.microsoft.com/office/drawing/2014/main" id="{C2284739-103B-4E01-9154-A7E20D2DDC75}"/>
              </a:ext>
            </a:extLst>
          </p:cNvPr>
          <p:cNvSpPr/>
          <p:nvPr/>
        </p:nvSpPr>
        <p:spPr>
          <a:xfrm>
            <a:off x="5698702" y="1445699"/>
            <a:ext cx="78690" cy="64745"/>
          </a:xfrm>
          <a:custGeom>
            <a:avLst/>
            <a:gdLst/>
            <a:ahLst/>
            <a:cxnLst/>
            <a:rect l="l" t="t" r="r" b="b"/>
            <a:pathLst>
              <a:path w="50164" h="41275">
                <a:moveTo>
                  <a:pt x="49949" y="0"/>
                </a:moveTo>
                <a:lnTo>
                  <a:pt x="20637" y="0"/>
                </a:lnTo>
                <a:lnTo>
                  <a:pt x="12612" y="1624"/>
                </a:lnTo>
                <a:lnTo>
                  <a:pt x="6051" y="6049"/>
                </a:lnTo>
                <a:lnTo>
                  <a:pt x="1624" y="12606"/>
                </a:lnTo>
                <a:lnTo>
                  <a:pt x="0" y="20624"/>
                </a:lnTo>
                <a:lnTo>
                  <a:pt x="1624" y="28650"/>
                </a:lnTo>
                <a:lnTo>
                  <a:pt x="6051" y="35210"/>
                </a:lnTo>
                <a:lnTo>
                  <a:pt x="12612" y="39637"/>
                </a:lnTo>
                <a:lnTo>
                  <a:pt x="20637" y="41262"/>
                </a:lnTo>
                <a:lnTo>
                  <a:pt x="49949" y="41262"/>
                </a:lnTo>
                <a:lnTo>
                  <a:pt x="49949" y="0"/>
                </a:lnTo>
                <a:close/>
              </a:path>
            </a:pathLst>
          </a:custGeom>
          <a:solidFill>
            <a:srgbClr val="A0D1E5"/>
          </a:solidFill>
        </p:spPr>
        <p:txBody>
          <a:bodyPr wrap="square" lIns="0" tIns="0" rIns="0" bIns="0" rtlCol="0"/>
          <a:lstStyle/>
          <a:p>
            <a:endParaRPr sz="2823"/>
          </a:p>
        </p:txBody>
      </p:sp>
      <p:sp>
        <p:nvSpPr>
          <p:cNvPr id="40" name="object 92">
            <a:extLst>
              <a:ext uri="{FF2B5EF4-FFF2-40B4-BE49-F238E27FC236}">
                <a16:creationId xmlns:a16="http://schemas.microsoft.com/office/drawing/2014/main" id="{0B32761C-83C8-4D2A-9E6B-F5D5D13F1E91}"/>
              </a:ext>
            </a:extLst>
          </p:cNvPr>
          <p:cNvSpPr/>
          <p:nvPr/>
        </p:nvSpPr>
        <p:spPr>
          <a:xfrm>
            <a:off x="5698702" y="1445699"/>
            <a:ext cx="78690" cy="64745"/>
          </a:xfrm>
          <a:custGeom>
            <a:avLst/>
            <a:gdLst/>
            <a:ahLst/>
            <a:cxnLst/>
            <a:rect l="l" t="t" r="r" b="b"/>
            <a:pathLst>
              <a:path w="50164" h="41275">
                <a:moveTo>
                  <a:pt x="20637" y="0"/>
                </a:moveTo>
                <a:lnTo>
                  <a:pt x="12612" y="1624"/>
                </a:lnTo>
                <a:lnTo>
                  <a:pt x="6051" y="6049"/>
                </a:lnTo>
                <a:lnTo>
                  <a:pt x="1624" y="12606"/>
                </a:lnTo>
                <a:lnTo>
                  <a:pt x="0" y="20624"/>
                </a:lnTo>
                <a:lnTo>
                  <a:pt x="1624" y="28650"/>
                </a:lnTo>
                <a:lnTo>
                  <a:pt x="6051" y="35210"/>
                </a:lnTo>
                <a:lnTo>
                  <a:pt x="12612" y="39637"/>
                </a:lnTo>
                <a:lnTo>
                  <a:pt x="20637" y="41262"/>
                </a:lnTo>
                <a:lnTo>
                  <a:pt x="49949" y="41262"/>
                </a:lnTo>
                <a:lnTo>
                  <a:pt x="49949" y="0"/>
                </a:lnTo>
                <a:lnTo>
                  <a:pt x="20637" y="0"/>
                </a:lnTo>
                <a:close/>
              </a:path>
            </a:pathLst>
          </a:custGeom>
          <a:ln w="5359">
            <a:solidFill>
              <a:srgbClr val="FFFFFF"/>
            </a:solidFill>
          </a:ln>
        </p:spPr>
        <p:txBody>
          <a:bodyPr wrap="square" lIns="0" tIns="0" rIns="0" bIns="0" rtlCol="0"/>
          <a:lstStyle/>
          <a:p>
            <a:endParaRPr sz="2823"/>
          </a:p>
        </p:txBody>
      </p:sp>
      <p:sp>
        <p:nvSpPr>
          <p:cNvPr id="41" name="object 93">
            <a:extLst>
              <a:ext uri="{FF2B5EF4-FFF2-40B4-BE49-F238E27FC236}">
                <a16:creationId xmlns:a16="http://schemas.microsoft.com/office/drawing/2014/main" id="{C9A6B76B-DB25-41F6-BDC7-4F98342BCC80}"/>
              </a:ext>
            </a:extLst>
          </p:cNvPr>
          <p:cNvSpPr/>
          <p:nvPr/>
        </p:nvSpPr>
        <p:spPr>
          <a:xfrm>
            <a:off x="5765864" y="1569716"/>
            <a:ext cx="78690" cy="64745"/>
          </a:xfrm>
          <a:custGeom>
            <a:avLst/>
            <a:gdLst/>
            <a:ahLst/>
            <a:cxnLst/>
            <a:rect l="l" t="t" r="r" b="b"/>
            <a:pathLst>
              <a:path w="50164" h="41275">
                <a:moveTo>
                  <a:pt x="49949" y="0"/>
                </a:moveTo>
                <a:lnTo>
                  <a:pt x="20637" y="0"/>
                </a:lnTo>
                <a:lnTo>
                  <a:pt x="12612" y="1624"/>
                </a:lnTo>
                <a:lnTo>
                  <a:pt x="6051" y="6051"/>
                </a:lnTo>
                <a:lnTo>
                  <a:pt x="1624" y="12612"/>
                </a:lnTo>
                <a:lnTo>
                  <a:pt x="0" y="20637"/>
                </a:lnTo>
                <a:lnTo>
                  <a:pt x="1624" y="28655"/>
                </a:lnTo>
                <a:lnTo>
                  <a:pt x="6051" y="35212"/>
                </a:lnTo>
                <a:lnTo>
                  <a:pt x="12612" y="39638"/>
                </a:lnTo>
                <a:lnTo>
                  <a:pt x="20637" y="41262"/>
                </a:lnTo>
                <a:lnTo>
                  <a:pt x="49949" y="41262"/>
                </a:lnTo>
                <a:lnTo>
                  <a:pt x="49949" y="0"/>
                </a:lnTo>
                <a:close/>
              </a:path>
            </a:pathLst>
          </a:custGeom>
          <a:solidFill>
            <a:srgbClr val="A0D1E5"/>
          </a:solidFill>
        </p:spPr>
        <p:txBody>
          <a:bodyPr wrap="square" lIns="0" tIns="0" rIns="0" bIns="0" rtlCol="0"/>
          <a:lstStyle/>
          <a:p>
            <a:endParaRPr sz="2823"/>
          </a:p>
        </p:txBody>
      </p:sp>
      <p:sp>
        <p:nvSpPr>
          <p:cNvPr id="42" name="object 94">
            <a:extLst>
              <a:ext uri="{FF2B5EF4-FFF2-40B4-BE49-F238E27FC236}">
                <a16:creationId xmlns:a16="http://schemas.microsoft.com/office/drawing/2014/main" id="{0254700E-4434-4615-85DC-26CAC42A3B6B}"/>
              </a:ext>
            </a:extLst>
          </p:cNvPr>
          <p:cNvSpPr/>
          <p:nvPr/>
        </p:nvSpPr>
        <p:spPr>
          <a:xfrm>
            <a:off x="5765864" y="1569716"/>
            <a:ext cx="78690" cy="64745"/>
          </a:xfrm>
          <a:custGeom>
            <a:avLst/>
            <a:gdLst/>
            <a:ahLst/>
            <a:cxnLst/>
            <a:rect l="l" t="t" r="r" b="b"/>
            <a:pathLst>
              <a:path w="50164" h="41275">
                <a:moveTo>
                  <a:pt x="20637" y="0"/>
                </a:moveTo>
                <a:lnTo>
                  <a:pt x="12612" y="1624"/>
                </a:lnTo>
                <a:lnTo>
                  <a:pt x="6051" y="6051"/>
                </a:lnTo>
                <a:lnTo>
                  <a:pt x="1624" y="12612"/>
                </a:lnTo>
                <a:lnTo>
                  <a:pt x="0" y="20637"/>
                </a:lnTo>
                <a:lnTo>
                  <a:pt x="1624" y="28655"/>
                </a:lnTo>
                <a:lnTo>
                  <a:pt x="6051" y="35212"/>
                </a:lnTo>
                <a:lnTo>
                  <a:pt x="12612" y="39638"/>
                </a:lnTo>
                <a:lnTo>
                  <a:pt x="20637" y="41262"/>
                </a:lnTo>
                <a:lnTo>
                  <a:pt x="49949" y="41262"/>
                </a:lnTo>
                <a:lnTo>
                  <a:pt x="49949" y="0"/>
                </a:lnTo>
                <a:lnTo>
                  <a:pt x="20637" y="0"/>
                </a:lnTo>
                <a:close/>
              </a:path>
            </a:pathLst>
          </a:custGeom>
          <a:ln w="5359">
            <a:solidFill>
              <a:srgbClr val="FFFFFF"/>
            </a:solidFill>
          </a:ln>
        </p:spPr>
        <p:txBody>
          <a:bodyPr wrap="square" lIns="0" tIns="0" rIns="0" bIns="0" rtlCol="0"/>
          <a:lstStyle/>
          <a:p>
            <a:endParaRPr sz="2823"/>
          </a:p>
        </p:txBody>
      </p:sp>
      <p:sp>
        <p:nvSpPr>
          <p:cNvPr id="43" name="object 95">
            <a:extLst>
              <a:ext uri="{FF2B5EF4-FFF2-40B4-BE49-F238E27FC236}">
                <a16:creationId xmlns:a16="http://schemas.microsoft.com/office/drawing/2014/main" id="{EE6F96F7-4B4A-4E5A-A9FC-B3754214EBE4}"/>
              </a:ext>
            </a:extLst>
          </p:cNvPr>
          <p:cNvSpPr/>
          <p:nvPr/>
        </p:nvSpPr>
        <p:spPr>
          <a:xfrm>
            <a:off x="5835083" y="1692418"/>
            <a:ext cx="78690" cy="64745"/>
          </a:xfrm>
          <a:custGeom>
            <a:avLst/>
            <a:gdLst/>
            <a:ahLst/>
            <a:cxnLst/>
            <a:rect l="l" t="t" r="r" b="b"/>
            <a:pathLst>
              <a:path w="50164" h="41275">
                <a:moveTo>
                  <a:pt x="49949" y="0"/>
                </a:moveTo>
                <a:lnTo>
                  <a:pt x="20637" y="0"/>
                </a:lnTo>
                <a:lnTo>
                  <a:pt x="12612" y="1624"/>
                </a:lnTo>
                <a:lnTo>
                  <a:pt x="6051" y="6051"/>
                </a:lnTo>
                <a:lnTo>
                  <a:pt x="1624" y="12612"/>
                </a:lnTo>
                <a:lnTo>
                  <a:pt x="0" y="20637"/>
                </a:lnTo>
                <a:lnTo>
                  <a:pt x="1624" y="28655"/>
                </a:lnTo>
                <a:lnTo>
                  <a:pt x="6051" y="35212"/>
                </a:lnTo>
                <a:lnTo>
                  <a:pt x="12612" y="39638"/>
                </a:lnTo>
                <a:lnTo>
                  <a:pt x="20637" y="41262"/>
                </a:lnTo>
                <a:lnTo>
                  <a:pt x="49949" y="41262"/>
                </a:lnTo>
                <a:lnTo>
                  <a:pt x="49949" y="0"/>
                </a:lnTo>
                <a:close/>
              </a:path>
            </a:pathLst>
          </a:custGeom>
          <a:solidFill>
            <a:srgbClr val="A0D1E5"/>
          </a:solidFill>
        </p:spPr>
        <p:txBody>
          <a:bodyPr wrap="square" lIns="0" tIns="0" rIns="0" bIns="0" rtlCol="0"/>
          <a:lstStyle/>
          <a:p>
            <a:endParaRPr sz="2823"/>
          </a:p>
        </p:txBody>
      </p:sp>
      <p:sp>
        <p:nvSpPr>
          <p:cNvPr id="44" name="object 96">
            <a:extLst>
              <a:ext uri="{FF2B5EF4-FFF2-40B4-BE49-F238E27FC236}">
                <a16:creationId xmlns:a16="http://schemas.microsoft.com/office/drawing/2014/main" id="{198D43C3-D730-49C7-8A69-3A651627A19C}"/>
              </a:ext>
            </a:extLst>
          </p:cNvPr>
          <p:cNvSpPr/>
          <p:nvPr/>
        </p:nvSpPr>
        <p:spPr>
          <a:xfrm>
            <a:off x="5835083" y="1692418"/>
            <a:ext cx="78690" cy="64745"/>
          </a:xfrm>
          <a:custGeom>
            <a:avLst/>
            <a:gdLst/>
            <a:ahLst/>
            <a:cxnLst/>
            <a:rect l="l" t="t" r="r" b="b"/>
            <a:pathLst>
              <a:path w="50164" h="41275">
                <a:moveTo>
                  <a:pt x="20637" y="0"/>
                </a:moveTo>
                <a:lnTo>
                  <a:pt x="12612" y="1624"/>
                </a:lnTo>
                <a:lnTo>
                  <a:pt x="6051" y="6051"/>
                </a:lnTo>
                <a:lnTo>
                  <a:pt x="1624" y="12612"/>
                </a:lnTo>
                <a:lnTo>
                  <a:pt x="0" y="20637"/>
                </a:lnTo>
                <a:lnTo>
                  <a:pt x="1624" y="28655"/>
                </a:lnTo>
                <a:lnTo>
                  <a:pt x="6051" y="35212"/>
                </a:lnTo>
                <a:lnTo>
                  <a:pt x="12612" y="39638"/>
                </a:lnTo>
                <a:lnTo>
                  <a:pt x="20637" y="41262"/>
                </a:lnTo>
                <a:lnTo>
                  <a:pt x="49949" y="41262"/>
                </a:lnTo>
                <a:lnTo>
                  <a:pt x="49949" y="0"/>
                </a:lnTo>
                <a:lnTo>
                  <a:pt x="20637" y="0"/>
                </a:lnTo>
                <a:close/>
              </a:path>
            </a:pathLst>
          </a:custGeom>
          <a:ln w="5359">
            <a:solidFill>
              <a:srgbClr val="FFFFFF"/>
            </a:solidFill>
          </a:ln>
        </p:spPr>
        <p:txBody>
          <a:bodyPr wrap="square" lIns="0" tIns="0" rIns="0" bIns="0" rtlCol="0"/>
          <a:lstStyle/>
          <a:p>
            <a:endParaRPr sz="2823"/>
          </a:p>
        </p:txBody>
      </p:sp>
      <p:sp>
        <p:nvSpPr>
          <p:cNvPr id="45" name="object 97">
            <a:extLst>
              <a:ext uri="{FF2B5EF4-FFF2-40B4-BE49-F238E27FC236}">
                <a16:creationId xmlns:a16="http://schemas.microsoft.com/office/drawing/2014/main" id="{D7716685-F3CE-4113-ACA7-6E47B4D06B39}"/>
              </a:ext>
            </a:extLst>
          </p:cNvPr>
          <p:cNvSpPr/>
          <p:nvPr/>
        </p:nvSpPr>
        <p:spPr>
          <a:xfrm>
            <a:off x="6161989" y="1104939"/>
            <a:ext cx="97616" cy="86657"/>
          </a:xfrm>
          <a:custGeom>
            <a:avLst/>
            <a:gdLst/>
            <a:ahLst/>
            <a:cxnLst/>
            <a:rect l="l" t="t" r="r" b="b"/>
            <a:pathLst>
              <a:path w="62229" h="55244">
                <a:moveTo>
                  <a:pt x="0" y="0"/>
                </a:moveTo>
                <a:lnTo>
                  <a:pt x="17409" y="40890"/>
                </a:lnTo>
                <a:lnTo>
                  <a:pt x="57721" y="54825"/>
                </a:lnTo>
                <a:lnTo>
                  <a:pt x="62001" y="16217"/>
                </a:lnTo>
                <a:lnTo>
                  <a:pt x="0" y="0"/>
                </a:lnTo>
                <a:close/>
              </a:path>
            </a:pathLst>
          </a:custGeom>
          <a:solidFill>
            <a:srgbClr val="A3DBD8"/>
          </a:solidFill>
        </p:spPr>
        <p:txBody>
          <a:bodyPr wrap="square" lIns="0" tIns="0" rIns="0" bIns="0" rtlCol="0"/>
          <a:lstStyle/>
          <a:p>
            <a:endParaRPr sz="2823"/>
          </a:p>
        </p:txBody>
      </p:sp>
      <p:sp>
        <p:nvSpPr>
          <p:cNvPr id="46" name="object 98">
            <a:extLst>
              <a:ext uri="{FF2B5EF4-FFF2-40B4-BE49-F238E27FC236}">
                <a16:creationId xmlns:a16="http://schemas.microsoft.com/office/drawing/2014/main" id="{0B62B5E9-D9EE-4ECE-AF4E-6BAB172FBF6F}"/>
              </a:ext>
            </a:extLst>
          </p:cNvPr>
          <p:cNvSpPr/>
          <p:nvPr/>
        </p:nvSpPr>
        <p:spPr>
          <a:xfrm>
            <a:off x="5806153" y="1663002"/>
            <a:ext cx="1090706" cy="124510"/>
          </a:xfrm>
          <a:custGeom>
            <a:avLst/>
            <a:gdLst/>
            <a:ahLst/>
            <a:cxnLst/>
            <a:rect l="l" t="t" r="r" b="b"/>
            <a:pathLst>
              <a:path w="695325" h="79375">
                <a:moveTo>
                  <a:pt x="200787" y="0"/>
                </a:moveTo>
                <a:lnTo>
                  <a:pt x="39382" y="0"/>
                </a:lnTo>
                <a:lnTo>
                  <a:pt x="24056" y="3094"/>
                </a:lnTo>
                <a:lnTo>
                  <a:pt x="11537" y="11533"/>
                </a:lnTo>
                <a:lnTo>
                  <a:pt x="3096" y="24051"/>
                </a:lnTo>
                <a:lnTo>
                  <a:pt x="0" y="39382"/>
                </a:lnTo>
                <a:lnTo>
                  <a:pt x="3096" y="54714"/>
                </a:lnTo>
                <a:lnTo>
                  <a:pt x="11537" y="67232"/>
                </a:lnTo>
                <a:lnTo>
                  <a:pt x="24056" y="75671"/>
                </a:lnTo>
                <a:lnTo>
                  <a:pt x="39382" y="78765"/>
                </a:lnTo>
                <a:lnTo>
                  <a:pt x="200787" y="78765"/>
                </a:lnTo>
                <a:lnTo>
                  <a:pt x="395795" y="78765"/>
                </a:lnTo>
                <a:lnTo>
                  <a:pt x="442023" y="72555"/>
                </a:lnTo>
                <a:lnTo>
                  <a:pt x="500532" y="56515"/>
                </a:lnTo>
                <a:lnTo>
                  <a:pt x="536112" y="48040"/>
                </a:lnTo>
                <a:lnTo>
                  <a:pt x="572135" y="41965"/>
                </a:lnTo>
                <a:lnTo>
                  <a:pt x="608481" y="38307"/>
                </a:lnTo>
                <a:lnTo>
                  <a:pt x="645033" y="37084"/>
                </a:lnTo>
                <a:lnTo>
                  <a:pt x="695215" y="37084"/>
                </a:lnTo>
              </a:path>
            </a:pathLst>
          </a:custGeom>
          <a:ln w="13398">
            <a:solidFill>
              <a:srgbClr val="285493"/>
            </a:solidFill>
          </a:ln>
        </p:spPr>
        <p:txBody>
          <a:bodyPr wrap="square" lIns="0" tIns="0" rIns="0" bIns="0" rtlCol="0"/>
          <a:lstStyle/>
          <a:p>
            <a:endParaRPr sz="2823"/>
          </a:p>
        </p:txBody>
      </p:sp>
      <p:sp>
        <p:nvSpPr>
          <p:cNvPr id="47" name="object 99">
            <a:extLst>
              <a:ext uri="{FF2B5EF4-FFF2-40B4-BE49-F238E27FC236}">
                <a16:creationId xmlns:a16="http://schemas.microsoft.com/office/drawing/2014/main" id="{1188E648-7B3E-4636-9A66-8BF770FC1E9A}"/>
              </a:ext>
            </a:extLst>
          </p:cNvPr>
          <p:cNvSpPr/>
          <p:nvPr/>
        </p:nvSpPr>
        <p:spPr>
          <a:xfrm>
            <a:off x="5669291" y="1098585"/>
            <a:ext cx="1228165" cy="564777"/>
          </a:xfrm>
          <a:custGeom>
            <a:avLst/>
            <a:gdLst/>
            <a:ahLst/>
            <a:cxnLst/>
            <a:rect l="l" t="t" r="r" b="b"/>
            <a:pathLst>
              <a:path w="782954" h="360044">
                <a:moveTo>
                  <a:pt x="782464" y="181597"/>
                </a:moveTo>
                <a:lnTo>
                  <a:pt x="730211" y="181597"/>
                </a:lnTo>
                <a:lnTo>
                  <a:pt x="699688" y="178681"/>
                </a:lnTo>
                <a:lnTo>
                  <a:pt x="670521" y="170137"/>
                </a:lnTo>
                <a:lnTo>
                  <a:pt x="643479" y="156270"/>
                </a:lnTo>
                <a:lnTo>
                  <a:pt x="619328" y="137388"/>
                </a:lnTo>
                <a:lnTo>
                  <a:pt x="611841" y="130681"/>
                </a:lnTo>
                <a:lnTo>
                  <a:pt x="604004" y="124399"/>
                </a:lnTo>
                <a:lnTo>
                  <a:pt x="499529" y="60921"/>
                </a:lnTo>
                <a:lnTo>
                  <a:pt x="460063" y="42753"/>
                </a:lnTo>
                <a:lnTo>
                  <a:pt x="304698" y="1600"/>
                </a:lnTo>
                <a:lnTo>
                  <a:pt x="298615" y="0"/>
                </a:lnTo>
                <a:lnTo>
                  <a:pt x="292671" y="4597"/>
                </a:lnTo>
                <a:lnTo>
                  <a:pt x="292671" y="10883"/>
                </a:lnTo>
                <a:lnTo>
                  <a:pt x="292671" y="21374"/>
                </a:lnTo>
                <a:lnTo>
                  <a:pt x="313261" y="68797"/>
                </a:lnTo>
                <a:lnTo>
                  <a:pt x="414299" y="123507"/>
                </a:lnTo>
                <a:lnTo>
                  <a:pt x="288036" y="123507"/>
                </a:lnTo>
                <a:lnTo>
                  <a:pt x="82207" y="123507"/>
                </a:lnTo>
                <a:lnTo>
                  <a:pt x="66873" y="126601"/>
                </a:lnTo>
                <a:lnTo>
                  <a:pt x="54351" y="135040"/>
                </a:lnTo>
                <a:lnTo>
                  <a:pt x="45907" y="147558"/>
                </a:lnTo>
                <a:lnTo>
                  <a:pt x="42811" y="162890"/>
                </a:lnTo>
                <a:lnTo>
                  <a:pt x="45907" y="178221"/>
                </a:lnTo>
                <a:lnTo>
                  <a:pt x="54351" y="190739"/>
                </a:lnTo>
                <a:lnTo>
                  <a:pt x="66873" y="199178"/>
                </a:lnTo>
                <a:lnTo>
                  <a:pt x="82207" y="202272"/>
                </a:lnTo>
                <a:lnTo>
                  <a:pt x="288036" y="202272"/>
                </a:lnTo>
                <a:lnTo>
                  <a:pt x="39382" y="202272"/>
                </a:lnTo>
                <a:lnTo>
                  <a:pt x="24056" y="205369"/>
                </a:lnTo>
                <a:lnTo>
                  <a:pt x="11537" y="213812"/>
                </a:lnTo>
                <a:lnTo>
                  <a:pt x="3096" y="226334"/>
                </a:lnTo>
                <a:lnTo>
                  <a:pt x="0" y="241668"/>
                </a:lnTo>
                <a:lnTo>
                  <a:pt x="3096" y="256994"/>
                </a:lnTo>
                <a:lnTo>
                  <a:pt x="11537" y="269513"/>
                </a:lnTo>
                <a:lnTo>
                  <a:pt x="24056" y="277954"/>
                </a:lnTo>
                <a:lnTo>
                  <a:pt x="39382" y="281050"/>
                </a:lnTo>
                <a:lnTo>
                  <a:pt x="288036" y="281050"/>
                </a:lnTo>
                <a:lnTo>
                  <a:pt x="82207" y="281050"/>
                </a:lnTo>
                <a:lnTo>
                  <a:pt x="66873" y="284145"/>
                </a:lnTo>
                <a:lnTo>
                  <a:pt x="54351" y="292584"/>
                </a:lnTo>
                <a:lnTo>
                  <a:pt x="45907" y="305102"/>
                </a:lnTo>
                <a:lnTo>
                  <a:pt x="42811" y="320433"/>
                </a:lnTo>
                <a:lnTo>
                  <a:pt x="45907" y="335765"/>
                </a:lnTo>
                <a:lnTo>
                  <a:pt x="54351" y="348283"/>
                </a:lnTo>
                <a:lnTo>
                  <a:pt x="66873" y="356722"/>
                </a:lnTo>
                <a:lnTo>
                  <a:pt x="82207" y="359816"/>
                </a:lnTo>
                <a:lnTo>
                  <a:pt x="288036" y="359816"/>
                </a:lnTo>
              </a:path>
            </a:pathLst>
          </a:custGeom>
          <a:ln w="13398">
            <a:solidFill>
              <a:srgbClr val="285493"/>
            </a:solidFill>
          </a:ln>
        </p:spPr>
        <p:txBody>
          <a:bodyPr wrap="square" lIns="0" tIns="0" rIns="0" bIns="0" rtlCol="0"/>
          <a:lstStyle/>
          <a:p>
            <a:endParaRPr sz="2823"/>
          </a:p>
        </p:txBody>
      </p:sp>
      <p:sp>
        <p:nvSpPr>
          <p:cNvPr id="48" name="object 100">
            <a:extLst>
              <a:ext uri="{FF2B5EF4-FFF2-40B4-BE49-F238E27FC236}">
                <a16:creationId xmlns:a16="http://schemas.microsoft.com/office/drawing/2014/main" id="{DB20D835-C72F-498F-91CD-A861BA45C03B}"/>
              </a:ext>
            </a:extLst>
          </p:cNvPr>
          <p:cNvSpPr/>
          <p:nvPr/>
        </p:nvSpPr>
        <p:spPr>
          <a:xfrm>
            <a:off x="5586912" y="617803"/>
            <a:ext cx="214315" cy="214315"/>
          </a:xfrm>
          <a:prstGeom prst="rect">
            <a:avLst/>
          </a:prstGeom>
          <a:blipFill>
            <a:blip r:embed="rId4" cstate="print"/>
            <a:stretch>
              <a:fillRect/>
            </a:stretch>
          </a:blipFill>
        </p:spPr>
        <p:txBody>
          <a:bodyPr wrap="square" lIns="0" tIns="0" rIns="0" bIns="0" rtlCol="0"/>
          <a:lstStyle/>
          <a:p>
            <a:endParaRPr sz="2823"/>
          </a:p>
        </p:txBody>
      </p:sp>
      <p:sp>
        <p:nvSpPr>
          <p:cNvPr id="49" name="object 101">
            <a:extLst>
              <a:ext uri="{FF2B5EF4-FFF2-40B4-BE49-F238E27FC236}">
                <a16:creationId xmlns:a16="http://schemas.microsoft.com/office/drawing/2014/main" id="{F19D9D78-0C23-436E-9340-8BE2A6CC579A}"/>
              </a:ext>
            </a:extLst>
          </p:cNvPr>
          <p:cNvSpPr/>
          <p:nvPr/>
        </p:nvSpPr>
        <p:spPr>
          <a:xfrm>
            <a:off x="5353900" y="534712"/>
            <a:ext cx="151583" cy="151562"/>
          </a:xfrm>
          <a:prstGeom prst="rect">
            <a:avLst/>
          </a:prstGeom>
          <a:blipFill>
            <a:blip r:embed="rId5" cstate="print"/>
            <a:stretch>
              <a:fillRect/>
            </a:stretch>
          </a:blipFill>
        </p:spPr>
        <p:txBody>
          <a:bodyPr wrap="square" lIns="0" tIns="0" rIns="0" bIns="0" rtlCol="0"/>
          <a:lstStyle/>
          <a:p>
            <a:endParaRPr sz="2823"/>
          </a:p>
        </p:txBody>
      </p:sp>
      <p:sp>
        <p:nvSpPr>
          <p:cNvPr id="50" name="object 102">
            <a:extLst>
              <a:ext uri="{FF2B5EF4-FFF2-40B4-BE49-F238E27FC236}">
                <a16:creationId xmlns:a16="http://schemas.microsoft.com/office/drawing/2014/main" id="{27C1AEE0-95D8-49CF-BD7D-AA111A9C8881}"/>
              </a:ext>
            </a:extLst>
          </p:cNvPr>
          <p:cNvSpPr/>
          <p:nvPr/>
        </p:nvSpPr>
        <p:spPr>
          <a:xfrm>
            <a:off x="5871530" y="594237"/>
            <a:ext cx="89647" cy="89647"/>
          </a:xfrm>
          <a:custGeom>
            <a:avLst/>
            <a:gdLst/>
            <a:ahLst/>
            <a:cxnLst/>
            <a:rect l="l" t="t" r="r" b="b"/>
            <a:pathLst>
              <a:path w="57150" h="57150">
                <a:moveTo>
                  <a:pt x="28575" y="0"/>
                </a:moveTo>
                <a:lnTo>
                  <a:pt x="17450" y="2244"/>
                </a:lnTo>
                <a:lnTo>
                  <a:pt x="8367" y="8367"/>
                </a:lnTo>
                <a:lnTo>
                  <a:pt x="2244" y="17450"/>
                </a:lnTo>
                <a:lnTo>
                  <a:pt x="0" y="28575"/>
                </a:lnTo>
                <a:lnTo>
                  <a:pt x="2244" y="39699"/>
                </a:lnTo>
                <a:lnTo>
                  <a:pt x="8367" y="48782"/>
                </a:lnTo>
                <a:lnTo>
                  <a:pt x="17450" y="54905"/>
                </a:lnTo>
                <a:lnTo>
                  <a:pt x="28575" y="57150"/>
                </a:lnTo>
                <a:lnTo>
                  <a:pt x="39699" y="54905"/>
                </a:lnTo>
                <a:lnTo>
                  <a:pt x="48782" y="48782"/>
                </a:lnTo>
                <a:lnTo>
                  <a:pt x="54905" y="39699"/>
                </a:lnTo>
                <a:lnTo>
                  <a:pt x="57150" y="28575"/>
                </a:lnTo>
                <a:lnTo>
                  <a:pt x="54905" y="17450"/>
                </a:lnTo>
                <a:lnTo>
                  <a:pt x="48782" y="8367"/>
                </a:lnTo>
                <a:lnTo>
                  <a:pt x="39699" y="2244"/>
                </a:lnTo>
                <a:lnTo>
                  <a:pt x="28575" y="0"/>
                </a:lnTo>
                <a:close/>
              </a:path>
            </a:pathLst>
          </a:custGeom>
          <a:solidFill>
            <a:srgbClr val="99DDEA"/>
          </a:solidFill>
        </p:spPr>
        <p:txBody>
          <a:bodyPr wrap="square" lIns="0" tIns="0" rIns="0" bIns="0" rtlCol="0"/>
          <a:lstStyle/>
          <a:p>
            <a:endParaRPr sz="2823"/>
          </a:p>
        </p:txBody>
      </p:sp>
      <p:sp>
        <p:nvSpPr>
          <p:cNvPr id="51" name="object 103">
            <a:extLst>
              <a:ext uri="{FF2B5EF4-FFF2-40B4-BE49-F238E27FC236}">
                <a16:creationId xmlns:a16="http://schemas.microsoft.com/office/drawing/2014/main" id="{BB536D01-B9A0-4732-9013-BA65F5D90533}"/>
              </a:ext>
            </a:extLst>
          </p:cNvPr>
          <p:cNvSpPr/>
          <p:nvPr/>
        </p:nvSpPr>
        <p:spPr>
          <a:xfrm>
            <a:off x="5192837" y="1099072"/>
            <a:ext cx="151562" cy="151562"/>
          </a:xfrm>
          <a:prstGeom prst="rect">
            <a:avLst/>
          </a:prstGeom>
          <a:blipFill>
            <a:blip r:embed="rId6" cstate="print"/>
            <a:stretch>
              <a:fillRect/>
            </a:stretch>
          </a:blipFill>
        </p:spPr>
        <p:txBody>
          <a:bodyPr wrap="square" lIns="0" tIns="0" rIns="0" bIns="0" rtlCol="0"/>
          <a:lstStyle/>
          <a:p>
            <a:endParaRPr sz="2823"/>
          </a:p>
        </p:txBody>
      </p:sp>
      <p:sp>
        <p:nvSpPr>
          <p:cNvPr id="58" name="object 8">
            <a:extLst>
              <a:ext uri="{FF2B5EF4-FFF2-40B4-BE49-F238E27FC236}">
                <a16:creationId xmlns:a16="http://schemas.microsoft.com/office/drawing/2014/main" id="{2B380DC7-E83C-44D3-A76B-85CE894BE457}"/>
              </a:ext>
            </a:extLst>
          </p:cNvPr>
          <p:cNvSpPr/>
          <p:nvPr/>
        </p:nvSpPr>
        <p:spPr>
          <a:xfrm>
            <a:off x="647908" y="3698455"/>
            <a:ext cx="3482290" cy="2502301"/>
          </a:xfrm>
          <a:custGeom>
            <a:avLst/>
            <a:gdLst/>
            <a:ahLst/>
            <a:cxnLst/>
            <a:rect l="l" t="t" r="r" b="b"/>
            <a:pathLst>
              <a:path w="2219960" h="1899285">
                <a:moveTo>
                  <a:pt x="0" y="1898815"/>
                </a:moveTo>
                <a:lnTo>
                  <a:pt x="2219744" y="1898815"/>
                </a:lnTo>
                <a:lnTo>
                  <a:pt x="2219744" y="0"/>
                </a:lnTo>
                <a:lnTo>
                  <a:pt x="0" y="0"/>
                </a:lnTo>
                <a:lnTo>
                  <a:pt x="0" y="1898815"/>
                </a:lnTo>
                <a:close/>
              </a:path>
            </a:pathLst>
          </a:custGeom>
          <a:solidFill>
            <a:srgbClr val="E5F7FB"/>
          </a:solidFill>
        </p:spPr>
        <p:txBody>
          <a:bodyPr wrap="square" lIns="0" tIns="0" rIns="0" bIns="0" rtlCol="0"/>
          <a:lstStyle/>
          <a:p>
            <a:endParaRPr sz="2823"/>
          </a:p>
        </p:txBody>
      </p:sp>
      <p:sp>
        <p:nvSpPr>
          <p:cNvPr id="59" name="object 16">
            <a:extLst>
              <a:ext uri="{FF2B5EF4-FFF2-40B4-BE49-F238E27FC236}">
                <a16:creationId xmlns:a16="http://schemas.microsoft.com/office/drawing/2014/main" id="{0CAC0E21-9A29-46F3-B6EE-AC36A649FF33}"/>
              </a:ext>
            </a:extLst>
          </p:cNvPr>
          <p:cNvSpPr/>
          <p:nvPr/>
        </p:nvSpPr>
        <p:spPr>
          <a:xfrm>
            <a:off x="4394090" y="3690672"/>
            <a:ext cx="3482290" cy="2502300"/>
          </a:xfrm>
          <a:custGeom>
            <a:avLst/>
            <a:gdLst/>
            <a:ahLst/>
            <a:cxnLst/>
            <a:rect l="l" t="t" r="r" b="b"/>
            <a:pathLst>
              <a:path w="2219960" h="1899285">
                <a:moveTo>
                  <a:pt x="0" y="1898815"/>
                </a:moveTo>
                <a:lnTo>
                  <a:pt x="2219744" y="1898815"/>
                </a:lnTo>
                <a:lnTo>
                  <a:pt x="2219744" y="0"/>
                </a:lnTo>
                <a:lnTo>
                  <a:pt x="0" y="0"/>
                </a:lnTo>
                <a:lnTo>
                  <a:pt x="0" y="1898815"/>
                </a:lnTo>
                <a:close/>
              </a:path>
            </a:pathLst>
          </a:custGeom>
          <a:solidFill>
            <a:srgbClr val="E5F7FB"/>
          </a:solidFill>
        </p:spPr>
        <p:txBody>
          <a:bodyPr wrap="square" lIns="0" tIns="0" rIns="0" bIns="0" rtlCol="0"/>
          <a:lstStyle/>
          <a:p>
            <a:endParaRPr sz="2823"/>
          </a:p>
        </p:txBody>
      </p:sp>
      <p:sp>
        <p:nvSpPr>
          <p:cNvPr id="60" name="object 24">
            <a:extLst>
              <a:ext uri="{FF2B5EF4-FFF2-40B4-BE49-F238E27FC236}">
                <a16:creationId xmlns:a16="http://schemas.microsoft.com/office/drawing/2014/main" id="{CCD74A09-2B32-417F-BB20-1C26DB461DA3}"/>
              </a:ext>
            </a:extLst>
          </p:cNvPr>
          <p:cNvSpPr/>
          <p:nvPr/>
        </p:nvSpPr>
        <p:spPr>
          <a:xfrm>
            <a:off x="7964244" y="3643231"/>
            <a:ext cx="3482290" cy="2549741"/>
          </a:xfrm>
          <a:custGeom>
            <a:avLst/>
            <a:gdLst/>
            <a:ahLst/>
            <a:cxnLst/>
            <a:rect l="l" t="t" r="r" b="b"/>
            <a:pathLst>
              <a:path w="2219959" h="1899285">
                <a:moveTo>
                  <a:pt x="0" y="1898815"/>
                </a:moveTo>
                <a:lnTo>
                  <a:pt x="2219744" y="1898815"/>
                </a:lnTo>
                <a:lnTo>
                  <a:pt x="2219744" y="0"/>
                </a:lnTo>
                <a:lnTo>
                  <a:pt x="0" y="0"/>
                </a:lnTo>
                <a:lnTo>
                  <a:pt x="0" y="1898815"/>
                </a:lnTo>
                <a:close/>
              </a:path>
            </a:pathLst>
          </a:custGeom>
          <a:solidFill>
            <a:srgbClr val="E5F7FB"/>
          </a:solidFill>
        </p:spPr>
        <p:txBody>
          <a:bodyPr wrap="square" lIns="0" tIns="0" rIns="0" bIns="0" rtlCol="0"/>
          <a:lstStyle/>
          <a:p>
            <a:endParaRPr sz="2823"/>
          </a:p>
        </p:txBody>
      </p:sp>
      <p:sp>
        <p:nvSpPr>
          <p:cNvPr id="57" name="object 112">
            <a:extLst>
              <a:ext uri="{FF2B5EF4-FFF2-40B4-BE49-F238E27FC236}">
                <a16:creationId xmlns:a16="http://schemas.microsoft.com/office/drawing/2014/main" id="{B5D14868-892E-47DD-82D9-3141C4690DC7}"/>
              </a:ext>
            </a:extLst>
          </p:cNvPr>
          <p:cNvSpPr/>
          <p:nvPr/>
        </p:nvSpPr>
        <p:spPr>
          <a:xfrm>
            <a:off x="9023348" y="540235"/>
            <a:ext cx="1419410" cy="1419412"/>
          </a:xfrm>
          <a:prstGeom prst="rect">
            <a:avLst/>
          </a:prstGeom>
          <a:blipFill>
            <a:blip r:embed="rId7" cstate="print"/>
            <a:stretch>
              <a:fillRect/>
            </a:stretch>
          </a:blipFill>
        </p:spPr>
        <p:txBody>
          <a:bodyPr wrap="square" lIns="0" tIns="0" rIns="0" bIns="0" rtlCol="0"/>
          <a:lstStyle/>
          <a:p>
            <a:endParaRPr sz="2823"/>
          </a:p>
        </p:txBody>
      </p:sp>
      <p:sp>
        <p:nvSpPr>
          <p:cNvPr id="27" name="object 60">
            <a:extLst>
              <a:ext uri="{FF2B5EF4-FFF2-40B4-BE49-F238E27FC236}">
                <a16:creationId xmlns:a16="http://schemas.microsoft.com/office/drawing/2014/main" id="{1E503116-2C8A-4EA9-833A-B3DA57B6B307}"/>
              </a:ext>
            </a:extLst>
          </p:cNvPr>
          <p:cNvSpPr/>
          <p:nvPr/>
        </p:nvSpPr>
        <p:spPr>
          <a:xfrm>
            <a:off x="8890671" y="4394412"/>
            <a:ext cx="1166408" cy="572745"/>
          </a:xfrm>
          <a:custGeom>
            <a:avLst/>
            <a:gdLst/>
            <a:ahLst/>
            <a:cxnLst/>
            <a:rect l="l" t="t" r="r" b="b"/>
            <a:pathLst>
              <a:path w="743585" h="365125">
                <a:moveTo>
                  <a:pt x="491109" y="0"/>
                </a:moveTo>
                <a:lnTo>
                  <a:pt x="0" y="0"/>
                </a:lnTo>
                <a:lnTo>
                  <a:pt x="0" y="364998"/>
                </a:lnTo>
                <a:lnTo>
                  <a:pt x="491109" y="364998"/>
                </a:lnTo>
                <a:lnTo>
                  <a:pt x="499833" y="218325"/>
                </a:lnTo>
                <a:lnTo>
                  <a:pt x="534002" y="191236"/>
                </a:lnTo>
                <a:lnTo>
                  <a:pt x="479513" y="191236"/>
                </a:lnTo>
                <a:lnTo>
                  <a:pt x="491109" y="0"/>
                </a:lnTo>
                <a:close/>
              </a:path>
              <a:path w="743585" h="365125">
                <a:moveTo>
                  <a:pt x="732472" y="23012"/>
                </a:moveTo>
                <a:lnTo>
                  <a:pt x="479513" y="191236"/>
                </a:lnTo>
                <a:lnTo>
                  <a:pt x="534002" y="191236"/>
                </a:lnTo>
                <a:lnTo>
                  <a:pt x="743127" y="25438"/>
                </a:lnTo>
                <a:lnTo>
                  <a:pt x="732472" y="23012"/>
                </a:lnTo>
                <a:close/>
              </a:path>
            </a:pathLst>
          </a:custGeom>
          <a:solidFill>
            <a:srgbClr val="285493"/>
          </a:solidFill>
        </p:spPr>
        <p:txBody>
          <a:bodyPr wrap="square" lIns="0" tIns="0" rIns="0" bIns="0" rtlCol="0"/>
          <a:lstStyle/>
          <a:p>
            <a:endParaRPr sz="2823"/>
          </a:p>
        </p:txBody>
      </p:sp>
      <p:sp>
        <p:nvSpPr>
          <p:cNvPr id="28" name="object 61">
            <a:extLst>
              <a:ext uri="{FF2B5EF4-FFF2-40B4-BE49-F238E27FC236}">
                <a16:creationId xmlns:a16="http://schemas.microsoft.com/office/drawing/2014/main" id="{F2BA56ED-51F4-4620-B468-78DE0C1E5943}"/>
              </a:ext>
            </a:extLst>
          </p:cNvPr>
          <p:cNvSpPr/>
          <p:nvPr/>
        </p:nvSpPr>
        <p:spPr>
          <a:xfrm>
            <a:off x="8996084" y="4013091"/>
            <a:ext cx="389467" cy="389467"/>
          </a:xfrm>
          <a:custGeom>
            <a:avLst/>
            <a:gdLst/>
            <a:ahLst/>
            <a:cxnLst/>
            <a:rect l="l" t="t" r="r" b="b"/>
            <a:pathLst>
              <a:path w="248285" h="248285">
                <a:moveTo>
                  <a:pt x="247827" y="247827"/>
                </a:moveTo>
                <a:lnTo>
                  <a:pt x="0" y="247827"/>
                </a:lnTo>
                <a:lnTo>
                  <a:pt x="0" y="0"/>
                </a:lnTo>
                <a:lnTo>
                  <a:pt x="247827" y="0"/>
                </a:lnTo>
                <a:lnTo>
                  <a:pt x="247827" y="247827"/>
                </a:lnTo>
                <a:close/>
              </a:path>
            </a:pathLst>
          </a:custGeom>
          <a:solidFill>
            <a:srgbClr val="FFFFFF"/>
          </a:solidFill>
        </p:spPr>
        <p:txBody>
          <a:bodyPr wrap="square" lIns="0" tIns="0" rIns="0" bIns="0" rtlCol="0"/>
          <a:lstStyle/>
          <a:p>
            <a:endParaRPr sz="2823"/>
          </a:p>
        </p:txBody>
      </p:sp>
      <p:sp>
        <p:nvSpPr>
          <p:cNvPr id="29" name="object 62">
            <a:extLst>
              <a:ext uri="{FF2B5EF4-FFF2-40B4-BE49-F238E27FC236}">
                <a16:creationId xmlns:a16="http://schemas.microsoft.com/office/drawing/2014/main" id="{628C0ED2-BBFB-4FE5-BA23-BC1617E4927D}"/>
              </a:ext>
            </a:extLst>
          </p:cNvPr>
          <p:cNvSpPr/>
          <p:nvPr/>
        </p:nvSpPr>
        <p:spPr>
          <a:xfrm>
            <a:off x="10033558" y="3849436"/>
            <a:ext cx="460188" cy="460188"/>
          </a:xfrm>
          <a:custGeom>
            <a:avLst/>
            <a:gdLst/>
            <a:ahLst/>
            <a:cxnLst/>
            <a:rect l="l" t="t" r="r" b="b"/>
            <a:pathLst>
              <a:path w="293370" h="293370">
                <a:moveTo>
                  <a:pt x="292988" y="292989"/>
                </a:moveTo>
                <a:lnTo>
                  <a:pt x="0" y="292989"/>
                </a:lnTo>
                <a:lnTo>
                  <a:pt x="0" y="0"/>
                </a:lnTo>
                <a:lnTo>
                  <a:pt x="292988" y="0"/>
                </a:lnTo>
                <a:lnTo>
                  <a:pt x="292988" y="292989"/>
                </a:lnTo>
                <a:close/>
              </a:path>
            </a:pathLst>
          </a:custGeom>
          <a:solidFill>
            <a:srgbClr val="FFFFFF"/>
          </a:solidFill>
        </p:spPr>
        <p:txBody>
          <a:bodyPr wrap="square" lIns="0" tIns="0" rIns="0" bIns="0" rtlCol="0"/>
          <a:lstStyle/>
          <a:p>
            <a:endParaRPr sz="2823"/>
          </a:p>
        </p:txBody>
      </p:sp>
      <p:sp>
        <p:nvSpPr>
          <p:cNvPr id="30" name="object 63">
            <a:extLst>
              <a:ext uri="{FF2B5EF4-FFF2-40B4-BE49-F238E27FC236}">
                <a16:creationId xmlns:a16="http://schemas.microsoft.com/office/drawing/2014/main" id="{0136DE12-6C8C-4205-A365-D54D5CA1FB4A}"/>
              </a:ext>
            </a:extLst>
          </p:cNvPr>
          <p:cNvSpPr/>
          <p:nvPr/>
        </p:nvSpPr>
        <p:spPr>
          <a:xfrm>
            <a:off x="9604712" y="3987311"/>
            <a:ext cx="396910" cy="662541"/>
          </a:xfrm>
          <a:prstGeom prst="rect">
            <a:avLst/>
          </a:prstGeom>
          <a:blipFill>
            <a:blip r:embed="rId8" cstate="print"/>
            <a:stretch>
              <a:fillRect/>
            </a:stretch>
          </a:blipFill>
        </p:spPr>
        <p:txBody>
          <a:bodyPr wrap="square" lIns="0" tIns="0" rIns="0" bIns="0" rtlCol="0"/>
          <a:lstStyle/>
          <a:p>
            <a:endParaRPr sz="2823"/>
          </a:p>
        </p:txBody>
      </p:sp>
      <p:sp>
        <p:nvSpPr>
          <p:cNvPr id="31" name="object 64">
            <a:extLst>
              <a:ext uri="{FF2B5EF4-FFF2-40B4-BE49-F238E27FC236}">
                <a16:creationId xmlns:a16="http://schemas.microsoft.com/office/drawing/2014/main" id="{15CFB94B-8469-4C13-898B-F3D2D05449F4}"/>
              </a:ext>
            </a:extLst>
          </p:cNvPr>
          <p:cNvSpPr/>
          <p:nvPr/>
        </p:nvSpPr>
        <p:spPr>
          <a:xfrm>
            <a:off x="8763100" y="3586571"/>
            <a:ext cx="1884580" cy="1393514"/>
          </a:xfrm>
          <a:custGeom>
            <a:avLst/>
            <a:gdLst/>
            <a:ahLst/>
            <a:cxnLst/>
            <a:rect l="l" t="t" r="r" b="b"/>
            <a:pathLst>
              <a:path w="1201420" h="888364">
                <a:moveTo>
                  <a:pt x="1201356" y="0"/>
                </a:moveTo>
                <a:lnTo>
                  <a:pt x="0" y="0"/>
                </a:lnTo>
                <a:lnTo>
                  <a:pt x="0" y="91109"/>
                </a:lnTo>
                <a:lnTo>
                  <a:pt x="1201356" y="91109"/>
                </a:lnTo>
                <a:lnTo>
                  <a:pt x="1201356" y="0"/>
                </a:lnTo>
                <a:close/>
              </a:path>
              <a:path w="1201420" h="888364">
                <a:moveTo>
                  <a:pt x="1155928" y="122453"/>
                </a:moveTo>
                <a:lnTo>
                  <a:pt x="45427" y="122453"/>
                </a:lnTo>
                <a:lnTo>
                  <a:pt x="45427" y="887755"/>
                </a:lnTo>
                <a:lnTo>
                  <a:pt x="128701" y="887755"/>
                </a:lnTo>
                <a:lnTo>
                  <a:pt x="117906" y="667512"/>
                </a:lnTo>
                <a:lnTo>
                  <a:pt x="122936" y="621609"/>
                </a:lnTo>
                <a:lnTo>
                  <a:pt x="140887" y="578510"/>
                </a:lnTo>
                <a:lnTo>
                  <a:pt x="171449" y="545878"/>
                </a:lnTo>
                <a:lnTo>
                  <a:pt x="214312" y="531380"/>
                </a:lnTo>
                <a:lnTo>
                  <a:pt x="220408" y="531037"/>
                </a:lnTo>
                <a:lnTo>
                  <a:pt x="596743" y="531037"/>
                </a:lnTo>
                <a:lnTo>
                  <a:pt x="595147" y="524446"/>
                </a:lnTo>
                <a:lnTo>
                  <a:pt x="930042" y="523481"/>
                </a:lnTo>
                <a:lnTo>
                  <a:pt x="930961" y="519741"/>
                </a:lnTo>
                <a:lnTo>
                  <a:pt x="282379" y="519741"/>
                </a:lnTo>
                <a:lnTo>
                  <a:pt x="276668" y="519412"/>
                </a:lnTo>
                <a:lnTo>
                  <a:pt x="235523" y="503096"/>
                </a:lnTo>
                <a:lnTo>
                  <a:pt x="204232" y="459309"/>
                </a:lnTo>
                <a:lnTo>
                  <a:pt x="194365" y="406764"/>
                </a:lnTo>
                <a:lnTo>
                  <a:pt x="193370" y="385673"/>
                </a:lnTo>
                <a:lnTo>
                  <a:pt x="200318" y="358110"/>
                </a:lnTo>
                <a:lnTo>
                  <a:pt x="217325" y="338421"/>
                </a:lnTo>
                <a:lnTo>
                  <a:pt x="241719" y="326607"/>
                </a:lnTo>
                <a:lnTo>
                  <a:pt x="270827" y="322668"/>
                </a:lnTo>
                <a:lnTo>
                  <a:pt x="609374" y="322668"/>
                </a:lnTo>
                <a:lnTo>
                  <a:pt x="620877" y="308902"/>
                </a:lnTo>
                <a:lnTo>
                  <a:pt x="682439" y="308902"/>
                </a:lnTo>
                <a:lnTo>
                  <a:pt x="700489" y="297406"/>
                </a:lnTo>
                <a:lnTo>
                  <a:pt x="724252" y="285975"/>
                </a:lnTo>
                <a:lnTo>
                  <a:pt x="749201" y="277435"/>
                </a:lnTo>
                <a:lnTo>
                  <a:pt x="775055" y="271906"/>
                </a:lnTo>
                <a:lnTo>
                  <a:pt x="810442" y="271906"/>
                </a:lnTo>
                <a:lnTo>
                  <a:pt x="810895" y="207670"/>
                </a:lnTo>
                <a:lnTo>
                  <a:pt x="1155928" y="207670"/>
                </a:lnTo>
                <a:lnTo>
                  <a:pt x="1155928" y="122453"/>
                </a:lnTo>
                <a:close/>
              </a:path>
              <a:path w="1201420" h="888364">
                <a:moveTo>
                  <a:pt x="392709" y="700976"/>
                </a:moveTo>
                <a:lnTo>
                  <a:pt x="392496" y="746410"/>
                </a:lnTo>
                <a:lnTo>
                  <a:pt x="391668" y="887755"/>
                </a:lnTo>
                <a:lnTo>
                  <a:pt x="1155928" y="887755"/>
                </a:lnTo>
                <a:lnTo>
                  <a:pt x="1155928" y="778217"/>
                </a:lnTo>
                <a:lnTo>
                  <a:pt x="533666" y="778217"/>
                </a:lnTo>
                <a:lnTo>
                  <a:pt x="409384" y="773112"/>
                </a:lnTo>
                <a:lnTo>
                  <a:pt x="392709" y="700976"/>
                </a:lnTo>
                <a:close/>
              </a:path>
              <a:path w="1201420" h="888364">
                <a:moveTo>
                  <a:pt x="922276" y="540791"/>
                </a:moveTo>
                <a:lnTo>
                  <a:pt x="808863" y="540791"/>
                </a:lnTo>
                <a:lnTo>
                  <a:pt x="813485" y="547446"/>
                </a:lnTo>
                <a:lnTo>
                  <a:pt x="576503" y="730783"/>
                </a:lnTo>
                <a:lnTo>
                  <a:pt x="576504" y="748317"/>
                </a:lnTo>
                <a:lnTo>
                  <a:pt x="569420" y="764168"/>
                </a:lnTo>
                <a:lnTo>
                  <a:pt x="555168" y="775185"/>
                </a:lnTo>
                <a:lnTo>
                  <a:pt x="533666" y="778217"/>
                </a:lnTo>
                <a:lnTo>
                  <a:pt x="1155928" y="778217"/>
                </a:lnTo>
                <a:lnTo>
                  <a:pt x="1155928" y="710429"/>
                </a:lnTo>
                <a:lnTo>
                  <a:pt x="815387" y="710429"/>
                </a:lnTo>
                <a:lnTo>
                  <a:pt x="772085" y="706502"/>
                </a:lnTo>
                <a:lnTo>
                  <a:pt x="729157" y="693648"/>
                </a:lnTo>
                <a:lnTo>
                  <a:pt x="687908" y="671245"/>
                </a:lnTo>
                <a:lnTo>
                  <a:pt x="767499" y="601548"/>
                </a:lnTo>
                <a:lnTo>
                  <a:pt x="858885" y="601548"/>
                </a:lnTo>
                <a:lnTo>
                  <a:pt x="860302" y="601256"/>
                </a:lnTo>
                <a:lnTo>
                  <a:pt x="899010" y="575509"/>
                </a:lnTo>
                <a:lnTo>
                  <a:pt x="922276" y="540791"/>
                </a:lnTo>
                <a:close/>
              </a:path>
              <a:path w="1201420" h="888364">
                <a:moveTo>
                  <a:pt x="1155928" y="460565"/>
                </a:moveTo>
                <a:lnTo>
                  <a:pt x="1032929" y="460565"/>
                </a:lnTo>
                <a:lnTo>
                  <a:pt x="1034812" y="489336"/>
                </a:lnTo>
                <a:lnTo>
                  <a:pt x="1032930" y="517966"/>
                </a:lnTo>
                <a:lnTo>
                  <a:pt x="1018073" y="573473"/>
                </a:lnTo>
                <a:lnTo>
                  <a:pt x="996878" y="613055"/>
                </a:lnTo>
                <a:lnTo>
                  <a:pt x="969119" y="646523"/>
                </a:lnTo>
                <a:lnTo>
                  <a:pt x="935930" y="673476"/>
                </a:lnTo>
                <a:lnTo>
                  <a:pt x="898471" y="693434"/>
                </a:lnTo>
                <a:lnTo>
                  <a:pt x="857902" y="705912"/>
                </a:lnTo>
                <a:lnTo>
                  <a:pt x="815387" y="710429"/>
                </a:lnTo>
                <a:lnTo>
                  <a:pt x="1155928" y="710429"/>
                </a:lnTo>
                <a:lnTo>
                  <a:pt x="1155928" y="460565"/>
                </a:lnTo>
                <a:close/>
              </a:path>
              <a:path w="1201420" h="888364">
                <a:moveTo>
                  <a:pt x="602514" y="554863"/>
                </a:moveTo>
                <a:lnTo>
                  <a:pt x="348361" y="554863"/>
                </a:lnTo>
                <a:lnTo>
                  <a:pt x="372723" y="583895"/>
                </a:lnTo>
                <a:lnTo>
                  <a:pt x="394660" y="621225"/>
                </a:lnTo>
                <a:lnTo>
                  <a:pt x="431825" y="695807"/>
                </a:lnTo>
                <a:lnTo>
                  <a:pt x="540296" y="699592"/>
                </a:lnTo>
                <a:lnTo>
                  <a:pt x="548500" y="699998"/>
                </a:lnTo>
                <a:lnTo>
                  <a:pt x="555345" y="702462"/>
                </a:lnTo>
                <a:lnTo>
                  <a:pt x="560844" y="706234"/>
                </a:lnTo>
                <a:lnTo>
                  <a:pt x="654989" y="643432"/>
                </a:lnTo>
                <a:lnTo>
                  <a:pt x="633471" y="617667"/>
                </a:lnTo>
                <a:lnTo>
                  <a:pt x="616091" y="588925"/>
                </a:lnTo>
                <a:lnTo>
                  <a:pt x="603199" y="557691"/>
                </a:lnTo>
                <a:lnTo>
                  <a:pt x="602514" y="554863"/>
                </a:lnTo>
                <a:close/>
              </a:path>
              <a:path w="1201420" h="888364">
                <a:moveTo>
                  <a:pt x="596743" y="531037"/>
                </a:moveTo>
                <a:lnTo>
                  <a:pt x="220408" y="531037"/>
                </a:lnTo>
                <a:lnTo>
                  <a:pt x="226656" y="531228"/>
                </a:lnTo>
                <a:lnTo>
                  <a:pt x="232727" y="531228"/>
                </a:lnTo>
                <a:lnTo>
                  <a:pt x="253170" y="555847"/>
                </a:lnTo>
                <a:lnTo>
                  <a:pt x="272275" y="582947"/>
                </a:lnTo>
                <a:lnTo>
                  <a:pt x="289884" y="611140"/>
                </a:lnTo>
                <a:lnTo>
                  <a:pt x="305841" y="639038"/>
                </a:lnTo>
                <a:lnTo>
                  <a:pt x="304326" y="622112"/>
                </a:lnTo>
                <a:lnTo>
                  <a:pt x="295198" y="571487"/>
                </a:lnTo>
                <a:lnTo>
                  <a:pt x="284338" y="551724"/>
                </a:lnTo>
                <a:lnTo>
                  <a:pt x="279946" y="543661"/>
                </a:lnTo>
                <a:lnTo>
                  <a:pt x="280428" y="541477"/>
                </a:lnTo>
                <a:lnTo>
                  <a:pt x="282016" y="541235"/>
                </a:lnTo>
                <a:lnTo>
                  <a:pt x="288907" y="540588"/>
                </a:lnTo>
                <a:lnTo>
                  <a:pt x="295886" y="540202"/>
                </a:lnTo>
                <a:lnTo>
                  <a:pt x="302695" y="539523"/>
                </a:lnTo>
                <a:lnTo>
                  <a:pt x="309079" y="537997"/>
                </a:lnTo>
                <a:lnTo>
                  <a:pt x="310527" y="537489"/>
                </a:lnTo>
                <a:lnTo>
                  <a:pt x="598306" y="537489"/>
                </a:lnTo>
                <a:lnTo>
                  <a:pt x="596743" y="531037"/>
                </a:lnTo>
                <a:close/>
              </a:path>
              <a:path w="1201420" h="888364">
                <a:moveTo>
                  <a:pt x="598306" y="537489"/>
                </a:moveTo>
                <a:lnTo>
                  <a:pt x="310527" y="537489"/>
                </a:lnTo>
                <a:lnTo>
                  <a:pt x="313080" y="538937"/>
                </a:lnTo>
                <a:lnTo>
                  <a:pt x="314109" y="540905"/>
                </a:lnTo>
                <a:lnTo>
                  <a:pt x="316449" y="546813"/>
                </a:lnTo>
                <a:lnTo>
                  <a:pt x="319144" y="554863"/>
                </a:lnTo>
                <a:lnTo>
                  <a:pt x="322364" y="565150"/>
                </a:lnTo>
                <a:lnTo>
                  <a:pt x="326144" y="573713"/>
                </a:lnTo>
                <a:lnTo>
                  <a:pt x="340710" y="613830"/>
                </a:lnTo>
                <a:lnTo>
                  <a:pt x="345325" y="630415"/>
                </a:lnTo>
                <a:lnTo>
                  <a:pt x="347832" y="611643"/>
                </a:lnTo>
                <a:lnTo>
                  <a:pt x="349605" y="592691"/>
                </a:lnTo>
                <a:lnTo>
                  <a:pt x="349898" y="578510"/>
                </a:lnTo>
                <a:lnTo>
                  <a:pt x="349945" y="573112"/>
                </a:lnTo>
                <a:lnTo>
                  <a:pt x="348361" y="554863"/>
                </a:lnTo>
                <a:lnTo>
                  <a:pt x="602514" y="554863"/>
                </a:lnTo>
                <a:lnTo>
                  <a:pt x="598306" y="537489"/>
                </a:lnTo>
                <a:close/>
              </a:path>
              <a:path w="1201420" h="888364">
                <a:moveTo>
                  <a:pt x="858885" y="601548"/>
                </a:moveTo>
                <a:lnTo>
                  <a:pt x="767499" y="601548"/>
                </a:lnTo>
                <a:lnTo>
                  <a:pt x="814773" y="610639"/>
                </a:lnTo>
                <a:lnTo>
                  <a:pt x="858885" y="601548"/>
                </a:lnTo>
                <a:close/>
              </a:path>
              <a:path w="1201420" h="888364">
                <a:moveTo>
                  <a:pt x="930042" y="523481"/>
                </a:moveTo>
                <a:lnTo>
                  <a:pt x="697052" y="523481"/>
                </a:lnTo>
                <a:lnTo>
                  <a:pt x="704078" y="541774"/>
                </a:lnTo>
                <a:lnTo>
                  <a:pt x="713840" y="558533"/>
                </a:lnTo>
                <a:lnTo>
                  <a:pt x="726104" y="573473"/>
                </a:lnTo>
                <a:lnTo>
                  <a:pt x="740638" y="586308"/>
                </a:lnTo>
                <a:lnTo>
                  <a:pt x="808863" y="540791"/>
                </a:lnTo>
                <a:lnTo>
                  <a:pt x="922276" y="540791"/>
                </a:lnTo>
                <a:lnTo>
                  <a:pt x="925817" y="535508"/>
                </a:lnTo>
                <a:lnTo>
                  <a:pt x="929927" y="523951"/>
                </a:lnTo>
                <a:lnTo>
                  <a:pt x="930042" y="523481"/>
                </a:lnTo>
                <a:close/>
              </a:path>
              <a:path w="1201420" h="888364">
                <a:moveTo>
                  <a:pt x="609374" y="322668"/>
                </a:moveTo>
                <a:lnTo>
                  <a:pt x="270827" y="322668"/>
                </a:lnTo>
                <a:lnTo>
                  <a:pt x="300399" y="326607"/>
                </a:lnTo>
                <a:lnTo>
                  <a:pt x="326182" y="338421"/>
                </a:lnTo>
                <a:lnTo>
                  <a:pt x="345499" y="358110"/>
                </a:lnTo>
                <a:lnTo>
                  <a:pt x="355676" y="385673"/>
                </a:lnTo>
                <a:lnTo>
                  <a:pt x="357150" y="406764"/>
                </a:lnTo>
                <a:lnTo>
                  <a:pt x="356492" y="433252"/>
                </a:lnTo>
                <a:lnTo>
                  <a:pt x="347764" y="479107"/>
                </a:lnTo>
                <a:lnTo>
                  <a:pt x="312307" y="512320"/>
                </a:lnTo>
                <a:lnTo>
                  <a:pt x="282379" y="519741"/>
                </a:lnTo>
                <a:lnTo>
                  <a:pt x="930961" y="519741"/>
                </a:lnTo>
                <a:lnTo>
                  <a:pt x="932838" y="512098"/>
                </a:lnTo>
                <a:lnTo>
                  <a:pt x="934538" y="500032"/>
                </a:lnTo>
                <a:lnTo>
                  <a:pt x="935012" y="487832"/>
                </a:lnTo>
                <a:lnTo>
                  <a:pt x="940849" y="486206"/>
                </a:lnTo>
                <a:lnTo>
                  <a:pt x="547700" y="486206"/>
                </a:lnTo>
                <a:lnTo>
                  <a:pt x="549827" y="461834"/>
                </a:lnTo>
                <a:lnTo>
                  <a:pt x="560392" y="414185"/>
                </a:lnTo>
                <a:lnTo>
                  <a:pt x="579079" y="368889"/>
                </a:lnTo>
                <a:lnTo>
                  <a:pt x="605197" y="327667"/>
                </a:lnTo>
                <a:lnTo>
                  <a:pt x="609374" y="322668"/>
                </a:lnTo>
                <a:close/>
              </a:path>
              <a:path w="1201420" h="888364">
                <a:moveTo>
                  <a:pt x="620877" y="308902"/>
                </a:moveTo>
                <a:lnTo>
                  <a:pt x="591245" y="347699"/>
                </a:lnTo>
                <a:lnTo>
                  <a:pt x="568756" y="391134"/>
                </a:lnTo>
                <a:lnTo>
                  <a:pt x="554070" y="437789"/>
                </a:lnTo>
                <a:lnTo>
                  <a:pt x="547700" y="486206"/>
                </a:lnTo>
                <a:lnTo>
                  <a:pt x="674751" y="485000"/>
                </a:lnTo>
                <a:lnTo>
                  <a:pt x="676223" y="473339"/>
                </a:lnTo>
                <a:lnTo>
                  <a:pt x="678575" y="461834"/>
                </a:lnTo>
                <a:lnTo>
                  <a:pt x="696474" y="418463"/>
                </a:lnTo>
                <a:lnTo>
                  <a:pt x="710120" y="399351"/>
                </a:lnTo>
                <a:lnTo>
                  <a:pt x="620877" y="308902"/>
                </a:lnTo>
                <a:close/>
              </a:path>
              <a:path w="1201420" h="888364">
                <a:moveTo>
                  <a:pt x="682439" y="308902"/>
                </a:moveTo>
                <a:lnTo>
                  <a:pt x="620877" y="308902"/>
                </a:lnTo>
                <a:lnTo>
                  <a:pt x="710120" y="399351"/>
                </a:lnTo>
                <a:lnTo>
                  <a:pt x="702924" y="408650"/>
                </a:lnTo>
                <a:lnTo>
                  <a:pt x="681796" y="450531"/>
                </a:lnTo>
                <a:lnTo>
                  <a:pt x="674751" y="485000"/>
                </a:lnTo>
                <a:lnTo>
                  <a:pt x="547700" y="486206"/>
                </a:lnTo>
                <a:lnTo>
                  <a:pt x="940849" y="486206"/>
                </a:lnTo>
                <a:lnTo>
                  <a:pt x="1032929" y="460565"/>
                </a:lnTo>
                <a:lnTo>
                  <a:pt x="1155928" y="460565"/>
                </a:lnTo>
                <a:lnTo>
                  <a:pt x="1155928" y="453580"/>
                </a:lnTo>
                <a:lnTo>
                  <a:pt x="949858" y="453580"/>
                </a:lnTo>
                <a:lnTo>
                  <a:pt x="934423" y="423076"/>
                </a:lnTo>
                <a:lnTo>
                  <a:pt x="913342" y="396522"/>
                </a:lnTo>
                <a:lnTo>
                  <a:pt x="898586" y="384162"/>
                </a:lnTo>
                <a:lnTo>
                  <a:pt x="749744" y="384162"/>
                </a:lnTo>
                <a:lnTo>
                  <a:pt x="678192" y="311607"/>
                </a:lnTo>
                <a:lnTo>
                  <a:pt x="682439" y="308902"/>
                </a:lnTo>
                <a:close/>
              </a:path>
              <a:path w="1201420" h="888364">
                <a:moveTo>
                  <a:pt x="1155928" y="207670"/>
                </a:moveTo>
                <a:lnTo>
                  <a:pt x="810895" y="207670"/>
                </a:lnTo>
                <a:lnTo>
                  <a:pt x="836218" y="210243"/>
                </a:lnTo>
                <a:lnTo>
                  <a:pt x="861196" y="214910"/>
                </a:lnTo>
                <a:lnTo>
                  <a:pt x="909688" y="230390"/>
                </a:lnTo>
                <a:lnTo>
                  <a:pt x="956810" y="254763"/>
                </a:lnTo>
                <a:lnTo>
                  <a:pt x="998471" y="286377"/>
                </a:lnTo>
                <a:lnTo>
                  <a:pt x="1033956" y="324404"/>
                </a:lnTo>
                <a:lnTo>
                  <a:pt x="1062550" y="368016"/>
                </a:lnTo>
                <a:lnTo>
                  <a:pt x="1083538" y="416382"/>
                </a:lnTo>
                <a:lnTo>
                  <a:pt x="949858" y="453580"/>
                </a:lnTo>
                <a:lnTo>
                  <a:pt x="1155928" y="453580"/>
                </a:lnTo>
                <a:lnTo>
                  <a:pt x="1155928" y="207670"/>
                </a:lnTo>
                <a:close/>
              </a:path>
              <a:path w="1201420" h="888364">
                <a:moveTo>
                  <a:pt x="810442" y="271906"/>
                </a:moveTo>
                <a:lnTo>
                  <a:pt x="775055" y="271906"/>
                </a:lnTo>
                <a:lnTo>
                  <a:pt x="774331" y="374002"/>
                </a:lnTo>
                <a:lnTo>
                  <a:pt x="767986" y="376032"/>
                </a:lnTo>
                <a:lnTo>
                  <a:pt x="761761" y="378406"/>
                </a:lnTo>
                <a:lnTo>
                  <a:pt x="755675" y="381117"/>
                </a:lnTo>
                <a:lnTo>
                  <a:pt x="749744" y="384162"/>
                </a:lnTo>
                <a:lnTo>
                  <a:pt x="898586" y="384162"/>
                </a:lnTo>
                <a:lnTo>
                  <a:pt x="856881" y="358343"/>
                </a:lnTo>
                <a:lnTo>
                  <a:pt x="809917" y="346443"/>
                </a:lnTo>
                <a:lnTo>
                  <a:pt x="810442" y="271906"/>
                </a:lnTo>
                <a:close/>
              </a:path>
            </a:pathLst>
          </a:custGeom>
          <a:solidFill>
            <a:srgbClr val="99DDEA"/>
          </a:solidFill>
        </p:spPr>
        <p:txBody>
          <a:bodyPr wrap="square" lIns="0" tIns="0" rIns="0" bIns="0" rtlCol="0"/>
          <a:lstStyle/>
          <a:p>
            <a:endParaRPr sz="2823"/>
          </a:p>
        </p:txBody>
      </p:sp>
      <p:sp>
        <p:nvSpPr>
          <p:cNvPr id="52" name="object 107">
            <a:extLst>
              <a:ext uri="{FF2B5EF4-FFF2-40B4-BE49-F238E27FC236}">
                <a16:creationId xmlns:a16="http://schemas.microsoft.com/office/drawing/2014/main" id="{A6F1975B-D44B-4C1D-9987-6673902D3D9C}"/>
              </a:ext>
            </a:extLst>
          </p:cNvPr>
          <p:cNvSpPr/>
          <p:nvPr/>
        </p:nvSpPr>
        <p:spPr>
          <a:xfrm>
            <a:off x="1743152" y="3592482"/>
            <a:ext cx="1419412" cy="1419410"/>
          </a:xfrm>
          <a:prstGeom prst="rect">
            <a:avLst/>
          </a:prstGeom>
          <a:blipFill>
            <a:blip r:embed="rId9" cstate="print"/>
            <a:stretch>
              <a:fillRect/>
            </a:stretch>
          </a:blipFill>
        </p:spPr>
        <p:txBody>
          <a:bodyPr wrap="square" lIns="0" tIns="0" rIns="0" bIns="0" rtlCol="0"/>
          <a:lstStyle/>
          <a:p>
            <a:endParaRPr sz="2823"/>
          </a:p>
        </p:txBody>
      </p:sp>
      <p:sp>
        <p:nvSpPr>
          <p:cNvPr id="53" name="object 108">
            <a:extLst>
              <a:ext uri="{FF2B5EF4-FFF2-40B4-BE49-F238E27FC236}">
                <a16:creationId xmlns:a16="http://schemas.microsoft.com/office/drawing/2014/main" id="{FC8E9EB2-8D39-4143-B4AF-20C1A03BD45D}"/>
              </a:ext>
            </a:extLst>
          </p:cNvPr>
          <p:cNvSpPr/>
          <p:nvPr/>
        </p:nvSpPr>
        <p:spPr>
          <a:xfrm>
            <a:off x="5389323" y="3782716"/>
            <a:ext cx="1182345" cy="508000"/>
          </a:xfrm>
          <a:custGeom>
            <a:avLst/>
            <a:gdLst/>
            <a:ahLst/>
            <a:cxnLst/>
            <a:rect l="l" t="t" r="r" b="b"/>
            <a:pathLst>
              <a:path w="753745" h="323850">
                <a:moveTo>
                  <a:pt x="376712" y="0"/>
                </a:moveTo>
                <a:lnTo>
                  <a:pt x="329738" y="2846"/>
                </a:lnTo>
                <a:lnTo>
                  <a:pt x="284145" y="11188"/>
                </a:lnTo>
                <a:lnTo>
                  <a:pt x="240326" y="24724"/>
                </a:lnTo>
                <a:lnTo>
                  <a:pt x="198678" y="43157"/>
                </a:lnTo>
                <a:lnTo>
                  <a:pt x="159596" y="66185"/>
                </a:lnTo>
                <a:lnTo>
                  <a:pt x="123476" y="93511"/>
                </a:lnTo>
                <a:lnTo>
                  <a:pt x="90712" y="124835"/>
                </a:lnTo>
                <a:lnTo>
                  <a:pt x="61701" y="159858"/>
                </a:lnTo>
                <a:lnTo>
                  <a:pt x="36837" y="198280"/>
                </a:lnTo>
                <a:lnTo>
                  <a:pt x="16517" y="239801"/>
                </a:lnTo>
                <a:lnTo>
                  <a:pt x="1135" y="284124"/>
                </a:lnTo>
                <a:lnTo>
                  <a:pt x="0" y="291266"/>
                </a:lnTo>
                <a:lnTo>
                  <a:pt x="520" y="298386"/>
                </a:lnTo>
                <a:lnTo>
                  <a:pt x="31208" y="323786"/>
                </a:lnTo>
                <a:lnTo>
                  <a:pt x="722203" y="323786"/>
                </a:lnTo>
                <a:lnTo>
                  <a:pt x="752891" y="298386"/>
                </a:lnTo>
                <a:lnTo>
                  <a:pt x="753412" y="291266"/>
                </a:lnTo>
                <a:lnTo>
                  <a:pt x="752276" y="284124"/>
                </a:lnTo>
                <a:lnTo>
                  <a:pt x="736898" y="239801"/>
                </a:lnTo>
                <a:lnTo>
                  <a:pt x="716580" y="198280"/>
                </a:lnTo>
                <a:lnTo>
                  <a:pt x="691718" y="159858"/>
                </a:lnTo>
                <a:lnTo>
                  <a:pt x="662708" y="124835"/>
                </a:lnTo>
                <a:lnTo>
                  <a:pt x="629946" y="93511"/>
                </a:lnTo>
                <a:lnTo>
                  <a:pt x="593826" y="66185"/>
                </a:lnTo>
                <a:lnTo>
                  <a:pt x="554745" y="43157"/>
                </a:lnTo>
                <a:lnTo>
                  <a:pt x="513097" y="24724"/>
                </a:lnTo>
                <a:lnTo>
                  <a:pt x="469279" y="11188"/>
                </a:lnTo>
                <a:lnTo>
                  <a:pt x="423685" y="2846"/>
                </a:lnTo>
                <a:lnTo>
                  <a:pt x="376712" y="0"/>
                </a:lnTo>
                <a:close/>
              </a:path>
            </a:pathLst>
          </a:custGeom>
          <a:solidFill>
            <a:srgbClr val="285493"/>
          </a:solidFill>
        </p:spPr>
        <p:txBody>
          <a:bodyPr wrap="square" lIns="0" tIns="0" rIns="0" bIns="0" rtlCol="0"/>
          <a:lstStyle/>
          <a:p>
            <a:endParaRPr sz="2823"/>
          </a:p>
        </p:txBody>
      </p:sp>
      <p:sp>
        <p:nvSpPr>
          <p:cNvPr id="54" name="object 109">
            <a:extLst>
              <a:ext uri="{FF2B5EF4-FFF2-40B4-BE49-F238E27FC236}">
                <a16:creationId xmlns:a16="http://schemas.microsoft.com/office/drawing/2014/main" id="{63FFF70D-5C8D-4221-93A3-1D5AC212CBA2}"/>
              </a:ext>
            </a:extLst>
          </p:cNvPr>
          <p:cNvSpPr/>
          <p:nvPr/>
        </p:nvSpPr>
        <p:spPr>
          <a:xfrm>
            <a:off x="5905872" y="3605910"/>
            <a:ext cx="148734" cy="148734"/>
          </a:xfrm>
          <a:prstGeom prst="rect">
            <a:avLst/>
          </a:prstGeom>
          <a:blipFill>
            <a:blip r:embed="rId10" cstate="print"/>
            <a:stretch>
              <a:fillRect/>
            </a:stretch>
          </a:blipFill>
        </p:spPr>
        <p:txBody>
          <a:bodyPr wrap="square" lIns="0" tIns="0" rIns="0" bIns="0" rtlCol="0"/>
          <a:lstStyle/>
          <a:p>
            <a:endParaRPr sz="2823"/>
          </a:p>
        </p:txBody>
      </p:sp>
      <p:sp>
        <p:nvSpPr>
          <p:cNvPr id="55" name="object 110">
            <a:extLst>
              <a:ext uri="{FF2B5EF4-FFF2-40B4-BE49-F238E27FC236}">
                <a16:creationId xmlns:a16="http://schemas.microsoft.com/office/drawing/2014/main" id="{196A8895-84C4-4DD4-86D2-48893DA620EF}"/>
              </a:ext>
            </a:extLst>
          </p:cNvPr>
          <p:cNvSpPr/>
          <p:nvPr/>
        </p:nvSpPr>
        <p:spPr>
          <a:xfrm>
            <a:off x="5398549" y="4512084"/>
            <a:ext cx="1148478" cy="487082"/>
          </a:xfrm>
          <a:custGeom>
            <a:avLst/>
            <a:gdLst/>
            <a:ahLst/>
            <a:cxnLst/>
            <a:rect l="l" t="t" r="r" b="b"/>
            <a:pathLst>
              <a:path w="732154" h="310514">
                <a:moveTo>
                  <a:pt x="696721" y="239763"/>
                </a:moveTo>
                <a:lnTo>
                  <a:pt x="516267" y="239763"/>
                </a:lnTo>
                <a:lnTo>
                  <a:pt x="524071" y="245300"/>
                </a:lnTo>
                <a:lnTo>
                  <a:pt x="543563" y="259705"/>
                </a:lnTo>
                <a:lnTo>
                  <a:pt x="569860" y="280354"/>
                </a:lnTo>
                <a:lnTo>
                  <a:pt x="598081" y="304622"/>
                </a:lnTo>
                <a:lnTo>
                  <a:pt x="602056" y="308254"/>
                </a:lnTo>
                <a:lnTo>
                  <a:pt x="607110" y="310070"/>
                </a:lnTo>
                <a:lnTo>
                  <a:pt x="617194" y="310070"/>
                </a:lnTo>
                <a:lnTo>
                  <a:pt x="622249" y="308241"/>
                </a:lnTo>
                <a:lnTo>
                  <a:pt x="696721" y="239763"/>
                </a:lnTo>
                <a:close/>
              </a:path>
              <a:path w="732154" h="310514">
                <a:moveTo>
                  <a:pt x="40538" y="0"/>
                </a:moveTo>
                <a:lnTo>
                  <a:pt x="32677" y="0"/>
                </a:lnTo>
                <a:lnTo>
                  <a:pt x="25877" y="727"/>
                </a:lnTo>
                <a:lnTo>
                  <a:pt x="0" y="25577"/>
                </a:lnTo>
                <a:lnTo>
                  <a:pt x="1041" y="42697"/>
                </a:lnTo>
                <a:lnTo>
                  <a:pt x="4914" y="50609"/>
                </a:lnTo>
                <a:lnTo>
                  <a:pt x="11315" y="56273"/>
                </a:lnTo>
                <a:lnTo>
                  <a:pt x="147942" y="179387"/>
                </a:lnTo>
                <a:lnTo>
                  <a:pt x="149186" y="180428"/>
                </a:lnTo>
                <a:lnTo>
                  <a:pt x="149618" y="180759"/>
                </a:lnTo>
                <a:lnTo>
                  <a:pt x="164013" y="193750"/>
                </a:lnTo>
                <a:lnTo>
                  <a:pt x="212166" y="223520"/>
                </a:lnTo>
                <a:lnTo>
                  <a:pt x="265495" y="237688"/>
                </a:lnTo>
                <a:lnTo>
                  <a:pt x="296926" y="239788"/>
                </a:lnTo>
                <a:lnTo>
                  <a:pt x="696721" y="239763"/>
                </a:lnTo>
                <a:lnTo>
                  <a:pt x="729386" y="209727"/>
                </a:lnTo>
                <a:lnTo>
                  <a:pt x="731812" y="204343"/>
                </a:lnTo>
                <a:lnTo>
                  <a:pt x="732053" y="192989"/>
                </a:lnTo>
                <a:lnTo>
                  <a:pt x="729856" y="187515"/>
                </a:lnTo>
                <a:lnTo>
                  <a:pt x="682523" y="140182"/>
                </a:lnTo>
                <a:lnTo>
                  <a:pt x="268782" y="140182"/>
                </a:lnTo>
                <a:lnTo>
                  <a:pt x="255013" y="139005"/>
                </a:lnTo>
                <a:lnTo>
                  <a:pt x="212458" y="132524"/>
                </a:lnTo>
                <a:lnTo>
                  <a:pt x="170675" y="112712"/>
                </a:lnTo>
                <a:lnTo>
                  <a:pt x="48107" y="2870"/>
                </a:lnTo>
                <a:lnTo>
                  <a:pt x="40538" y="0"/>
                </a:lnTo>
                <a:close/>
              </a:path>
              <a:path w="732154" h="310514">
                <a:moveTo>
                  <a:pt x="504405" y="29832"/>
                </a:moveTo>
                <a:lnTo>
                  <a:pt x="235458" y="29832"/>
                </a:lnTo>
                <a:lnTo>
                  <a:pt x="222937" y="32367"/>
                </a:lnTo>
                <a:lnTo>
                  <a:pt x="212702" y="39276"/>
                </a:lnTo>
                <a:lnTo>
                  <a:pt x="205797" y="49511"/>
                </a:lnTo>
                <a:lnTo>
                  <a:pt x="203263" y="62026"/>
                </a:lnTo>
                <a:lnTo>
                  <a:pt x="205797" y="74538"/>
                </a:lnTo>
                <a:lnTo>
                  <a:pt x="212702" y="84764"/>
                </a:lnTo>
                <a:lnTo>
                  <a:pt x="222937" y="91664"/>
                </a:lnTo>
                <a:lnTo>
                  <a:pt x="235458" y="94195"/>
                </a:lnTo>
                <a:lnTo>
                  <a:pt x="371081" y="94195"/>
                </a:lnTo>
                <a:lnTo>
                  <a:pt x="385237" y="95614"/>
                </a:lnTo>
                <a:lnTo>
                  <a:pt x="395281" y="99895"/>
                </a:lnTo>
                <a:lnTo>
                  <a:pt x="401267" y="107076"/>
                </a:lnTo>
                <a:lnTo>
                  <a:pt x="403250" y="117195"/>
                </a:lnTo>
                <a:lnTo>
                  <a:pt x="401267" y="127313"/>
                </a:lnTo>
                <a:lnTo>
                  <a:pt x="395281" y="134489"/>
                </a:lnTo>
                <a:lnTo>
                  <a:pt x="385237" y="138766"/>
                </a:lnTo>
                <a:lnTo>
                  <a:pt x="371081" y="140182"/>
                </a:lnTo>
                <a:lnTo>
                  <a:pt x="682523" y="140182"/>
                </a:lnTo>
                <a:lnTo>
                  <a:pt x="613918" y="71577"/>
                </a:lnTo>
                <a:lnTo>
                  <a:pt x="605318" y="64331"/>
                </a:lnTo>
                <a:lnTo>
                  <a:pt x="583184" y="50061"/>
                </a:lnTo>
                <a:lnTo>
                  <a:pt x="549038" y="36113"/>
                </a:lnTo>
                <a:lnTo>
                  <a:pt x="504405" y="29832"/>
                </a:lnTo>
                <a:close/>
              </a:path>
            </a:pathLst>
          </a:custGeom>
          <a:solidFill>
            <a:srgbClr val="99DDEA"/>
          </a:solidFill>
        </p:spPr>
        <p:txBody>
          <a:bodyPr wrap="square" lIns="0" tIns="0" rIns="0" bIns="0" rtlCol="0"/>
          <a:lstStyle/>
          <a:p>
            <a:endParaRPr sz="2823"/>
          </a:p>
        </p:txBody>
      </p:sp>
      <p:sp>
        <p:nvSpPr>
          <p:cNvPr id="56" name="object 111">
            <a:extLst>
              <a:ext uri="{FF2B5EF4-FFF2-40B4-BE49-F238E27FC236}">
                <a16:creationId xmlns:a16="http://schemas.microsoft.com/office/drawing/2014/main" id="{8FB44A5B-7D34-4E6D-815D-D36A1ED5124C}"/>
              </a:ext>
            </a:extLst>
          </p:cNvPr>
          <p:cNvSpPr/>
          <p:nvPr/>
        </p:nvSpPr>
        <p:spPr>
          <a:xfrm>
            <a:off x="5204824" y="4355619"/>
            <a:ext cx="1550892" cy="113553"/>
          </a:xfrm>
          <a:custGeom>
            <a:avLst/>
            <a:gdLst/>
            <a:ahLst/>
            <a:cxnLst/>
            <a:rect l="l" t="t" r="r" b="b"/>
            <a:pathLst>
              <a:path w="988695" h="72389">
                <a:moveTo>
                  <a:pt x="952525" y="0"/>
                </a:moveTo>
                <a:lnTo>
                  <a:pt x="36131" y="0"/>
                </a:lnTo>
                <a:lnTo>
                  <a:pt x="22068" y="2839"/>
                </a:lnTo>
                <a:lnTo>
                  <a:pt x="10583" y="10583"/>
                </a:lnTo>
                <a:lnTo>
                  <a:pt x="2839" y="22068"/>
                </a:lnTo>
                <a:lnTo>
                  <a:pt x="0" y="36131"/>
                </a:lnTo>
                <a:lnTo>
                  <a:pt x="2839" y="50194"/>
                </a:lnTo>
                <a:lnTo>
                  <a:pt x="10583" y="61679"/>
                </a:lnTo>
                <a:lnTo>
                  <a:pt x="22068" y="69423"/>
                </a:lnTo>
                <a:lnTo>
                  <a:pt x="36131" y="72263"/>
                </a:lnTo>
                <a:lnTo>
                  <a:pt x="952525" y="72263"/>
                </a:lnTo>
                <a:lnTo>
                  <a:pt x="966588" y="69423"/>
                </a:lnTo>
                <a:lnTo>
                  <a:pt x="978073" y="61679"/>
                </a:lnTo>
                <a:lnTo>
                  <a:pt x="985817" y="50194"/>
                </a:lnTo>
                <a:lnTo>
                  <a:pt x="988656" y="36131"/>
                </a:lnTo>
                <a:lnTo>
                  <a:pt x="985817" y="22068"/>
                </a:lnTo>
                <a:lnTo>
                  <a:pt x="978073" y="10583"/>
                </a:lnTo>
                <a:lnTo>
                  <a:pt x="966588" y="2839"/>
                </a:lnTo>
                <a:lnTo>
                  <a:pt x="952525" y="0"/>
                </a:lnTo>
                <a:close/>
              </a:path>
            </a:pathLst>
          </a:custGeom>
          <a:solidFill>
            <a:srgbClr val="285493"/>
          </a:solidFill>
        </p:spPr>
        <p:txBody>
          <a:bodyPr wrap="square" lIns="0" tIns="0" rIns="0" bIns="0" rtlCol="0"/>
          <a:lstStyle/>
          <a:p>
            <a:endParaRPr sz="2823"/>
          </a:p>
        </p:txBody>
      </p:sp>
      <p:sp>
        <p:nvSpPr>
          <p:cNvPr id="4" name="object 9">
            <a:extLst>
              <a:ext uri="{FF2B5EF4-FFF2-40B4-BE49-F238E27FC236}">
                <a16:creationId xmlns:a16="http://schemas.microsoft.com/office/drawing/2014/main" id="{05E50AF9-D561-4F32-8024-773BC64A6173}"/>
              </a:ext>
            </a:extLst>
          </p:cNvPr>
          <p:cNvSpPr txBox="1"/>
          <p:nvPr/>
        </p:nvSpPr>
        <p:spPr>
          <a:xfrm>
            <a:off x="717177" y="5105893"/>
            <a:ext cx="3482290" cy="881589"/>
          </a:xfrm>
          <a:prstGeom prst="rect">
            <a:avLst/>
          </a:prstGeom>
          <a:noFill/>
        </p:spPr>
        <p:txBody>
          <a:bodyPr vert="horz" wrap="square" lIns="0" tIns="34863" rIns="0" bIns="0" rtlCol="0">
            <a:spAutoFit/>
          </a:bodyPr>
          <a:lstStyle/>
          <a:p>
            <a:pPr marL="274896" marR="262944" algn="ctr">
              <a:lnSpc>
                <a:spcPts val="2227"/>
              </a:lnSpc>
              <a:spcBef>
                <a:spcPts val="275"/>
              </a:spcBef>
            </a:pPr>
            <a:r>
              <a:rPr sz="1882" spc="-102" dirty="0">
                <a:solidFill>
                  <a:srgbClr val="285493"/>
                </a:solidFill>
                <a:latin typeface="Calibri"/>
                <a:cs typeface="Calibri"/>
              </a:rPr>
              <a:t>Established </a:t>
            </a:r>
            <a:r>
              <a:rPr sz="1882" spc="-110" dirty="0">
                <a:solidFill>
                  <a:srgbClr val="285493"/>
                </a:solidFill>
                <a:latin typeface="Calibri"/>
                <a:cs typeface="Calibri"/>
              </a:rPr>
              <a:t>engineering </a:t>
            </a:r>
            <a:r>
              <a:rPr sz="1882" spc="-134" dirty="0">
                <a:solidFill>
                  <a:srgbClr val="285493"/>
                </a:solidFill>
                <a:latin typeface="Calibri"/>
                <a:cs typeface="Calibri"/>
              </a:rPr>
              <a:t>and  </a:t>
            </a:r>
            <a:r>
              <a:rPr sz="1882" spc="-118" dirty="0">
                <a:solidFill>
                  <a:srgbClr val="285493"/>
                </a:solidFill>
                <a:latin typeface="Calibri"/>
                <a:cs typeface="Calibri"/>
              </a:rPr>
              <a:t>administrative </a:t>
            </a:r>
            <a:r>
              <a:rPr sz="1882" spc="-125" dirty="0">
                <a:solidFill>
                  <a:srgbClr val="285493"/>
                </a:solidFill>
                <a:latin typeface="Calibri"/>
                <a:cs typeface="Calibri"/>
              </a:rPr>
              <a:t>protocols</a:t>
            </a:r>
            <a:r>
              <a:rPr sz="1882" spc="-157" dirty="0">
                <a:solidFill>
                  <a:srgbClr val="285493"/>
                </a:solidFill>
                <a:latin typeface="Calibri"/>
                <a:cs typeface="Calibri"/>
              </a:rPr>
              <a:t> </a:t>
            </a:r>
            <a:r>
              <a:rPr sz="1882" spc="-149" dirty="0">
                <a:solidFill>
                  <a:srgbClr val="285493"/>
                </a:solidFill>
                <a:latin typeface="Calibri"/>
                <a:cs typeface="Calibri"/>
              </a:rPr>
              <a:t>to</a:t>
            </a:r>
            <a:r>
              <a:rPr sz="1882" spc="-134" dirty="0">
                <a:solidFill>
                  <a:srgbClr val="285493"/>
                </a:solidFill>
                <a:latin typeface="Calibri"/>
                <a:cs typeface="Calibri"/>
              </a:rPr>
              <a:t> </a:t>
            </a:r>
            <a:r>
              <a:rPr sz="1882" spc="-110" dirty="0">
                <a:solidFill>
                  <a:srgbClr val="285493"/>
                </a:solidFill>
                <a:latin typeface="Calibri"/>
                <a:cs typeface="Calibri"/>
              </a:rPr>
              <a:t>practice </a:t>
            </a:r>
            <a:r>
              <a:rPr sz="1882" spc="-63" dirty="0">
                <a:solidFill>
                  <a:srgbClr val="285493"/>
                </a:solidFill>
                <a:latin typeface="Calibri"/>
                <a:cs typeface="Calibri"/>
              </a:rPr>
              <a:t> </a:t>
            </a:r>
            <a:r>
              <a:rPr sz="1882" spc="-94" dirty="0">
                <a:solidFill>
                  <a:srgbClr val="285493"/>
                </a:solidFill>
                <a:latin typeface="Calibri"/>
                <a:cs typeface="Calibri"/>
              </a:rPr>
              <a:t>social</a:t>
            </a:r>
            <a:r>
              <a:rPr sz="1882" spc="-118" dirty="0">
                <a:solidFill>
                  <a:srgbClr val="285493"/>
                </a:solidFill>
                <a:latin typeface="Calibri"/>
                <a:cs typeface="Calibri"/>
              </a:rPr>
              <a:t> </a:t>
            </a:r>
            <a:r>
              <a:rPr sz="1882" spc="-94" dirty="0">
                <a:solidFill>
                  <a:srgbClr val="285493"/>
                </a:solidFill>
                <a:latin typeface="Calibri"/>
                <a:cs typeface="Calibri"/>
              </a:rPr>
              <a:t>distancing</a:t>
            </a:r>
            <a:endParaRPr sz="1882" dirty="0">
              <a:latin typeface="Calibri"/>
              <a:cs typeface="Calibri"/>
            </a:endParaRPr>
          </a:p>
        </p:txBody>
      </p:sp>
      <p:sp>
        <p:nvSpPr>
          <p:cNvPr id="10" name="object 25">
            <a:extLst>
              <a:ext uri="{FF2B5EF4-FFF2-40B4-BE49-F238E27FC236}">
                <a16:creationId xmlns:a16="http://schemas.microsoft.com/office/drawing/2014/main" id="{30CE85F0-51B7-4CA9-AEA3-B65B788F40A2}"/>
              </a:ext>
            </a:extLst>
          </p:cNvPr>
          <p:cNvSpPr txBox="1"/>
          <p:nvPr/>
        </p:nvSpPr>
        <p:spPr>
          <a:xfrm>
            <a:off x="7992873" y="5105893"/>
            <a:ext cx="3482290" cy="881589"/>
          </a:xfrm>
          <a:prstGeom prst="rect">
            <a:avLst/>
          </a:prstGeom>
          <a:noFill/>
        </p:spPr>
        <p:txBody>
          <a:bodyPr vert="horz" wrap="square" lIns="0" tIns="34863" rIns="0" bIns="0" rtlCol="0">
            <a:spAutoFit/>
          </a:bodyPr>
          <a:lstStyle/>
          <a:p>
            <a:pPr marL="654373" marR="642419" algn="ctr">
              <a:lnSpc>
                <a:spcPts val="2227"/>
              </a:lnSpc>
              <a:spcBef>
                <a:spcPts val="275"/>
              </a:spcBef>
            </a:pPr>
            <a:r>
              <a:rPr sz="1882" spc="-125" dirty="0">
                <a:solidFill>
                  <a:srgbClr val="285493"/>
                </a:solidFill>
                <a:latin typeface="Calibri"/>
                <a:cs typeface="Calibri"/>
              </a:rPr>
              <a:t>Shared </a:t>
            </a:r>
            <a:r>
              <a:rPr sz="1882" spc="-102" dirty="0">
                <a:solidFill>
                  <a:srgbClr val="285493"/>
                </a:solidFill>
                <a:latin typeface="Calibri"/>
                <a:cs typeface="Calibri"/>
              </a:rPr>
              <a:t>training,</a:t>
            </a:r>
            <a:r>
              <a:rPr sz="1882" spc="-149" dirty="0">
                <a:solidFill>
                  <a:srgbClr val="285493"/>
                </a:solidFill>
                <a:latin typeface="Calibri"/>
                <a:cs typeface="Calibri"/>
              </a:rPr>
              <a:t> </a:t>
            </a:r>
            <a:r>
              <a:rPr sz="1882" spc="-125" dirty="0">
                <a:solidFill>
                  <a:srgbClr val="285493"/>
                </a:solidFill>
                <a:latin typeface="Calibri"/>
                <a:cs typeface="Calibri"/>
              </a:rPr>
              <a:t>resources  </a:t>
            </a:r>
            <a:r>
              <a:rPr sz="1882" spc="-134" dirty="0">
                <a:solidFill>
                  <a:srgbClr val="285493"/>
                </a:solidFill>
                <a:latin typeface="Calibri"/>
                <a:cs typeface="Calibri"/>
              </a:rPr>
              <a:t>and </a:t>
            </a:r>
            <a:r>
              <a:rPr sz="1882" spc="-102" dirty="0">
                <a:solidFill>
                  <a:srgbClr val="285493"/>
                </a:solidFill>
                <a:latin typeface="Calibri"/>
                <a:cs typeface="Calibri"/>
              </a:rPr>
              <a:t>tips </a:t>
            </a:r>
            <a:r>
              <a:rPr sz="1882" spc="-157" dirty="0">
                <a:solidFill>
                  <a:srgbClr val="285493"/>
                </a:solidFill>
                <a:latin typeface="Calibri"/>
                <a:cs typeface="Calibri"/>
              </a:rPr>
              <a:t>on </a:t>
            </a:r>
            <a:r>
              <a:rPr sz="1882" spc="-134" dirty="0">
                <a:solidFill>
                  <a:srgbClr val="285493"/>
                </a:solidFill>
                <a:latin typeface="Calibri"/>
                <a:cs typeface="Calibri"/>
              </a:rPr>
              <a:t>mental </a:t>
            </a:r>
            <a:r>
              <a:rPr sz="1882" spc="-118" dirty="0">
                <a:solidFill>
                  <a:srgbClr val="285493"/>
                </a:solidFill>
                <a:latin typeface="Calibri"/>
                <a:cs typeface="Calibri"/>
              </a:rPr>
              <a:t>health  </a:t>
            </a:r>
            <a:r>
              <a:rPr sz="1882" spc="-134" dirty="0">
                <a:solidFill>
                  <a:srgbClr val="285493"/>
                </a:solidFill>
                <a:latin typeface="Calibri"/>
                <a:cs typeface="Calibri"/>
              </a:rPr>
              <a:t>and</a:t>
            </a:r>
            <a:r>
              <a:rPr sz="1882" spc="-125" dirty="0">
                <a:solidFill>
                  <a:srgbClr val="285493"/>
                </a:solidFill>
                <a:latin typeface="Calibri"/>
                <a:cs typeface="Calibri"/>
              </a:rPr>
              <a:t> </a:t>
            </a:r>
            <a:r>
              <a:rPr sz="1882" spc="-110" dirty="0">
                <a:solidFill>
                  <a:srgbClr val="285493"/>
                </a:solidFill>
                <a:latin typeface="Calibri"/>
                <a:cs typeface="Calibri"/>
              </a:rPr>
              <a:t>well-being</a:t>
            </a:r>
            <a:endParaRPr sz="1882" dirty="0">
              <a:latin typeface="Calibri"/>
              <a:cs typeface="Calibri"/>
            </a:endParaRPr>
          </a:p>
        </p:txBody>
      </p:sp>
      <p:sp>
        <p:nvSpPr>
          <p:cNvPr id="7" name="object 17">
            <a:extLst>
              <a:ext uri="{FF2B5EF4-FFF2-40B4-BE49-F238E27FC236}">
                <a16:creationId xmlns:a16="http://schemas.microsoft.com/office/drawing/2014/main" id="{27427C9C-35C1-4F99-AF63-710EFEF7C1B2}"/>
              </a:ext>
            </a:extLst>
          </p:cNvPr>
          <p:cNvSpPr txBox="1"/>
          <p:nvPr/>
        </p:nvSpPr>
        <p:spPr>
          <a:xfrm>
            <a:off x="4354855" y="5042078"/>
            <a:ext cx="3482290" cy="1150893"/>
          </a:xfrm>
          <a:prstGeom prst="rect">
            <a:avLst/>
          </a:prstGeom>
          <a:noFill/>
        </p:spPr>
        <p:txBody>
          <a:bodyPr vert="horz" wrap="square" lIns="0" tIns="34863" rIns="0" bIns="0" rtlCol="0">
            <a:spAutoFit/>
          </a:bodyPr>
          <a:lstStyle/>
          <a:p>
            <a:pPr marL="402383" marR="390432" algn="ctr">
              <a:lnSpc>
                <a:spcPts val="2227"/>
              </a:lnSpc>
              <a:spcBef>
                <a:spcPts val="275"/>
              </a:spcBef>
            </a:pPr>
            <a:r>
              <a:rPr sz="1882" spc="-125" dirty="0">
                <a:solidFill>
                  <a:srgbClr val="285493"/>
                </a:solidFill>
                <a:latin typeface="Calibri"/>
                <a:cs typeface="Calibri"/>
              </a:rPr>
              <a:t>Defined process </a:t>
            </a:r>
            <a:r>
              <a:rPr sz="1882" spc="-141" dirty="0">
                <a:solidFill>
                  <a:srgbClr val="285493"/>
                </a:solidFill>
                <a:latin typeface="Calibri"/>
                <a:cs typeface="Calibri"/>
              </a:rPr>
              <a:t>for</a:t>
            </a:r>
            <a:r>
              <a:rPr sz="1882" spc="-179" dirty="0">
                <a:solidFill>
                  <a:srgbClr val="285493"/>
                </a:solidFill>
                <a:latin typeface="Calibri"/>
                <a:cs typeface="Calibri"/>
              </a:rPr>
              <a:t> </a:t>
            </a:r>
            <a:r>
              <a:rPr sz="1882" spc="-102" dirty="0">
                <a:solidFill>
                  <a:srgbClr val="285493"/>
                </a:solidFill>
                <a:latin typeface="Calibri"/>
                <a:cs typeface="Calibri"/>
              </a:rPr>
              <a:t>break/lunch  </a:t>
            </a:r>
            <a:r>
              <a:rPr sz="1882" spc="-134" dirty="0">
                <a:solidFill>
                  <a:srgbClr val="285493"/>
                </a:solidFill>
                <a:latin typeface="Calibri"/>
                <a:cs typeface="Calibri"/>
              </a:rPr>
              <a:t>times </a:t>
            </a:r>
            <a:r>
              <a:rPr sz="1882" spc="-149" dirty="0">
                <a:solidFill>
                  <a:srgbClr val="285493"/>
                </a:solidFill>
                <a:latin typeface="Calibri"/>
                <a:cs typeface="Calibri"/>
              </a:rPr>
              <a:t>to </a:t>
            </a:r>
            <a:r>
              <a:rPr sz="1882" spc="-141" dirty="0">
                <a:solidFill>
                  <a:srgbClr val="285493"/>
                </a:solidFill>
                <a:latin typeface="Calibri"/>
                <a:cs typeface="Calibri"/>
              </a:rPr>
              <a:t>ensure </a:t>
            </a:r>
            <a:r>
              <a:rPr sz="1882" spc="-94" dirty="0">
                <a:solidFill>
                  <a:srgbClr val="285493"/>
                </a:solidFill>
                <a:latin typeface="Calibri"/>
                <a:cs typeface="Calibri"/>
              </a:rPr>
              <a:t>social  distancing </a:t>
            </a:r>
            <a:r>
              <a:rPr sz="1882" spc="-134" dirty="0">
                <a:solidFill>
                  <a:srgbClr val="285493"/>
                </a:solidFill>
                <a:latin typeface="Calibri"/>
                <a:cs typeface="Calibri"/>
              </a:rPr>
              <a:t>and</a:t>
            </a:r>
            <a:r>
              <a:rPr sz="1882" spc="-141" dirty="0">
                <a:solidFill>
                  <a:srgbClr val="285493"/>
                </a:solidFill>
                <a:latin typeface="Calibri"/>
                <a:cs typeface="Calibri"/>
              </a:rPr>
              <a:t> </a:t>
            </a:r>
            <a:r>
              <a:rPr sz="1882" spc="-134" dirty="0">
                <a:solidFill>
                  <a:srgbClr val="285493"/>
                </a:solidFill>
                <a:latin typeface="Calibri"/>
                <a:cs typeface="Calibri"/>
              </a:rPr>
              <a:t>enable</a:t>
            </a:r>
            <a:endParaRPr sz="1882" dirty="0">
              <a:latin typeface="Calibri"/>
              <a:cs typeface="Calibri"/>
            </a:endParaRPr>
          </a:p>
          <a:p>
            <a:pPr algn="ctr">
              <a:lnSpc>
                <a:spcPts val="2141"/>
              </a:lnSpc>
            </a:pPr>
            <a:r>
              <a:rPr sz="1882" spc="-118" dirty="0">
                <a:solidFill>
                  <a:srgbClr val="285493"/>
                </a:solidFill>
                <a:latin typeface="Calibri"/>
                <a:cs typeface="Calibri"/>
              </a:rPr>
              <a:t>general </a:t>
            </a:r>
            <a:r>
              <a:rPr sz="1882" spc="-94" dirty="0">
                <a:solidFill>
                  <a:srgbClr val="285493"/>
                </a:solidFill>
                <a:latin typeface="Calibri"/>
                <a:cs typeface="Calibri"/>
              </a:rPr>
              <a:t>cleaning</a:t>
            </a:r>
            <a:endParaRPr sz="1882" dirty="0">
              <a:latin typeface="Calibri"/>
              <a:cs typeface="Calibri"/>
            </a:endParaRPr>
          </a:p>
        </p:txBody>
      </p:sp>
    </p:spTree>
    <p:extLst>
      <p:ext uri="{BB962C8B-B14F-4D97-AF65-F5344CB8AC3E}">
        <p14:creationId xmlns:p14="http://schemas.microsoft.com/office/powerpoint/2010/main" val="2378320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0">
            <a:extLst>
              <a:ext uri="{FF2B5EF4-FFF2-40B4-BE49-F238E27FC236}">
                <a16:creationId xmlns:a16="http://schemas.microsoft.com/office/drawing/2014/main" id="{0D5A6A86-11EF-4090-ABAD-3EB4DFA077DA}"/>
              </a:ext>
            </a:extLst>
          </p:cNvPr>
          <p:cNvSpPr/>
          <p:nvPr/>
        </p:nvSpPr>
        <p:spPr>
          <a:xfrm>
            <a:off x="717177" y="519824"/>
            <a:ext cx="3482290" cy="2979271"/>
          </a:xfrm>
          <a:custGeom>
            <a:avLst/>
            <a:gdLst/>
            <a:ahLst/>
            <a:cxnLst/>
            <a:rect l="l" t="t" r="r" b="b"/>
            <a:pathLst>
              <a:path w="2219960" h="1899284">
                <a:moveTo>
                  <a:pt x="0" y="1898815"/>
                </a:moveTo>
                <a:lnTo>
                  <a:pt x="2219744" y="1898815"/>
                </a:lnTo>
                <a:lnTo>
                  <a:pt x="2219744" y="0"/>
                </a:lnTo>
                <a:lnTo>
                  <a:pt x="0" y="0"/>
                </a:lnTo>
                <a:lnTo>
                  <a:pt x="0" y="1898815"/>
                </a:lnTo>
                <a:close/>
              </a:path>
            </a:pathLst>
          </a:custGeom>
          <a:solidFill>
            <a:schemeClr val="bg1"/>
          </a:solidFill>
        </p:spPr>
        <p:txBody>
          <a:bodyPr wrap="square" lIns="0" tIns="0" rIns="0" bIns="0" rtlCol="0"/>
          <a:lstStyle/>
          <a:p>
            <a:endParaRPr sz="2823"/>
          </a:p>
        </p:txBody>
      </p:sp>
      <p:sp>
        <p:nvSpPr>
          <p:cNvPr id="3" name="object 11">
            <a:extLst>
              <a:ext uri="{FF2B5EF4-FFF2-40B4-BE49-F238E27FC236}">
                <a16:creationId xmlns:a16="http://schemas.microsoft.com/office/drawing/2014/main" id="{39C0C6B3-7465-4B65-8446-F99AD5E9EB89}"/>
              </a:ext>
            </a:extLst>
          </p:cNvPr>
          <p:cNvSpPr txBox="1"/>
          <p:nvPr/>
        </p:nvSpPr>
        <p:spPr>
          <a:xfrm>
            <a:off x="717177" y="2235778"/>
            <a:ext cx="3482290" cy="599460"/>
          </a:xfrm>
          <a:prstGeom prst="rect">
            <a:avLst/>
          </a:prstGeom>
        </p:spPr>
        <p:txBody>
          <a:bodyPr vert="horz" wrap="square" lIns="0" tIns="34863" rIns="0" bIns="0" rtlCol="0">
            <a:spAutoFit/>
          </a:bodyPr>
          <a:lstStyle/>
          <a:p>
            <a:pPr marL="1105560" marR="958151" indent="-135457">
              <a:lnSpc>
                <a:spcPts val="2227"/>
              </a:lnSpc>
              <a:spcBef>
                <a:spcPts val="275"/>
              </a:spcBef>
            </a:pPr>
            <a:r>
              <a:rPr sz="1882" spc="-110" dirty="0">
                <a:solidFill>
                  <a:srgbClr val="285493"/>
                </a:solidFill>
                <a:latin typeface="Calibri"/>
                <a:cs typeface="Calibri"/>
              </a:rPr>
              <a:t>Enabled</a:t>
            </a:r>
            <a:r>
              <a:rPr sz="1882" spc="-196" dirty="0">
                <a:solidFill>
                  <a:srgbClr val="285493"/>
                </a:solidFill>
                <a:latin typeface="Calibri"/>
                <a:cs typeface="Calibri"/>
              </a:rPr>
              <a:t> </a:t>
            </a:r>
            <a:r>
              <a:rPr sz="1882" spc="-149" dirty="0">
                <a:solidFill>
                  <a:srgbClr val="285493"/>
                </a:solidFill>
                <a:latin typeface="Calibri"/>
                <a:cs typeface="Calibri"/>
              </a:rPr>
              <a:t>expanded  </a:t>
            </a:r>
            <a:r>
              <a:rPr sz="1882" spc="-134" dirty="0">
                <a:solidFill>
                  <a:srgbClr val="285493"/>
                </a:solidFill>
                <a:latin typeface="Calibri"/>
                <a:cs typeface="Calibri"/>
              </a:rPr>
              <a:t>telecommuting</a:t>
            </a:r>
            <a:endParaRPr sz="1882">
              <a:latin typeface="Calibri"/>
              <a:cs typeface="Calibri"/>
            </a:endParaRPr>
          </a:p>
        </p:txBody>
      </p:sp>
      <p:sp>
        <p:nvSpPr>
          <p:cNvPr id="4" name="object 12">
            <a:extLst>
              <a:ext uri="{FF2B5EF4-FFF2-40B4-BE49-F238E27FC236}">
                <a16:creationId xmlns:a16="http://schemas.microsoft.com/office/drawing/2014/main" id="{C0910A9E-7A7A-48D1-AA94-7B07818E5BEE}"/>
              </a:ext>
            </a:extLst>
          </p:cNvPr>
          <p:cNvSpPr/>
          <p:nvPr/>
        </p:nvSpPr>
        <p:spPr>
          <a:xfrm>
            <a:off x="801416" y="3279338"/>
            <a:ext cx="3482290" cy="2979271"/>
          </a:xfrm>
          <a:custGeom>
            <a:avLst/>
            <a:gdLst/>
            <a:ahLst/>
            <a:cxnLst/>
            <a:rect l="l" t="t" r="r" b="b"/>
            <a:pathLst>
              <a:path w="2219960" h="1899284">
                <a:moveTo>
                  <a:pt x="0" y="1898815"/>
                </a:moveTo>
                <a:lnTo>
                  <a:pt x="2219744" y="1898815"/>
                </a:lnTo>
                <a:lnTo>
                  <a:pt x="2219744" y="0"/>
                </a:lnTo>
                <a:lnTo>
                  <a:pt x="0" y="0"/>
                </a:lnTo>
                <a:lnTo>
                  <a:pt x="0" y="1898815"/>
                </a:lnTo>
                <a:close/>
              </a:path>
            </a:pathLst>
          </a:custGeom>
          <a:solidFill>
            <a:schemeClr val="bg1"/>
          </a:solidFill>
        </p:spPr>
        <p:txBody>
          <a:bodyPr wrap="square" lIns="0" tIns="0" rIns="0" bIns="0" rtlCol="0"/>
          <a:lstStyle/>
          <a:p>
            <a:endParaRPr sz="2823"/>
          </a:p>
        </p:txBody>
      </p:sp>
      <p:sp>
        <p:nvSpPr>
          <p:cNvPr id="5" name="object 13">
            <a:extLst>
              <a:ext uri="{FF2B5EF4-FFF2-40B4-BE49-F238E27FC236}">
                <a16:creationId xmlns:a16="http://schemas.microsoft.com/office/drawing/2014/main" id="{44FFCB0E-8E18-4B71-97D3-D43C45121498}"/>
              </a:ext>
            </a:extLst>
          </p:cNvPr>
          <p:cNvSpPr txBox="1"/>
          <p:nvPr/>
        </p:nvSpPr>
        <p:spPr>
          <a:xfrm>
            <a:off x="717177" y="5168120"/>
            <a:ext cx="3482290" cy="881589"/>
          </a:xfrm>
          <a:prstGeom prst="rect">
            <a:avLst/>
          </a:prstGeom>
        </p:spPr>
        <p:txBody>
          <a:bodyPr vert="horz" wrap="square" lIns="0" tIns="34863" rIns="0" bIns="0" rtlCol="0">
            <a:spAutoFit/>
          </a:bodyPr>
          <a:lstStyle/>
          <a:p>
            <a:pPr marL="561744" marR="549791" algn="ctr">
              <a:lnSpc>
                <a:spcPts val="2227"/>
              </a:lnSpc>
              <a:spcBef>
                <a:spcPts val="275"/>
              </a:spcBef>
            </a:pPr>
            <a:r>
              <a:rPr sz="1882" spc="-149" dirty="0">
                <a:solidFill>
                  <a:srgbClr val="285493"/>
                </a:solidFill>
                <a:latin typeface="Calibri"/>
                <a:cs typeface="Calibri"/>
              </a:rPr>
              <a:t>Implemented </a:t>
            </a:r>
            <a:r>
              <a:rPr sz="1882" spc="-134" dirty="0">
                <a:solidFill>
                  <a:srgbClr val="285493"/>
                </a:solidFill>
                <a:latin typeface="Calibri"/>
                <a:cs typeface="Calibri"/>
              </a:rPr>
              <a:t>procedures</a:t>
            </a:r>
            <a:r>
              <a:rPr sz="1882" spc="-141" dirty="0">
                <a:solidFill>
                  <a:srgbClr val="285493"/>
                </a:solidFill>
                <a:latin typeface="Calibri"/>
                <a:cs typeface="Calibri"/>
              </a:rPr>
              <a:t> for  </a:t>
            </a:r>
            <a:r>
              <a:rPr sz="1882" spc="-125" dirty="0">
                <a:solidFill>
                  <a:srgbClr val="285493"/>
                </a:solidFill>
                <a:latin typeface="Calibri"/>
                <a:cs typeface="Calibri"/>
              </a:rPr>
              <a:t>suspected </a:t>
            </a:r>
            <a:r>
              <a:rPr sz="1882" spc="-157" dirty="0">
                <a:solidFill>
                  <a:srgbClr val="285493"/>
                </a:solidFill>
                <a:latin typeface="Calibri"/>
                <a:cs typeface="Calibri"/>
              </a:rPr>
              <a:t>or </a:t>
            </a:r>
            <a:r>
              <a:rPr sz="1882" spc="-134" dirty="0">
                <a:solidFill>
                  <a:srgbClr val="285493"/>
                </a:solidFill>
                <a:latin typeface="Calibri"/>
                <a:cs typeface="Calibri"/>
              </a:rPr>
              <a:t>confirmed  </a:t>
            </a:r>
            <a:r>
              <a:rPr sz="1882" spc="-71" dirty="0">
                <a:solidFill>
                  <a:srgbClr val="285493"/>
                </a:solidFill>
                <a:latin typeface="Calibri"/>
                <a:cs typeface="Calibri"/>
              </a:rPr>
              <a:t>COVID-19</a:t>
            </a:r>
            <a:r>
              <a:rPr sz="1882" spc="-118" dirty="0">
                <a:solidFill>
                  <a:srgbClr val="285493"/>
                </a:solidFill>
                <a:latin typeface="Calibri"/>
                <a:cs typeface="Calibri"/>
              </a:rPr>
              <a:t> </a:t>
            </a:r>
            <a:r>
              <a:rPr sz="1882" spc="-110" dirty="0">
                <a:solidFill>
                  <a:srgbClr val="285493"/>
                </a:solidFill>
                <a:latin typeface="Calibri"/>
                <a:cs typeface="Calibri"/>
              </a:rPr>
              <a:t>cases</a:t>
            </a:r>
            <a:endParaRPr sz="1882" dirty="0">
              <a:latin typeface="Calibri"/>
              <a:cs typeface="Calibri"/>
            </a:endParaRPr>
          </a:p>
        </p:txBody>
      </p:sp>
      <p:sp>
        <p:nvSpPr>
          <p:cNvPr id="6" name="object 18">
            <a:extLst>
              <a:ext uri="{FF2B5EF4-FFF2-40B4-BE49-F238E27FC236}">
                <a16:creationId xmlns:a16="http://schemas.microsoft.com/office/drawing/2014/main" id="{C25EF795-3186-4D71-811F-8280520F2A64}"/>
              </a:ext>
            </a:extLst>
          </p:cNvPr>
          <p:cNvSpPr/>
          <p:nvPr/>
        </p:nvSpPr>
        <p:spPr>
          <a:xfrm>
            <a:off x="4355034" y="519824"/>
            <a:ext cx="3482290" cy="2979271"/>
          </a:xfrm>
          <a:custGeom>
            <a:avLst/>
            <a:gdLst/>
            <a:ahLst/>
            <a:cxnLst/>
            <a:rect l="l" t="t" r="r" b="b"/>
            <a:pathLst>
              <a:path w="2219960" h="1899284">
                <a:moveTo>
                  <a:pt x="0" y="1898815"/>
                </a:moveTo>
                <a:lnTo>
                  <a:pt x="2219744" y="1898815"/>
                </a:lnTo>
                <a:lnTo>
                  <a:pt x="2219744" y="0"/>
                </a:lnTo>
                <a:lnTo>
                  <a:pt x="0" y="0"/>
                </a:lnTo>
                <a:lnTo>
                  <a:pt x="0" y="1898815"/>
                </a:lnTo>
                <a:close/>
              </a:path>
            </a:pathLst>
          </a:custGeom>
          <a:solidFill>
            <a:schemeClr val="bg1"/>
          </a:solidFill>
        </p:spPr>
        <p:txBody>
          <a:bodyPr wrap="square" lIns="0" tIns="0" rIns="0" bIns="0" rtlCol="0"/>
          <a:lstStyle/>
          <a:p>
            <a:endParaRPr sz="2823"/>
          </a:p>
        </p:txBody>
      </p:sp>
      <p:sp>
        <p:nvSpPr>
          <p:cNvPr id="7" name="object 19">
            <a:extLst>
              <a:ext uri="{FF2B5EF4-FFF2-40B4-BE49-F238E27FC236}">
                <a16:creationId xmlns:a16="http://schemas.microsoft.com/office/drawing/2014/main" id="{0BA93593-FB67-41F3-94E7-96BA1872B531}"/>
              </a:ext>
            </a:extLst>
          </p:cNvPr>
          <p:cNvSpPr txBox="1"/>
          <p:nvPr/>
        </p:nvSpPr>
        <p:spPr>
          <a:xfrm>
            <a:off x="4355034" y="2235778"/>
            <a:ext cx="3482290" cy="599460"/>
          </a:xfrm>
          <a:prstGeom prst="rect">
            <a:avLst/>
          </a:prstGeom>
        </p:spPr>
        <p:txBody>
          <a:bodyPr vert="horz" wrap="square" lIns="0" tIns="34863" rIns="0" bIns="0" rtlCol="0">
            <a:spAutoFit/>
          </a:bodyPr>
          <a:lstStyle/>
          <a:p>
            <a:pPr marL="691224" marR="376487" indent="-303780">
              <a:lnSpc>
                <a:spcPts val="2227"/>
              </a:lnSpc>
              <a:spcBef>
                <a:spcPts val="275"/>
              </a:spcBef>
            </a:pPr>
            <a:r>
              <a:rPr sz="1882" spc="-94" dirty="0">
                <a:solidFill>
                  <a:srgbClr val="285493"/>
                </a:solidFill>
                <a:latin typeface="Calibri"/>
                <a:cs typeface="Calibri"/>
              </a:rPr>
              <a:t>Daily </a:t>
            </a:r>
            <a:r>
              <a:rPr sz="1882" spc="-149" dirty="0">
                <a:solidFill>
                  <a:srgbClr val="285493"/>
                </a:solidFill>
                <a:latin typeface="Calibri"/>
                <a:cs typeface="Calibri"/>
              </a:rPr>
              <a:t>temperature </a:t>
            </a:r>
            <a:r>
              <a:rPr sz="1882" spc="-110" dirty="0">
                <a:solidFill>
                  <a:srgbClr val="285493"/>
                </a:solidFill>
                <a:latin typeface="Calibri"/>
                <a:cs typeface="Calibri"/>
              </a:rPr>
              <a:t>screenings </a:t>
            </a:r>
            <a:r>
              <a:rPr sz="1882" spc="-141" dirty="0">
                <a:solidFill>
                  <a:srgbClr val="285493"/>
                </a:solidFill>
                <a:latin typeface="Calibri"/>
                <a:cs typeface="Calibri"/>
              </a:rPr>
              <a:t>for  </a:t>
            </a:r>
            <a:r>
              <a:rPr sz="1882" spc="-149" dirty="0">
                <a:solidFill>
                  <a:srgbClr val="285493"/>
                </a:solidFill>
                <a:latin typeface="Calibri"/>
                <a:cs typeface="Calibri"/>
              </a:rPr>
              <a:t>anyone </a:t>
            </a:r>
            <a:r>
              <a:rPr sz="1882" spc="-118" dirty="0">
                <a:solidFill>
                  <a:srgbClr val="285493"/>
                </a:solidFill>
                <a:latin typeface="Calibri"/>
                <a:cs typeface="Calibri"/>
              </a:rPr>
              <a:t>entering </a:t>
            </a:r>
            <a:r>
              <a:rPr sz="1882" spc="-125" dirty="0">
                <a:solidFill>
                  <a:srgbClr val="285493"/>
                </a:solidFill>
                <a:latin typeface="Calibri"/>
                <a:cs typeface="Calibri"/>
              </a:rPr>
              <a:t>a</a:t>
            </a:r>
            <a:r>
              <a:rPr sz="1882" spc="-87" dirty="0">
                <a:solidFill>
                  <a:srgbClr val="285493"/>
                </a:solidFill>
                <a:latin typeface="Calibri"/>
                <a:cs typeface="Calibri"/>
              </a:rPr>
              <a:t> </a:t>
            </a:r>
            <a:r>
              <a:rPr sz="1882" spc="-78" dirty="0">
                <a:solidFill>
                  <a:srgbClr val="285493"/>
                </a:solidFill>
                <a:latin typeface="Calibri"/>
                <a:cs typeface="Calibri"/>
              </a:rPr>
              <a:t>facility</a:t>
            </a:r>
            <a:endParaRPr sz="1882">
              <a:latin typeface="Calibri"/>
              <a:cs typeface="Calibri"/>
            </a:endParaRPr>
          </a:p>
        </p:txBody>
      </p:sp>
      <p:sp>
        <p:nvSpPr>
          <p:cNvPr id="8" name="object 20">
            <a:extLst>
              <a:ext uri="{FF2B5EF4-FFF2-40B4-BE49-F238E27FC236}">
                <a16:creationId xmlns:a16="http://schemas.microsoft.com/office/drawing/2014/main" id="{E5295406-7F89-40C3-8CD7-D7A3CF60221F}"/>
              </a:ext>
            </a:extLst>
          </p:cNvPr>
          <p:cNvSpPr/>
          <p:nvPr/>
        </p:nvSpPr>
        <p:spPr>
          <a:xfrm>
            <a:off x="4340940" y="3236478"/>
            <a:ext cx="3482290" cy="2979271"/>
          </a:xfrm>
          <a:custGeom>
            <a:avLst/>
            <a:gdLst/>
            <a:ahLst/>
            <a:cxnLst/>
            <a:rect l="l" t="t" r="r" b="b"/>
            <a:pathLst>
              <a:path w="2219960" h="1899284">
                <a:moveTo>
                  <a:pt x="0" y="1898815"/>
                </a:moveTo>
                <a:lnTo>
                  <a:pt x="2219744" y="1898815"/>
                </a:lnTo>
                <a:lnTo>
                  <a:pt x="2219744" y="0"/>
                </a:lnTo>
                <a:lnTo>
                  <a:pt x="0" y="0"/>
                </a:lnTo>
                <a:lnTo>
                  <a:pt x="0" y="1898815"/>
                </a:lnTo>
                <a:close/>
              </a:path>
            </a:pathLst>
          </a:custGeom>
          <a:solidFill>
            <a:schemeClr val="bg1"/>
          </a:solidFill>
        </p:spPr>
        <p:txBody>
          <a:bodyPr wrap="square" lIns="0" tIns="0" rIns="0" bIns="0" rtlCol="0"/>
          <a:lstStyle/>
          <a:p>
            <a:endParaRPr sz="2823"/>
          </a:p>
        </p:txBody>
      </p:sp>
      <p:sp>
        <p:nvSpPr>
          <p:cNvPr id="9" name="object 21">
            <a:extLst>
              <a:ext uri="{FF2B5EF4-FFF2-40B4-BE49-F238E27FC236}">
                <a16:creationId xmlns:a16="http://schemas.microsoft.com/office/drawing/2014/main" id="{E4836690-BC34-4AC8-A9D5-464077E5BE32}"/>
              </a:ext>
            </a:extLst>
          </p:cNvPr>
          <p:cNvSpPr txBox="1"/>
          <p:nvPr/>
        </p:nvSpPr>
        <p:spPr>
          <a:xfrm>
            <a:off x="4355034" y="5225270"/>
            <a:ext cx="3482290" cy="868765"/>
          </a:xfrm>
          <a:prstGeom prst="rect">
            <a:avLst/>
          </a:prstGeom>
        </p:spPr>
        <p:txBody>
          <a:bodyPr vert="horz" wrap="square" lIns="0" tIns="34863" rIns="0" bIns="0" rtlCol="0">
            <a:spAutoFit/>
          </a:bodyPr>
          <a:lstStyle/>
          <a:p>
            <a:pPr marL="944207" marR="932256" indent="395413">
              <a:lnSpc>
                <a:spcPts val="2227"/>
              </a:lnSpc>
              <a:spcBef>
                <a:spcPts val="275"/>
              </a:spcBef>
            </a:pPr>
            <a:r>
              <a:rPr sz="1882" spc="-102" dirty="0">
                <a:solidFill>
                  <a:srgbClr val="285493"/>
                </a:solidFill>
                <a:latin typeface="Calibri"/>
                <a:cs typeface="Calibri"/>
              </a:rPr>
              <a:t>Providing  </a:t>
            </a:r>
            <a:r>
              <a:rPr sz="1882" spc="-125" dirty="0">
                <a:solidFill>
                  <a:srgbClr val="285493"/>
                </a:solidFill>
                <a:latin typeface="Calibri"/>
                <a:cs typeface="Calibri"/>
              </a:rPr>
              <a:t>personal</a:t>
            </a:r>
            <a:r>
              <a:rPr sz="1882" spc="-188" dirty="0">
                <a:solidFill>
                  <a:srgbClr val="285493"/>
                </a:solidFill>
                <a:latin typeface="Calibri"/>
                <a:cs typeface="Calibri"/>
              </a:rPr>
              <a:t> </a:t>
            </a:r>
            <a:r>
              <a:rPr sz="1882" spc="-134" dirty="0">
                <a:solidFill>
                  <a:srgbClr val="285493"/>
                </a:solidFill>
                <a:latin typeface="Calibri"/>
                <a:cs typeface="Calibri"/>
              </a:rPr>
              <a:t>protective</a:t>
            </a:r>
            <a:endParaRPr sz="1882" dirty="0">
              <a:latin typeface="Calibri"/>
              <a:cs typeface="Calibri"/>
            </a:endParaRPr>
          </a:p>
          <a:p>
            <a:pPr algn="ctr">
              <a:lnSpc>
                <a:spcPts val="2149"/>
              </a:lnSpc>
            </a:pPr>
            <a:r>
              <a:rPr sz="1882" spc="-149" dirty="0">
                <a:solidFill>
                  <a:srgbClr val="285493"/>
                </a:solidFill>
                <a:latin typeface="Calibri"/>
                <a:cs typeface="Calibri"/>
              </a:rPr>
              <a:t>equipment</a:t>
            </a:r>
            <a:endParaRPr sz="1882" dirty="0">
              <a:latin typeface="Calibri"/>
              <a:cs typeface="Calibri"/>
            </a:endParaRPr>
          </a:p>
        </p:txBody>
      </p:sp>
      <p:sp>
        <p:nvSpPr>
          <p:cNvPr id="10" name="object 26">
            <a:extLst>
              <a:ext uri="{FF2B5EF4-FFF2-40B4-BE49-F238E27FC236}">
                <a16:creationId xmlns:a16="http://schemas.microsoft.com/office/drawing/2014/main" id="{C58AE124-3772-4F9B-B315-B58FD994A80C}"/>
              </a:ext>
            </a:extLst>
          </p:cNvPr>
          <p:cNvSpPr/>
          <p:nvPr/>
        </p:nvSpPr>
        <p:spPr>
          <a:xfrm>
            <a:off x="7992873" y="519824"/>
            <a:ext cx="3482290" cy="2979271"/>
          </a:xfrm>
          <a:custGeom>
            <a:avLst/>
            <a:gdLst/>
            <a:ahLst/>
            <a:cxnLst/>
            <a:rect l="l" t="t" r="r" b="b"/>
            <a:pathLst>
              <a:path w="2219959" h="1899284">
                <a:moveTo>
                  <a:pt x="0" y="1898815"/>
                </a:moveTo>
                <a:lnTo>
                  <a:pt x="2219744" y="1898815"/>
                </a:lnTo>
                <a:lnTo>
                  <a:pt x="2219744" y="0"/>
                </a:lnTo>
                <a:lnTo>
                  <a:pt x="0" y="0"/>
                </a:lnTo>
                <a:lnTo>
                  <a:pt x="0" y="1898815"/>
                </a:lnTo>
                <a:close/>
              </a:path>
            </a:pathLst>
          </a:custGeom>
          <a:solidFill>
            <a:schemeClr val="bg1"/>
          </a:solidFill>
        </p:spPr>
        <p:txBody>
          <a:bodyPr wrap="square" lIns="0" tIns="0" rIns="0" bIns="0" rtlCol="0"/>
          <a:lstStyle/>
          <a:p>
            <a:endParaRPr sz="2823"/>
          </a:p>
        </p:txBody>
      </p:sp>
      <p:sp>
        <p:nvSpPr>
          <p:cNvPr id="11" name="object 27">
            <a:extLst>
              <a:ext uri="{FF2B5EF4-FFF2-40B4-BE49-F238E27FC236}">
                <a16:creationId xmlns:a16="http://schemas.microsoft.com/office/drawing/2014/main" id="{EF3C7D21-C862-447C-B5A9-C03B16F740B8}"/>
              </a:ext>
            </a:extLst>
          </p:cNvPr>
          <p:cNvSpPr txBox="1"/>
          <p:nvPr/>
        </p:nvSpPr>
        <p:spPr>
          <a:xfrm>
            <a:off x="7992873" y="2235778"/>
            <a:ext cx="3482290" cy="599460"/>
          </a:xfrm>
          <a:prstGeom prst="rect">
            <a:avLst/>
          </a:prstGeom>
        </p:spPr>
        <p:txBody>
          <a:bodyPr vert="horz" wrap="square" lIns="0" tIns="34863" rIns="0" bIns="0" rtlCol="0">
            <a:spAutoFit/>
          </a:bodyPr>
          <a:lstStyle/>
          <a:p>
            <a:pPr marL="945203" marR="910344" indent="-23904">
              <a:lnSpc>
                <a:spcPts val="2227"/>
              </a:lnSpc>
              <a:spcBef>
                <a:spcPts val="275"/>
              </a:spcBef>
            </a:pPr>
            <a:r>
              <a:rPr sz="1882" spc="-118" dirty="0">
                <a:solidFill>
                  <a:srgbClr val="285493"/>
                </a:solidFill>
                <a:latin typeface="Calibri"/>
                <a:cs typeface="Calibri"/>
              </a:rPr>
              <a:t>Restricted </a:t>
            </a:r>
            <a:r>
              <a:rPr sz="1882" spc="-110" dirty="0">
                <a:solidFill>
                  <a:srgbClr val="285493"/>
                </a:solidFill>
                <a:latin typeface="Calibri"/>
                <a:cs typeface="Calibri"/>
              </a:rPr>
              <a:t>site</a:t>
            </a:r>
            <a:r>
              <a:rPr sz="1882" spc="-157" dirty="0">
                <a:solidFill>
                  <a:srgbClr val="285493"/>
                </a:solidFill>
                <a:latin typeface="Calibri"/>
                <a:cs typeface="Calibri"/>
              </a:rPr>
              <a:t> </a:t>
            </a:r>
            <a:r>
              <a:rPr sz="1882" spc="-94" dirty="0">
                <a:solidFill>
                  <a:srgbClr val="285493"/>
                </a:solidFill>
                <a:latin typeface="Calibri"/>
                <a:cs typeface="Calibri"/>
              </a:rPr>
              <a:t>visits  </a:t>
            </a:r>
            <a:r>
              <a:rPr sz="1882" spc="-134" dirty="0">
                <a:solidFill>
                  <a:srgbClr val="285493"/>
                </a:solidFill>
                <a:latin typeface="Calibri"/>
                <a:cs typeface="Calibri"/>
              </a:rPr>
              <a:t>and </a:t>
            </a:r>
            <a:r>
              <a:rPr sz="1882" spc="-110" dirty="0">
                <a:solidFill>
                  <a:srgbClr val="285493"/>
                </a:solidFill>
                <a:latin typeface="Calibri"/>
                <a:cs typeface="Calibri"/>
              </a:rPr>
              <a:t>business</a:t>
            </a:r>
            <a:r>
              <a:rPr sz="1882" spc="-179" dirty="0">
                <a:solidFill>
                  <a:srgbClr val="285493"/>
                </a:solidFill>
                <a:latin typeface="Calibri"/>
                <a:cs typeface="Calibri"/>
              </a:rPr>
              <a:t> </a:t>
            </a:r>
            <a:r>
              <a:rPr sz="1882" spc="-118" dirty="0">
                <a:solidFill>
                  <a:srgbClr val="285493"/>
                </a:solidFill>
                <a:latin typeface="Calibri"/>
                <a:cs typeface="Calibri"/>
              </a:rPr>
              <a:t>travel</a:t>
            </a:r>
            <a:endParaRPr sz="1882">
              <a:latin typeface="Calibri"/>
              <a:cs typeface="Calibri"/>
            </a:endParaRPr>
          </a:p>
        </p:txBody>
      </p:sp>
      <p:sp>
        <p:nvSpPr>
          <p:cNvPr id="12" name="object 28">
            <a:extLst>
              <a:ext uri="{FF2B5EF4-FFF2-40B4-BE49-F238E27FC236}">
                <a16:creationId xmlns:a16="http://schemas.microsoft.com/office/drawing/2014/main" id="{D727F2D7-4DC8-45A2-A940-E04D8C8E7AFB}"/>
              </a:ext>
            </a:extLst>
          </p:cNvPr>
          <p:cNvSpPr/>
          <p:nvPr/>
        </p:nvSpPr>
        <p:spPr>
          <a:xfrm>
            <a:off x="7992873" y="3274368"/>
            <a:ext cx="3482290" cy="2979271"/>
          </a:xfrm>
          <a:custGeom>
            <a:avLst/>
            <a:gdLst/>
            <a:ahLst/>
            <a:cxnLst/>
            <a:rect l="l" t="t" r="r" b="b"/>
            <a:pathLst>
              <a:path w="2219959" h="1899284">
                <a:moveTo>
                  <a:pt x="0" y="1898815"/>
                </a:moveTo>
                <a:lnTo>
                  <a:pt x="2219744" y="1898815"/>
                </a:lnTo>
                <a:lnTo>
                  <a:pt x="2219744" y="0"/>
                </a:lnTo>
                <a:lnTo>
                  <a:pt x="0" y="0"/>
                </a:lnTo>
                <a:lnTo>
                  <a:pt x="0" y="1898815"/>
                </a:lnTo>
                <a:close/>
              </a:path>
            </a:pathLst>
          </a:custGeom>
          <a:solidFill>
            <a:schemeClr val="bg1"/>
          </a:solidFill>
        </p:spPr>
        <p:txBody>
          <a:bodyPr wrap="square" lIns="0" tIns="0" rIns="0" bIns="0" rtlCol="0"/>
          <a:lstStyle/>
          <a:p>
            <a:endParaRPr sz="2823"/>
          </a:p>
        </p:txBody>
      </p:sp>
      <p:sp>
        <p:nvSpPr>
          <p:cNvPr id="13" name="object 45">
            <a:extLst>
              <a:ext uri="{FF2B5EF4-FFF2-40B4-BE49-F238E27FC236}">
                <a16:creationId xmlns:a16="http://schemas.microsoft.com/office/drawing/2014/main" id="{E499679F-ADFC-4F22-8FCC-0CF3DE86D4A9}"/>
              </a:ext>
            </a:extLst>
          </p:cNvPr>
          <p:cNvSpPr/>
          <p:nvPr/>
        </p:nvSpPr>
        <p:spPr>
          <a:xfrm>
            <a:off x="5640510" y="3702288"/>
            <a:ext cx="774949" cy="1245098"/>
          </a:xfrm>
          <a:custGeom>
            <a:avLst/>
            <a:gdLst/>
            <a:ahLst/>
            <a:cxnLst/>
            <a:rect l="l" t="t" r="r" b="b"/>
            <a:pathLst>
              <a:path w="494029" h="793750">
                <a:moveTo>
                  <a:pt x="258519" y="0"/>
                </a:moveTo>
                <a:lnTo>
                  <a:pt x="188573" y="5315"/>
                </a:lnTo>
                <a:lnTo>
                  <a:pt x="133934" y="20176"/>
                </a:lnTo>
                <a:lnTo>
                  <a:pt x="92825" y="42955"/>
                </a:lnTo>
                <a:lnTo>
                  <a:pt x="63470" y="72024"/>
                </a:lnTo>
                <a:lnTo>
                  <a:pt x="44091" y="105756"/>
                </a:lnTo>
                <a:lnTo>
                  <a:pt x="32911" y="142522"/>
                </a:lnTo>
                <a:lnTo>
                  <a:pt x="28154" y="180695"/>
                </a:lnTo>
                <a:lnTo>
                  <a:pt x="25420" y="220621"/>
                </a:lnTo>
                <a:lnTo>
                  <a:pt x="21602" y="266120"/>
                </a:lnTo>
                <a:lnTo>
                  <a:pt x="17128" y="315941"/>
                </a:lnTo>
                <a:lnTo>
                  <a:pt x="12430" y="368831"/>
                </a:lnTo>
                <a:lnTo>
                  <a:pt x="7938" y="423538"/>
                </a:lnTo>
                <a:lnTo>
                  <a:pt x="4081" y="478809"/>
                </a:lnTo>
                <a:lnTo>
                  <a:pt x="1292" y="533394"/>
                </a:lnTo>
                <a:lnTo>
                  <a:pt x="0" y="586038"/>
                </a:lnTo>
                <a:lnTo>
                  <a:pt x="634" y="635490"/>
                </a:lnTo>
                <a:lnTo>
                  <a:pt x="3627" y="680498"/>
                </a:lnTo>
                <a:lnTo>
                  <a:pt x="9408" y="719810"/>
                </a:lnTo>
                <a:lnTo>
                  <a:pt x="47702" y="766381"/>
                </a:lnTo>
                <a:lnTo>
                  <a:pt x="126082" y="789489"/>
                </a:lnTo>
                <a:lnTo>
                  <a:pt x="174569" y="793604"/>
                </a:lnTo>
                <a:lnTo>
                  <a:pt x="226197" y="793486"/>
                </a:lnTo>
                <a:lnTo>
                  <a:pt x="278672" y="789678"/>
                </a:lnTo>
                <a:lnTo>
                  <a:pt x="329699" y="782725"/>
                </a:lnTo>
                <a:lnTo>
                  <a:pt x="376984" y="773170"/>
                </a:lnTo>
                <a:lnTo>
                  <a:pt x="418235" y="761556"/>
                </a:lnTo>
                <a:lnTo>
                  <a:pt x="473456" y="734333"/>
                </a:lnTo>
                <a:lnTo>
                  <a:pt x="490412" y="655087"/>
                </a:lnTo>
                <a:lnTo>
                  <a:pt x="493609" y="595219"/>
                </a:lnTo>
                <a:lnTo>
                  <a:pt x="493113" y="539709"/>
                </a:lnTo>
                <a:lnTo>
                  <a:pt x="489606" y="488063"/>
                </a:lnTo>
                <a:lnTo>
                  <a:pt x="483774" y="439783"/>
                </a:lnTo>
                <a:lnTo>
                  <a:pt x="476299" y="394375"/>
                </a:lnTo>
                <a:lnTo>
                  <a:pt x="467865" y="351343"/>
                </a:lnTo>
                <a:lnTo>
                  <a:pt x="459156" y="310191"/>
                </a:lnTo>
                <a:lnTo>
                  <a:pt x="450856" y="270424"/>
                </a:lnTo>
                <a:lnTo>
                  <a:pt x="443647" y="231546"/>
                </a:lnTo>
                <a:lnTo>
                  <a:pt x="432915" y="176876"/>
                </a:lnTo>
                <a:lnTo>
                  <a:pt x="418917" y="127525"/>
                </a:lnTo>
                <a:lnTo>
                  <a:pt x="400469" y="84621"/>
                </a:lnTo>
                <a:lnTo>
                  <a:pt x="376388" y="49289"/>
                </a:lnTo>
                <a:lnTo>
                  <a:pt x="345491" y="22657"/>
                </a:lnTo>
                <a:lnTo>
                  <a:pt x="306596" y="5852"/>
                </a:lnTo>
                <a:lnTo>
                  <a:pt x="258519" y="0"/>
                </a:lnTo>
                <a:close/>
              </a:path>
            </a:pathLst>
          </a:custGeom>
          <a:solidFill>
            <a:srgbClr val="F94C70"/>
          </a:solidFill>
        </p:spPr>
        <p:txBody>
          <a:bodyPr wrap="square" lIns="0" tIns="0" rIns="0" bIns="0" rtlCol="0"/>
          <a:lstStyle/>
          <a:p>
            <a:endParaRPr sz="2823"/>
          </a:p>
        </p:txBody>
      </p:sp>
      <p:sp>
        <p:nvSpPr>
          <p:cNvPr id="14" name="object 46">
            <a:extLst>
              <a:ext uri="{FF2B5EF4-FFF2-40B4-BE49-F238E27FC236}">
                <a16:creationId xmlns:a16="http://schemas.microsoft.com/office/drawing/2014/main" id="{536A46CB-629E-4DA0-8DBF-7AF76945B97E}"/>
              </a:ext>
            </a:extLst>
          </p:cNvPr>
          <p:cNvSpPr/>
          <p:nvPr/>
        </p:nvSpPr>
        <p:spPr>
          <a:xfrm>
            <a:off x="5362153" y="4520319"/>
            <a:ext cx="1258047" cy="481106"/>
          </a:xfrm>
          <a:custGeom>
            <a:avLst/>
            <a:gdLst/>
            <a:ahLst/>
            <a:cxnLst/>
            <a:rect l="l" t="t" r="r" b="b"/>
            <a:pathLst>
              <a:path w="802004" h="306704">
                <a:moveTo>
                  <a:pt x="322884" y="3657"/>
                </a:moveTo>
                <a:lnTo>
                  <a:pt x="113029" y="66763"/>
                </a:lnTo>
                <a:lnTo>
                  <a:pt x="65487" y="92333"/>
                </a:lnTo>
                <a:lnTo>
                  <a:pt x="37974" y="125369"/>
                </a:lnTo>
                <a:lnTo>
                  <a:pt x="22212" y="166115"/>
                </a:lnTo>
                <a:lnTo>
                  <a:pt x="22478" y="166128"/>
                </a:lnTo>
                <a:lnTo>
                  <a:pt x="0" y="302704"/>
                </a:lnTo>
                <a:lnTo>
                  <a:pt x="6857" y="306456"/>
                </a:lnTo>
                <a:lnTo>
                  <a:pt x="801576" y="306456"/>
                </a:lnTo>
                <a:lnTo>
                  <a:pt x="801576" y="298848"/>
                </a:lnTo>
                <a:lnTo>
                  <a:pt x="771182" y="156044"/>
                </a:lnTo>
                <a:lnTo>
                  <a:pt x="741452" y="108837"/>
                </a:lnTo>
                <a:lnTo>
                  <a:pt x="712112" y="83723"/>
                </a:lnTo>
                <a:lnTo>
                  <a:pt x="670966" y="65773"/>
                </a:lnTo>
                <a:lnTo>
                  <a:pt x="540256" y="25057"/>
                </a:lnTo>
                <a:lnTo>
                  <a:pt x="389153" y="25057"/>
                </a:lnTo>
                <a:lnTo>
                  <a:pt x="369615" y="23567"/>
                </a:lnTo>
                <a:lnTo>
                  <a:pt x="352066" y="19300"/>
                </a:lnTo>
                <a:lnTo>
                  <a:pt x="336493" y="12562"/>
                </a:lnTo>
                <a:lnTo>
                  <a:pt x="322884" y="3657"/>
                </a:lnTo>
                <a:close/>
              </a:path>
              <a:path w="802004" h="306704">
                <a:moveTo>
                  <a:pt x="459816" y="0"/>
                </a:moveTo>
                <a:lnTo>
                  <a:pt x="445664" y="10371"/>
                </a:lnTo>
                <a:lnTo>
                  <a:pt x="429180" y="18267"/>
                </a:lnTo>
                <a:lnTo>
                  <a:pt x="410349" y="23293"/>
                </a:lnTo>
                <a:lnTo>
                  <a:pt x="389153" y="25057"/>
                </a:lnTo>
                <a:lnTo>
                  <a:pt x="540256" y="25057"/>
                </a:lnTo>
                <a:lnTo>
                  <a:pt x="459816" y="0"/>
                </a:lnTo>
                <a:close/>
              </a:path>
            </a:pathLst>
          </a:custGeom>
          <a:solidFill>
            <a:srgbClr val="99DDEA"/>
          </a:solidFill>
        </p:spPr>
        <p:txBody>
          <a:bodyPr wrap="square" lIns="0" tIns="0" rIns="0" bIns="0" rtlCol="0"/>
          <a:lstStyle/>
          <a:p>
            <a:endParaRPr sz="2823"/>
          </a:p>
        </p:txBody>
      </p:sp>
      <p:sp>
        <p:nvSpPr>
          <p:cNvPr id="15" name="object 47">
            <a:extLst>
              <a:ext uri="{FF2B5EF4-FFF2-40B4-BE49-F238E27FC236}">
                <a16:creationId xmlns:a16="http://schemas.microsoft.com/office/drawing/2014/main" id="{22EF1FBD-4780-42D2-8072-A43BDF94DC81}"/>
              </a:ext>
            </a:extLst>
          </p:cNvPr>
          <p:cNvSpPr/>
          <p:nvPr/>
        </p:nvSpPr>
        <p:spPr>
          <a:xfrm>
            <a:off x="5757710" y="4021735"/>
            <a:ext cx="439271" cy="586690"/>
          </a:xfrm>
          <a:custGeom>
            <a:avLst/>
            <a:gdLst/>
            <a:ahLst/>
            <a:cxnLst/>
            <a:rect l="l" t="t" r="r" b="b"/>
            <a:pathLst>
              <a:path w="280035" h="374015">
                <a:moveTo>
                  <a:pt x="254457" y="0"/>
                </a:moveTo>
                <a:lnTo>
                  <a:pt x="223579" y="23033"/>
                </a:lnTo>
                <a:lnTo>
                  <a:pt x="161295" y="49279"/>
                </a:lnTo>
                <a:lnTo>
                  <a:pt x="101142" y="64604"/>
                </a:lnTo>
                <a:lnTo>
                  <a:pt x="39665" y="73348"/>
                </a:lnTo>
                <a:lnTo>
                  <a:pt x="0" y="76682"/>
                </a:lnTo>
                <a:lnTo>
                  <a:pt x="0" y="221589"/>
                </a:lnTo>
                <a:lnTo>
                  <a:pt x="7378" y="269676"/>
                </a:lnTo>
                <a:lnTo>
                  <a:pt x="27923" y="311438"/>
                </a:lnTo>
                <a:lnTo>
                  <a:pt x="59253" y="344370"/>
                </a:lnTo>
                <a:lnTo>
                  <a:pt x="98982" y="365967"/>
                </a:lnTo>
                <a:lnTo>
                  <a:pt x="144729" y="373722"/>
                </a:lnTo>
                <a:lnTo>
                  <a:pt x="188653" y="365076"/>
                </a:lnTo>
                <a:lnTo>
                  <a:pt x="224338" y="341371"/>
                </a:lnTo>
                <a:lnTo>
                  <a:pt x="251561" y="305960"/>
                </a:lnTo>
                <a:lnTo>
                  <a:pt x="270095" y="262193"/>
                </a:lnTo>
                <a:lnTo>
                  <a:pt x="279717" y="213423"/>
                </a:lnTo>
                <a:lnTo>
                  <a:pt x="280013" y="138188"/>
                </a:lnTo>
                <a:lnTo>
                  <a:pt x="270859" y="69478"/>
                </a:lnTo>
                <a:lnTo>
                  <a:pt x="259818" y="19384"/>
                </a:lnTo>
                <a:lnTo>
                  <a:pt x="254457" y="0"/>
                </a:lnTo>
                <a:close/>
              </a:path>
            </a:pathLst>
          </a:custGeom>
          <a:solidFill>
            <a:srgbClr val="FFFFFF"/>
          </a:solidFill>
        </p:spPr>
        <p:txBody>
          <a:bodyPr wrap="square" lIns="0" tIns="0" rIns="0" bIns="0" rtlCol="0"/>
          <a:lstStyle/>
          <a:p>
            <a:endParaRPr sz="2823"/>
          </a:p>
        </p:txBody>
      </p:sp>
      <p:sp>
        <p:nvSpPr>
          <p:cNvPr id="16" name="object 48">
            <a:extLst>
              <a:ext uri="{FF2B5EF4-FFF2-40B4-BE49-F238E27FC236}">
                <a16:creationId xmlns:a16="http://schemas.microsoft.com/office/drawing/2014/main" id="{03421F41-A330-4425-88FE-92F82EB04B59}"/>
              </a:ext>
            </a:extLst>
          </p:cNvPr>
          <p:cNvSpPr/>
          <p:nvPr/>
        </p:nvSpPr>
        <p:spPr>
          <a:xfrm>
            <a:off x="5883370" y="4412810"/>
            <a:ext cx="285875" cy="439271"/>
          </a:xfrm>
          <a:custGeom>
            <a:avLst/>
            <a:gdLst/>
            <a:ahLst/>
            <a:cxnLst/>
            <a:rect l="l" t="t" r="r" b="b"/>
            <a:pathLst>
              <a:path w="182245" h="280034">
                <a:moveTo>
                  <a:pt x="181876" y="0"/>
                </a:moveTo>
                <a:lnTo>
                  <a:pt x="0" y="0"/>
                </a:lnTo>
                <a:lnTo>
                  <a:pt x="0" y="202857"/>
                </a:lnTo>
                <a:lnTo>
                  <a:pt x="7202" y="236030"/>
                </a:lnTo>
                <a:lnTo>
                  <a:pt x="26814" y="260200"/>
                </a:lnTo>
                <a:lnTo>
                  <a:pt x="55844" y="274983"/>
                </a:lnTo>
                <a:lnTo>
                  <a:pt x="91300" y="279996"/>
                </a:lnTo>
                <a:lnTo>
                  <a:pt x="126643" y="274983"/>
                </a:lnTo>
                <a:lnTo>
                  <a:pt x="155424" y="260200"/>
                </a:lnTo>
                <a:lnTo>
                  <a:pt x="174787" y="236030"/>
                </a:lnTo>
                <a:lnTo>
                  <a:pt x="181876" y="202857"/>
                </a:lnTo>
                <a:lnTo>
                  <a:pt x="181876" y="0"/>
                </a:lnTo>
                <a:close/>
              </a:path>
            </a:pathLst>
          </a:custGeom>
          <a:solidFill>
            <a:srgbClr val="FFFFFF"/>
          </a:solidFill>
        </p:spPr>
        <p:txBody>
          <a:bodyPr wrap="square" lIns="0" tIns="0" rIns="0" bIns="0" rtlCol="0"/>
          <a:lstStyle/>
          <a:p>
            <a:endParaRPr sz="2823"/>
          </a:p>
        </p:txBody>
      </p:sp>
      <p:sp>
        <p:nvSpPr>
          <p:cNvPr id="17" name="object 49">
            <a:extLst>
              <a:ext uri="{FF2B5EF4-FFF2-40B4-BE49-F238E27FC236}">
                <a16:creationId xmlns:a16="http://schemas.microsoft.com/office/drawing/2014/main" id="{B0BED0A2-879E-45A5-BFDD-275D7CEC8CC9}"/>
              </a:ext>
            </a:extLst>
          </p:cNvPr>
          <p:cNvSpPr/>
          <p:nvPr/>
        </p:nvSpPr>
        <p:spPr>
          <a:xfrm>
            <a:off x="5757700" y="4249715"/>
            <a:ext cx="399428" cy="358588"/>
          </a:xfrm>
          <a:custGeom>
            <a:avLst/>
            <a:gdLst/>
            <a:ahLst/>
            <a:cxnLst/>
            <a:rect l="l" t="t" r="r" b="b"/>
            <a:pathLst>
              <a:path w="254635" h="228600">
                <a:moveTo>
                  <a:pt x="102439" y="0"/>
                </a:moveTo>
                <a:lnTo>
                  <a:pt x="55967" y="4090"/>
                </a:lnTo>
                <a:lnTo>
                  <a:pt x="0" y="18807"/>
                </a:lnTo>
                <a:lnTo>
                  <a:pt x="0" y="76249"/>
                </a:lnTo>
                <a:lnTo>
                  <a:pt x="7379" y="124337"/>
                </a:lnTo>
                <a:lnTo>
                  <a:pt x="27928" y="166102"/>
                </a:lnTo>
                <a:lnTo>
                  <a:pt x="59261" y="199038"/>
                </a:lnTo>
                <a:lnTo>
                  <a:pt x="98994" y="220638"/>
                </a:lnTo>
                <a:lnTo>
                  <a:pt x="144741" y="228395"/>
                </a:lnTo>
                <a:lnTo>
                  <a:pt x="177309" y="223787"/>
                </a:lnTo>
                <a:lnTo>
                  <a:pt x="205597" y="210815"/>
                </a:lnTo>
                <a:lnTo>
                  <a:pt x="229527" y="190751"/>
                </a:lnTo>
                <a:lnTo>
                  <a:pt x="249021" y="164869"/>
                </a:lnTo>
                <a:lnTo>
                  <a:pt x="248019" y="148787"/>
                </a:lnTo>
                <a:lnTo>
                  <a:pt x="247197" y="114515"/>
                </a:lnTo>
                <a:lnTo>
                  <a:pt x="248659" y="72131"/>
                </a:lnTo>
                <a:lnTo>
                  <a:pt x="254508" y="31710"/>
                </a:lnTo>
                <a:lnTo>
                  <a:pt x="251218" y="30033"/>
                </a:lnTo>
                <a:lnTo>
                  <a:pt x="247954" y="28281"/>
                </a:lnTo>
                <a:lnTo>
                  <a:pt x="241388" y="25131"/>
                </a:lnTo>
                <a:lnTo>
                  <a:pt x="237769" y="23810"/>
                </a:lnTo>
                <a:lnTo>
                  <a:pt x="234289" y="22312"/>
                </a:lnTo>
                <a:lnTo>
                  <a:pt x="196235" y="10513"/>
                </a:lnTo>
                <a:lnTo>
                  <a:pt x="159321" y="3910"/>
                </a:lnTo>
                <a:lnTo>
                  <a:pt x="137522" y="1588"/>
                </a:lnTo>
                <a:lnTo>
                  <a:pt x="102439" y="0"/>
                </a:lnTo>
                <a:close/>
              </a:path>
            </a:pathLst>
          </a:custGeom>
          <a:solidFill>
            <a:srgbClr val="285493"/>
          </a:solidFill>
        </p:spPr>
        <p:txBody>
          <a:bodyPr wrap="square" lIns="0" tIns="0" rIns="0" bIns="0" rtlCol="0"/>
          <a:lstStyle/>
          <a:p>
            <a:endParaRPr sz="2823"/>
          </a:p>
        </p:txBody>
      </p:sp>
      <p:sp>
        <p:nvSpPr>
          <p:cNvPr id="18" name="object 50">
            <a:extLst>
              <a:ext uri="{FF2B5EF4-FFF2-40B4-BE49-F238E27FC236}">
                <a16:creationId xmlns:a16="http://schemas.microsoft.com/office/drawing/2014/main" id="{41116445-00BF-4CD9-A437-921032A381F5}"/>
              </a:ext>
            </a:extLst>
          </p:cNvPr>
          <p:cNvSpPr/>
          <p:nvPr/>
        </p:nvSpPr>
        <p:spPr>
          <a:xfrm>
            <a:off x="5757700" y="4249715"/>
            <a:ext cx="399428" cy="358588"/>
          </a:xfrm>
          <a:custGeom>
            <a:avLst/>
            <a:gdLst/>
            <a:ahLst/>
            <a:cxnLst/>
            <a:rect l="l" t="t" r="r" b="b"/>
            <a:pathLst>
              <a:path w="254635" h="228600">
                <a:moveTo>
                  <a:pt x="244614" y="26681"/>
                </a:moveTo>
                <a:lnTo>
                  <a:pt x="241388" y="25131"/>
                </a:lnTo>
                <a:lnTo>
                  <a:pt x="237769" y="23810"/>
                </a:lnTo>
                <a:lnTo>
                  <a:pt x="234289" y="22312"/>
                </a:lnTo>
                <a:lnTo>
                  <a:pt x="196235" y="10513"/>
                </a:lnTo>
                <a:lnTo>
                  <a:pt x="167195" y="4595"/>
                </a:lnTo>
                <a:lnTo>
                  <a:pt x="163258" y="4189"/>
                </a:lnTo>
                <a:lnTo>
                  <a:pt x="159321" y="3910"/>
                </a:lnTo>
                <a:lnTo>
                  <a:pt x="137522" y="1588"/>
                </a:lnTo>
                <a:lnTo>
                  <a:pt x="102439" y="0"/>
                </a:lnTo>
                <a:lnTo>
                  <a:pt x="55967" y="4090"/>
                </a:lnTo>
                <a:lnTo>
                  <a:pt x="0" y="18807"/>
                </a:lnTo>
                <a:lnTo>
                  <a:pt x="0" y="76249"/>
                </a:lnTo>
                <a:lnTo>
                  <a:pt x="7379" y="124337"/>
                </a:lnTo>
                <a:lnTo>
                  <a:pt x="27928" y="166102"/>
                </a:lnTo>
                <a:lnTo>
                  <a:pt x="59261" y="199038"/>
                </a:lnTo>
                <a:lnTo>
                  <a:pt x="98994" y="220638"/>
                </a:lnTo>
                <a:lnTo>
                  <a:pt x="144741" y="228395"/>
                </a:lnTo>
                <a:lnTo>
                  <a:pt x="177309" y="223787"/>
                </a:lnTo>
                <a:lnTo>
                  <a:pt x="205597" y="210815"/>
                </a:lnTo>
                <a:lnTo>
                  <a:pt x="229527" y="190751"/>
                </a:lnTo>
                <a:lnTo>
                  <a:pt x="249021" y="164869"/>
                </a:lnTo>
                <a:lnTo>
                  <a:pt x="248019" y="148787"/>
                </a:lnTo>
                <a:lnTo>
                  <a:pt x="247197" y="114515"/>
                </a:lnTo>
                <a:lnTo>
                  <a:pt x="248659" y="72131"/>
                </a:lnTo>
                <a:lnTo>
                  <a:pt x="254508" y="31710"/>
                </a:lnTo>
                <a:lnTo>
                  <a:pt x="251218" y="30033"/>
                </a:lnTo>
                <a:lnTo>
                  <a:pt x="247954" y="28281"/>
                </a:lnTo>
                <a:lnTo>
                  <a:pt x="244614" y="26681"/>
                </a:lnTo>
                <a:close/>
              </a:path>
            </a:pathLst>
          </a:custGeom>
          <a:ln w="10820">
            <a:solidFill>
              <a:srgbClr val="285493"/>
            </a:solidFill>
          </a:ln>
        </p:spPr>
        <p:txBody>
          <a:bodyPr wrap="square" lIns="0" tIns="0" rIns="0" bIns="0" rtlCol="0"/>
          <a:lstStyle/>
          <a:p>
            <a:endParaRPr sz="2823"/>
          </a:p>
        </p:txBody>
      </p:sp>
      <p:sp>
        <p:nvSpPr>
          <p:cNvPr id="19" name="object 51">
            <a:extLst>
              <a:ext uri="{FF2B5EF4-FFF2-40B4-BE49-F238E27FC236}">
                <a16:creationId xmlns:a16="http://schemas.microsoft.com/office/drawing/2014/main" id="{84C6B33F-259D-450F-9AA9-C0C0107D6706}"/>
              </a:ext>
            </a:extLst>
          </p:cNvPr>
          <p:cNvSpPr/>
          <p:nvPr/>
        </p:nvSpPr>
        <p:spPr>
          <a:xfrm>
            <a:off x="5749211" y="4277090"/>
            <a:ext cx="392553" cy="339363"/>
          </a:xfrm>
          <a:prstGeom prst="rect">
            <a:avLst/>
          </a:prstGeom>
          <a:blipFill>
            <a:blip r:embed="rId2" cstate="print"/>
            <a:stretch>
              <a:fillRect/>
            </a:stretch>
          </a:blipFill>
        </p:spPr>
        <p:txBody>
          <a:bodyPr wrap="square" lIns="0" tIns="0" rIns="0" bIns="0" rtlCol="0"/>
          <a:lstStyle/>
          <a:p>
            <a:endParaRPr sz="2823"/>
          </a:p>
        </p:txBody>
      </p:sp>
      <p:sp>
        <p:nvSpPr>
          <p:cNvPr id="21" name="object 53">
            <a:extLst>
              <a:ext uri="{FF2B5EF4-FFF2-40B4-BE49-F238E27FC236}">
                <a16:creationId xmlns:a16="http://schemas.microsoft.com/office/drawing/2014/main" id="{0BA3DA54-7474-4CBD-9F4B-FD854769AC0E}"/>
              </a:ext>
            </a:extLst>
          </p:cNvPr>
          <p:cNvSpPr/>
          <p:nvPr/>
        </p:nvSpPr>
        <p:spPr>
          <a:xfrm>
            <a:off x="5737291" y="4560459"/>
            <a:ext cx="507220" cy="357572"/>
          </a:xfrm>
          <a:prstGeom prst="rect">
            <a:avLst/>
          </a:prstGeom>
          <a:blipFill>
            <a:blip r:embed="rId3" cstate="print"/>
            <a:stretch>
              <a:fillRect/>
            </a:stretch>
          </a:blipFill>
        </p:spPr>
        <p:txBody>
          <a:bodyPr wrap="square" lIns="0" tIns="0" rIns="0" bIns="0" rtlCol="0"/>
          <a:lstStyle/>
          <a:p>
            <a:endParaRPr sz="2823"/>
          </a:p>
        </p:txBody>
      </p:sp>
      <p:sp>
        <p:nvSpPr>
          <p:cNvPr id="23" name="object 55">
            <a:extLst>
              <a:ext uri="{FF2B5EF4-FFF2-40B4-BE49-F238E27FC236}">
                <a16:creationId xmlns:a16="http://schemas.microsoft.com/office/drawing/2014/main" id="{9C3C2507-696D-4D13-A92D-91D35E6FBCE6}"/>
              </a:ext>
            </a:extLst>
          </p:cNvPr>
          <p:cNvSpPr/>
          <p:nvPr/>
        </p:nvSpPr>
        <p:spPr>
          <a:xfrm>
            <a:off x="6026026" y="3966979"/>
            <a:ext cx="248024" cy="446243"/>
          </a:xfrm>
          <a:custGeom>
            <a:avLst/>
            <a:gdLst/>
            <a:ahLst/>
            <a:cxnLst/>
            <a:rect l="l" t="t" r="r" b="b"/>
            <a:pathLst>
              <a:path w="158114" h="284479">
                <a:moveTo>
                  <a:pt x="56273" y="0"/>
                </a:moveTo>
                <a:lnTo>
                  <a:pt x="0" y="40271"/>
                </a:lnTo>
                <a:lnTo>
                  <a:pt x="61279" y="81288"/>
                </a:lnTo>
                <a:lnTo>
                  <a:pt x="92992" y="106703"/>
                </a:lnTo>
                <a:lnTo>
                  <a:pt x="105298" y="127087"/>
                </a:lnTo>
                <a:lnTo>
                  <a:pt x="108356" y="153009"/>
                </a:lnTo>
                <a:lnTo>
                  <a:pt x="109379" y="191630"/>
                </a:lnTo>
                <a:lnTo>
                  <a:pt x="109266" y="234718"/>
                </a:lnTo>
                <a:lnTo>
                  <a:pt x="108697" y="269752"/>
                </a:lnTo>
                <a:lnTo>
                  <a:pt x="108356" y="284213"/>
                </a:lnTo>
                <a:lnTo>
                  <a:pt x="157822" y="255676"/>
                </a:lnTo>
                <a:lnTo>
                  <a:pt x="136563" y="18796"/>
                </a:lnTo>
                <a:lnTo>
                  <a:pt x="56273" y="0"/>
                </a:lnTo>
                <a:close/>
              </a:path>
            </a:pathLst>
          </a:custGeom>
          <a:solidFill>
            <a:srgbClr val="F94C70"/>
          </a:solidFill>
        </p:spPr>
        <p:txBody>
          <a:bodyPr wrap="square" lIns="0" tIns="0" rIns="0" bIns="0" rtlCol="0"/>
          <a:lstStyle/>
          <a:p>
            <a:endParaRPr sz="2823"/>
          </a:p>
        </p:txBody>
      </p:sp>
      <p:sp>
        <p:nvSpPr>
          <p:cNvPr id="24" name="object 56">
            <a:extLst>
              <a:ext uri="{FF2B5EF4-FFF2-40B4-BE49-F238E27FC236}">
                <a16:creationId xmlns:a16="http://schemas.microsoft.com/office/drawing/2014/main" id="{997A4241-9B48-4522-8ACF-D9F48B8451C3}"/>
              </a:ext>
            </a:extLst>
          </p:cNvPr>
          <p:cNvSpPr/>
          <p:nvPr/>
        </p:nvSpPr>
        <p:spPr>
          <a:xfrm>
            <a:off x="6141405" y="4262843"/>
            <a:ext cx="56776" cy="58769"/>
          </a:xfrm>
          <a:custGeom>
            <a:avLst/>
            <a:gdLst/>
            <a:ahLst/>
            <a:cxnLst/>
            <a:rect l="l" t="t" r="r" b="b"/>
            <a:pathLst>
              <a:path w="36195" h="37465">
                <a:moveTo>
                  <a:pt x="35801" y="0"/>
                </a:moveTo>
                <a:lnTo>
                  <a:pt x="0" y="18313"/>
                </a:lnTo>
                <a:lnTo>
                  <a:pt x="5359" y="36931"/>
                </a:lnTo>
                <a:lnTo>
                  <a:pt x="35801" y="13982"/>
                </a:lnTo>
                <a:lnTo>
                  <a:pt x="35801" y="0"/>
                </a:lnTo>
                <a:close/>
              </a:path>
            </a:pathLst>
          </a:custGeom>
          <a:solidFill>
            <a:srgbClr val="285493"/>
          </a:solidFill>
        </p:spPr>
        <p:txBody>
          <a:bodyPr wrap="square" lIns="0" tIns="0" rIns="0" bIns="0" rtlCol="0"/>
          <a:lstStyle/>
          <a:p>
            <a:endParaRPr sz="2823"/>
          </a:p>
        </p:txBody>
      </p:sp>
      <p:sp>
        <p:nvSpPr>
          <p:cNvPr id="25" name="object 57">
            <a:extLst>
              <a:ext uri="{FF2B5EF4-FFF2-40B4-BE49-F238E27FC236}">
                <a16:creationId xmlns:a16="http://schemas.microsoft.com/office/drawing/2014/main" id="{401FCFAA-BEC7-46C2-9099-E07AAD1B3FF6}"/>
              </a:ext>
            </a:extLst>
          </p:cNvPr>
          <p:cNvSpPr/>
          <p:nvPr/>
        </p:nvSpPr>
        <p:spPr>
          <a:xfrm>
            <a:off x="6141405" y="4262843"/>
            <a:ext cx="56776" cy="58769"/>
          </a:xfrm>
          <a:custGeom>
            <a:avLst/>
            <a:gdLst/>
            <a:ahLst/>
            <a:cxnLst/>
            <a:rect l="l" t="t" r="r" b="b"/>
            <a:pathLst>
              <a:path w="36195" h="37465">
                <a:moveTo>
                  <a:pt x="5359" y="36931"/>
                </a:moveTo>
                <a:lnTo>
                  <a:pt x="35801" y="13982"/>
                </a:lnTo>
                <a:lnTo>
                  <a:pt x="35801" y="0"/>
                </a:lnTo>
                <a:lnTo>
                  <a:pt x="0" y="18313"/>
                </a:lnTo>
                <a:lnTo>
                  <a:pt x="5359" y="36931"/>
                </a:lnTo>
                <a:close/>
              </a:path>
            </a:pathLst>
          </a:custGeom>
          <a:ln w="10820">
            <a:solidFill>
              <a:srgbClr val="285493"/>
            </a:solidFill>
          </a:ln>
        </p:spPr>
        <p:txBody>
          <a:bodyPr wrap="square" lIns="0" tIns="0" rIns="0" bIns="0" rtlCol="0"/>
          <a:lstStyle/>
          <a:p>
            <a:endParaRPr sz="2823"/>
          </a:p>
        </p:txBody>
      </p:sp>
      <p:sp>
        <p:nvSpPr>
          <p:cNvPr id="26" name="object 58">
            <a:extLst>
              <a:ext uri="{FF2B5EF4-FFF2-40B4-BE49-F238E27FC236}">
                <a16:creationId xmlns:a16="http://schemas.microsoft.com/office/drawing/2014/main" id="{E8B329D5-CEB2-4611-A111-AA0C96D1BCF2}"/>
              </a:ext>
            </a:extLst>
          </p:cNvPr>
          <p:cNvSpPr/>
          <p:nvPr/>
        </p:nvSpPr>
        <p:spPr>
          <a:xfrm>
            <a:off x="6133287" y="4389628"/>
            <a:ext cx="58769" cy="146424"/>
          </a:xfrm>
          <a:custGeom>
            <a:avLst/>
            <a:gdLst/>
            <a:ahLst/>
            <a:cxnLst/>
            <a:rect l="l" t="t" r="r" b="b"/>
            <a:pathLst>
              <a:path w="37464" h="93345">
                <a:moveTo>
                  <a:pt x="37287" y="0"/>
                </a:moveTo>
                <a:lnTo>
                  <a:pt x="0" y="65773"/>
                </a:lnTo>
                <a:lnTo>
                  <a:pt x="0" y="93052"/>
                </a:lnTo>
                <a:lnTo>
                  <a:pt x="17570" y="64402"/>
                </a:lnTo>
                <a:lnTo>
                  <a:pt x="27311" y="45159"/>
                </a:lnTo>
                <a:lnTo>
                  <a:pt x="32718" y="26599"/>
                </a:lnTo>
                <a:lnTo>
                  <a:pt x="37287" y="0"/>
                </a:lnTo>
                <a:close/>
              </a:path>
            </a:pathLst>
          </a:custGeom>
          <a:solidFill>
            <a:srgbClr val="285493"/>
          </a:solidFill>
        </p:spPr>
        <p:txBody>
          <a:bodyPr wrap="square" lIns="0" tIns="0" rIns="0" bIns="0" rtlCol="0"/>
          <a:lstStyle/>
          <a:p>
            <a:endParaRPr sz="2823"/>
          </a:p>
        </p:txBody>
      </p:sp>
      <p:sp>
        <p:nvSpPr>
          <p:cNvPr id="27" name="object 59">
            <a:extLst>
              <a:ext uri="{FF2B5EF4-FFF2-40B4-BE49-F238E27FC236}">
                <a16:creationId xmlns:a16="http://schemas.microsoft.com/office/drawing/2014/main" id="{535D8616-275B-429E-9193-52BD930DE639}"/>
              </a:ext>
            </a:extLst>
          </p:cNvPr>
          <p:cNvSpPr/>
          <p:nvPr/>
        </p:nvSpPr>
        <p:spPr>
          <a:xfrm>
            <a:off x="6133287" y="4389628"/>
            <a:ext cx="58769" cy="146424"/>
          </a:xfrm>
          <a:custGeom>
            <a:avLst/>
            <a:gdLst/>
            <a:ahLst/>
            <a:cxnLst/>
            <a:rect l="l" t="t" r="r" b="b"/>
            <a:pathLst>
              <a:path w="37464" h="93345">
                <a:moveTo>
                  <a:pt x="0" y="93052"/>
                </a:moveTo>
                <a:lnTo>
                  <a:pt x="17570" y="64402"/>
                </a:lnTo>
                <a:lnTo>
                  <a:pt x="27311" y="45159"/>
                </a:lnTo>
                <a:lnTo>
                  <a:pt x="32718" y="26599"/>
                </a:lnTo>
                <a:lnTo>
                  <a:pt x="37287" y="0"/>
                </a:lnTo>
                <a:lnTo>
                  <a:pt x="0" y="65773"/>
                </a:lnTo>
                <a:lnTo>
                  <a:pt x="0" y="93052"/>
                </a:lnTo>
                <a:close/>
              </a:path>
            </a:pathLst>
          </a:custGeom>
          <a:ln w="10820">
            <a:solidFill>
              <a:srgbClr val="285493"/>
            </a:solidFill>
          </a:ln>
        </p:spPr>
        <p:txBody>
          <a:bodyPr wrap="square" lIns="0" tIns="0" rIns="0" bIns="0" rtlCol="0"/>
          <a:lstStyle/>
          <a:p>
            <a:endParaRPr sz="2823"/>
          </a:p>
        </p:txBody>
      </p:sp>
      <p:sp>
        <p:nvSpPr>
          <p:cNvPr id="28" name="object 65">
            <a:extLst>
              <a:ext uri="{FF2B5EF4-FFF2-40B4-BE49-F238E27FC236}">
                <a16:creationId xmlns:a16="http://schemas.microsoft.com/office/drawing/2014/main" id="{66B8631E-A106-4951-94DB-941F8B0DE89F}"/>
              </a:ext>
            </a:extLst>
          </p:cNvPr>
          <p:cNvSpPr/>
          <p:nvPr/>
        </p:nvSpPr>
        <p:spPr>
          <a:xfrm>
            <a:off x="9266209" y="1211940"/>
            <a:ext cx="679325" cy="678328"/>
          </a:xfrm>
          <a:custGeom>
            <a:avLst/>
            <a:gdLst/>
            <a:ahLst/>
            <a:cxnLst/>
            <a:rect l="l" t="t" r="r" b="b"/>
            <a:pathLst>
              <a:path w="433070" h="432435">
                <a:moveTo>
                  <a:pt x="432460" y="0"/>
                </a:moveTo>
                <a:lnTo>
                  <a:pt x="0" y="432244"/>
                </a:lnTo>
              </a:path>
            </a:pathLst>
          </a:custGeom>
          <a:ln w="20777">
            <a:solidFill>
              <a:srgbClr val="F94C70"/>
            </a:solidFill>
          </a:ln>
        </p:spPr>
        <p:txBody>
          <a:bodyPr wrap="square" lIns="0" tIns="0" rIns="0" bIns="0" rtlCol="0"/>
          <a:lstStyle/>
          <a:p>
            <a:endParaRPr sz="2823"/>
          </a:p>
        </p:txBody>
      </p:sp>
      <p:sp>
        <p:nvSpPr>
          <p:cNvPr id="29" name="object 66">
            <a:extLst>
              <a:ext uri="{FF2B5EF4-FFF2-40B4-BE49-F238E27FC236}">
                <a16:creationId xmlns:a16="http://schemas.microsoft.com/office/drawing/2014/main" id="{4E8615C6-B599-489B-B5CF-F765CF1B1E40}"/>
              </a:ext>
            </a:extLst>
          </p:cNvPr>
          <p:cNvSpPr/>
          <p:nvPr/>
        </p:nvSpPr>
        <p:spPr>
          <a:xfrm>
            <a:off x="9903661" y="905528"/>
            <a:ext cx="347631" cy="347631"/>
          </a:xfrm>
          <a:custGeom>
            <a:avLst/>
            <a:gdLst/>
            <a:ahLst/>
            <a:cxnLst/>
            <a:rect l="l" t="t" r="r" b="b"/>
            <a:pathLst>
              <a:path w="221615" h="221614">
                <a:moveTo>
                  <a:pt x="221526" y="0"/>
                </a:moveTo>
                <a:lnTo>
                  <a:pt x="0" y="221411"/>
                </a:lnTo>
              </a:path>
            </a:pathLst>
          </a:custGeom>
          <a:ln w="20777">
            <a:solidFill>
              <a:srgbClr val="F94C70"/>
            </a:solidFill>
          </a:ln>
        </p:spPr>
        <p:txBody>
          <a:bodyPr wrap="square" lIns="0" tIns="0" rIns="0" bIns="0" rtlCol="0"/>
          <a:lstStyle/>
          <a:p>
            <a:endParaRPr sz="2823"/>
          </a:p>
        </p:txBody>
      </p:sp>
      <p:sp>
        <p:nvSpPr>
          <p:cNvPr id="30" name="object 67">
            <a:extLst>
              <a:ext uri="{FF2B5EF4-FFF2-40B4-BE49-F238E27FC236}">
                <a16:creationId xmlns:a16="http://schemas.microsoft.com/office/drawing/2014/main" id="{4FF1481D-590D-48E9-AAD7-91EC9AD69CEE}"/>
              </a:ext>
            </a:extLst>
          </p:cNvPr>
          <p:cNvSpPr/>
          <p:nvPr/>
        </p:nvSpPr>
        <p:spPr>
          <a:xfrm>
            <a:off x="9062401" y="701469"/>
            <a:ext cx="1393514" cy="1393514"/>
          </a:xfrm>
          <a:custGeom>
            <a:avLst/>
            <a:gdLst/>
            <a:ahLst/>
            <a:cxnLst/>
            <a:rect l="l" t="t" r="r" b="b"/>
            <a:pathLst>
              <a:path w="888365" h="888364">
                <a:moveTo>
                  <a:pt x="887755" y="443991"/>
                </a:moveTo>
                <a:lnTo>
                  <a:pt x="885138" y="492356"/>
                </a:lnTo>
                <a:lnTo>
                  <a:pt x="877492" y="539211"/>
                </a:lnTo>
                <a:lnTo>
                  <a:pt x="865090" y="584286"/>
                </a:lnTo>
                <a:lnTo>
                  <a:pt x="848200" y="627309"/>
                </a:lnTo>
                <a:lnTo>
                  <a:pt x="827095" y="668010"/>
                </a:lnTo>
                <a:lnTo>
                  <a:pt x="802045" y="706118"/>
                </a:lnTo>
                <a:lnTo>
                  <a:pt x="773321" y="741363"/>
                </a:lnTo>
                <a:lnTo>
                  <a:pt x="741193" y="773474"/>
                </a:lnTo>
                <a:lnTo>
                  <a:pt x="705934" y="802180"/>
                </a:lnTo>
                <a:lnTo>
                  <a:pt x="667813" y="827211"/>
                </a:lnTo>
                <a:lnTo>
                  <a:pt x="627101" y="848295"/>
                </a:lnTo>
                <a:lnTo>
                  <a:pt x="584069" y="865162"/>
                </a:lnTo>
                <a:lnTo>
                  <a:pt x="538988" y="877542"/>
                </a:lnTo>
                <a:lnTo>
                  <a:pt x="492129" y="885163"/>
                </a:lnTo>
                <a:lnTo>
                  <a:pt x="443763" y="887755"/>
                </a:lnTo>
                <a:lnTo>
                  <a:pt x="395398" y="885138"/>
                </a:lnTo>
                <a:lnTo>
                  <a:pt x="348543" y="877492"/>
                </a:lnTo>
                <a:lnTo>
                  <a:pt x="303469" y="865090"/>
                </a:lnTo>
                <a:lnTo>
                  <a:pt x="260445" y="848200"/>
                </a:lnTo>
                <a:lnTo>
                  <a:pt x="219744" y="827095"/>
                </a:lnTo>
                <a:lnTo>
                  <a:pt x="181636" y="802045"/>
                </a:lnTo>
                <a:lnTo>
                  <a:pt x="146391" y="773321"/>
                </a:lnTo>
                <a:lnTo>
                  <a:pt x="114280" y="741193"/>
                </a:lnTo>
                <a:lnTo>
                  <a:pt x="85574" y="705934"/>
                </a:lnTo>
                <a:lnTo>
                  <a:pt x="60544" y="667813"/>
                </a:lnTo>
                <a:lnTo>
                  <a:pt x="39460" y="627101"/>
                </a:lnTo>
                <a:lnTo>
                  <a:pt x="22592" y="584069"/>
                </a:lnTo>
                <a:lnTo>
                  <a:pt x="10213" y="538988"/>
                </a:lnTo>
                <a:lnTo>
                  <a:pt x="2592" y="492129"/>
                </a:lnTo>
                <a:lnTo>
                  <a:pt x="0" y="443763"/>
                </a:lnTo>
                <a:lnTo>
                  <a:pt x="2617" y="395398"/>
                </a:lnTo>
                <a:lnTo>
                  <a:pt x="10262" y="348543"/>
                </a:lnTo>
                <a:lnTo>
                  <a:pt x="22665" y="303469"/>
                </a:lnTo>
                <a:lnTo>
                  <a:pt x="39554" y="260445"/>
                </a:lnTo>
                <a:lnTo>
                  <a:pt x="60659" y="219744"/>
                </a:lnTo>
                <a:lnTo>
                  <a:pt x="85709" y="181636"/>
                </a:lnTo>
                <a:lnTo>
                  <a:pt x="114434" y="146391"/>
                </a:lnTo>
                <a:lnTo>
                  <a:pt x="146561" y="114280"/>
                </a:lnTo>
                <a:lnTo>
                  <a:pt x="181821" y="85574"/>
                </a:lnTo>
                <a:lnTo>
                  <a:pt x="219942" y="60544"/>
                </a:lnTo>
                <a:lnTo>
                  <a:pt x="260654" y="39460"/>
                </a:lnTo>
                <a:lnTo>
                  <a:pt x="303686" y="22592"/>
                </a:lnTo>
                <a:lnTo>
                  <a:pt x="348766" y="10213"/>
                </a:lnTo>
                <a:lnTo>
                  <a:pt x="395625" y="2592"/>
                </a:lnTo>
                <a:lnTo>
                  <a:pt x="443991" y="0"/>
                </a:lnTo>
                <a:lnTo>
                  <a:pt x="492356" y="2617"/>
                </a:lnTo>
                <a:lnTo>
                  <a:pt x="539211" y="10262"/>
                </a:lnTo>
                <a:lnTo>
                  <a:pt x="584286" y="22665"/>
                </a:lnTo>
                <a:lnTo>
                  <a:pt x="627309" y="39554"/>
                </a:lnTo>
                <a:lnTo>
                  <a:pt x="668010" y="60659"/>
                </a:lnTo>
                <a:lnTo>
                  <a:pt x="706118" y="85709"/>
                </a:lnTo>
                <a:lnTo>
                  <a:pt x="741363" y="114434"/>
                </a:lnTo>
                <a:lnTo>
                  <a:pt x="773474" y="146561"/>
                </a:lnTo>
                <a:lnTo>
                  <a:pt x="802180" y="181821"/>
                </a:lnTo>
                <a:lnTo>
                  <a:pt x="827211" y="219942"/>
                </a:lnTo>
                <a:lnTo>
                  <a:pt x="848295" y="260654"/>
                </a:lnTo>
                <a:lnTo>
                  <a:pt x="865162" y="303686"/>
                </a:lnTo>
                <a:lnTo>
                  <a:pt x="877542" y="348766"/>
                </a:lnTo>
                <a:lnTo>
                  <a:pt x="885163" y="395625"/>
                </a:lnTo>
                <a:lnTo>
                  <a:pt x="887755" y="443991"/>
                </a:lnTo>
                <a:close/>
              </a:path>
            </a:pathLst>
          </a:custGeom>
          <a:ln w="36372">
            <a:solidFill>
              <a:srgbClr val="F94C70"/>
            </a:solidFill>
          </a:ln>
        </p:spPr>
        <p:txBody>
          <a:bodyPr wrap="square" lIns="0" tIns="0" rIns="0" bIns="0" rtlCol="0"/>
          <a:lstStyle/>
          <a:p>
            <a:endParaRPr sz="2823"/>
          </a:p>
        </p:txBody>
      </p:sp>
      <p:sp>
        <p:nvSpPr>
          <p:cNvPr id="31" name="object 68">
            <a:extLst>
              <a:ext uri="{FF2B5EF4-FFF2-40B4-BE49-F238E27FC236}">
                <a16:creationId xmlns:a16="http://schemas.microsoft.com/office/drawing/2014/main" id="{04CCAE59-B8AB-4E6A-A70B-13086AAE9CD4}"/>
              </a:ext>
            </a:extLst>
          </p:cNvPr>
          <p:cNvSpPr/>
          <p:nvPr/>
        </p:nvSpPr>
        <p:spPr>
          <a:xfrm>
            <a:off x="9150145" y="893241"/>
            <a:ext cx="1243106" cy="1030941"/>
          </a:xfrm>
          <a:custGeom>
            <a:avLst/>
            <a:gdLst/>
            <a:ahLst/>
            <a:cxnLst/>
            <a:rect l="l" t="t" r="r" b="b"/>
            <a:pathLst>
              <a:path w="792479" h="657225">
                <a:moveTo>
                  <a:pt x="731528" y="361899"/>
                </a:moveTo>
                <a:lnTo>
                  <a:pt x="117944" y="361899"/>
                </a:lnTo>
                <a:lnTo>
                  <a:pt x="333400" y="380174"/>
                </a:lnTo>
                <a:lnTo>
                  <a:pt x="228142" y="656805"/>
                </a:lnTo>
                <a:lnTo>
                  <a:pt x="286537" y="656805"/>
                </a:lnTo>
                <a:lnTo>
                  <a:pt x="490448" y="394817"/>
                </a:lnTo>
                <a:lnTo>
                  <a:pt x="633384" y="387525"/>
                </a:lnTo>
                <a:lnTo>
                  <a:pt x="726482" y="364350"/>
                </a:lnTo>
                <a:lnTo>
                  <a:pt x="731528" y="361899"/>
                </a:lnTo>
                <a:close/>
              </a:path>
              <a:path w="792479" h="657225">
                <a:moveTo>
                  <a:pt x="38658" y="215468"/>
                </a:moveTo>
                <a:lnTo>
                  <a:pt x="0" y="215468"/>
                </a:lnTo>
                <a:lnTo>
                  <a:pt x="32219" y="328396"/>
                </a:lnTo>
                <a:lnTo>
                  <a:pt x="0" y="441198"/>
                </a:lnTo>
                <a:lnTo>
                  <a:pt x="38658" y="441198"/>
                </a:lnTo>
                <a:lnTo>
                  <a:pt x="117944" y="361899"/>
                </a:lnTo>
                <a:lnTo>
                  <a:pt x="731528" y="361899"/>
                </a:lnTo>
                <a:lnTo>
                  <a:pt x="777011" y="339803"/>
                </a:lnTo>
                <a:lnTo>
                  <a:pt x="792238" y="328396"/>
                </a:lnTo>
                <a:lnTo>
                  <a:pt x="755227" y="294754"/>
                </a:lnTo>
                <a:lnTo>
                  <a:pt x="117944" y="294754"/>
                </a:lnTo>
                <a:lnTo>
                  <a:pt x="38658" y="215468"/>
                </a:lnTo>
                <a:close/>
              </a:path>
              <a:path w="792479" h="657225">
                <a:moveTo>
                  <a:pt x="286537" y="0"/>
                </a:moveTo>
                <a:lnTo>
                  <a:pt x="228142" y="0"/>
                </a:lnTo>
                <a:lnTo>
                  <a:pt x="333400" y="276618"/>
                </a:lnTo>
                <a:lnTo>
                  <a:pt x="117944" y="294754"/>
                </a:lnTo>
                <a:lnTo>
                  <a:pt x="755227" y="294754"/>
                </a:lnTo>
                <a:lnTo>
                  <a:pt x="745475" y="285889"/>
                </a:lnTo>
                <a:lnTo>
                  <a:pt x="698450" y="264802"/>
                </a:lnTo>
                <a:lnTo>
                  <a:pt x="662345" y="261988"/>
                </a:lnTo>
                <a:lnTo>
                  <a:pt x="490448" y="261988"/>
                </a:lnTo>
                <a:lnTo>
                  <a:pt x="286537" y="0"/>
                </a:lnTo>
                <a:close/>
              </a:path>
              <a:path w="792479" h="657225">
                <a:moveTo>
                  <a:pt x="622872" y="258911"/>
                </a:moveTo>
                <a:lnTo>
                  <a:pt x="490448" y="261988"/>
                </a:lnTo>
                <a:lnTo>
                  <a:pt x="662345" y="261988"/>
                </a:lnTo>
                <a:lnTo>
                  <a:pt x="622872" y="258911"/>
                </a:lnTo>
                <a:close/>
              </a:path>
            </a:pathLst>
          </a:custGeom>
          <a:solidFill>
            <a:srgbClr val="99DDEA"/>
          </a:solidFill>
        </p:spPr>
        <p:txBody>
          <a:bodyPr wrap="square" lIns="0" tIns="0" rIns="0" bIns="0" rtlCol="0"/>
          <a:lstStyle/>
          <a:p>
            <a:endParaRPr sz="2823"/>
          </a:p>
        </p:txBody>
      </p:sp>
      <p:sp>
        <p:nvSpPr>
          <p:cNvPr id="32" name="object 69">
            <a:extLst>
              <a:ext uri="{FF2B5EF4-FFF2-40B4-BE49-F238E27FC236}">
                <a16:creationId xmlns:a16="http://schemas.microsoft.com/office/drawing/2014/main" id="{98369CFE-1210-4664-BC9F-EAFE2B9BD898}"/>
              </a:ext>
            </a:extLst>
          </p:cNvPr>
          <p:cNvSpPr/>
          <p:nvPr/>
        </p:nvSpPr>
        <p:spPr>
          <a:xfrm>
            <a:off x="5657191" y="730968"/>
            <a:ext cx="594659" cy="1391520"/>
          </a:xfrm>
          <a:custGeom>
            <a:avLst/>
            <a:gdLst/>
            <a:ahLst/>
            <a:cxnLst/>
            <a:rect l="l" t="t" r="r" b="b"/>
            <a:pathLst>
              <a:path w="379095" h="887095">
                <a:moveTo>
                  <a:pt x="199491" y="0"/>
                </a:moveTo>
                <a:lnTo>
                  <a:pt x="180416" y="0"/>
                </a:lnTo>
                <a:lnTo>
                  <a:pt x="147157" y="6714"/>
                </a:lnTo>
                <a:lnTo>
                  <a:pt x="120002" y="25023"/>
                </a:lnTo>
                <a:lnTo>
                  <a:pt x="101695" y="52179"/>
                </a:lnTo>
                <a:lnTo>
                  <a:pt x="94983" y="85432"/>
                </a:lnTo>
                <a:lnTo>
                  <a:pt x="94983" y="533463"/>
                </a:lnTo>
                <a:lnTo>
                  <a:pt x="56208" y="563120"/>
                </a:lnTo>
                <a:lnTo>
                  <a:pt x="26217" y="601602"/>
                </a:lnTo>
                <a:lnTo>
                  <a:pt x="6863" y="647099"/>
                </a:lnTo>
                <a:lnTo>
                  <a:pt x="0" y="697801"/>
                </a:lnTo>
                <a:lnTo>
                  <a:pt x="5708" y="744200"/>
                </a:lnTo>
                <a:lnTo>
                  <a:pt x="21906" y="786436"/>
                </a:lnTo>
                <a:lnTo>
                  <a:pt x="47205" y="823121"/>
                </a:lnTo>
                <a:lnTo>
                  <a:pt x="80215" y="852864"/>
                </a:lnTo>
                <a:lnTo>
                  <a:pt x="119547" y="874276"/>
                </a:lnTo>
                <a:lnTo>
                  <a:pt x="163812" y="885967"/>
                </a:lnTo>
                <a:lnTo>
                  <a:pt x="211620" y="886548"/>
                </a:lnTo>
                <a:lnTo>
                  <a:pt x="259703" y="874512"/>
                </a:lnTo>
                <a:lnTo>
                  <a:pt x="302376" y="850755"/>
                </a:lnTo>
                <a:lnTo>
                  <a:pt x="337598" y="817188"/>
                </a:lnTo>
                <a:lnTo>
                  <a:pt x="363330" y="775723"/>
                </a:lnTo>
                <a:lnTo>
                  <a:pt x="377532" y="728268"/>
                </a:lnTo>
                <a:lnTo>
                  <a:pt x="379067" y="679829"/>
                </a:lnTo>
                <a:lnTo>
                  <a:pt x="369159" y="634750"/>
                </a:lnTo>
                <a:lnTo>
                  <a:pt x="349225" y="594410"/>
                </a:lnTo>
                <a:lnTo>
                  <a:pt x="320679" y="560188"/>
                </a:lnTo>
                <a:lnTo>
                  <a:pt x="284937" y="533463"/>
                </a:lnTo>
                <a:lnTo>
                  <a:pt x="284937" y="85432"/>
                </a:lnTo>
                <a:lnTo>
                  <a:pt x="278222" y="52179"/>
                </a:lnTo>
                <a:lnTo>
                  <a:pt x="259911" y="25023"/>
                </a:lnTo>
                <a:lnTo>
                  <a:pt x="232752" y="6714"/>
                </a:lnTo>
                <a:lnTo>
                  <a:pt x="199491" y="0"/>
                </a:lnTo>
                <a:close/>
              </a:path>
            </a:pathLst>
          </a:custGeom>
          <a:solidFill>
            <a:srgbClr val="99DDEA"/>
          </a:solidFill>
        </p:spPr>
        <p:txBody>
          <a:bodyPr wrap="square" lIns="0" tIns="0" rIns="0" bIns="0" rtlCol="0"/>
          <a:lstStyle/>
          <a:p>
            <a:endParaRPr sz="2823"/>
          </a:p>
        </p:txBody>
      </p:sp>
      <p:sp>
        <p:nvSpPr>
          <p:cNvPr id="33" name="object 70">
            <a:extLst>
              <a:ext uri="{FF2B5EF4-FFF2-40B4-BE49-F238E27FC236}">
                <a16:creationId xmlns:a16="http://schemas.microsoft.com/office/drawing/2014/main" id="{A965599B-E2C8-4C09-8D9E-5256FA55B7DF}"/>
              </a:ext>
            </a:extLst>
          </p:cNvPr>
          <p:cNvSpPr/>
          <p:nvPr/>
        </p:nvSpPr>
        <p:spPr>
          <a:xfrm>
            <a:off x="5914596" y="839393"/>
            <a:ext cx="81677" cy="280894"/>
          </a:xfrm>
          <a:custGeom>
            <a:avLst/>
            <a:gdLst/>
            <a:ahLst/>
            <a:cxnLst/>
            <a:rect l="l" t="t" r="r" b="b"/>
            <a:pathLst>
              <a:path w="52070" h="179070">
                <a:moveTo>
                  <a:pt x="44411" y="0"/>
                </a:moveTo>
                <a:lnTo>
                  <a:pt x="7315" y="0"/>
                </a:lnTo>
                <a:lnTo>
                  <a:pt x="0" y="7315"/>
                </a:lnTo>
                <a:lnTo>
                  <a:pt x="0" y="178549"/>
                </a:lnTo>
                <a:lnTo>
                  <a:pt x="51727" y="178549"/>
                </a:lnTo>
                <a:lnTo>
                  <a:pt x="51727" y="7315"/>
                </a:lnTo>
                <a:lnTo>
                  <a:pt x="44411" y="0"/>
                </a:lnTo>
                <a:close/>
              </a:path>
            </a:pathLst>
          </a:custGeom>
          <a:solidFill>
            <a:srgbClr val="E5F7FB"/>
          </a:solidFill>
        </p:spPr>
        <p:txBody>
          <a:bodyPr wrap="square" lIns="0" tIns="0" rIns="0" bIns="0" rtlCol="0"/>
          <a:lstStyle/>
          <a:p>
            <a:endParaRPr sz="2823"/>
          </a:p>
        </p:txBody>
      </p:sp>
      <p:sp>
        <p:nvSpPr>
          <p:cNvPr id="34" name="object 71">
            <a:extLst>
              <a:ext uri="{FF2B5EF4-FFF2-40B4-BE49-F238E27FC236}">
                <a16:creationId xmlns:a16="http://schemas.microsoft.com/office/drawing/2014/main" id="{F8770E99-9FAA-4CD3-A1E4-A7E01964B042}"/>
              </a:ext>
            </a:extLst>
          </p:cNvPr>
          <p:cNvSpPr/>
          <p:nvPr/>
        </p:nvSpPr>
        <p:spPr>
          <a:xfrm>
            <a:off x="5765606" y="1119467"/>
            <a:ext cx="377514" cy="896471"/>
          </a:xfrm>
          <a:custGeom>
            <a:avLst/>
            <a:gdLst/>
            <a:ahLst/>
            <a:cxnLst/>
            <a:rect l="l" t="t" r="r" b="b"/>
            <a:pathLst>
              <a:path w="240664" h="571500">
                <a:moveTo>
                  <a:pt x="146710" y="0"/>
                </a:moveTo>
                <a:lnTo>
                  <a:pt x="94983" y="0"/>
                </a:lnTo>
                <a:lnTo>
                  <a:pt x="94983" y="325640"/>
                </a:lnTo>
                <a:lnTo>
                  <a:pt x="60502" y="345605"/>
                </a:lnTo>
                <a:lnTo>
                  <a:pt x="35307" y="365029"/>
                </a:lnTo>
                <a:lnTo>
                  <a:pt x="16259" y="389904"/>
                </a:lnTo>
                <a:lnTo>
                  <a:pt x="4206" y="418762"/>
                </a:lnTo>
                <a:lnTo>
                  <a:pt x="0" y="450138"/>
                </a:lnTo>
                <a:lnTo>
                  <a:pt x="2321" y="473894"/>
                </a:lnTo>
                <a:lnTo>
                  <a:pt x="20236" y="517143"/>
                </a:lnTo>
                <a:lnTo>
                  <a:pt x="53833" y="550740"/>
                </a:lnTo>
                <a:lnTo>
                  <a:pt x="97074" y="568647"/>
                </a:lnTo>
                <a:lnTo>
                  <a:pt x="120827" y="570966"/>
                </a:lnTo>
                <a:lnTo>
                  <a:pt x="125476" y="570966"/>
                </a:lnTo>
                <a:lnTo>
                  <a:pt x="172501" y="559406"/>
                </a:lnTo>
                <a:lnTo>
                  <a:pt x="204285" y="537473"/>
                </a:lnTo>
                <a:lnTo>
                  <a:pt x="227687" y="506839"/>
                </a:lnTo>
                <a:lnTo>
                  <a:pt x="240131" y="469963"/>
                </a:lnTo>
                <a:lnTo>
                  <a:pt x="240356" y="432880"/>
                </a:lnTo>
                <a:lnTo>
                  <a:pt x="229950" y="398410"/>
                </a:lnTo>
                <a:lnTo>
                  <a:pt x="209893" y="368624"/>
                </a:lnTo>
                <a:lnTo>
                  <a:pt x="181165" y="345592"/>
                </a:lnTo>
                <a:lnTo>
                  <a:pt x="146732" y="325640"/>
                </a:lnTo>
                <a:lnTo>
                  <a:pt x="146710" y="0"/>
                </a:lnTo>
                <a:close/>
              </a:path>
            </a:pathLst>
          </a:custGeom>
          <a:solidFill>
            <a:srgbClr val="F94C70"/>
          </a:solidFill>
        </p:spPr>
        <p:txBody>
          <a:bodyPr wrap="square" lIns="0" tIns="0" rIns="0" bIns="0" rtlCol="0"/>
          <a:lstStyle/>
          <a:p>
            <a:endParaRPr sz="2823"/>
          </a:p>
        </p:txBody>
      </p:sp>
      <p:sp>
        <p:nvSpPr>
          <p:cNvPr id="35" name="object 72">
            <a:extLst>
              <a:ext uri="{FF2B5EF4-FFF2-40B4-BE49-F238E27FC236}">
                <a16:creationId xmlns:a16="http://schemas.microsoft.com/office/drawing/2014/main" id="{A6BB3841-2AB5-4299-AAA1-416A851ED8D4}"/>
              </a:ext>
            </a:extLst>
          </p:cNvPr>
          <p:cNvSpPr/>
          <p:nvPr/>
        </p:nvSpPr>
        <p:spPr>
          <a:xfrm>
            <a:off x="3011753" y="1243497"/>
            <a:ext cx="112557" cy="868580"/>
          </a:xfrm>
          <a:custGeom>
            <a:avLst/>
            <a:gdLst/>
            <a:ahLst/>
            <a:cxnLst/>
            <a:rect l="l" t="t" r="r" b="b"/>
            <a:pathLst>
              <a:path w="71755" h="553720">
                <a:moveTo>
                  <a:pt x="71462" y="0"/>
                </a:moveTo>
                <a:lnTo>
                  <a:pt x="71335" y="521093"/>
                </a:lnTo>
                <a:lnTo>
                  <a:pt x="39141" y="553262"/>
                </a:lnTo>
                <a:lnTo>
                  <a:pt x="0" y="553250"/>
                </a:lnTo>
              </a:path>
            </a:pathLst>
          </a:custGeom>
          <a:ln w="23812">
            <a:solidFill>
              <a:srgbClr val="285493"/>
            </a:solidFill>
          </a:ln>
        </p:spPr>
        <p:txBody>
          <a:bodyPr wrap="square" lIns="0" tIns="0" rIns="0" bIns="0" rtlCol="0"/>
          <a:lstStyle/>
          <a:p>
            <a:endParaRPr sz="2823"/>
          </a:p>
        </p:txBody>
      </p:sp>
      <p:sp>
        <p:nvSpPr>
          <p:cNvPr id="36" name="object 73">
            <a:extLst>
              <a:ext uri="{FF2B5EF4-FFF2-40B4-BE49-F238E27FC236}">
                <a16:creationId xmlns:a16="http://schemas.microsoft.com/office/drawing/2014/main" id="{AA099DBD-412F-4370-9206-7D877FF09995}"/>
              </a:ext>
            </a:extLst>
          </p:cNvPr>
          <p:cNvSpPr/>
          <p:nvPr/>
        </p:nvSpPr>
        <p:spPr>
          <a:xfrm>
            <a:off x="1793410" y="1243138"/>
            <a:ext cx="112557" cy="868580"/>
          </a:xfrm>
          <a:custGeom>
            <a:avLst/>
            <a:gdLst/>
            <a:ahLst/>
            <a:cxnLst/>
            <a:rect l="l" t="t" r="r" b="b"/>
            <a:pathLst>
              <a:path w="71755" h="553720">
                <a:moveTo>
                  <a:pt x="71310" y="553288"/>
                </a:moveTo>
                <a:lnTo>
                  <a:pt x="32169" y="553275"/>
                </a:lnTo>
                <a:lnTo>
                  <a:pt x="0" y="521093"/>
                </a:lnTo>
                <a:lnTo>
                  <a:pt x="127" y="0"/>
                </a:lnTo>
              </a:path>
            </a:pathLst>
          </a:custGeom>
          <a:ln w="23812">
            <a:solidFill>
              <a:srgbClr val="285493"/>
            </a:solidFill>
          </a:ln>
        </p:spPr>
        <p:txBody>
          <a:bodyPr wrap="square" lIns="0" tIns="0" rIns="0" bIns="0" rtlCol="0"/>
          <a:lstStyle/>
          <a:p>
            <a:endParaRPr sz="2823"/>
          </a:p>
        </p:txBody>
      </p:sp>
      <p:sp>
        <p:nvSpPr>
          <p:cNvPr id="37" name="object 74">
            <a:extLst>
              <a:ext uri="{FF2B5EF4-FFF2-40B4-BE49-F238E27FC236}">
                <a16:creationId xmlns:a16="http://schemas.microsoft.com/office/drawing/2014/main" id="{A01B18EC-3FA8-4998-8990-31086FEF6F60}"/>
              </a:ext>
            </a:extLst>
          </p:cNvPr>
          <p:cNvSpPr/>
          <p:nvPr/>
        </p:nvSpPr>
        <p:spPr>
          <a:xfrm>
            <a:off x="1644507" y="723972"/>
            <a:ext cx="1628588" cy="657412"/>
          </a:xfrm>
          <a:custGeom>
            <a:avLst/>
            <a:gdLst/>
            <a:ahLst/>
            <a:cxnLst/>
            <a:rect l="l" t="t" r="r" b="b"/>
            <a:pathLst>
              <a:path w="1038225" h="419100">
                <a:moveTo>
                  <a:pt x="561671" y="32969"/>
                </a:moveTo>
                <a:lnTo>
                  <a:pt x="519150" y="32969"/>
                </a:lnTo>
                <a:lnTo>
                  <a:pt x="1011720" y="415582"/>
                </a:lnTo>
                <a:lnTo>
                  <a:pt x="1020427" y="418863"/>
                </a:lnTo>
                <a:lnTo>
                  <a:pt x="1028985" y="417126"/>
                </a:lnTo>
                <a:lnTo>
                  <a:pt x="1035505" y="411315"/>
                </a:lnTo>
                <a:lnTo>
                  <a:pt x="1038097" y="402374"/>
                </a:lnTo>
                <a:lnTo>
                  <a:pt x="561671" y="32969"/>
                </a:lnTo>
                <a:close/>
              </a:path>
              <a:path w="1038225" h="419100">
                <a:moveTo>
                  <a:pt x="519150" y="0"/>
                </a:moveTo>
                <a:lnTo>
                  <a:pt x="0" y="402107"/>
                </a:lnTo>
                <a:lnTo>
                  <a:pt x="2590" y="411061"/>
                </a:lnTo>
                <a:lnTo>
                  <a:pt x="9105" y="416872"/>
                </a:lnTo>
                <a:lnTo>
                  <a:pt x="17659" y="418609"/>
                </a:lnTo>
                <a:lnTo>
                  <a:pt x="26365" y="415328"/>
                </a:lnTo>
                <a:lnTo>
                  <a:pt x="519150" y="32969"/>
                </a:lnTo>
                <a:lnTo>
                  <a:pt x="561671" y="32969"/>
                </a:lnTo>
                <a:lnTo>
                  <a:pt x="519150" y="0"/>
                </a:lnTo>
                <a:close/>
              </a:path>
            </a:pathLst>
          </a:custGeom>
          <a:solidFill>
            <a:srgbClr val="285493"/>
          </a:solidFill>
        </p:spPr>
        <p:txBody>
          <a:bodyPr wrap="square" lIns="0" tIns="0" rIns="0" bIns="0" rtlCol="0"/>
          <a:lstStyle/>
          <a:p>
            <a:endParaRPr sz="2823"/>
          </a:p>
        </p:txBody>
      </p:sp>
      <p:sp>
        <p:nvSpPr>
          <p:cNvPr id="38" name="object 75">
            <a:extLst>
              <a:ext uri="{FF2B5EF4-FFF2-40B4-BE49-F238E27FC236}">
                <a16:creationId xmlns:a16="http://schemas.microsoft.com/office/drawing/2014/main" id="{A5772899-608D-40C8-9DEF-16348D98A29E}"/>
              </a:ext>
            </a:extLst>
          </p:cNvPr>
          <p:cNvSpPr/>
          <p:nvPr/>
        </p:nvSpPr>
        <p:spPr>
          <a:xfrm>
            <a:off x="1644507" y="723972"/>
            <a:ext cx="1628588" cy="657412"/>
          </a:xfrm>
          <a:custGeom>
            <a:avLst/>
            <a:gdLst/>
            <a:ahLst/>
            <a:cxnLst/>
            <a:rect l="l" t="t" r="r" b="b"/>
            <a:pathLst>
              <a:path w="1038225" h="419100">
                <a:moveTo>
                  <a:pt x="26365" y="415328"/>
                </a:moveTo>
                <a:lnTo>
                  <a:pt x="519150" y="32969"/>
                </a:lnTo>
                <a:lnTo>
                  <a:pt x="1011720" y="415582"/>
                </a:lnTo>
                <a:lnTo>
                  <a:pt x="1020427" y="418863"/>
                </a:lnTo>
                <a:lnTo>
                  <a:pt x="1028985" y="417126"/>
                </a:lnTo>
                <a:lnTo>
                  <a:pt x="1035505" y="411315"/>
                </a:lnTo>
                <a:lnTo>
                  <a:pt x="1038097" y="402374"/>
                </a:lnTo>
                <a:lnTo>
                  <a:pt x="519150" y="0"/>
                </a:lnTo>
                <a:lnTo>
                  <a:pt x="0" y="402107"/>
                </a:lnTo>
                <a:lnTo>
                  <a:pt x="2590" y="411061"/>
                </a:lnTo>
                <a:lnTo>
                  <a:pt x="9105" y="416872"/>
                </a:lnTo>
                <a:lnTo>
                  <a:pt x="17659" y="418609"/>
                </a:lnTo>
                <a:lnTo>
                  <a:pt x="26365" y="415328"/>
                </a:lnTo>
                <a:close/>
              </a:path>
            </a:pathLst>
          </a:custGeom>
          <a:ln w="11912">
            <a:solidFill>
              <a:srgbClr val="285493"/>
            </a:solidFill>
          </a:ln>
        </p:spPr>
        <p:txBody>
          <a:bodyPr wrap="square" lIns="0" tIns="0" rIns="0" bIns="0" rtlCol="0"/>
          <a:lstStyle/>
          <a:p>
            <a:endParaRPr sz="2823"/>
          </a:p>
        </p:txBody>
      </p:sp>
      <p:sp>
        <p:nvSpPr>
          <p:cNvPr id="39" name="object 76">
            <a:extLst>
              <a:ext uri="{FF2B5EF4-FFF2-40B4-BE49-F238E27FC236}">
                <a16:creationId xmlns:a16="http://schemas.microsoft.com/office/drawing/2014/main" id="{4998F928-0754-44EA-B092-1F237A7E72F7}"/>
              </a:ext>
            </a:extLst>
          </p:cNvPr>
          <p:cNvSpPr/>
          <p:nvPr/>
        </p:nvSpPr>
        <p:spPr>
          <a:xfrm>
            <a:off x="2035090" y="1252860"/>
            <a:ext cx="893483" cy="592666"/>
          </a:xfrm>
          <a:custGeom>
            <a:avLst/>
            <a:gdLst/>
            <a:ahLst/>
            <a:cxnLst/>
            <a:rect l="l" t="t" r="r" b="b"/>
            <a:pathLst>
              <a:path w="569594" h="377825">
                <a:moveTo>
                  <a:pt x="569252" y="377659"/>
                </a:moveTo>
                <a:lnTo>
                  <a:pt x="0" y="377659"/>
                </a:lnTo>
                <a:lnTo>
                  <a:pt x="0" y="0"/>
                </a:lnTo>
                <a:lnTo>
                  <a:pt x="569252" y="0"/>
                </a:lnTo>
                <a:lnTo>
                  <a:pt x="569252" y="377659"/>
                </a:lnTo>
                <a:close/>
              </a:path>
            </a:pathLst>
          </a:custGeom>
          <a:solidFill>
            <a:srgbClr val="FFFFFF"/>
          </a:solidFill>
        </p:spPr>
        <p:txBody>
          <a:bodyPr wrap="square" lIns="0" tIns="0" rIns="0" bIns="0" rtlCol="0"/>
          <a:lstStyle/>
          <a:p>
            <a:endParaRPr sz="2823"/>
          </a:p>
        </p:txBody>
      </p:sp>
      <p:sp>
        <p:nvSpPr>
          <p:cNvPr id="40" name="object 77">
            <a:extLst>
              <a:ext uri="{FF2B5EF4-FFF2-40B4-BE49-F238E27FC236}">
                <a16:creationId xmlns:a16="http://schemas.microsoft.com/office/drawing/2014/main" id="{B99B2DCB-D7EA-44AF-8E37-0F392223B47C}"/>
              </a:ext>
            </a:extLst>
          </p:cNvPr>
          <p:cNvSpPr/>
          <p:nvPr/>
        </p:nvSpPr>
        <p:spPr>
          <a:xfrm>
            <a:off x="1972280" y="1223680"/>
            <a:ext cx="993090" cy="714188"/>
          </a:xfrm>
          <a:custGeom>
            <a:avLst/>
            <a:gdLst/>
            <a:ahLst/>
            <a:cxnLst/>
            <a:rect l="l" t="t" r="r" b="b"/>
            <a:pathLst>
              <a:path w="633094" h="455295">
                <a:moveTo>
                  <a:pt x="600735" y="0"/>
                </a:moveTo>
                <a:lnTo>
                  <a:pt x="31851" y="0"/>
                </a:lnTo>
                <a:lnTo>
                  <a:pt x="19502" y="2666"/>
                </a:lnTo>
                <a:lnTo>
                  <a:pt x="9372" y="9929"/>
                </a:lnTo>
                <a:lnTo>
                  <a:pt x="2519" y="20686"/>
                </a:lnTo>
                <a:lnTo>
                  <a:pt x="0" y="33832"/>
                </a:lnTo>
                <a:lnTo>
                  <a:pt x="0" y="420954"/>
                </a:lnTo>
                <a:lnTo>
                  <a:pt x="2519" y="434091"/>
                </a:lnTo>
                <a:lnTo>
                  <a:pt x="9372" y="444854"/>
                </a:lnTo>
                <a:lnTo>
                  <a:pt x="19502" y="452127"/>
                </a:lnTo>
                <a:lnTo>
                  <a:pt x="31851" y="454799"/>
                </a:lnTo>
                <a:lnTo>
                  <a:pt x="200977" y="454799"/>
                </a:lnTo>
                <a:lnTo>
                  <a:pt x="600794" y="454787"/>
                </a:lnTo>
                <a:lnTo>
                  <a:pt x="613109" y="452127"/>
                </a:lnTo>
                <a:lnTo>
                  <a:pt x="623246" y="444854"/>
                </a:lnTo>
                <a:lnTo>
                  <a:pt x="630096" y="434091"/>
                </a:lnTo>
                <a:lnTo>
                  <a:pt x="632612" y="420954"/>
                </a:lnTo>
                <a:lnTo>
                  <a:pt x="632612" y="377685"/>
                </a:lnTo>
                <a:lnTo>
                  <a:pt x="40043" y="377685"/>
                </a:lnTo>
                <a:lnTo>
                  <a:pt x="40043" y="39852"/>
                </a:lnTo>
                <a:lnTo>
                  <a:pt x="632612" y="39852"/>
                </a:lnTo>
                <a:lnTo>
                  <a:pt x="632612" y="33832"/>
                </a:lnTo>
                <a:lnTo>
                  <a:pt x="630096" y="20686"/>
                </a:lnTo>
                <a:lnTo>
                  <a:pt x="623246" y="9929"/>
                </a:lnTo>
                <a:lnTo>
                  <a:pt x="613109" y="2666"/>
                </a:lnTo>
                <a:lnTo>
                  <a:pt x="600735" y="0"/>
                </a:lnTo>
                <a:close/>
              </a:path>
              <a:path w="633094" h="455295">
                <a:moveTo>
                  <a:pt x="632612" y="39852"/>
                </a:moveTo>
                <a:lnTo>
                  <a:pt x="592569" y="39852"/>
                </a:lnTo>
                <a:lnTo>
                  <a:pt x="592569" y="377685"/>
                </a:lnTo>
                <a:lnTo>
                  <a:pt x="632612" y="377685"/>
                </a:lnTo>
                <a:lnTo>
                  <a:pt x="632612" y="39852"/>
                </a:lnTo>
                <a:close/>
              </a:path>
            </a:pathLst>
          </a:custGeom>
          <a:solidFill>
            <a:srgbClr val="285493"/>
          </a:solidFill>
        </p:spPr>
        <p:txBody>
          <a:bodyPr wrap="square" lIns="0" tIns="0" rIns="0" bIns="0" rtlCol="0"/>
          <a:lstStyle/>
          <a:p>
            <a:endParaRPr sz="2823"/>
          </a:p>
        </p:txBody>
      </p:sp>
      <p:sp>
        <p:nvSpPr>
          <p:cNvPr id="41" name="object 78">
            <a:extLst>
              <a:ext uri="{FF2B5EF4-FFF2-40B4-BE49-F238E27FC236}">
                <a16:creationId xmlns:a16="http://schemas.microsoft.com/office/drawing/2014/main" id="{DBFFE370-2C74-45E5-B8F5-E8E2674912DE}"/>
              </a:ext>
            </a:extLst>
          </p:cNvPr>
          <p:cNvSpPr/>
          <p:nvPr/>
        </p:nvSpPr>
        <p:spPr>
          <a:xfrm>
            <a:off x="1972280" y="1223680"/>
            <a:ext cx="993090" cy="714188"/>
          </a:xfrm>
          <a:custGeom>
            <a:avLst/>
            <a:gdLst/>
            <a:ahLst/>
            <a:cxnLst/>
            <a:rect l="l" t="t" r="r" b="b"/>
            <a:pathLst>
              <a:path w="633094" h="455295">
                <a:moveTo>
                  <a:pt x="600735" y="0"/>
                </a:moveTo>
                <a:lnTo>
                  <a:pt x="31851" y="0"/>
                </a:lnTo>
                <a:lnTo>
                  <a:pt x="19502" y="2666"/>
                </a:lnTo>
                <a:lnTo>
                  <a:pt x="9372" y="9929"/>
                </a:lnTo>
                <a:lnTo>
                  <a:pt x="2519" y="20686"/>
                </a:lnTo>
                <a:lnTo>
                  <a:pt x="0" y="33832"/>
                </a:lnTo>
                <a:lnTo>
                  <a:pt x="0" y="420954"/>
                </a:lnTo>
                <a:lnTo>
                  <a:pt x="2519" y="434091"/>
                </a:lnTo>
                <a:lnTo>
                  <a:pt x="9372" y="444854"/>
                </a:lnTo>
                <a:lnTo>
                  <a:pt x="19502" y="452127"/>
                </a:lnTo>
                <a:lnTo>
                  <a:pt x="31851" y="454799"/>
                </a:lnTo>
                <a:lnTo>
                  <a:pt x="200977" y="454799"/>
                </a:lnTo>
                <a:lnTo>
                  <a:pt x="460095" y="454787"/>
                </a:lnTo>
                <a:lnTo>
                  <a:pt x="600735" y="454799"/>
                </a:lnTo>
                <a:lnTo>
                  <a:pt x="613109" y="452127"/>
                </a:lnTo>
                <a:lnTo>
                  <a:pt x="623246" y="444854"/>
                </a:lnTo>
                <a:lnTo>
                  <a:pt x="630096" y="434091"/>
                </a:lnTo>
                <a:lnTo>
                  <a:pt x="632612" y="420954"/>
                </a:lnTo>
                <a:lnTo>
                  <a:pt x="632612" y="33832"/>
                </a:lnTo>
                <a:lnTo>
                  <a:pt x="630096" y="20686"/>
                </a:lnTo>
                <a:lnTo>
                  <a:pt x="623246" y="9929"/>
                </a:lnTo>
                <a:lnTo>
                  <a:pt x="613109" y="2666"/>
                </a:lnTo>
                <a:lnTo>
                  <a:pt x="600735" y="0"/>
                </a:lnTo>
                <a:close/>
              </a:path>
            </a:pathLst>
          </a:custGeom>
          <a:ln w="11912">
            <a:solidFill>
              <a:srgbClr val="285493"/>
            </a:solidFill>
          </a:ln>
        </p:spPr>
        <p:txBody>
          <a:bodyPr wrap="square" lIns="0" tIns="0" rIns="0" bIns="0" rtlCol="0"/>
          <a:lstStyle/>
          <a:p>
            <a:endParaRPr sz="2823"/>
          </a:p>
        </p:txBody>
      </p:sp>
      <p:sp>
        <p:nvSpPr>
          <p:cNvPr id="42" name="object 79">
            <a:extLst>
              <a:ext uri="{FF2B5EF4-FFF2-40B4-BE49-F238E27FC236}">
                <a16:creationId xmlns:a16="http://schemas.microsoft.com/office/drawing/2014/main" id="{7A3925E0-8608-4542-B6CA-1A24DC22EB3B}"/>
              </a:ext>
            </a:extLst>
          </p:cNvPr>
          <p:cNvSpPr/>
          <p:nvPr/>
        </p:nvSpPr>
        <p:spPr>
          <a:xfrm>
            <a:off x="2035095" y="1286193"/>
            <a:ext cx="867584" cy="530910"/>
          </a:xfrm>
          <a:custGeom>
            <a:avLst/>
            <a:gdLst/>
            <a:ahLst/>
            <a:cxnLst/>
            <a:rect l="l" t="t" r="r" b="b"/>
            <a:pathLst>
              <a:path w="553085" h="338454">
                <a:moveTo>
                  <a:pt x="552526" y="337832"/>
                </a:moveTo>
                <a:lnTo>
                  <a:pt x="0" y="337832"/>
                </a:lnTo>
                <a:lnTo>
                  <a:pt x="0" y="0"/>
                </a:lnTo>
                <a:lnTo>
                  <a:pt x="552526" y="0"/>
                </a:lnTo>
                <a:lnTo>
                  <a:pt x="552526" y="337832"/>
                </a:lnTo>
                <a:close/>
              </a:path>
            </a:pathLst>
          </a:custGeom>
          <a:ln w="11912">
            <a:solidFill>
              <a:srgbClr val="285493"/>
            </a:solidFill>
          </a:ln>
        </p:spPr>
        <p:txBody>
          <a:bodyPr wrap="square" lIns="0" tIns="0" rIns="0" bIns="0" rtlCol="0"/>
          <a:lstStyle/>
          <a:p>
            <a:endParaRPr sz="2823"/>
          </a:p>
        </p:txBody>
      </p:sp>
      <p:sp>
        <p:nvSpPr>
          <p:cNvPr id="43" name="object 80">
            <a:extLst>
              <a:ext uri="{FF2B5EF4-FFF2-40B4-BE49-F238E27FC236}">
                <a16:creationId xmlns:a16="http://schemas.microsoft.com/office/drawing/2014/main" id="{7A175A95-8B4E-44F4-A3E5-8C9FCC773ABA}"/>
              </a:ext>
            </a:extLst>
          </p:cNvPr>
          <p:cNvSpPr/>
          <p:nvPr/>
        </p:nvSpPr>
        <p:spPr>
          <a:xfrm>
            <a:off x="2198652" y="1971269"/>
            <a:ext cx="539875" cy="145428"/>
          </a:xfrm>
          <a:custGeom>
            <a:avLst/>
            <a:gdLst/>
            <a:ahLst/>
            <a:cxnLst/>
            <a:rect l="l" t="t" r="r" b="b"/>
            <a:pathLst>
              <a:path w="344169" h="92710">
                <a:moveTo>
                  <a:pt x="323837" y="59093"/>
                </a:moveTo>
                <a:lnTo>
                  <a:pt x="20205" y="59093"/>
                </a:lnTo>
                <a:lnTo>
                  <a:pt x="12349" y="60678"/>
                </a:lnTo>
                <a:lnTo>
                  <a:pt x="5926" y="65001"/>
                </a:lnTo>
                <a:lnTo>
                  <a:pt x="1590" y="71416"/>
                </a:lnTo>
                <a:lnTo>
                  <a:pt x="0" y="79273"/>
                </a:lnTo>
                <a:lnTo>
                  <a:pt x="0" y="82105"/>
                </a:lnTo>
                <a:lnTo>
                  <a:pt x="596" y="90157"/>
                </a:lnTo>
                <a:lnTo>
                  <a:pt x="1663" y="92608"/>
                </a:lnTo>
                <a:lnTo>
                  <a:pt x="342328" y="92608"/>
                </a:lnTo>
                <a:lnTo>
                  <a:pt x="343395" y="90157"/>
                </a:lnTo>
                <a:lnTo>
                  <a:pt x="343992" y="82105"/>
                </a:lnTo>
                <a:lnTo>
                  <a:pt x="343992" y="79273"/>
                </a:lnTo>
                <a:lnTo>
                  <a:pt x="342411" y="71416"/>
                </a:lnTo>
                <a:lnTo>
                  <a:pt x="338096" y="65001"/>
                </a:lnTo>
                <a:lnTo>
                  <a:pt x="331690" y="60678"/>
                </a:lnTo>
                <a:lnTo>
                  <a:pt x="323837" y="59093"/>
                </a:lnTo>
                <a:close/>
              </a:path>
              <a:path w="344169" h="92710">
                <a:moveTo>
                  <a:pt x="255320" y="0"/>
                </a:moveTo>
                <a:lnTo>
                  <a:pt x="88684" y="0"/>
                </a:lnTo>
                <a:lnTo>
                  <a:pt x="88684" y="59093"/>
                </a:lnTo>
                <a:lnTo>
                  <a:pt x="255320" y="59093"/>
                </a:lnTo>
                <a:lnTo>
                  <a:pt x="255320" y="0"/>
                </a:lnTo>
                <a:close/>
              </a:path>
            </a:pathLst>
          </a:custGeom>
          <a:solidFill>
            <a:srgbClr val="285493"/>
          </a:solidFill>
        </p:spPr>
        <p:txBody>
          <a:bodyPr wrap="square" lIns="0" tIns="0" rIns="0" bIns="0" rtlCol="0"/>
          <a:lstStyle/>
          <a:p>
            <a:endParaRPr sz="2823"/>
          </a:p>
        </p:txBody>
      </p:sp>
      <p:sp>
        <p:nvSpPr>
          <p:cNvPr id="44" name="object 81">
            <a:extLst>
              <a:ext uri="{FF2B5EF4-FFF2-40B4-BE49-F238E27FC236}">
                <a16:creationId xmlns:a16="http://schemas.microsoft.com/office/drawing/2014/main" id="{963C2B58-0129-41CC-9922-05729363C7DF}"/>
              </a:ext>
            </a:extLst>
          </p:cNvPr>
          <p:cNvSpPr/>
          <p:nvPr/>
        </p:nvSpPr>
        <p:spPr>
          <a:xfrm>
            <a:off x="2198652" y="1971269"/>
            <a:ext cx="539875" cy="145428"/>
          </a:xfrm>
          <a:custGeom>
            <a:avLst/>
            <a:gdLst/>
            <a:ahLst/>
            <a:cxnLst/>
            <a:rect l="l" t="t" r="r" b="b"/>
            <a:pathLst>
              <a:path w="344169" h="92710">
                <a:moveTo>
                  <a:pt x="323837" y="59093"/>
                </a:moveTo>
                <a:lnTo>
                  <a:pt x="255320" y="59093"/>
                </a:lnTo>
                <a:lnTo>
                  <a:pt x="255320" y="0"/>
                </a:lnTo>
                <a:lnTo>
                  <a:pt x="88684" y="0"/>
                </a:lnTo>
                <a:lnTo>
                  <a:pt x="88684" y="59093"/>
                </a:lnTo>
                <a:lnTo>
                  <a:pt x="20205" y="59093"/>
                </a:lnTo>
                <a:lnTo>
                  <a:pt x="12349" y="60678"/>
                </a:lnTo>
                <a:lnTo>
                  <a:pt x="5926" y="65001"/>
                </a:lnTo>
                <a:lnTo>
                  <a:pt x="1590" y="71416"/>
                </a:lnTo>
                <a:lnTo>
                  <a:pt x="0" y="79273"/>
                </a:lnTo>
                <a:lnTo>
                  <a:pt x="0" y="82105"/>
                </a:lnTo>
                <a:lnTo>
                  <a:pt x="596" y="90157"/>
                </a:lnTo>
                <a:lnTo>
                  <a:pt x="1663" y="92608"/>
                </a:lnTo>
                <a:lnTo>
                  <a:pt x="342328" y="92608"/>
                </a:lnTo>
                <a:lnTo>
                  <a:pt x="343395" y="90157"/>
                </a:lnTo>
                <a:lnTo>
                  <a:pt x="343992" y="82105"/>
                </a:lnTo>
                <a:lnTo>
                  <a:pt x="343992" y="79273"/>
                </a:lnTo>
                <a:lnTo>
                  <a:pt x="342411" y="71416"/>
                </a:lnTo>
                <a:lnTo>
                  <a:pt x="338096" y="65001"/>
                </a:lnTo>
                <a:lnTo>
                  <a:pt x="331690" y="60678"/>
                </a:lnTo>
                <a:lnTo>
                  <a:pt x="323837" y="59093"/>
                </a:lnTo>
                <a:close/>
              </a:path>
            </a:pathLst>
          </a:custGeom>
          <a:ln w="11912">
            <a:solidFill>
              <a:srgbClr val="285493"/>
            </a:solidFill>
          </a:ln>
        </p:spPr>
        <p:txBody>
          <a:bodyPr wrap="square" lIns="0" tIns="0" rIns="0" bIns="0" rtlCol="0"/>
          <a:lstStyle/>
          <a:p>
            <a:endParaRPr sz="2823"/>
          </a:p>
        </p:txBody>
      </p:sp>
      <p:sp>
        <p:nvSpPr>
          <p:cNvPr id="45" name="object 82">
            <a:extLst>
              <a:ext uri="{FF2B5EF4-FFF2-40B4-BE49-F238E27FC236}">
                <a16:creationId xmlns:a16="http://schemas.microsoft.com/office/drawing/2014/main" id="{E30B227E-6DC2-4323-80F7-F202A53B90DA}"/>
              </a:ext>
            </a:extLst>
          </p:cNvPr>
          <p:cNvSpPr/>
          <p:nvPr/>
        </p:nvSpPr>
        <p:spPr>
          <a:xfrm>
            <a:off x="2195952" y="1487096"/>
            <a:ext cx="529283" cy="270422"/>
          </a:xfrm>
          <a:prstGeom prst="rect">
            <a:avLst/>
          </a:prstGeom>
          <a:blipFill>
            <a:blip r:embed="rId4" cstate="print"/>
            <a:stretch>
              <a:fillRect/>
            </a:stretch>
          </a:blipFill>
        </p:spPr>
        <p:txBody>
          <a:bodyPr wrap="square" lIns="0" tIns="0" rIns="0" bIns="0" rtlCol="0"/>
          <a:lstStyle/>
          <a:p>
            <a:endParaRPr sz="2823"/>
          </a:p>
        </p:txBody>
      </p:sp>
      <p:sp>
        <p:nvSpPr>
          <p:cNvPr id="46" name="object 83">
            <a:extLst>
              <a:ext uri="{FF2B5EF4-FFF2-40B4-BE49-F238E27FC236}">
                <a16:creationId xmlns:a16="http://schemas.microsoft.com/office/drawing/2014/main" id="{38DDB546-ACDC-4070-91DE-8A4ADD6F2638}"/>
              </a:ext>
            </a:extLst>
          </p:cNvPr>
          <p:cNvSpPr/>
          <p:nvPr/>
        </p:nvSpPr>
        <p:spPr>
          <a:xfrm>
            <a:off x="2130942" y="1346650"/>
            <a:ext cx="672353" cy="391457"/>
          </a:xfrm>
          <a:custGeom>
            <a:avLst/>
            <a:gdLst/>
            <a:ahLst/>
            <a:cxnLst/>
            <a:rect l="l" t="t" r="r" b="b"/>
            <a:pathLst>
              <a:path w="428625" h="249554">
                <a:moveTo>
                  <a:pt x="219189" y="63106"/>
                </a:moveTo>
                <a:lnTo>
                  <a:pt x="89141" y="161239"/>
                </a:lnTo>
                <a:lnTo>
                  <a:pt x="16459" y="215417"/>
                </a:lnTo>
                <a:lnTo>
                  <a:pt x="1295" y="226872"/>
                </a:lnTo>
                <a:lnTo>
                  <a:pt x="0" y="236131"/>
                </a:lnTo>
                <a:lnTo>
                  <a:pt x="8420" y="247281"/>
                </a:lnTo>
                <a:lnTo>
                  <a:pt x="14135" y="249224"/>
                </a:lnTo>
                <a:lnTo>
                  <a:pt x="21628" y="247764"/>
                </a:lnTo>
                <a:lnTo>
                  <a:pt x="23723" y="246938"/>
                </a:lnTo>
                <a:lnTo>
                  <a:pt x="25577" y="245529"/>
                </a:lnTo>
                <a:lnTo>
                  <a:pt x="89141" y="198221"/>
                </a:lnTo>
                <a:lnTo>
                  <a:pt x="220738" y="98907"/>
                </a:lnTo>
                <a:lnTo>
                  <a:pt x="262147" y="98907"/>
                </a:lnTo>
                <a:lnTo>
                  <a:pt x="227495" y="63715"/>
                </a:lnTo>
                <a:lnTo>
                  <a:pt x="219189" y="63106"/>
                </a:lnTo>
                <a:close/>
              </a:path>
              <a:path w="428625" h="249554">
                <a:moveTo>
                  <a:pt x="262147" y="98907"/>
                </a:moveTo>
                <a:lnTo>
                  <a:pt x="220738" y="98907"/>
                </a:lnTo>
                <a:lnTo>
                  <a:pt x="266674" y="145567"/>
                </a:lnTo>
                <a:lnTo>
                  <a:pt x="275081" y="146113"/>
                </a:lnTo>
                <a:lnTo>
                  <a:pt x="321053" y="110109"/>
                </a:lnTo>
                <a:lnTo>
                  <a:pt x="273177" y="110109"/>
                </a:lnTo>
                <a:lnTo>
                  <a:pt x="262147" y="98907"/>
                </a:lnTo>
                <a:close/>
              </a:path>
              <a:path w="428625" h="249554">
                <a:moveTo>
                  <a:pt x="428348" y="29667"/>
                </a:moveTo>
                <a:lnTo>
                  <a:pt x="371817" y="29667"/>
                </a:lnTo>
                <a:lnTo>
                  <a:pt x="356044" y="42113"/>
                </a:lnTo>
                <a:lnTo>
                  <a:pt x="326364" y="68453"/>
                </a:lnTo>
                <a:lnTo>
                  <a:pt x="273177" y="110109"/>
                </a:lnTo>
                <a:lnTo>
                  <a:pt x="321053" y="110109"/>
                </a:lnTo>
                <a:lnTo>
                  <a:pt x="349008" y="88214"/>
                </a:lnTo>
                <a:lnTo>
                  <a:pt x="397078" y="47383"/>
                </a:lnTo>
                <a:lnTo>
                  <a:pt x="398856" y="45986"/>
                </a:lnTo>
                <a:lnTo>
                  <a:pt x="428365" y="45986"/>
                </a:lnTo>
                <a:lnTo>
                  <a:pt x="428348" y="29667"/>
                </a:lnTo>
                <a:close/>
              </a:path>
              <a:path w="428625" h="249554">
                <a:moveTo>
                  <a:pt x="428365" y="45986"/>
                </a:moveTo>
                <a:lnTo>
                  <a:pt x="398856" y="45986"/>
                </a:lnTo>
                <a:lnTo>
                  <a:pt x="398906" y="87579"/>
                </a:lnTo>
                <a:lnTo>
                  <a:pt x="405510" y="94183"/>
                </a:lnTo>
                <a:lnTo>
                  <a:pt x="421805" y="94157"/>
                </a:lnTo>
                <a:lnTo>
                  <a:pt x="428383" y="87579"/>
                </a:lnTo>
                <a:lnTo>
                  <a:pt x="428365" y="45986"/>
                </a:lnTo>
                <a:close/>
              </a:path>
              <a:path w="428625" h="249554">
                <a:moveTo>
                  <a:pt x="417461" y="0"/>
                </a:moveTo>
                <a:lnTo>
                  <a:pt x="343852" y="254"/>
                </a:lnTo>
                <a:lnTo>
                  <a:pt x="342087" y="698"/>
                </a:lnTo>
                <a:lnTo>
                  <a:pt x="340156" y="1473"/>
                </a:lnTo>
                <a:lnTo>
                  <a:pt x="339839" y="1536"/>
                </a:lnTo>
                <a:lnTo>
                  <a:pt x="334517" y="4038"/>
                </a:lnTo>
                <a:lnTo>
                  <a:pt x="331025" y="9118"/>
                </a:lnTo>
                <a:lnTo>
                  <a:pt x="331063" y="21285"/>
                </a:lnTo>
                <a:lnTo>
                  <a:pt x="334962" y="26581"/>
                </a:lnTo>
                <a:lnTo>
                  <a:pt x="342112" y="29375"/>
                </a:lnTo>
                <a:lnTo>
                  <a:pt x="343928" y="29768"/>
                </a:lnTo>
                <a:lnTo>
                  <a:pt x="428348" y="29667"/>
                </a:lnTo>
                <a:lnTo>
                  <a:pt x="428332" y="10807"/>
                </a:lnTo>
                <a:lnTo>
                  <a:pt x="426783" y="7086"/>
                </a:lnTo>
                <a:lnTo>
                  <a:pt x="421195" y="1524"/>
                </a:lnTo>
                <a:lnTo>
                  <a:pt x="417461" y="0"/>
                </a:lnTo>
                <a:close/>
              </a:path>
            </a:pathLst>
          </a:custGeom>
          <a:solidFill>
            <a:srgbClr val="F94C70"/>
          </a:solidFill>
        </p:spPr>
        <p:txBody>
          <a:bodyPr wrap="square" lIns="0" tIns="0" rIns="0" bIns="0" rtlCol="0"/>
          <a:lstStyle/>
          <a:p>
            <a:endParaRPr sz="2823"/>
          </a:p>
        </p:txBody>
      </p:sp>
      <p:sp>
        <p:nvSpPr>
          <p:cNvPr id="47" name="object 104">
            <a:extLst>
              <a:ext uri="{FF2B5EF4-FFF2-40B4-BE49-F238E27FC236}">
                <a16:creationId xmlns:a16="http://schemas.microsoft.com/office/drawing/2014/main" id="{7D4CE1D5-7D4D-4D4B-A575-E216B3E5404B}"/>
              </a:ext>
            </a:extLst>
          </p:cNvPr>
          <p:cNvSpPr/>
          <p:nvPr/>
        </p:nvSpPr>
        <p:spPr>
          <a:xfrm>
            <a:off x="8983493" y="3723506"/>
            <a:ext cx="1601894" cy="1237826"/>
          </a:xfrm>
          <a:prstGeom prst="rect">
            <a:avLst/>
          </a:prstGeom>
          <a:blipFill>
            <a:blip r:embed="rId5" cstate="print"/>
            <a:stretch>
              <a:fillRect/>
            </a:stretch>
          </a:blipFill>
        </p:spPr>
        <p:txBody>
          <a:bodyPr wrap="square" lIns="0" tIns="0" rIns="0" bIns="0" rtlCol="0"/>
          <a:lstStyle/>
          <a:p>
            <a:endParaRPr sz="2823"/>
          </a:p>
        </p:txBody>
      </p:sp>
      <p:sp>
        <p:nvSpPr>
          <p:cNvPr id="48" name="object 105">
            <a:extLst>
              <a:ext uri="{FF2B5EF4-FFF2-40B4-BE49-F238E27FC236}">
                <a16:creationId xmlns:a16="http://schemas.microsoft.com/office/drawing/2014/main" id="{E46143F1-B449-40DA-84AD-66591E838522}"/>
              </a:ext>
            </a:extLst>
          </p:cNvPr>
          <p:cNvSpPr txBox="1"/>
          <p:nvPr/>
        </p:nvSpPr>
        <p:spPr>
          <a:xfrm>
            <a:off x="8162516" y="4891905"/>
            <a:ext cx="3482290" cy="1291988"/>
          </a:xfrm>
          <a:prstGeom prst="rect">
            <a:avLst/>
          </a:prstGeom>
        </p:spPr>
        <p:txBody>
          <a:bodyPr vert="horz" wrap="square" lIns="0" tIns="58769" rIns="0" bIns="0" rtlCol="0">
            <a:spAutoFit/>
          </a:bodyPr>
          <a:lstStyle/>
          <a:p>
            <a:pPr>
              <a:spcBef>
                <a:spcPts val="63"/>
              </a:spcBef>
            </a:pPr>
            <a:endParaRPr sz="2510" dirty="0">
              <a:latin typeface="Times New Roman"/>
              <a:cs typeface="Times New Roman"/>
            </a:endParaRPr>
          </a:p>
          <a:p>
            <a:pPr marL="320712" marR="308761" algn="ctr">
              <a:lnSpc>
                <a:spcPts val="2227"/>
              </a:lnSpc>
            </a:pPr>
            <a:r>
              <a:rPr sz="1882" spc="-149" dirty="0">
                <a:solidFill>
                  <a:srgbClr val="285493"/>
                </a:solidFill>
                <a:latin typeface="Calibri"/>
                <a:cs typeface="Calibri"/>
              </a:rPr>
              <a:t>Implemented </a:t>
            </a:r>
            <a:r>
              <a:rPr sz="1882" spc="-94" dirty="0">
                <a:solidFill>
                  <a:srgbClr val="285493"/>
                </a:solidFill>
                <a:latin typeface="Calibri"/>
                <a:cs typeface="Calibri"/>
              </a:rPr>
              <a:t>signage </a:t>
            </a:r>
            <a:r>
              <a:rPr sz="1882" spc="-134" dirty="0">
                <a:solidFill>
                  <a:srgbClr val="285493"/>
                </a:solidFill>
                <a:latin typeface="Calibri"/>
                <a:cs typeface="Calibri"/>
              </a:rPr>
              <a:t>and</a:t>
            </a:r>
            <a:r>
              <a:rPr sz="1882" spc="-141" dirty="0">
                <a:solidFill>
                  <a:srgbClr val="285493"/>
                </a:solidFill>
                <a:latin typeface="Calibri"/>
                <a:cs typeface="Calibri"/>
              </a:rPr>
              <a:t> </a:t>
            </a:r>
            <a:r>
              <a:rPr sz="1882" spc="-118" dirty="0">
                <a:solidFill>
                  <a:srgbClr val="285493"/>
                </a:solidFill>
                <a:latin typeface="Calibri"/>
                <a:cs typeface="Calibri"/>
              </a:rPr>
              <a:t>barriers  </a:t>
            </a:r>
            <a:r>
              <a:rPr sz="1882" spc="-149" dirty="0">
                <a:solidFill>
                  <a:srgbClr val="285493"/>
                </a:solidFill>
                <a:latin typeface="Calibri"/>
                <a:cs typeface="Calibri"/>
              </a:rPr>
              <a:t>to </a:t>
            </a:r>
            <a:r>
              <a:rPr sz="1882" spc="-141" dirty="0">
                <a:solidFill>
                  <a:srgbClr val="285493"/>
                </a:solidFill>
                <a:latin typeface="Calibri"/>
                <a:cs typeface="Calibri"/>
              </a:rPr>
              <a:t>enforce </a:t>
            </a:r>
            <a:r>
              <a:rPr sz="1882" spc="-149" dirty="0">
                <a:solidFill>
                  <a:srgbClr val="285493"/>
                </a:solidFill>
                <a:latin typeface="Calibri"/>
                <a:cs typeface="Calibri"/>
              </a:rPr>
              <a:t>one-way </a:t>
            </a:r>
            <a:r>
              <a:rPr sz="1882" spc="-118" dirty="0">
                <a:solidFill>
                  <a:srgbClr val="285493"/>
                </a:solidFill>
                <a:latin typeface="Calibri"/>
                <a:cs typeface="Calibri"/>
              </a:rPr>
              <a:t>travel, </a:t>
            </a:r>
            <a:r>
              <a:rPr sz="1882" spc="-94" dirty="0">
                <a:solidFill>
                  <a:srgbClr val="285493"/>
                </a:solidFill>
                <a:latin typeface="Calibri"/>
                <a:cs typeface="Calibri"/>
              </a:rPr>
              <a:t>social  distancing </a:t>
            </a:r>
            <a:r>
              <a:rPr sz="1882" spc="-134" dirty="0">
                <a:solidFill>
                  <a:srgbClr val="285493"/>
                </a:solidFill>
                <a:latin typeface="Calibri"/>
                <a:cs typeface="Calibri"/>
              </a:rPr>
              <a:t>and </a:t>
            </a:r>
            <a:r>
              <a:rPr sz="1882" spc="-179" dirty="0">
                <a:solidFill>
                  <a:srgbClr val="285493"/>
                </a:solidFill>
                <a:latin typeface="Calibri"/>
                <a:cs typeface="Calibri"/>
              </a:rPr>
              <a:t>room</a:t>
            </a:r>
            <a:r>
              <a:rPr sz="1882" spc="-134" dirty="0">
                <a:solidFill>
                  <a:srgbClr val="285493"/>
                </a:solidFill>
                <a:latin typeface="Calibri"/>
                <a:cs typeface="Calibri"/>
              </a:rPr>
              <a:t> </a:t>
            </a:r>
            <a:r>
              <a:rPr sz="1882" spc="-102" dirty="0">
                <a:solidFill>
                  <a:srgbClr val="285493"/>
                </a:solidFill>
                <a:latin typeface="Calibri"/>
                <a:cs typeface="Calibri"/>
              </a:rPr>
              <a:t>capacity</a:t>
            </a:r>
            <a:endParaRPr sz="1882" dirty="0">
              <a:latin typeface="Calibri"/>
              <a:cs typeface="Calibri"/>
            </a:endParaRPr>
          </a:p>
        </p:txBody>
      </p:sp>
      <p:sp>
        <p:nvSpPr>
          <p:cNvPr id="49" name="object 106">
            <a:extLst>
              <a:ext uri="{FF2B5EF4-FFF2-40B4-BE49-F238E27FC236}">
                <a16:creationId xmlns:a16="http://schemas.microsoft.com/office/drawing/2014/main" id="{0547B2B6-8A97-4E26-81BE-A1F041066EDF}"/>
              </a:ext>
            </a:extLst>
          </p:cNvPr>
          <p:cNvSpPr/>
          <p:nvPr/>
        </p:nvSpPr>
        <p:spPr>
          <a:xfrm>
            <a:off x="1721450" y="3672995"/>
            <a:ext cx="1493655" cy="1392543"/>
          </a:xfrm>
          <a:prstGeom prst="rect">
            <a:avLst/>
          </a:prstGeom>
          <a:blipFill>
            <a:blip r:embed="rId6" cstate="print"/>
            <a:stretch>
              <a:fillRect/>
            </a:stretch>
          </a:blipFill>
        </p:spPr>
        <p:txBody>
          <a:bodyPr wrap="square" lIns="0" tIns="0" rIns="0" bIns="0" rtlCol="0"/>
          <a:lstStyle/>
          <a:p>
            <a:endParaRPr sz="2823"/>
          </a:p>
        </p:txBody>
      </p:sp>
    </p:spTree>
    <p:extLst>
      <p:ext uri="{BB962C8B-B14F-4D97-AF65-F5344CB8AC3E}">
        <p14:creationId xmlns:p14="http://schemas.microsoft.com/office/powerpoint/2010/main" val="3248767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BA61-2429-4A0E-B5FB-C390A0F0965E}"/>
              </a:ext>
            </a:extLst>
          </p:cNvPr>
          <p:cNvSpPr>
            <a:spLocks noGrp="1"/>
          </p:cNvSpPr>
          <p:nvPr>
            <p:ph type="title"/>
          </p:nvPr>
        </p:nvSpPr>
        <p:spPr>
          <a:xfrm>
            <a:off x="257171" y="292119"/>
            <a:ext cx="11563353" cy="419100"/>
          </a:xfrm>
        </p:spPr>
        <p:txBody>
          <a:bodyPr/>
          <a:lstStyle/>
          <a:p>
            <a:r>
              <a:rPr lang="en-GB" dirty="0"/>
              <a:t>Facility &amp; Ops Readiness – EMEA example</a:t>
            </a:r>
          </a:p>
        </p:txBody>
      </p:sp>
      <p:sp>
        <p:nvSpPr>
          <p:cNvPr id="3" name="Footer Placeholder 2">
            <a:extLst>
              <a:ext uri="{FF2B5EF4-FFF2-40B4-BE49-F238E27FC236}">
                <a16:creationId xmlns:a16="http://schemas.microsoft.com/office/drawing/2014/main" id="{7F94F810-87C9-40BC-B994-8BA0C0834E6A}"/>
              </a:ext>
            </a:extLst>
          </p:cNvPr>
          <p:cNvSpPr>
            <a:spLocks noGrp="1"/>
          </p:cNvSpPr>
          <p:nvPr>
            <p:ph type="ftr" sz="quarter" idx="11"/>
          </p:nvPr>
        </p:nvSpPr>
        <p:spPr/>
        <p:txBody>
          <a:bodyPr/>
          <a:lstStyle/>
          <a:p>
            <a:r>
              <a:rPr lang="en-US"/>
              <a:t>Honeywell Global Real Estate</a:t>
            </a:r>
            <a:endParaRPr lang="en-US" dirty="0"/>
          </a:p>
        </p:txBody>
      </p:sp>
      <p:sp>
        <p:nvSpPr>
          <p:cNvPr id="4" name="Slide Number Placeholder 3">
            <a:extLst>
              <a:ext uri="{FF2B5EF4-FFF2-40B4-BE49-F238E27FC236}">
                <a16:creationId xmlns:a16="http://schemas.microsoft.com/office/drawing/2014/main" id="{14586964-96FF-47A8-BD1B-DBB4CB46BB9D}"/>
              </a:ext>
            </a:extLst>
          </p:cNvPr>
          <p:cNvSpPr>
            <a:spLocks noGrp="1"/>
          </p:cNvSpPr>
          <p:nvPr>
            <p:ph type="sldNum" sz="quarter" idx="12"/>
          </p:nvPr>
        </p:nvSpPr>
        <p:spPr/>
        <p:txBody>
          <a:bodyPr/>
          <a:lstStyle/>
          <a:p>
            <a:fld id="{7B94EC18-1D2B-4535-B738-0E53AFE26620}" type="slidenum">
              <a:rPr lang="en-US" smtClean="0"/>
              <a:t>4</a:t>
            </a:fld>
            <a:endParaRPr lang="en-US"/>
          </a:p>
        </p:txBody>
      </p:sp>
      <p:sp>
        <p:nvSpPr>
          <p:cNvPr id="5" name="Rectangle 4">
            <a:extLst>
              <a:ext uri="{FF2B5EF4-FFF2-40B4-BE49-F238E27FC236}">
                <a16:creationId xmlns:a16="http://schemas.microsoft.com/office/drawing/2014/main" id="{15909740-D6E9-485E-875A-43F0D218D9AE}"/>
              </a:ext>
            </a:extLst>
          </p:cNvPr>
          <p:cNvSpPr/>
          <p:nvPr/>
        </p:nvSpPr>
        <p:spPr>
          <a:xfrm>
            <a:off x="495298" y="1167349"/>
            <a:ext cx="11087101" cy="5293757"/>
          </a:xfrm>
          <a:prstGeom prst="rect">
            <a:avLst/>
          </a:prstGeom>
        </p:spPr>
        <p:txBody>
          <a:bodyPr wrap="square">
            <a:spAutoFit/>
          </a:bodyPr>
          <a:lstStyle/>
          <a:p>
            <a:pPr marL="285750" indent="-285750">
              <a:buFont typeface="Arial" panose="020B0604020202020204" pitchFamily="34" charset="0"/>
              <a:buChar char="•"/>
            </a:pPr>
            <a:r>
              <a:rPr lang="en-GB" sz="1600" dirty="0"/>
              <a:t>Personal hygiene is of utmost importance and must be continued post reopening the offices and facilities by all staff and visitors.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Display the following personal hygiene standards in prominent areas in the office/ facility including the washroom areas/ pantry/ cafeteria. </a:t>
            </a:r>
          </a:p>
          <a:p>
            <a:endParaRPr lang="en-GB" sz="1600" dirty="0"/>
          </a:p>
          <a:p>
            <a:pPr marL="742950" lvl="1" indent="-285750">
              <a:buFont typeface="Arial" panose="020B0604020202020204" pitchFamily="34" charset="0"/>
              <a:buChar char="•"/>
            </a:pPr>
            <a:r>
              <a:rPr lang="en-GB" sz="1600" b="1" dirty="0">
                <a:solidFill>
                  <a:srgbClr val="0070C0"/>
                </a:solidFill>
              </a:rPr>
              <a:t>Wash Hands Frequently</a:t>
            </a:r>
            <a:r>
              <a:rPr lang="en-GB" sz="1600" dirty="0"/>
              <a:t>: use soap and water (min. 20 seconds) and use an alcohol-based hand sanitizer.  </a:t>
            </a:r>
          </a:p>
          <a:p>
            <a:pPr lvl="1"/>
            <a:endParaRPr lang="en-GB" sz="1600" dirty="0"/>
          </a:p>
          <a:p>
            <a:pPr marL="742950" lvl="1" indent="-285750">
              <a:buFont typeface="Arial" panose="020B0604020202020204" pitchFamily="34" charset="0"/>
              <a:buChar char="•"/>
            </a:pPr>
            <a:r>
              <a:rPr lang="en-GB" sz="1600" b="1" dirty="0">
                <a:solidFill>
                  <a:srgbClr val="0070C0"/>
                </a:solidFill>
              </a:rPr>
              <a:t>Practice Respiratory Hygiene</a:t>
            </a:r>
            <a:r>
              <a:rPr lang="en-GB" sz="1600" dirty="0"/>
              <a:t>: when coughing or sneezing cover your mouth and nose with a tissue or flexed elbow. Discard the tissue in a closed bin and clean your hands. </a:t>
            </a:r>
          </a:p>
          <a:p>
            <a:pPr lvl="1"/>
            <a:endParaRPr lang="en-GB" sz="1600" dirty="0"/>
          </a:p>
          <a:p>
            <a:pPr marL="742950" lvl="1" indent="-285750">
              <a:buFont typeface="Arial" panose="020B0604020202020204" pitchFamily="34" charset="0"/>
              <a:buChar char="•"/>
            </a:pPr>
            <a:r>
              <a:rPr lang="en-GB" sz="1600" b="1" dirty="0">
                <a:solidFill>
                  <a:srgbClr val="0070C0"/>
                </a:solidFill>
              </a:rPr>
              <a:t>Maintain Social Distance</a:t>
            </a:r>
            <a:r>
              <a:rPr lang="en-GB" sz="1600" dirty="0"/>
              <a:t>: maintain at least 1.5-metre distance between you and others who are coughing, sneezing or have fever. Following local government advice on the recommend social distance as it can differ by country and whether inside a building or outside in public areas.  </a:t>
            </a:r>
          </a:p>
          <a:p>
            <a:pPr lvl="1"/>
            <a:endParaRPr lang="en-GB" sz="1600" dirty="0"/>
          </a:p>
          <a:p>
            <a:pPr marL="742950" lvl="1" indent="-285750">
              <a:buFont typeface="Arial" panose="020B0604020202020204" pitchFamily="34" charset="0"/>
              <a:buChar char="•"/>
            </a:pPr>
            <a:r>
              <a:rPr lang="en-GB" sz="1600" b="1" dirty="0">
                <a:solidFill>
                  <a:srgbClr val="0070C0"/>
                </a:solidFill>
              </a:rPr>
              <a:t>Avoid Touching Eyes, Nose &amp; Mouth</a:t>
            </a:r>
            <a:r>
              <a:rPr lang="en-GB" sz="1600" dirty="0"/>
              <a:t>: if you touch a contaminated surface this could transfer the virus from the surface to your hands.  </a:t>
            </a:r>
          </a:p>
          <a:p>
            <a:pPr lvl="1"/>
            <a:endParaRPr lang="en-GB" sz="1600" dirty="0"/>
          </a:p>
          <a:p>
            <a:pPr marL="742950" lvl="1" indent="-285750">
              <a:buFont typeface="Arial" panose="020B0604020202020204" pitchFamily="34" charset="0"/>
              <a:buChar char="•"/>
            </a:pPr>
            <a:r>
              <a:rPr lang="en-GB" sz="1600" b="1" dirty="0">
                <a:solidFill>
                  <a:srgbClr val="0070C0"/>
                </a:solidFill>
              </a:rPr>
              <a:t>Fever/ Cough/ Difficulty Breathing</a:t>
            </a:r>
            <a:r>
              <a:rPr lang="en-GB" sz="1600" dirty="0"/>
              <a:t>:  If you have these symptoms see a Doctor. Inform your line manager / HR / </a:t>
            </a:r>
            <a:r>
              <a:rPr lang="en-GB" sz="1600" dirty="0" err="1"/>
              <a:t>QHSE</a:t>
            </a:r>
            <a:r>
              <a:rPr lang="en-GB" sz="1600" dirty="0"/>
              <a:t>. </a:t>
            </a:r>
          </a:p>
          <a:p>
            <a:r>
              <a:rPr lang="en-GB" dirty="0"/>
              <a:t> </a:t>
            </a:r>
          </a:p>
        </p:txBody>
      </p:sp>
    </p:spTree>
    <p:extLst>
      <p:ext uri="{BB962C8B-B14F-4D97-AF65-F5344CB8AC3E}">
        <p14:creationId xmlns:p14="http://schemas.microsoft.com/office/powerpoint/2010/main" val="1963330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BA61-2429-4A0E-B5FB-C390A0F0965E}"/>
              </a:ext>
            </a:extLst>
          </p:cNvPr>
          <p:cNvSpPr>
            <a:spLocks noGrp="1"/>
          </p:cNvSpPr>
          <p:nvPr>
            <p:ph type="title"/>
          </p:nvPr>
        </p:nvSpPr>
        <p:spPr>
          <a:xfrm>
            <a:off x="495299" y="495300"/>
            <a:ext cx="11201401" cy="419100"/>
          </a:xfrm>
        </p:spPr>
        <p:txBody>
          <a:bodyPr/>
          <a:lstStyle/>
          <a:p>
            <a:r>
              <a:rPr lang="en-GB" dirty="0"/>
              <a:t>Social Distancing – EMEA Example</a:t>
            </a:r>
          </a:p>
        </p:txBody>
      </p:sp>
      <p:sp>
        <p:nvSpPr>
          <p:cNvPr id="3" name="Footer Placeholder 2">
            <a:extLst>
              <a:ext uri="{FF2B5EF4-FFF2-40B4-BE49-F238E27FC236}">
                <a16:creationId xmlns:a16="http://schemas.microsoft.com/office/drawing/2014/main" id="{7F94F810-87C9-40BC-B994-8BA0C0834E6A}"/>
              </a:ext>
            </a:extLst>
          </p:cNvPr>
          <p:cNvSpPr>
            <a:spLocks noGrp="1"/>
          </p:cNvSpPr>
          <p:nvPr>
            <p:ph type="ftr" sz="quarter" idx="11"/>
          </p:nvPr>
        </p:nvSpPr>
        <p:spPr>
          <a:xfrm>
            <a:off x="495299" y="6480164"/>
            <a:ext cx="5600702" cy="237617"/>
          </a:xfrm>
        </p:spPr>
        <p:txBody>
          <a:bodyPr/>
          <a:lstStyle/>
          <a:p>
            <a:r>
              <a:rPr lang="en-US" dirty="0"/>
              <a:t>Honeywell Global Real Estate</a:t>
            </a:r>
          </a:p>
        </p:txBody>
      </p:sp>
      <p:sp>
        <p:nvSpPr>
          <p:cNvPr id="4" name="Slide Number Placeholder 3">
            <a:extLst>
              <a:ext uri="{FF2B5EF4-FFF2-40B4-BE49-F238E27FC236}">
                <a16:creationId xmlns:a16="http://schemas.microsoft.com/office/drawing/2014/main" id="{14586964-96FF-47A8-BD1B-DBB4CB46BB9D}"/>
              </a:ext>
            </a:extLst>
          </p:cNvPr>
          <p:cNvSpPr>
            <a:spLocks noGrp="1"/>
          </p:cNvSpPr>
          <p:nvPr>
            <p:ph type="sldNum" sz="quarter" idx="12"/>
          </p:nvPr>
        </p:nvSpPr>
        <p:spPr>
          <a:xfrm>
            <a:off x="11199755" y="6480164"/>
            <a:ext cx="496945" cy="237617"/>
          </a:xfrm>
        </p:spPr>
        <p:txBody>
          <a:bodyPr/>
          <a:lstStyle/>
          <a:p>
            <a:fld id="{7B94EC18-1D2B-4535-B738-0E53AFE26620}" type="slidenum">
              <a:rPr lang="en-US" smtClean="0"/>
              <a:t>5</a:t>
            </a:fld>
            <a:endParaRPr lang="en-US"/>
          </a:p>
        </p:txBody>
      </p:sp>
      <p:sp>
        <p:nvSpPr>
          <p:cNvPr id="5" name="Rectangle 4">
            <a:extLst>
              <a:ext uri="{FF2B5EF4-FFF2-40B4-BE49-F238E27FC236}">
                <a16:creationId xmlns:a16="http://schemas.microsoft.com/office/drawing/2014/main" id="{15909740-D6E9-485E-875A-43F0D218D9AE}"/>
              </a:ext>
            </a:extLst>
          </p:cNvPr>
          <p:cNvSpPr/>
          <p:nvPr/>
        </p:nvSpPr>
        <p:spPr>
          <a:xfrm>
            <a:off x="495298" y="1167349"/>
            <a:ext cx="11087101" cy="3847207"/>
          </a:xfrm>
          <a:prstGeom prst="rect">
            <a:avLst/>
          </a:prstGeom>
        </p:spPr>
        <p:txBody>
          <a:bodyPr wrap="square">
            <a:spAutoFit/>
          </a:bodyPr>
          <a:lstStyle/>
          <a:p>
            <a:r>
              <a:rPr lang="en-GB" sz="2000" b="1" dirty="0"/>
              <a:t>Office Space</a:t>
            </a:r>
          </a:p>
          <a:p>
            <a:endParaRPr lang="en-GB" sz="1600" dirty="0"/>
          </a:p>
          <a:p>
            <a:r>
              <a:rPr lang="en-GB" sz="1600" dirty="0"/>
              <a:t>When initially returning to the workplace we will introduce social distancing measures, with the aim to reduce physical contact and prevent transmission of </a:t>
            </a:r>
            <a:r>
              <a:rPr lang="en-GB" sz="1600" dirty="0" err="1"/>
              <a:t>COVID</a:t>
            </a:r>
            <a:r>
              <a:rPr lang="en-GB" sz="1600" dirty="0"/>
              <a:t> 19, should a case occur in the workplace.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Reduce the number of seats/ desks and meeting rooms to allow for social distance of at least 1.5 meters  </a:t>
            </a:r>
          </a:p>
          <a:p>
            <a:endParaRPr lang="en-GB" sz="1600" dirty="0"/>
          </a:p>
          <a:p>
            <a:pPr marL="285750" indent="-285750">
              <a:buFont typeface="Arial" panose="020B0604020202020204" pitchFamily="34" charset="0"/>
              <a:buChar char="•"/>
            </a:pPr>
            <a:r>
              <a:rPr lang="en-GB" sz="1600" dirty="0"/>
              <a:t>Maintain social distancing in offices, production sites and labs - Sitting one seat away from each other in office spaces and meeting rooms – </a:t>
            </a:r>
            <a:r>
              <a:rPr lang="en-GB" sz="1600" i="1" dirty="0">
                <a:solidFill>
                  <a:srgbClr val="0070C0"/>
                </a:solidFill>
              </a:rPr>
              <a:t>See Space Plan Examples on next slides</a:t>
            </a:r>
          </a:p>
          <a:p>
            <a:endParaRPr lang="en-GB" sz="1600" dirty="0"/>
          </a:p>
          <a:p>
            <a:pPr marL="285750" indent="-285750">
              <a:buFont typeface="Arial" panose="020B0604020202020204" pitchFamily="34" charset="0"/>
              <a:buChar char="•"/>
            </a:pPr>
            <a:r>
              <a:rPr lang="en-GB" sz="1600" dirty="0"/>
              <a:t>Consider suspending hot seating for fixed desk arrangements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Encourage employees to continue to WFH, wherever possible</a:t>
            </a:r>
          </a:p>
          <a:p>
            <a:endParaRPr lang="en-GB" sz="1600" dirty="0"/>
          </a:p>
          <a:p>
            <a:endParaRPr lang="en-GB" sz="1600" dirty="0"/>
          </a:p>
        </p:txBody>
      </p:sp>
      <p:pic>
        <p:nvPicPr>
          <p:cNvPr id="8" name="Picture 7">
            <a:extLst>
              <a:ext uri="{FF2B5EF4-FFF2-40B4-BE49-F238E27FC236}">
                <a16:creationId xmlns:a16="http://schemas.microsoft.com/office/drawing/2014/main" id="{2F17DAC1-A760-4574-A0FB-463859EB3ABC}"/>
              </a:ext>
            </a:extLst>
          </p:cNvPr>
          <p:cNvPicPr>
            <a:picLocks noChangeAspect="1"/>
          </p:cNvPicPr>
          <p:nvPr/>
        </p:nvPicPr>
        <p:blipFill>
          <a:blip r:embed="rId2"/>
          <a:stretch>
            <a:fillRect/>
          </a:stretch>
        </p:blipFill>
        <p:spPr>
          <a:xfrm>
            <a:off x="9315304" y="3253250"/>
            <a:ext cx="1908211" cy="1002470"/>
          </a:xfrm>
          <a:prstGeom prst="rect">
            <a:avLst/>
          </a:prstGeom>
          <a:ln w="28575">
            <a:solidFill>
              <a:srgbClr val="FF0000"/>
            </a:solidFill>
            <a:prstDash val="solid"/>
          </a:ln>
        </p:spPr>
      </p:pic>
      <p:pic>
        <p:nvPicPr>
          <p:cNvPr id="9" name="Picture 8">
            <a:extLst>
              <a:ext uri="{FF2B5EF4-FFF2-40B4-BE49-F238E27FC236}">
                <a16:creationId xmlns:a16="http://schemas.microsoft.com/office/drawing/2014/main" id="{536CD805-43BA-4398-9251-22B2FB08DB39}"/>
              </a:ext>
            </a:extLst>
          </p:cNvPr>
          <p:cNvPicPr>
            <a:picLocks noChangeAspect="1"/>
          </p:cNvPicPr>
          <p:nvPr/>
        </p:nvPicPr>
        <p:blipFill>
          <a:blip r:embed="rId3"/>
          <a:stretch>
            <a:fillRect/>
          </a:stretch>
        </p:blipFill>
        <p:spPr>
          <a:xfrm>
            <a:off x="8691648" y="4529780"/>
            <a:ext cx="2890750" cy="1734450"/>
          </a:xfrm>
          <a:prstGeom prst="rect">
            <a:avLst/>
          </a:prstGeom>
        </p:spPr>
      </p:pic>
      <p:pic>
        <p:nvPicPr>
          <p:cNvPr id="11" name="Picture 10">
            <a:extLst>
              <a:ext uri="{FF2B5EF4-FFF2-40B4-BE49-F238E27FC236}">
                <a16:creationId xmlns:a16="http://schemas.microsoft.com/office/drawing/2014/main" id="{7DF471C1-BBDC-42A0-B34B-45BDE4E8B1A9}"/>
              </a:ext>
            </a:extLst>
          </p:cNvPr>
          <p:cNvPicPr>
            <a:picLocks noChangeAspect="1"/>
          </p:cNvPicPr>
          <p:nvPr/>
        </p:nvPicPr>
        <p:blipFill>
          <a:blip r:embed="rId4"/>
          <a:stretch>
            <a:fillRect/>
          </a:stretch>
        </p:blipFill>
        <p:spPr>
          <a:xfrm>
            <a:off x="495299" y="4616979"/>
            <a:ext cx="3748676" cy="1643074"/>
          </a:xfrm>
          <a:prstGeom prst="rect">
            <a:avLst/>
          </a:prstGeom>
        </p:spPr>
      </p:pic>
      <p:pic>
        <p:nvPicPr>
          <p:cNvPr id="12" name="Picture 11">
            <a:extLst>
              <a:ext uri="{FF2B5EF4-FFF2-40B4-BE49-F238E27FC236}">
                <a16:creationId xmlns:a16="http://schemas.microsoft.com/office/drawing/2014/main" id="{D1C63800-A36A-4083-AB9A-9FBF4C36DF73}"/>
              </a:ext>
            </a:extLst>
          </p:cNvPr>
          <p:cNvPicPr>
            <a:picLocks noChangeAspect="1"/>
          </p:cNvPicPr>
          <p:nvPr/>
        </p:nvPicPr>
        <p:blipFill>
          <a:blip r:embed="rId5"/>
          <a:stretch>
            <a:fillRect/>
          </a:stretch>
        </p:blipFill>
        <p:spPr>
          <a:xfrm>
            <a:off x="4833006" y="4442581"/>
            <a:ext cx="3269611" cy="1908848"/>
          </a:xfrm>
          <a:prstGeom prst="rect">
            <a:avLst/>
          </a:prstGeom>
        </p:spPr>
      </p:pic>
    </p:spTree>
    <p:extLst>
      <p:ext uri="{BB962C8B-B14F-4D97-AF65-F5344CB8AC3E}">
        <p14:creationId xmlns:p14="http://schemas.microsoft.com/office/powerpoint/2010/main" val="3004261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26BF-AF86-449B-92E9-2911C16FC156}"/>
              </a:ext>
            </a:extLst>
          </p:cNvPr>
          <p:cNvSpPr>
            <a:spLocks noGrp="1"/>
          </p:cNvSpPr>
          <p:nvPr>
            <p:ph type="title"/>
          </p:nvPr>
        </p:nvSpPr>
        <p:spPr/>
        <p:txBody>
          <a:bodyPr/>
          <a:lstStyle/>
          <a:p>
            <a:r>
              <a:rPr lang="en-US" dirty="0"/>
              <a:t>Return to work – EMEA Example</a:t>
            </a:r>
          </a:p>
        </p:txBody>
      </p:sp>
      <p:sp>
        <p:nvSpPr>
          <p:cNvPr id="4" name="Footer Placeholder 3">
            <a:extLst>
              <a:ext uri="{FF2B5EF4-FFF2-40B4-BE49-F238E27FC236}">
                <a16:creationId xmlns:a16="http://schemas.microsoft.com/office/drawing/2014/main" id="{616E4A9F-7823-44DD-8D52-62BBDFB232EF}"/>
              </a:ext>
            </a:extLst>
          </p:cNvPr>
          <p:cNvSpPr>
            <a:spLocks noGrp="1"/>
          </p:cNvSpPr>
          <p:nvPr>
            <p:ph type="ftr" sz="quarter" idx="11"/>
          </p:nvPr>
        </p:nvSpPr>
        <p:spPr/>
        <p:txBody>
          <a:bodyPr/>
          <a:lstStyle/>
          <a:p>
            <a:r>
              <a:rPr lang="en-US" dirty="0"/>
              <a:t>Honeywell Global Real Estate</a:t>
            </a:r>
          </a:p>
        </p:txBody>
      </p:sp>
      <p:sp>
        <p:nvSpPr>
          <p:cNvPr id="14" name="Slide Number Placeholder 13">
            <a:extLst>
              <a:ext uri="{FF2B5EF4-FFF2-40B4-BE49-F238E27FC236}">
                <a16:creationId xmlns:a16="http://schemas.microsoft.com/office/drawing/2014/main" id="{8669CBF8-D4B3-4274-AEDE-8FA1A43C2C12}"/>
              </a:ext>
            </a:extLst>
          </p:cNvPr>
          <p:cNvSpPr>
            <a:spLocks noGrp="1"/>
          </p:cNvSpPr>
          <p:nvPr>
            <p:ph type="sldNum" sz="quarter" idx="12"/>
          </p:nvPr>
        </p:nvSpPr>
        <p:spPr/>
        <p:txBody>
          <a:bodyPr/>
          <a:lstStyle/>
          <a:p>
            <a:fld id="{7B94EC18-1D2B-4535-B738-0E53AFE26620}" type="slidenum">
              <a:rPr lang="en-US" smtClean="0"/>
              <a:pPr/>
              <a:t>6</a:t>
            </a:fld>
            <a:endParaRPr lang="en-US"/>
          </a:p>
        </p:txBody>
      </p:sp>
      <p:sp>
        <p:nvSpPr>
          <p:cNvPr id="12" name="Text Placeholder 11">
            <a:extLst>
              <a:ext uri="{FF2B5EF4-FFF2-40B4-BE49-F238E27FC236}">
                <a16:creationId xmlns:a16="http://schemas.microsoft.com/office/drawing/2014/main" id="{33680D53-60DD-467D-BEC9-3253DC350631}"/>
              </a:ext>
            </a:extLst>
          </p:cNvPr>
          <p:cNvSpPr>
            <a:spLocks noGrp="1"/>
          </p:cNvSpPr>
          <p:nvPr>
            <p:ph type="body" sz="quarter" idx="16"/>
          </p:nvPr>
        </p:nvSpPr>
        <p:spPr/>
        <p:txBody>
          <a:bodyPr/>
          <a:lstStyle/>
          <a:p>
            <a:r>
              <a:rPr lang="en-US" dirty="0"/>
              <a:t>Capacity Reduce by 38%</a:t>
            </a:r>
          </a:p>
        </p:txBody>
      </p:sp>
      <p:sp>
        <p:nvSpPr>
          <p:cNvPr id="8" name="Rectangle 7">
            <a:extLst>
              <a:ext uri="{FF2B5EF4-FFF2-40B4-BE49-F238E27FC236}">
                <a16:creationId xmlns:a16="http://schemas.microsoft.com/office/drawing/2014/main" id="{B42FEE4F-0B09-470F-B94F-229136C83525}"/>
              </a:ext>
            </a:extLst>
          </p:cNvPr>
          <p:cNvSpPr/>
          <p:nvPr/>
        </p:nvSpPr>
        <p:spPr>
          <a:xfrm>
            <a:off x="4572000" y="4932218"/>
            <a:ext cx="45719"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graphicFrame>
        <p:nvGraphicFramePr>
          <p:cNvPr id="5" name="Table 4">
            <a:extLst>
              <a:ext uri="{FF2B5EF4-FFF2-40B4-BE49-F238E27FC236}">
                <a16:creationId xmlns:a16="http://schemas.microsoft.com/office/drawing/2014/main" id="{1EAFAE9E-5BDB-40B6-B163-983775F8FF9A}"/>
              </a:ext>
            </a:extLst>
          </p:cNvPr>
          <p:cNvGraphicFramePr>
            <a:graphicFrameLocks noGrp="1"/>
          </p:cNvGraphicFramePr>
          <p:nvPr/>
        </p:nvGraphicFramePr>
        <p:xfrm>
          <a:off x="7308675" y="1409700"/>
          <a:ext cx="4064001" cy="152908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3699798266"/>
                    </a:ext>
                  </a:extLst>
                </a:gridCol>
                <a:gridCol w="1354667">
                  <a:extLst>
                    <a:ext uri="{9D8B030D-6E8A-4147-A177-3AD203B41FA5}">
                      <a16:colId xmlns:a16="http://schemas.microsoft.com/office/drawing/2014/main" val="3459329958"/>
                    </a:ext>
                  </a:extLst>
                </a:gridCol>
                <a:gridCol w="1354667">
                  <a:extLst>
                    <a:ext uri="{9D8B030D-6E8A-4147-A177-3AD203B41FA5}">
                      <a16:colId xmlns:a16="http://schemas.microsoft.com/office/drawing/2014/main" val="3474499141"/>
                    </a:ext>
                  </a:extLst>
                </a:gridCol>
              </a:tblGrid>
              <a:tr h="370840">
                <a:tc>
                  <a:txBody>
                    <a:bodyPr/>
                    <a:lstStyle/>
                    <a:p>
                      <a:pPr algn="ctr"/>
                      <a:r>
                        <a:rPr lang="en-US" sz="1600" dirty="0"/>
                        <a:t>Space Type</a:t>
                      </a:r>
                    </a:p>
                  </a:txBody>
                  <a:tcPr anchor="ctr"/>
                </a:tc>
                <a:tc>
                  <a:txBody>
                    <a:bodyPr/>
                    <a:lstStyle/>
                    <a:p>
                      <a:pPr algn="ctr"/>
                      <a:r>
                        <a:rPr lang="en-US" sz="1600" dirty="0"/>
                        <a:t>Original Capacity</a:t>
                      </a:r>
                    </a:p>
                  </a:txBody>
                  <a:tcPr anchor="ctr"/>
                </a:tc>
                <a:tc>
                  <a:txBody>
                    <a:bodyPr/>
                    <a:lstStyle/>
                    <a:p>
                      <a:pPr algn="ctr"/>
                      <a:r>
                        <a:rPr lang="en-US" sz="1600" dirty="0" err="1"/>
                        <a:t>Covid</a:t>
                      </a:r>
                      <a:r>
                        <a:rPr lang="en-US" sz="1600" dirty="0"/>
                        <a:t> 19 Capacity</a:t>
                      </a:r>
                    </a:p>
                  </a:txBody>
                  <a:tcPr anchor="ctr"/>
                </a:tc>
                <a:extLst>
                  <a:ext uri="{0D108BD9-81ED-4DB2-BD59-A6C34878D82A}">
                    <a16:rowId xmlns:a16="http://schemas.microsoft.com/office/drawing/2014/main" val="1694909982"/>
                  </a:ext>
                </a:extLst>
              </a:tr>
              <a:tr h="370840">
                <a:tc>
                  <a:txBody>
                    <a:bodyPr/>
                    <a:lstStyle/>
                    <a:p>
                      <a:pPr algn="ctr"/>
                      <a:r>
                        <a:rPr lang="en-US" sz="1600" dirty="0"/>
                        <a:t>Desk</a:t>
                      </a:r>
                    </a:p>
                  </a:txBody>
                  <a:tcPr anchor="ctr"/>
                </a:tc>
                <a:tc>
                  <a:txBody>
                    <a:bodyPr/>
                    <a:lstStyle/>
                    <a:p>
                      <a:pPr algn="ctr"/>
                      <a:r>
                        <a:rPr lang="en-US" sz="1600" dirty="0"/>
                        <a:t>96</a:t>
                      </a:r>
                    </a:p>
                  </a:txBody>
                  <a:tcPr anchor="ctr"/>
                </a:tc>
                <a:tc>
                  <a:txBody>
                    <a:bodyPr/>
                    <a:lstStyle/>
                    <a:p>
                      <a:pPr algn="ctr"/>
                      <a:r>
                        <a:rPr lang="en-US" sz="1600" dirty="0"/>
                        <a:t>59</a:t>
                      </a:r>
                    </a:p>
                  </a:txBody>
                  <a:tcPr anchor="ctr"/>
                </a:tc>
                <a:extLst>
                  <a:ext uri="{0D108BD9-81ED-4DB2-BD59-A6C34878D82A}">
                    <a16:rowId xmlns:a16="http://schemas.microsoft.com/office/drawing/2014/main" val="2276689945"/>
                  </a:ext>
                </a:extLst>
              </a:tr>
              <a:tr h="370840">
                <a:tc>
                  <a:txBody>
                    <a:bodyPr/>
                    <a:lstStyle/>
                    <a:p>
                      <a:pPr algn="ctr"/>
                      <a:r>
                        <a:rPr lang="en-US" sz="1600" dirty="0"/>
                        <a:t>Meeting Room</a:t>
                      </a:r>
                    </a:p>
                  </a:txBody>
                  <a:tcPr anchor="ctr"/>
                </a:tc>
                <a:tc>
                  <a:txBody>
                    <a:bodyPr/>
                    <a:lstStyle/>
                    <a:p>
                      <a:pPr algn="ctr"/>
                      <a:r>
                        <a:rPr lang="en-US" sz="1600" dirty="0"/>
                        <a:t>84</a:t>
                      </a:r>
                    </a:p>
                  </a:txBody>
                  <a:tcPr anchor="ctr"/>
                </a:tc>
                <a:tc>
                  <a:txBody>
                    <a:bodyPr/>
                    <a:lstStyle/>
                    <a:p>
                      <a:pPr algn="ctr"/>
                      <a:r>
                        <a:rPr lang="en-US" sz="1600" dirty="0"/>
                        <a:t>46</a:t>
                      </a:r>
                    </a:p>
                  </a:txBody>
                  <a:tcPr anchor="ctr"/>
                </a:tc>
                <a:extLst>
                  <a:ext uri="{0D108BD9-81ED-4DB2-BD59-A6C34878D82A}">
                    <a16:rowId xmlns:a16="http://schemas.microsoft.com/office/drawing/2014/main" val="3058339018"/>
                  </a:ext>
                </a:extLst>
              </a:tr>
            </a:tbl>
          </a:graphicData>
        </a:graphic>
      </p:graphicFrame>
      <p:pic>
        <p:nvPicPr>
          <p:cNvPr id="6" name="Picture 5">
            <a:extLst>
              <a:ext uri="{FF2B5EF4-FFF2-40B4-BE49-F238E27FC236}">
                <a16:creationId xmlns:a16="http://schemas.microsoft.com/office/drawing/2014/main" id="{97D198FC-1F8A-46A6-907E-9CECAC6E9453}"/>
              </a:ext>
            </a:extLst>
          </p:cNvPr>
          <p:cNvPicPr>
            <a:picLocks noChangeAspect="1"/>
          </p:cNvPicPr>
          <p:nvPr/>
        </p:nvPicPr>
        <p:blipFill>
          <a:blip r:embed="rId2"/>
          <a:stretch>
            <a:fillRect/>
          </a:stretch>
        </p:blipFill>
        <p:spPr>
          <a:xfrm>
            <a:off x="542837" y="967947"/>
            <a:ext cx="6298045" cy="4845905"/>
          </a:xfrm>
          <a:prstGeom prst="rect">
            <a:avLst/>
          </a:prstGeom>
        </p:spPr>
      </p:pic>
      <p:sp>
        <p:nvSpPr>
          <p:cNvPr id="9" name="Rectangle 8">
            <a:extLst>
              <a:ext uri="{FF2B5EF4-FFF2-40B4-BE49-F238E27FC236}">
                <a16:creationId xmlns:a16="http://schemas.microsoft.com/office/drawing/2014/main" id="{5BEAD720-FC35-4A13-B8F2-0D94C715046B}"/>
              </a:ext>
            </a:extLst>
          </p:cNvPr>
          <p:cNvSpPr/>
          <p:nvPr/>
        </p:nvSpPr>
        <p:spPr>
          <a:xfrm>
            <a:off x="7308675" y="3283940"/>
            <a:ext cx="417586" cy="358629"/>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0" name="TextBox 9">
            <a:extLst>
              <a:ext uri="{FF2B5EF4-FFF2-40B4-BE49-F238E27FC236}">
                <a16:creationId xmlns:a16="http://schemas.microsoft.com/office/drawing/2014/main" id="{D01497D1-7991-47B1-8051-792E95FDC632}"/>
              </a:ext>
            </a:extLst>
          </p:cNvPr>
          <p:cNvSpPr txBox="1"/>
          <p:nvPr/>
        </p:nvSpPr>
        <p:spPr>
          <a:xfrm>
            <a:off x="7843707" y="3283940"/>
            <a:ext cx="3280095" cy="358629"/>
          </a:xfrm>
          <a:prstGeom prst="rect">
            <a:avLst/>
          </a:prstGeom>
          <a:noFill/>
        </p:spPr>
        <p:txBody>
          <a:bodyPr wrap="square" lIns="0" tIns="0" rIns="0" bIns="0" rtlCol="0" anchor="ctr">
            <a:noAutofit/>
          </a:bodyPr>
          <a:lstStyle/>
          <a:p>
            <a:pPr algn="l"/>
            <a:r>
              <a:rPr lang="en-US" dirty="0"/>
              <a:t>Do Not Use</a:t>
            </a:r>
          </a:p>
        </p:txBody>
      </p:sp>
      <p:sp>
        <p:nvSpPr>
          <p:cNvPr id="13" name="Rectangle 12">
            <a:extLst>
              <a:ext uri="{FF2B5EF4-FFF2-40B4-BE49-F238E27FC236}">
                <a16:creationId xmlns:a16="http://schemas.microsoft.com/office/drawing/2014/main" id="{AD583C53-A62A-4BA0-B616-C4C92B6233CA}"/>
              </a:ext>
            </a:extLst>
          </p:cNvPr>
          <p:cNvSpPr/>
          <p:nvPr/>
        </p:nvSpPr>
        <p:spPr>
          <a:xfrm>
            <a:off x="7308675" y="3739906"/>
            <a:ext cx="417586" cy="358629"/>
          </a:xfrm>
          <a:prstGeom prst="rect">
            <a:avLst/>
          </a:prstGeom>
          <a:solidFill>
            <a:srgbClr val="FFCC00">
              <a:alpha val="5098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5" name="TextBox 14">
            <a:extLst>
              <a:ext uri="{FF2B5EF4-FFF2-40B4-BE49-F238E27FC236}">
                <a16:creationId xmlns:a16="http://schemas.microsoft.com/office/drawing/2014/main" id="{A160BE7B-CBF5-41E2-A38F-B35228F99B57}"/>
              </a:ext>
            </a:extLst>
          </p:cNvPr>
          <p:cNvSpPr txBox="1"/>
          <p:nvPr/>
        </p:nvSpPr>
        <p:spPr>
          <a:xfrm>
            <a:off x="7843707" y="3739906"/>
            <a:ext cx="3280095" cy="358629"/>
          </a:xfrm>
          <a:prstGeom prst="rect">
            <a:avLst/>
          </a:prstGeom>
          <a:noFill/>
        </p:spPr>
        <p:txBody>
          <a:bodyPr wrap="square" lIns="0" tIns="0" rIns="0" bIns="0" rtlCol="0" anchor="ctr">
            <a:noAutofit/>
          </a:bodyPr>
          <a:lstStyle/>
          <a:p>
            <a:pPr algn="l"/>
            <a:r>
              <a:rPr lang="en-US" dirty="0"/>
              <a:t>Reduced Capacity</a:t>
            </a:r>
          </a:p>
        </p:txBody>
      </p:sp>
      <p:sp>
        <p:nvSpPr>
          <p:cNvPr id="16" name="Rectangle 15">
            <a:extLst>
              <a:ext uri="{FF2B5EF4-FFF2-40B4-BE49-F238E27FC236}">
                <a16:creationId xmlns:a16="http://schemas.microsoft.com/office/drawing/2014/main" id="{C2995301-F4A6-473D-8BF1-2647DACA006F}"/>
              </a:ext>
            </a:extLst>
          </p:cNvPr>
          <p:cNvSpPr/>
          <p:nvPr/>
        </p:nvSpPr>
        <p:spPr>
          <a:xfrm>
            <a:off x="7308675" y="4195872"/>
            <a:ext cx="417586" cy="358629"/>
          </a:xfrm>
          <a:prstGeom prst="rect">
            <a:avLst/>
          </a:prstGeom>
          <a:solidFill>
            <a:srgbClr val="99CC00">
              <a:alpha val="5098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7" name="TextBox 16">
            <a:extLst>
              <a:ext uri="{FF2B5EF4-FFF2-40B4-BE49-F238E27FC236}">
                <a16:creationId xmlns:a16="http://schemas.microsoft.com/office/drawing/2014/main" id="{F308609D-6360-40C0-9BE5-F2978069C4FC}"/>
              </a:ext>
            </a:extLst>
          </p:cNvPr>
          <p:cNvSpPr txBox="1"/>
          <p:nvPr/>
        </p:nvSpPr>
        <p:spPr>
          <a:xfrm>
            <a:off x="7843707" y="4195872"/>
            <a:ext cx="3280095" cy="358629"/>
          </a:xfrm>
          <a:prstGeom prst="rect">
            <a:avLst/>
          </a:prstGeom>
          <a:noFill/>
        </p:spPr>
        <p:txBody>
          <a:bodyPr wrap="square" lIns="0" tIns="0" rIns="0" bIns="0" rtlCol="0" anchor="ctr">
            <a:noAutofit/>
          </a:bodyPr>
          <a:lstStyle/>
          <a:p>
            <a:pPr algn="l"/>
            <a:r>
              <a:rPr lang="en-US" dirty="0"/>
              <a:t>Available</a:t>
            </a:r>
          </a:p>
        </p:txBody>
      </p:sp>
    </p:spTree>
    <p:extLst>
      <p:ext uri="{BB962C8B-B14F-4D97-AF65-F5344CB8AC3E}">
        <p14:creationId xmlns:p14="http://schemas.microsoft.com/office/powerpoint/2010/main" val="2051750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26BF-AF86-449B-92E9-2911C16FC156}"/>
              </a:ext>
            </a:extLst>
          </p:cNvPr>
          <p:cNvSpPr>
            <a:spLocks noGrp="1"/>
          </p:cNvSpPr>
          <p:nvPr>
            <p:ph type="title"/>
          </p:nvPr>
        </p:nvSpPr>
        <p:spPr/>
        <p:txBody>
          <a:bodyPr/>
          <a:lstStyle/>
          <a:p>
            <a:r>
              <a:rPr lang="en-US" dirty="0"/>
              <a:t>Return to work – </a:t>
            </a:r>
            <a:r>
              <a:rPr lang="en-US" dirty="0" err="1"/>
              <a:t>emea</a:t>
            </a:r>
            <a:r>
              <a:rPr lang="en-US" dirty="0"/>
              <a:t> example</a:t>
            </a:r>
          </a:p>
        </p:txBody>
      </p:sp>
      <p:sp>
        <p:nvSpPr>
          <p:cNvPr id="4" name="Footer Placeholder 3">
            <a:extLst>
              <a:ext uri="{FF2B5EF4-FFF2-40B4-BE49-F238E27FC236}">
                <a16:creationId xmlns:a16="http://schemas.microsoft.com/office/drawing/2014/main" id="{616E4A9F-7823-44DD-8D52-62BBDFB232EF}"/>
              </a:ext>
            </a:extLst>
          </p:cNvPr>
          <p:cNvSpPr>
            <a:spLocks noGrp="1"/>
          </p:cNvSpPr>
          <p:nvPr>
            <p:ph type="ftr" sz="quarter" idx="11"/>
          </p:nvPr>
        </p:nvSpPr>
        <p:spPr/>
        <p:txBody>
          <a:bodyPr/>
          <a:lstStyle/>
          <a:p>
            <a:r>
              <a:rPr lang="en-US" dirty="0"/>
              <a:t>Honeywell Global Real Estate</a:t>
            </a:r>
          </a:p>
        </p:txBody>
      </p:sp>
      <p:sp>
        <p:nvSpPr>
          <p:cNvPr id="14" name="Slide Number Placeholder 13">
            <a:extLst>
              <a:ext uri="{FF2B5EF4-FFF2-40B4-BE49-F238E27FC236}">
                <a16:creationId xmlns:a16="http://schemas.microsoft.com/office/drawing/2014/main" id="{8669CBF8-D4B3-4274-AEDE-8FA1A43C2C12}"/>
              </a:ext>
            </a:extLst>
          </p:cNvPr>
          <p:cNvSpPr>
            <a:spLocks noGrp="1"/>
          </p:cNvSpPr>
          <p:nvPr>
            <p:ph type="sldNum" sz="quarter" idx="12"/>
          </p:nvPr>
        </p:nvSpPr>
        <p:spPr/>
        <p:txBody>
          <a:bodyPr/>
          <a:lstStyle/>
          <a:p>
            <a:fld id="{7B94EC18-1D2B-4535-B738-0E53AFE26620}" type="slidenum">
              <a:rPr lang="en-US" smtClean="0"/>
              <a:pPr/>
              <a:t>7</a:t>
            </a:fld>
            <a:endParaRPr lang="en-US"/>
          </a:p>
        </p:txBody>
      </p:sp>
      <p:sp>
        <p:nvSpPr>
          <p:cNvPr id="12" name="Text Placeholder 11">
            <a:extLst>
              <a:ext uri="{FF2B5EF4-FFF2-40B4-BE49-F238E27FC236}">
                <a16:creationId xmlns:a16="http://schemas.microsoft.com/office/drawing/2014/main" id="{33680D53-60DD-467D-BEC9-3253DC350631}"/>
              </a:ext>
            </a:extLst>
          </p:cNvPr>
          <p:cNvSpPr>
            <a:spLocks noGrp="1"/>
          </p:cNvSpPr>
          <p:nvPr>
            <p:ph type="body" sz="quarter" idx="16"/>
          </p:nvPr>
        </p:nvSpPr>
        <p:spPr/>
        <p:txBody>
          <a:bodyPr/>
          <a:lstStyle/>
          <a:p>
            <a:r>
              <a:rPr lang="en-US" dirty="0"/>
              <a:t>Capacity Reduce by 49%</a:t>
            </a:r>
          </a:p>
        </p:txBody>
      </p:sp>
      <p:sp>
        <p:nvSpPr>
          <p:cNvPr id="8" name="Rectangle 7">
            <a:extLst>
              <a:ext uri="{FF2B5EF4-FFF2-40B4-BE49-F238E27FC236}">
                <a16:creationId xmlns:a16="http://schemas.microsoft.com/office/drawing/2014/main" id="{B42FEE4F-0B09-470F-B94F-229136C83525}"/>
              </a:ext>
            </a:extLst>
          </p:cNvPr>
          <p:cNvSpPr/>
          <p:nvPr/>
        </p:nvSpPr>
        <p:spPr>
          <a:xfrm>
            <a:off x="4572000" y="4932218"/>
            <a:ext cx="45719"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graphicFrame>
        <p:nvGraphicFramePr>
          <p:cNvPr id="5" name="Table 4">
            <a:extLst>
              <a:ext uri="{FF2B5EF4-FFF2-40B4-BE49-F238E27FC236}">
                <a16:creationId xmlns:a16="http://schemas.microsoft.com/office/drawing/2014/main" id="{1EAFAE9E-5BDB-40B6-B163-983775F8FF9A}"/>
              </a:ext>
            </a:extLst>
          </p:cNvPr>
          <p:cNvGraphicFramePr>
            <a:graphicFrameLocks noGrp="1"/>
          </p:cNvGraphicFramePr>
          <p:nvPr/>
        </p:nvGraphicFramePr>
        <p:xfrm>
          <a:off x="7308675" y="1409700"/>
          <a:ext cx="4064001" cy="152908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3699798266"/>
                    </a:ext>
                  </a:extLst>
                </a:gridCol>
                <a:gridCol w="1354667">
                  <a:extLst>
                    <a:ext uri="{9D8B030D-6E8A-4147-A177-3AD203B41FA5}">
                      <a16:colId xmlns:a16="http://schemas.microsoft.com/office/drawing/2014/main" val="3459329958"/>
                    </a:ext>
                  </a:extLst>
                </a:gridCol>
                <a:gridCol w="1354667">
                  <a:extLst>
                    <a:ext uri="{9D8B030D-6E8A-4147-A177-3AD203B41FA5}">
                      <a16:colId xmlns:a16="http://schemas.microsoft.com/office/drawing/2014/main" val="3474499141"/>
                    </a:ext>
                  </a:extLst>
                </a:gridCol>
              </a:tblGrid>
              <a:tr h="370840">
                <a:tc>
                  <a:txBody>
                    <a:bodyPr/>
                    <a:lstStyle/>
                    <a:p>
                      <a:pPr algn="ctr"/>
                      <a:r>
                        <a:rPr lang="en-US" sz="1600" dirty="0"/>
                        <a:t>Space Type</a:t>
                      </a:r>
                    </a:p>
                  </a:txBody>
                  <a:tcPr anchor="ctr"/>
                </a:tc>
                <a:tc>
                  <a:txBody>
                    <a:bodyPr/>
                    <a:lstStyle/>
                    <a:p>
                      <a:pPr algn="ctr"/>
                      <a:r>
                        <a:rPr lang="en-US" sz="1600" dirty="0"/>
                        <a:t>Original Capacity</a:t>
                      </a:r>
                    </a:p>
                  </a:txBody>
                  <a:tcPr anchor="ctr"/>
                </a:tc>
                <a:tc>
                  <a:txBody>
                    <a:bodyPr/>
                    <a:lstStyle/>
                    <a:p>
                      <a:pPr algn="ctr"/>
                      <a:r>
                        <a:rPr lang="en-US" sz="1600" dirty="0" err="1"/>
                        <a:t>Covid</a:t>
                      </a:r>
                      <a:r>
                        <a:rPr lang="en-US" sz="1600" dirty="0"/>
                        <a:t> 19 Capacity</a:t>
                      </a:r>
                    </a:p>
                  </a:txBody>
                  <a:tcPr anchor="ctr"/>
                </a:tc>
                <a:extLst>
                  <a:ext uri="{0D108BD9-81ED-4DB2-BD59-A6C34878D82A}">
                    <a16:rowId xmlns:a16="http://schemas.microsoft.com/office/drawing/2014/main" val="1694909982"/>
                  </a:ext>
                </a:extLst>
              </a:tr>
              <a:tr h="370840">
                <a:tc>
                  <a:txBody>
                    <a:bodyPr/>
                    <a:lstStyle/>
                    <a:p>
                      <a:pPr algn="ctr"/>
                      <a:r>
                        <a:rPr lang="en-US" sz="1600" dirty="0"/>
                        <a:t>Desk</a:t>
                      </a:r>
                    </a:p>
                  </a:txBody>
                  <a:tcPr anchor="ctr"/>
                </a:tc>
                <a:tc>
                  <a:txBody>
                    <a:bodyPr/>
                    <a:lstStyle/>
                    <a:p>
                      <a:pPr algn="ctr"/>
                      <a:r>
                        <a:rPr lang="en-US" sz="1600" dirty="0"/>
                        <a:t>111</a:t>
                      </a:r>
                    </a:p>
                  </a:txBody>
                  <a:tcPr anchor="ctr"/>
                </a:tc>
                <a:tc>
                  <a:txBody>
                    <a:bodyPr/>
                    <a:lstStyle/>
                    <a:p>
                      <a:pPr algn="ctr"/>
                      <a:r>
                        <a:rPr lang="en-US" sz="1600" dirty="0"/>
                        <a:t>56</a:t>
                      </a:r>
                    </a:p>
                  </a:txBody>
                  <a:tcPr anchor="ctr"/>
                </a:tc>
                <a:extLst>
                  <a:ext uri="{0D108BD9-81ED-4DB2-BD59-A6C34878D82A}">
                    <a16:rowId xmlns:a16="http://schemas.microsoft.com/office/drawing/2014/main" val="2276689945"/>
                  </a:ext>
                </a:extLst>
              </a:tr>
              <a:tr h="370840">
                <a:tc>
                  <a:txBody>
                    <a:bodyPr/>
                    <a:lstStyle/>
                    <a:p>
                      <a:pPr algn="ctr"/>
                      <a:r>
                        <a:rPr lang="en-US" sz="1600" dirty="0"/>
                        <a:t>Meeting Room</a:t>
                      </a:r>
                    </a:p>
                  </a:txBody>
                  <a:tcPr anchor="ctr"/>
                </a:tc>
                <a:tc>
                  <a:txBody>
                    <a:bodyPr/>
                    <a:lstStyle/>
                    <a:p>
                      <a:pPr algn="ctr"/>
                      <a:r>
                        <a:rPr lang="en-US" sz="1600" dirty="0"/>
                        <a:t>35</a:t>
                      </a:r>
                    </a:p>
                  </a:txBody>
                  <a:tcPr anchor="ctr"/>
                </a:tc>
                <a:tc>
                  <a:txBody>
                    <a:bodyPr/>
                    <a:lstStyle/>
                    <a:p>
                      <a:pPr algn="ctr"/>
                      <a:r>
                        <a:rPr lang="en-US" sz="1600" dirty="0"/>
                        <a:t>14</a:t>
                      </a:r>
                    </a:p>
                  </a:txBody>
                  <a:tcPr anchor="ctr"/>
                </a:tc>
                <a:extLst>
                  <a:ext uri="{0D108BD9-81ED-4DB2-BD59-A6C34878D82A}">
                    <a16:rowId xmlns:a16="http://schemas.microsoft.com/office/drawing/2014/main" val="3058339018"/>
                  </a:ext>
                </a:extLst>
              </a:tr>
            </a:tbl>
          </a:graphicData>
        </a:graphic>
      </p:graphicFrame>
      <p:sp>
        <p:nvSpPr>
          <p:cNvPr id="9" name="Rectangle 8">
            <a:extLst>
              <a:ext uri="{FF2B5EF4-FFF2-40B4-BE49-F238E27FC236}">
                <a16:creationId xmlns:a16="http://schemas.microsoft.com/office/drawing/2014/main" id="{5BEAD720-FC35-4A13-B8F2-0D94C715046B}"/>
              </a:ext>
            </a:extLst>
          </p:cNvPr>
          <p:cNvSpPr/>
          <p:nvPr/>
        </p:nvSpPr>
        <p:spPr>
          <a:xfrm>
            <a:off x="7308675" y="3283940"/>
            <a:ext cx="417586" cy="358629"/>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0" name="TextBox 9">
            <a:extLst>
              <a:ext uri="{FF2B5EF4-FFF2-40B4-BE49-F238E27FC236}">
                <a16:creationId xmlns:a16="http://schemas.microsoft.com/office/drawing/2014/main" id="{D01497D1-7991-47B1-8051-792E95FDC632}"/>
              </a:ext>
            </a:extLst>
          </p:cNvPr>
          <p:cNvSpPr txBox="1"/>
          <p:nvPr/>
        </p:nvSpPr>
        <p:spPr>
          <a:xfrm>
            <a:off x="7843707" y="3283940"/>
            <a:ext cx="3280095" cy="358629"/>
          </a:xfrm>
          <a:prstGeom prst="rect">
            <a:avLst/>
          </a:prstGeom>
          <a:noFill/>
        </p:spPr>
        <p:txBody>
          <a:bodyPr wrap="square" lIns="0" tIns="0" rIns="0" bIns="0" rtlCol="0" anchor="ctr">
            <a:noAutofit/>
          </a:bodyPr>
          <a:lstStyle/>
          <a:p>
            <a:pPr algn="l"/>
            <a:r>
              <a:rPr lang="en-US" dirty="0"/>
              <a:t>Do Not Use</a:t>
            </a:r>
          </a:p>
        </p:txBody>
      </p:sp>
      <p:sp>
        <p:nvSpPr>
          <p:cNvPr id="13" name="Rectangle 12">
            <a:extLst>
              <a:ext uri="{FF2B5EF4-FFF2-40B4-BE49-F238E27FC236}">
                <a16:creationId xmlns:a16="http://schemas.microsoft.com/office/drawing/2014/main" id="{AD583C53-A62A-4BA0-B616-C4C92B6233CA}"/>
              </a:ext>
            </a:extLst>
          </p:cNvPr>
          <p:cNvSpPr/>
          <p:nvPr/>
        </p:nvSpPr>
        <p:spPr>
          <a:xfrm>
            <a:off x="7308675" y="3739906"/>
            <a:ext cx="417586" cy="358629"/>
          </a:xfrm>
          <a:prstGeom prst="rect">
            <a:avLst/>
          </a:prstGeom>
          <a:solidFill>
            <a:srgbClr val="FFCC00">
              <a:alpha val="5098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5" name="TextBox 14">
            <a:extLst>
              <a:ext uri="{FF2B5EF4-FFF2-40B4-BE49-F238E27FC236}">
                <a16:creationId xmlns:a16="http://schemas.microsoft.com/office/drawing/2014/main" id="{A160BE7B-CBF5-41E2-A38F-B35228F99B57}"/>
              </a:ext>
            </a:extLst>
          </p:cNvPr>
          <p:cNvSpPr txBox="1"/>
          <p:nvPr/>
        </p:nvSpPr>
        <p:spPr>
          <a:xfrm>
            <a:off x="7843707" y="3739906"/>
            <a:ext cx="3280095" cy="358629"/>
          </a:xfrm>
          <a:prstGeom prst="rect">
            <a:avLst/>
          </a:prstGeom>
          <a:noFill/>
        </p:spPr>
        <p:txBody>
          <a:bodyPr wrap="square" lIns="0" tIns="0" rIns="0" bIns="0" rtlCol="0" anchor="ctr">
            <a:noAutofit/>
          </a:bodyPr>
          <a:lstStyle/>
          <a:p>
            <a:pPr algn="l"/>
            <a:r>
              <a:rPr lang="en-US" dirty="0"/>
              <a:t>Reduced Capacity</a:t>
            </a:r>
          </a:p>
        </p:txBody>
      </p:sp>
      <p:sp>
        <p:nvSpPr>
          <p:cNvPr id="16" name="Rectangle 15">
            <a:extLst>
              <a:ext uri="{FF2B5EF4-FFF2-40B4-BE49-F238E27FC236}">
                <a16:creationId xmlns:a16="http://schemas.microsoft.com/office/drawing/2014/main" id="{C2995301-F4A6-473D-8BF1-2647DACA006F}"/>
              </a:ext>
            </a:extLst>
          </p:cNvPr>
          <p:cNvSpPr/>
          <p:nvPr/>
        </p:nvSpPr>
        <p:spPr>
          <a:xfrm>
            <a:off x="7308675" y="4195872"/>
            <a:ext cx="417586" cy="358629"/>
          </a:xfrm>
          <a:prstGeom prst="rect">
            <a:avLst/>
          </a:prstGeom>
          <a:solidFill>
            <a:srgbClr val="99CC00">
              <a:alpha val="5098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7" name="TextBox 16">
            <a:extLst>
              <a:ext uri="{FF2B5EF4-FFF2-40B4-BE49-F238E27FC236}">
                <a16:creationId xmlns:a16="http://schemas.microsoft.com/office/drawing/2014/main" id="{F308609D-6360-40C0-9BE5-F2978069C4FC}"/>
              </a:ext>
            </a:extLst>
          </p:cNvPr>
          <p:cNvSpPr txBox="1"/>
          <p:nvPr/>
        </p:nvSpPr>
        <p:spPr>
          <a:xfrm>
            <a:off x="7843707" y="4195872"/>
            <a:ext cx="3280095" cy="358629"/>
          </a:xfrm>
          <a:prstGeom prst="rect">
            <a:avLst/>
          </a:prstGeom>
          <a:noFill/>
        </p:spPr>
        <p:txBody>
          <a:bodyPr wrap="square" lIns="0" tIns="0" rIns="0" bIns="0" rtlCol="0" anchor="ctr">
            <a:noAutofit/>
          </a:bodyPr>
          <a:lstStyle/>
          <a:p>
            <a:pPr algn="l"/>
            <a:r>
              <a:rPr lang="en-US" dirty="0"/>
              <a:t>Available</a:t>
            </a:r>
          </a:p>
        </p:txBody>
      </p:sp>
      <p:pic>
        <p:nvPicPr>
          <p:cNvPr id="3" name="Picture 2">
            <a:extLst>
              <a:ext uri="{FF2B5EF4-FFF2-40B4-BE49-F238E27FC236}">
                <a16:creationId xmlns:a16="http://schemas.microsoft.com/office/drawing/2014/main" id="{BFF325AD-E102-41C6-8118-37707D2ADCF7}"/>
              </a:ext>
            </a:extLst>
          </p:cNvPr>
          <p:cNvPicPr>
            <a:picLocks noChangeAspect="1"/>
          </p:cNvPicPr>
          <p:nvPr/>
        </p:nvPicPr>
        <p:blipFill>
          <a:blip r:embed="rId2"/>
          <a:stretch>
            <a:fillRect/>
          </a:stretch>
        </p:blipFill>
        <p:spPr>
          <a:xfrm>
            <a:off x="1058519" y="933620"/>
            <a:ext cx="4474262" cy="4816315"/>
          </a:xfrm>
          <a:prstGeom prst="rect">
            <a:avLst/>
          </a:prstGeom>
        </p:spPr>
      </p:pic>
    </p:spTree>
    <p:extLst>
      <p:ext uri="{BB962C8B-B14F-4D97-AF65-F5344CB8AC3E}">
        <p14:creationId xmlns:p14="http://schemas.microsoft.com/office/powerpoint/2010/main" val="362186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BA61-2429-4A0E-B5FB-C390A0F0965E}"/>
              </a:ext>
            </a:extLst>
          </p:cNvPr>
          <p:cNvSpPr>
            <a:spLocks noGrp="1"/>
          </p:cNvSpPr>
          <p:nvPr>
            <p:ph type="title"/>
          </p:nvPr>
        </p:nvSpPr>
        <p:spPr>
          <a:xfrm>
            <a:off x="495299" y="495300"/>
            <a:ext cx="11201401" cy="419100"/>
          </a:xfrm>
        </p:spPr>
        <p:txBody>
          <a:bodyPr vert="horz" lIns="0" tIns="0" rIns="0" bIns="0" rtlCol="0" anchor="t">
            <a:normAutofit/>
          </a:bodyPr>
          <a:lstStyle/>
          <a:p>
            <a:r>
              <a:rPr lang="en-US" sz="3000" dirty="0"/>
              <a:t>Meeting rooms – EMEA Example</a:t>
            </a:r>
            <a:endParaRPr lang="en-US" sz="3000" kern="1200" cap="all" baseline="0" dirty="0">
              <a:latin typeface="+mj-lt"/>
              <a:ea typeface="+mj-ea"/>
              <a:cs typeface="+mj-cs"/>
            </a:endParaRPr>
          </a:p>
        </p:txBody>
      </p:sp>
      <p:sp>
        <p:nvSpPr>
          <p:cNvPr id="5" name="Rectangle 4">
            <a:extLst>
              <a:ext uri="{FF2B5EF4-FFF2-40B4-BE49-F238E27FC236}">
                <a16:creationId xmlns:a16="http://schemas.microsoft.com/office/drawing/2014/main" id="{15909740-D6E9-485E-875A-43F0D218D9AE}"/>
              </a:ext>
            </a:extLst>
          </p:cNvPr>
          <p:cNvSpPr/>
          <p:nvPr/>
        </p:nvSpPr>
        <p:spPr>
          <a:xfrm>
            <a:off x="495300" y="1409700"/>
            <a:ext cx="11060108" cy="4457700"/>
          </a:xfrm>
          <a:prstGeom prst="rect">
            <a:avLst/>
          </a:prstGeom>
        </p:spPr>
        <p:txBody>
          <a:bodyPr vert="horz" lIns="0" tIns="0" rIns="0" bIns="0" rtlCol="0">
            <a:normAutofit/>
          </a:bodyPr>
          <a:lstStyle/>
          <a:p>
            <a:pPr>
              <a:lnSpc>
                <a:spcPct val="90000"/>
              </a:lnSpc>
              <a:spcAft>
                <a:spcPts val="600"/>
              </a:spcAft>
            </a:pPr>
            <a:r>
              <a:rPr lang="en-US" b="1" dirty="0"/>
              <a:t>Meeting Rooms</a:t>
            </a:r>
          </a:p>
          <a:p>
            <a:pPr>
              <a:lnSpc>
                <a:spcPct val="90000"/>
              </a:lnSpc>
              <a:spcAft>
                <a:spcPts val="600"/>
              </a:spcAft>
            </a:pPr>
            <a:endParaRPr lang="en-US" sz="1300" dirty="0"/>
          </a:p>
          <a:p>
            <a:pPr marL="285750" indent="-285750">
              <a:lnSpc>
                <a:spcPct val="90000"/>
              </a:lnSpc>
              <a:spcAft>
                <a:spcPts val="600"/>
              </a:spcAft>
              <a:buFont typeface="Arial" panose="020B0604020202020204" pitchFamily="34" charset="0"/>
              <a:buChar char="•"/>
            </a:pPr>
            <a:r>
              <a:rPr lang="en-GB" dirty="0"/>
              <a:t>Social distancing can be achieved by reducing the number of chairs and capacity. </a:t>
            </a:r>
          </a:p>
          <a:p>
            <a:pPr marL="285750" indent="-285750">
              <a:lnSpc>
                <a:spcPct val="90000"/>
              </a:lnSpc>
              <a:spcAft>
                <a:spcPts val="600"/>
              </a:spcAft>
              <a:buFont typeface="Arial" panose="020B0604020202020204" pitchFamily="34" charset="0"/>
              <a:buChar char="•"/>
            </a:pPr>
            <a:endParaRPr lang="en-GB" dirty="0"/>
          </a:p>
          <a:p>
            <a:pPr marL="285750" indent="-285750">
              <a:lnSpc>
                <a:spcPct val="90000"/>
              </a:lnSpc>
              <a:spcAft>
                <a:spcPts val="600"/>
              </a:spcAft>
              <a:buFont typeface="Arial" panose="020B0604020202020204" pitchFamily="34" charset="0"/>
              <a:buChar char="•"/>
            </a:pPr>
            <a:r>
              <a:rPr lang="en-GB" dirty="0"/>
              <a:t>Update posters and / or meeting room booking systems to indicate the new room capacity</a:t>
            </a:r>
            <a:endParaRPr lang="en-US" dirty="0"/>
          </a:p>
          <a:p>
            <a:pPr>
              <a:lnSpc>
                <a:spcPct val="90000"/>
              </a:lnSpc>
              <a:spcAft>
                <a:spcPts val="600"/>
              </a:spcAft>
            </a:pPr>
            <a:endParaRPr lang="en-US" dirty="0"/>
          </a:p>
          <a:p>
            <a:pPr>
              <a:lnSpc>
                <a:spcPct val="90000"/>
              </a:lnSpc>
              <a:spcAft>
                <a:spcPts val="600"/>
              </a:spcAft>
            </a:pPr>
            <a:endParaRPr lang="en-US" sz="1300" dirty="0"/>
          </a:p>
        </p:txBody>
      </p:sp>
      <p:sp>
        <p:nvSpPr>
          <p:cNvPr id="3" name="Footer Placeholder 2">
            <a:extLst>
              <a:ext uri="{FF2B5EF4-FFF2-40B4-BE49-F238E27FC236}">
                <a16:creationId xmlns:a16="http://schemas.microsoft.com/office/drawing/2014/main" id="{7F94F810-87C9-40BC-B994-8BA0C0834E6A}"/>
              </a:ext>
            </a:extLst>
          </p:cNvPr>
          <p:cNvSpPr>
            <a:spLocks noGrp="1"/>
          </p:cNvSpPr>
          <p:nvPr>
            <p:ph type="ftr" sz="quarter" idx="11"/>
          </p:nvPr>
        </p:nvSpPr>
        <p:spPr>
          <a:xfrm>
            <a:off x="495299" y="6480164"/>
            <a:ext cx="5600702" cy="237617"/>
          </a:xfrm>
        </p:spPr>
        <p:txBody>
          <a:bodyPr vert="horz" lIns="0" tIns="0" rIns="0" bIns="0" rtlCol="0" anchor="b">
            <a:normAutofit/>
          </a:bodyPr>
          <a:lstStyle/>
          <a:p>
            <a:pPr>
              <a:spcAft>
                <a:spcPts val="600"/>
              </a:spcAft>
            </a:pPr>
            <a:r>
              <a:rPr lang="en-US" b="1" kern="1200">
                <a:latin typeface="+mn-lt"/>
                <a:ea typeface="+mn-ea"/>
                <a:cs typeface="+mn-cs"/>
              </a:rPr>
              <a:t>Honeywell Global Real Estate</a:t>
            </a:r>
          </a:p>
        </p:txBody>
      </p:sp>
      <p:sp>
        <p:nvSpPr>
          <p:cNvPr id="4" name="Slide Number Placeholder 3">
            <a:extLst>
              <a:ext uri="{FF2B5EF4-FFF2-40B4-BE49-F238E27FC236}">
                <a16:creationId xmlns:a16="http://schemas.microsoft.com/office/drawing/2014/main" id="{14586964-96FF-47A8-BD1B-DBB4CB46BB9D}"/>
              </a:ext>
            </a:extLst>
          </p:cNvPr>
          <p:cNvSpPr>
            <a:spLocks noGrp="1"/>
          </p:cNvSpPr>
          <p:nvPr>
            <p:ph type="sldNum" sz="quarter" idx="12"/>
          </p:nvPr>
        </p:nvSpPr>
        <p:spPr>
          <a:xfrm>
            <a:off x="11199755" y="6480164"/>
            <a:ext cx="496945" cy="237617"/>
          </a:xfrm>
        </p:spPr>
        <p:txBody>
          <a:bodyPr vert="horz" lIns="0" tIns="0" rIns="0" bIns="0" rtlCol="0" anchor="b">
            <a:normAutofit/>
          </a:bodyPr>
          <a:lstStyle/>
          <a:p>
            <a:pPr>
              <a:spcAft>
                <a:spcPts val="600"/>
              </a:spcAft>
            </a:pPr>
            <a:fld id="{7B94EC18-1D2B-4535-B738-0E53AFE26620}" type="slidenum">
              <a:rPr lang="en-US" smtClean="0"/>
              <a:pPr>
                <a:spcAft>
                  <a:spcPts val="600"/>
                </a:spcAft>
              </a:pPr>
              <a:t>8</a:t>
            </a:fld>
            <a:endParaRPr lang="en-US"/>
          </a:p>
        </p:txBody>
      </p:sp>
      <p:pic>
        <p:nvPicPr>
          <p:cNvPr id="7" name="Picture 6">
            <a:extLst>
              <a:ext uri="{FF2B5EF4-FFF2-40B4-BE49-F238E27FC236}">
                <a16:creationId xmlns:a16="http://schemas.microsoft.com/office/drawing/2014/main" id="{96A42A13-8F18-4743-B34D-052B906D6897}"/>
              </a:ext>
            </a:extLst>
          </p:cNvPr>
          <p:cNvPicPr>
            <a:picLocks noChangeAspect="1"/>
          </p:cNvPicPr>
          <p:nvPr/>
        </p:nvPicPr>
        <p:blipFill>
          <a:blip r:embed="rId2"/>
          <a:stretch>
            <a:fillRect/>
          </a:stretch>
        </p:blipFill>
        <p:spPr>
          <a:xfrm>
            <a:off x="3665542" y="3638550"/>
            <a:ext cx="5078408" cy="2274005"/>
          </a:xfrm>
          <a:prstGeom prst="rect">
            <a:avLst/>
          </a:prstGeom>
        </p:spPr>
      </p:pic>
      <p:pic>
        <p:nvPicPr>
          <p:cNvPr id="8" name="Picture 7">
            <a:extLst>
              <a:ext uri="{FF2B5EF4-FFF2-40B4-BE49-F238E27FC236}">
                <a16:creationId xmlns:a16="http://schemas.microsoft.com/office/drawing/2014/main" id="{38857470-2CC5-4A87-A590-9AB86904DEE4}"/>
              </a:ext>
            </a:extLst>
          </p:cNvPr>
          <p:cNvPicPr>
            <a:picLocks noChangeAspect="1"/>
          </p:cNvPicPr>
          <p:nvPr/>
        </p:nvPicPr>
        <p:blipFill>
          <a:blip r:embed="rId3"/>
          <a:stretch>
            <a:fillRect/>
          </a:stretch>
        </p:blipFill>
        <p:spPr>
          <a:xfrm>
            <a:off x="8263418" y="3290769"/>
            <a:ext cx="3184809" cy="2969566"/>
          </a:xfrm>
          <a:prstGeom prst="rect">
            <a:avLst/>
          </a:prstGeom>
        </p:spPr>
      </p:pic>
      <p:pic>
        <p:nvPicPr>
          <p:cNvPr id="9" name="Picture 8">
            <a:extLst>
              <a:ext uri="{FF2B5EF4-FFF2-40B4-BE49-F238E27FC236}">
                <a16:creationId xmlns:a16="http://schemas.microsoft.com/office/drawing/2014/main" id="{24EB48D8-139F-4657-9BE4-387174478EC1}"/>
              </a:ext>
            </a:extLst>
          </p:cNvPr>
          <p:cNvPicPr>
            <a:picLocks noChangeAspect="1"/>
          </p:cNvPicPr>
          <p:nvPr/>
        </p:nvPicPr>
        <p:blipFill>
          <a:blip r:embed="rId4"/>
          <a:stretch>
            <a:fillRect/>
          </a:stretch>
        </p:blipFill>
        <p:spPr>
          <a:xfrm>
            <a:off x="9330073" y="384002"/>
            <a:ext cx="1969179" cy="1060796"/>
          </a:xfrm>
          <a:prstGeom prst="rect">
            <a:avLst/>
          </a:prstGeom>
        </p:spPr>
      </p:pic>
      <p:pic>
        <p:nvPicPr>
          <p:cNvPr id="6" name="Picture 5">
            <a:extLst>
              <a:ext uri="{FF2B5EF4-FFF2-40B4-BE49-F238E27FC236}">
                <a16:creationId xmlns:a16="http://schemas.microsoft.com/office/drawing/2014/main" id="{72245BC8-2568-4E67-92BD-DE96C3623684}"/>
              </a:ext>
            </a:extLst>
          </p:cNvPr>
          <p:cNvPicPr>
            <a:picLocks noChangeAspect="1"/>
          </p:cNvPicPr>
          <p:nvPr/>
        </p:nvPicPr>
        <p:blipFill>
          <a:blip r:embed="rId5"/>
          <a:stretch>
            <a:fillRect/>
          </a:stretch>
        </p:blipFill>
        <p:spPr>
          <a:xfrm>
            <a:off x="425830" y="3050235"/>
            <a:ext cx="4055608" cy="2969566"/>
          </a:xfrm>
          <a:prstGeom prst="rect">
            <a:avLst/>
          </a:prstGeom>
        </p:spPr>
      </p:pic>
    </p:spTree>
    <p:extLst>
      <p:ext uri="{BB962C8B-B14F-4D97-AF65-F5344CB8AC3E}">
        <p14:creationId xmlns:p14="http://schemas.microsoft.com/office/powerpoint/2010/main" val="3728803001"/>
      </p:ext>
    </p:extLst>
  </p:cSld>
  <p:clrMapOvr>
    <a:masterClrMapping/>
  </p:clrMapOvr>
</p:sld>
</file>

<file path=ppt/theme/theme1.xml><?xml version="1.0" encoding="utf-8"?>
<a:theme xmlns:a="http://schemas.openxmlformats.org/drawingml/2006/main" name="Honeywell 2019">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Honeywell_v14" id="{4C955DBE-6A6B-4404-A7FC-985F50DCB814}" vid="{9FCABB78-B434-4B7B-86A1-129067C79F96}"/>
    </a:ext>
  </a:extLst>
</a:theme>
</file>

<file path=ppt/theme/theme2.xml><?xml version="1.0" encoding="utf-8"?>
<a:theme xmlns:a="http://schemas.openxmlformats.org/drawingml/2006/main" name="1_Honeywell 2019">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Honeywell_v14" id="{4C955DBE-6A6B-4404-A7FC-985F50DCB814}" vid="{9FCABB78-B434-4B7B-86A1-129067C79F96}"/>
    </a:ext>
  </a:extLst>
</a:theme>
</file>

<file path=ppt/theme/theme3.xml><?xml version="1.0" encoding="utf-8"?>
<a:theme xmlns:a="http://schemas.openxmlformats.org/drawingml/2006/main" name="Office Theme">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9701FCE33EB5245A7B347091832872F" ma:contentTypeVersion="9" ma:contentTypeDescription="Create a new document." ma:contentTypeScope="" ma:versionID="efdaafe54ac64a3ca5436984f5c51512">
  <xsd:schema xmlns:xsd="http://www.w3.org/2001/XMLSchema" xmlns:xs="http://www.w3.org/2001/XMLSchema" xmlns:p="http://schemas.microsoft.com/office/2006/metadata/properties" xmlns:ns3="865ca4a6-72fd-452a-afe4-b0dd8d5aa5a3" targetNamespace="http://schemas.microsoft.com/office/2006/metadata/properties" ma:root="true" ma:fieldsID="ee5ac072c5897a93b6e2b46399950f59" ns3:_="">
    <xsd:import namespace="865ca4a6-72fd-452a-afe4-b0dd8d5aa5a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5ca4a6-72fd-452a-afe4-b0dd8d5aa5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8308AD-929C-4AF1-934C-AD13F105D72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865ca4a6-72fd-452a-afe4-b0dd8d5aa5a3"/>
    <ds:schemaRef ds:uri="http://www.w3.org/XML/1998/namespace"/>
    <ds:schemaRef ds:uri="http://purl.org/dc/dcmitype/"/>
  </ds:schemaRefs>
</ds:datastoreItem>
</file>

<file path=customXml/itemProps2.xml><?xml version="1.0" encoding="utf-8"?>
<ds:datastoreItem xmlns:ds="http://schemas.openxmlformats.org/officeDocument/2006/customXml" ds:itemID="{BD55ABF9-4C4A-4179-B49F-98E35E829C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5ca4a6-72fd-452a-afe4-b0dd8d5aa5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A96D48-C214-4F88-BF4C-52E319A5EF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1634</TotalTime>
  <Words>953</Words>
  <Application>Microsoft Office PowerPoint</Application>
  <PresentationFormat>Widescreen</PresentationFormat>
  <Paragraphs>156</Paragraphs>
  <Slides>15</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Arial Black</vt:lpstr>
      <vt:lpstr>Calibri</vt:lpstr>
      <vt:lpstr>Honeywell Sans</vt:lpstr>
      <vt:lpstr>Times New Roman</vt:lpstr>
      <vt:lpstr>Honeywell 2019</vt:lpstr>
      <vt:lpstr>1_Honeywell 2019</vt:lpstr>
      <vt:lpstr>Covid 19: Lessons Learned / return to work </vt:lpstr>
      <vt:lpstr>Global Honeywell RE Portfolio at a Glance</vt:lpstr>
      <vt:lpstr>PowerPoint Presentation</vt:lpstr>
      <vt:lpstr>PowerPoint Presentation</vt:lpstr>
      <vt:lpstr>Facility &amp; Ops Readiness – EMEA example</vt:lpstr>
      <vt:lpstr>Social Distancing – EMEA Example</vt:lpstr>
      <vt:lpstr>Return to work – EMEA Example</vt:lpstr>
      <vt:lpstr>Return to work – emea example</vt:lpstr>
      <vt:lpstr>Meeting rooms – EMEA Example</vt:lpstr>
      <vt:lpstr>Reception &amp; visitors – EMEA Example</vt:lpstr>
      <vt:lpstr>Vertical transportation - EMEA Example</vt:lpstr>
      <vt:lpstr>Café and Breakout - EMEA Example</vt:lpstr>
      <vt:lpstr>Egress prep – EMEA Example</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 19 return to work</dc:title>
  <dc:creator>Catton, Anne @ GWS EMEA</dc:creator>
  <cp:lastModifiedBy>Christine Frei</cp:lastModifiedBy>
  <cp:revision>19</cp:revision>
  <dcterms:created xsi:type="dcterms:W3CDTF">2020-04-17T10:33:04Z</dcterms:created>
  <dcterms:modified xsi:type="dcterms:W3CDTF">2020-09-30T10:46:22Z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0x01010029701FCE33EB5245A7B347091832872F</vt:lpwstr>
  </property>
</Properties>
</file>