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80" r:id="rId2"/>
    <p:sldId id="306" r:id="rId3"/>
    <p:sldId id="307" r:id="rId4"/>
    <p:sldId id="308" r:id="rId5"/>
    <p:sldId id="309" r:id="rId6"/>
    <p:sldId id="311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gg, Daniel" initials="SD" lastIdx="1" clrIdx="0">
    <p:extLst>
      <p:ext uri="{19B8F6BF-5375-455C-9EA6-DF929625EA0E}">
        <p15:presenceInfo xmlns:p15="http://schemas.microsoft.com/office/powerpoint/2012/main" userId="S-1-5-21-2844929807-1687724802-988633214-1356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88" autoAdjust="0"/>
    <p:restoredTop sz="74732" autoAdjust="0"/>
  </p:normalViewPr>
  <p:slideViewPr>
    <p:cSldViewPr snapToGrid="0">
      <p:cViewPr varScale="1">
        <p:scale>
          <a:sx n="65" d="100"/>
          <a:sy n="65" d="100"/>
        </p:scale>
        <p:origin x="78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06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A0D6BA-75E2-435D-9ECD-5945C2E9938A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C73B5F-F927-4A1E-8BAA-80F9934611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07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3B5F-F927-4A1E-8BAA-80F99346110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356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3B5F-F927-4A1E-8BAA-80F99346110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1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3B5F-F927-4A1E-8BAA-80F99346110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832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3B5F-F927-4A1E-8BAA-80F99346110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59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3B5F-F927-4A1E-8BAA-80F99346110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844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792" y="107950"/>
            <a:ext cx="1696995" cy="654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467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8BEA44-CC7C-4750-ADBE-BC77F422628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5A7BF-DD87-4201-A099-9B1FDE8744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7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775" y="80672"/>
            <a:ext cx="1485846" cy="572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1C3E4-2414-451E-AE1D-46FE72567FA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4E770-B063-48D5-8F36-3DD0D818A8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3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775" y="80672"/>
            <a:ext cx="1485846" cy="57267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B4B80-D738-4E8A-8A97-608368DDB3B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0ED4C-EB59-495F-814A-793E1D492E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6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775" y="80672"/>
            <a:ext cx="1485846" cy="57267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286000" y="685800"/>
            <a:ext cx="4572000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2"/>
            <a:ext cx="82296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6ACEC7-7092-4751-B576-8B2B6527675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C268F-BA5E-4E38-914F-B28B5CC730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478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775" y="80672"/>
            <a:ext cx="1485846" cy="572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901C4-8AE8-4EA5-A551-46D4D75278B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BFA4B-569A-461B-A3BE-03978F0454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8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775" y="80672"/>
            <a:ext cx="1485846" cy="57267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286000" y="685800"/>
            <a:ext cx="4572000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2"/>
            <a:ext cx="4038600" cy="49831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2"/>
            <a:ext cx="4038600" cy="49831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E1B252-B2A3-4ACE-BADF-0D4AEE5890A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050B-DECB-413C-9EF2-003B327838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332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775" y="80672"/>
            <a:ext cx="1485846" cy="57267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286000" y="685800"/>
            <a:ext cx="4572000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C8BD81-9891-4F1F-A748-B708195E1E2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FEF1A-D792-4764-AABE-8F26B7FD19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70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775" y="80672"/>
            <a:ext cx="1485846" cy="57267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286000" y="685800"/>
            <a:ext cx="4572000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BC9CA9-7CEC-4B26-BE20-EC96244646D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2589B-0399-4796-AAAB-294CE9515A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6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0EFF5-A24A-492F-96B4-DD62ADB6B5C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24033-674B-46FB-949C-DFC473631DA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775" y="80672"/>
            <a:ext cx="1485846" cy="57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8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775" y="80672"/>
            <a:ext cx="1485846" cy="572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B1176-7A72-4540-9FED-A8BCB421177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F0C74-F952-48BE-8239-FD14081BDC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26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775" y="80672"/>
            <a:ext cx="1485846" cy="572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B7923-E96D-4C4C-A944-A0CB5C49687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C3F9D-56F4-436E-AB57-379131A7BA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5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C1840D-AB2D-4E21-A6E4-A134A00EC19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ECB686-31C1-458E-8EF2-1D6BBD6541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2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5"/>
          <p:cNvSpPr>
            <a:spLocks noGrp="1"/>
          </p:cNvSpPr>
          <p:nvPr>
            <p:ph type="ctrTitle"/>
          </p:nvPr>
        </p:nvSpPr>
        <p:spPr>
          <a:xfrm>
            <a:off x="952499" y="1188956"/>
            <a:ext cx="7086600" cy="1066800"/>
          </a:xfrm>
        </p:spPr>
        <p:txBody>
          <a:bodyPr/>
          <a:lstStyle/>
          <a:p>
            <a:r>
              <a:rPr lang="en-US" sz="4000" cap="small" dirty="0" smtClean="0"/>
              <a:t>Office of Safety, Infrastructure, and Operations</a:t>
            </a:r>
          </a:p>
        </p:txBody>
      </p:sp>
      <p:sp>
        <p:nvSpPr>
          <p:cNvPr id="5" name="Subtitle 6"/>
          <p:cNvSpPr>
            <a:spLocks noGrp="1"/>
          </p:cNvSpPr>
          <p:nvPr>
            <p:ph type="subTitle" idx="1"/>
          </p:nvPr>
        </p:nvSpPr>
        <p:spPr>
          <a:xfrm>
            <a:off x="419099" y="2803728"/>
            <a:ext cx="8153400" cy="1014472"/>
          </a:xfrm>
        </p:spPr>
        <p:txBody>
          <a:bodyPr/>
          <a:lstStyle/>
          <a:p>
            <a:r>
              <a:rPr lang="en-US" sz="28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COVID-19 Lessons Learned For </a:t>
            </a:r>
          </a:p>
          <a:p>
            <a:r>
              <a:rPr lang="en-US" sz="28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Enduring Organizational Improvement</a:t>
            </a:r>
          </a:p>
          <a:p>
            <a:endParaRPr lang="en-US" sz="2800" cap="smal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cap="small" dirty="0" smtClean="0">
                <a:solidFill>
                  <a:schemeClr val="bg1">
                    <a:lumMod val="50000"/>
                  </a:schemeClr>
                </a:solidFill>
              </a:rPr>
              <a:t>Safe </a:t>
            </a:r>
            <a:r>
              <a:rPr lang="en-US" sz="2400" cap="small" dirty="0">
                <a:solidFill>
                  <a:schemeClr val="bg1">
                    <a:lumMod val="50000"/>
                  </a:schemeClr>
                </a:solidFill>
              </a:rPr>
              <a:t>Operations, Effective Infrastructure Enterprise Services</a:t>
            </a:r>
          </a:p>
          <a:p>
            <a:endParaRPr lang="en-US" sz="2800" cap="small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49" y="5257800"/>
            <a:ext cx="2412501" cy="160833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894" y="5257800"/>
            <a:ext cx="2400300" cy="16002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5263474"/>
            <a:ext cx="2412393" cy="158885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155" y="5273215"/>
            <a:ext cx="2362846" cy="159291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-6849" y="4903883"/>
            <a:ext cx="9150849" cy="369332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ENABLING MULTIPLE PROGRAMS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185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NNSA has made significant progress adopting lessons learned since the start of the pandemic.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We have also </a:t>
            </a:r>
            <a:r>
              <a:rPr lang="en-US" dirty="0" smtClean="0"/>
              <a:t>validated and strengthened our governance and management system.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It will remain crucial to prioritize our work (e.g., PMEFs &amp; MEFs) and develop creative solutions where </a:t>
            </a:r>
            <a:r>
              <a:rPr lang="en-US" dirty="0" smtClean="0"/>
              <a:t>we are </a:t>
            </a:r>
            <a:r>
              <a:rPr lang="en-US" dirty="0"/>
              <a:t>we most vulnerable.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 smtClean="0"/>
              <a:t>We </a:t>
            </a:r>
            <a:r>
              <a:rPr lang="en-US" dirty="0"/>
              <a:t>will need to stay diligent as people start to become more comfortable and less focused on </a:t>
            </a:r>
            <a:r>
              <a:rPr lang="en-US" dirty="0" smtClean="0"/>
              <a:t>social distancing, masks </a:t>
            </a:r>
            <a:r>
              <a:rPr lang="en-US" dirty="0"/>
              <a:t>and other controls – both at work and at home</a:t>
            </a:r>
            <a:r>
              <a:rPr lang="en-US" dirty="0" smtClean="0"/>
              <a:t>. 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C268F-BA5E-4E38-914F-B28B5CC730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We need to understand, analyze, mitigate, respond to and manage our risks. </a:t>
            </a:r>
          </a:p>
          <a:p>
            <a:pPr marL="0" lv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Many groups such as EFCOG, EA, and others are working on lessons learned from this </a:t>
            </a:r>
            <a:r>
              <a:rPr lang="en-US" dirty="0" smtClean="0"/>
              <a:t>pandemic. 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The goal is to </a:t>
            </a:r>
            <a:r>
              <a:rPr lang="en-US" dirty="0"/>
              <a:t>improve our response going forward and to improve our response in the future when faced with a new situation that threatens our mission.</a:t>
            </a:r>
          </a:p>
          <a:p>
            <a:endParaRPr lang="en-US" dirty="0"/>
          </a:p>
          <a:p>
            <a:pPr lvl="0"/>
            <a:r>
              <a:rPr lang="en-US" dirty="0"/>
              <a:t>We in the NNSA are also trying to address some insights into long-term, steady-state, dare I say “normal” </a:t>
            </a:r>
            <a:r>
              <a:rPr lang="en-US" dirty="0" smtClean="0"/>
              <a:t>operations.  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We </a:t>
            </a:r>
            <a:r>
              <a:rPr lang="en-US" dirty="0"/>
              <a:t>call this our “COVID-19 Lessons Learned for Enduring Organizational </a:t>
            </a:r>
            <a:r>
              <a:rPr lang="en-US" dirty="0" smtClean="0"/>
              <a:t>Improvement.”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C268F-BA5E-4E38-914F-B28B5CC730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9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of Teams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This initiative involves a team approach focused on the following four areas</a:t>
            </a:r>
            <a:r>
              <a:rPr lang="en-US" dirty="0" smtClean="0"/>
              <a:t>:</a:t>
            </a:r>
          </a:p>
          <a:p>
            <a:pPr lvl="0"/>
            <a:endParaRPr lang="en-US" sz="1050" dirty="0"/>
          </a:p>
          <a:p>
            <a:pPr lvl="1"/>
            <a:r>
              <a:rPr lang="en-US" sz="1800" dirty="0" smtClean="0"/>
              <a:t>Mission</a:t>
            </a:r>
            <a:endParaRPr lang="en-US" sz="1800" dirty="0"/>
          </a:p>
          <a:p>
            <a:pPr lvl="1"/>
            <a:r>
              <a:rPr lang="en-US" sz="1800" dirty="0" smtClean="0"/>
              <a:t>People</a:t>
            </a:r>
            <a:endParaRPr lang="en-US" sz="1800" dirty="0"/>
          </a:p>
          <a:p>
            <a:pPr lvl="1"/>
            <a:r>
              <a:rPr lang="en-US" sz="1800" dirty="0"/>
              <a:t>Infrastructure, </a:t>
            </a:r>
            <a:r>
              <a:rPr lang="en-US" sz="1800" dirty="0" smtClean="0"/>
              <a:t>and</a:t>
            </a:r>
            <a:endParaRPr lang="en-US" sz="1800" dirty="0"/>
          </a:p>
          <a:p>
            <a:pPr lvl="1"/>
            <a:r>
              <a:rPr lang="en-US" sz="1800" dirty="0"/>
              <a:t>Governance &amp; Management</a:t>
            </a:r>
          </a:p>
          <a:p>
            <a:pPr marL="0" indent="0">
              <a:buNone/>
            </a:pPr>
            <a:r>
              <a:rPr lang="en-US" dirty="0"/>
              <a:t> </a:t>
            </a:r>
            <a:endParaRPr lang="en-US" sz="1050" dirty="0"/>
          </a:p>
          <a:p>
            <a:pPr lvl="0"/>
            <a:r>
              <a:rPr lang="en-US" dirty="0"/>
              <a:t>As an integrated team, we need to take what we’ve learned from the natural experiment of COVID and forecast where we want to go as one NNSA.</a:t>
            </a:r>
            <a:endParaRPr lang="en-US" sz="105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C268F-BA5E-4E38-914F-B28B5CC730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9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K</a:t>
            </a:r>
            <a:r>
              <a:rPr lang="en-US" dirty="0" smtClean="0"/>
              <a:t>ey considerations for the teams:</a:t>
            </a:r>
            <a:endParaRPr lang="en-US" sz="1050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US" sz="1050" dirty="0"/>
          </a:p>
          <a:p>
            <a:pPr lvl="1"/>
            <a:r>
              <a:rPr lang="en-US" sz="1800" dirty="0"/>
              <a:t>Mission threats such as supply chain and loss of productive work time</a:t>
            </a:r>
          </a:p>
          <a:p>
            <a:pPr lvl="1"/>
            <a:r>
              <a:rPr lang="en-US" sz="1800" dirty="0"/>
              <a:t>Consistent accounting for COVID impacts across all programs</a:t>
            </a:r>
          </a:p>
          <a:p>
            <a:pPr lvl="1"/>
            <a:r>
              <a:rPr lang="en-US" sz="1800" dirty="0"/>
              <a:t>Personnel Protective Equipment (PPE)</a:t>
            </a:r>
          </a:p>
          <a:p>
            <a:pPr lvl="1"/>
            <a:r>
              <a:rPr lang="en-US" sz="1800" dirty="0"/>
              <a:t>Telework</a:t>
            </a:r>
          </a:p>
          <a:p>
            <a:pPr lvl="1"/>
            <a:r>
              <a:rPr lang="en-US" sz="1800" dirty="0"/>
              <a:t>Online training</a:t>
            </a:r>
          </a:p>
          <a:p>
            <a:pPr lvl="1"/>
            <a:r>
              <a:rPr lang="en-US" sz="1800" dirty="0"/>
              <a:t>Space</a:t>
            </a:r>
          </a:p>
          <a:p>
            <a:pPr lvl="1"/>
            <a:r>
              <a:rPr lang="en-US" sz="1800" dirty="0"/>
              <a:t>Information Technology </a:t>
            </a:r>
          </a:p>
          <a:p>
            <a:pPr lvl="1"/>
            <a:r>
              <a:rPr lang="en-US" sz="1800" dirty="0"/>
              <a:t>Oversight and Trust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C268F-BA5E-4E38-914F-B28B5CC730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8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We expect cross-cutting issues.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We will use existing organizational structures – such as the Operations and Efficiencies Board – to work through the issues.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We will bring together </a:t>
            </a:r>
            <a:r>
              <a:rPr lang="en-US" dirty="0"/>
              <a:t>senior leaders within the nuclear security enterprise to deliver the most cost-effective, timely, safe, secure, and measurable mission results.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 smtClean="0"/>
              <a:t>As we continue to execute and adapt, we will need to continue to </a:t>
            </a:r>
            <a:r>
              <a:rPr lang="en-US" dirty="0"/>
              <a:t>monitor our operational posture </a:t>
            </a:r>
            <a:r>
              <a:rPr lang="en-US" dirty="0" smtClean="0"/>
              <a:t>daily. 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We will need to continue to partner to ensure </a:t>
            </a:r>
            <a:r>
              <a:rPr lang="en-US" dirty="0"/>
              <a:t>workforce protection and mission delivery, while balancing the importance of safety and security.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C268F-BA5E-4E38-914F-B28B5CC730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76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E_NNSA PowerPoin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 NA-50 New Employee Information Packet v3" id="{4D728F9C-3F4F-4E97-8AA9-1296112F05D1}" vid="{BC69EF8E-A201-4C1F-A4D9-77346B0D20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 NA-50 New Employee Information Packet v2</Template>
  <TotalTime>2934</TotalTime>
  <Words>195</Words>
  <Application>Microsoft Office PowerPoint</Application>
  <PresentationFormat>On-screen Show (4:3)</PresentationFormat>
  <Paragraphs>64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DOE_NNSA PowerPoint Theme</vt:lpstr>
      <vt:lpstr>Office of Safety, Infrastructure, and Operations</vt:lpstr>
      <vt:lpstr>Context</vt:lpstr>
      <vt:lpstr>Framework </vt:lpstr>
      <vt:lpstr>Team of Teams Approach</vt:lpstr>
      <vt:lpstr>Key Considerations</vt:lpstr>
      <vt:lpstr>Path Forward</vt:lpstr>
    </vt:vector>
  </TitlesOfParts>
  <Company>U.S. Department of Energy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Safety, Infrastructure, and Operations</dc:title>
  <dc:creator>Lee, Lily</dc:creator>
  <cp:lastModifiedBy>McConnell, James</cp:lastModifiedBy>
  <cp:revision>110</cp:revision>
  <cp:lastPrinted>2019-10-31T13:20:00Z</cp:lastPrinted>
  <dcterms:created xsi:type="dcterms:W3CDTF">2019-10-31T13:19:09Z</dcterms:created>
  <dcterms:modified xsi:type="dcterms:W3CDTF">2020-09-30T14:47:05Z</dcterms:modified>
</cp:coreProperties>
</file>