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76" r:id="rId2"/>
    <p:sldId id="273" r:id="rId3"/>
    <p:sldId id="277" r:id="rId4"/>
    <p:sldId id="278" r:id="rId5"/>
    <p:sldId id="272" r:id="rId6"/>
    <p:sldId id="266" r:id="rId7"/>
    <p:sldId id="275" r:id="rId8"/>
    <p:sldId id="260" r:id="rId9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3E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504" autoAdjust="0"/>
  </p:normalViewPr>
  <p:slideViewPr>
    <p:cSldViewPr>
      <p:cViewPr varScale="1">
        <p:scale>
          <a:sx n="79" d="100"/>
          <a:sy n="79" d="100"/>
        </p:scale>
        <p:origin x="-1507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CC833-AAA3-45AD-99B6-40981EEBD508}" type="datetimeFigureOut">
              <a:rPr lang="en-US" smtClean="0"/>
              <a:t>9/1/2016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6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FA9069-9199-4F0E-AA6B-522BA67608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534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A9069-9199-4F0E-AA6B-522BA676084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709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A9069-9199-4F0E-AA6B-522BA676084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582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A9069-9199-4F0E-AA6B-522BA676084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79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A9069-9199-4F0E-AA6B-522BA676084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337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A9069-9199-4F0E-AA6B-522BA676084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63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A9069-9199-4F0E-AA6B-522BA676084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637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A9069-9199-4F0E-AA6B-522BA676084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649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microsoft.com/office/2007/relationships/hdphoto" Target="../media/hdphoto1.wdp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3400" y="-33338"/>
            <a:ext cx="1349375" cy="6442076"/>
          </a:xfrm>
          <a:prstGeom prst="rect">
            <a:avLst/>
          </a:prstGeom>
          <a:solidFill>
            <a:srgbClr val="004A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-33338"/>
            <a:ext cx="533400" cy="6891338"/>
          </a:xfrm>
          <a:prstGeom prst="rect">
            <a:avLst/>
          </a:prstGeom>
          <a:solidFill>
            <a:srgbClr val="5694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700881"/>
            <a:ext cx="1882775" cy="1368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408738"/>
            <a:ext cx="9144000" cy="457200"/>
          </a:xfrm>
          <a:prstGeom prst="rect">
            <a:avLst/>
          </a:prstGeom>
          <a:solidFill>
            <a:srgbClr val="004A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01725" y="6505575"/>
            <a:ext cx="6173788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algn="di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spc="200" dirty="0" smtClean="0">
                <a:solidFill>
                  <a:srgbClr val="FFFFFF"/>
                </a:solidFill>
                <a:cs typeface="+mn-cs"/>
              </a:rPr>
              <a:t>SAVANNAH RIVER SITE  •  AIKEN, SC  •  WWW.SRRemediation.com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882775" y="2070100"/>
            <a:ext cx="7261225" cy="1198563"/>
          </a:xfrm>
          <a:prstGeom prst="rect">
            <a:avLst/>
          </a:prstGeom>
          <a:solidFill>
            <a:srgbClr val="004A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uFillTx/>
              </a:defRPr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8458200" y="6477000"/>
            <a:ext cx="609600" cy="2746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uFillTx/>
                <a:latin typeface="Trebuchet MS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uFillTx/>
                <a:latin typeface="Trebuchet MS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uFillTx/>
                <a:latin typeface="Trebuchet MS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uFillTx/>
                <a:latin typeface="Trebuchet MS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uFillTx/>
                <a:latin typeface="Trebuchet M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uFillTx/>
                <a:latin typeface="Trebuchet M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uFillTx/>
                <a:latin typeface="Trebuchet M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uFillTx/>
                <a:latin typeface="Trebuchet M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uFillTx/>
                <a:latin typeface="Trebuchet MS" pitchFamily="34" charset="0"/>
                <a:ea typeface="ＭＳ Ｐゴシック" charset="-128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>
                <a:uFillTx/>
              </a:defRPr>
            </a:pPr>
            <a:fld id="{188A5366-57CE-4C78-AA10-0398F3E8248E}" type="slidenum">
              <a:rPr lang="en-US" sz="1200" b="1" smtClean="0">
                <a:solidFill>
                  <a:srgbClr val="E5B577"/>
                </a:solidFill>
                <a:cs typeface="+mn-cs"/>
              </a:rPr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>
                  <a:uFillTx/>
                </a:defRPr>
              </a:pPr>
              <a:t>‹#›</a:t>
            </a:fld>
            <a:endParaRPr lang="en-US" sz="1200" b="1" dirty="0" smtClean="0">
              <a:solidFill>
                <a:srgbClr val="E5B577"/>
              </a:solidFill>
              <a:cs typeface="+mn-cs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109788" y="5638800"/>
            <a:ext cx="6348412" cy="457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uFillTx/>
                <a:latin typeface="Trebuchet MS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uFillTx/>
                <a:latin typeface="Trebuchet MS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uFillTx/>
                <a:latin typeface="Trebuchet MS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uFillTx/>
                <a:latin typeface="Trebuchet MS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uFillTx/>
                <a:latin typeface="Trebuchet M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uFillTx/>
                <a:latin typeface="Trebuchet M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uFillTx/>
                <a:latin typeface="Trebuchet M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uFillTx/>
                <a:latin typeface="Trebuchet M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uFillTx/>
                <a:latin typeface="Trebuchet MS" pitchFamily="34" charset="0"/>
                <a:ea typeface="ＭＳ Ｐゴシック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" y="2055813"/>
            <a:ext cx="2390775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i="1" spc="-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do the right thing.</a:t>
            </a:r>
          </a:p>
        </p:txBody>
      </p:sp>
      <p:pic>
        <p:nvPicPr>
          <p:cNvPr id="15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619" y="805181"/>
            <a:ext cx="1464680" cy="1205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>
          <a:xfrm>
            <a:off x="2113031" y="4572000"/>
            <a:ext cx="3910012" cy="274320"/>
          </a:xfrm>
        </p:spPr>
        <p:txBody>
          <a:bodyPr/>
          <a:lstStyle>
            <a:lvl1pPr marL="0" indent="0">
              <a:buNone/>
              <a:defRPr>
                <a:uFillTx/>
              </a:defRPr>
            </a:lvl1pPr>
            <a:lvl5pPr marL="0" indent="0">
              <a:buNone/>
              <a:defRPr sz="1400" baseline="0">
                <a:uFillTx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1"/>
          </p:nvPr>
        </p:nvSpPr>
        <p:spPr>
          <a:xfrm>
            <a:off x="2109788" y="4953000"/>
            <a:ext cx="6500812" cy="476250"/>
          </a:xfrm>
        </p:spPr>
        <p:txBody>
          <a:bodyPr/>
          <a:lstStyle>
            <a:lvl5pPr marL="0" indent="0">
              <a:buNone/>
              <a:defRPr sz="1800" b="1">
                <a:uFillTx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2"/>
          </p:nvPr>
        </p:nvSpPr>
        <p:spPr>
          <a:xfrm>
            <a:off x="2109788" y="5486400"/>
            <a:ext cx="6500812" cy="731520"/>
          </a:xfrm>
        </p:spPr>
        <p:txBody>
          <a:bodyPr/>
          <a:lstStyle>
            <a:lvl2pPr marL="0" indent="0">
              <a:buNone/>
              <a:defRPr sz="1400">
                <a:uFillTx/>
              </a:defRPr>
            </a:lvl2pPr>
            <a:lvl3pPr marL="914400" indent="0">
              <a:buNone/>
              <a:defRPr>
                <a:uFillTx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43100" y="914400"/>
            <a:ext cx="5257800" cy="838200"/>
          </a:xfrm>
        </p:spPr>
        <p:txBody>
          <a:bodyPr/>
          <a:lstStyle>
            <a:lvl1pPr>
              <a:defRPr>
                <a:solidFill>
                  <a:srgbClr val="56949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431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467"/>
          <a:stretch/>
        </p:blipFill>
        <p:spPr bwMode="auto">
          <a:xfrm>
            <a:off x="533400" y="-38100"/>
            <a:ext cx="8602266" cy="650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-23813"/>
            <a:ext cx="533400" cy="6891338"/>
          </a:xfrm>
          <a:prstGeom prst="rect">
            <a:avLst/>
          </a:prstGeom>
          <a:solidFill>
            <a:srgbClr val="004A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2438400"/>
            <a:ext cx="7046913" cy="1362075"/>
          </a:xfrm>
        </p:spPr>
        <p:txBody>
          <a:bodyPr anchor="t"/>
          <a:lstStyle>
            <a:lvl1pPr algn="l">
              <a:defRPr sz="4000" b="1" cap="all">
                <a:solidFill>
                  <a:srgbClr val="4E0000"/>
                </a:solidFill>
                <a:uFillTx/>
              </a:defRPr>
            </a:lvl1pPr>
          </a:lstStyle>
          <a:p>
            <a:r>
              <a:rPr lang="en-US" dirty="0" smtClean="0"/>
              <a:t>Click to insert 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09800" y="152401"/>
            <a:ext cx="5522913" cy="1143000"/>
          </a:xfrm>
        </p:spPr>
        <p:txBody>
          <a:bodyPr anchor="ctr"/>
          <a:lstStyle>
            <a:lvl1pPr marL="0" indent="0">
              <a:buNone/>
              <a:defRPr sz="2000" b="0">
                <a:solidFill>
                  <a:srgbClr val="4E0000"/>
                </a:solidFill>
                <a:uFillTx/>
              </a:defRPr>
            </a:lvl1pPr>
            <a:lvl2pPr marL="457200" indent="0">
              <a:buNone/>
              <a:defRPr sz="1800">
                <a:uFillTx/>
              </a:defRPr>
            </a:lvl2pPr>
            <a:lvl3pPr marL="914400" indent="0">
              <a:buNone/>
              <a:defRPr sz="1600">
                <a:uFillTx/>
              </a:defRPr>
            </a:lvl3pPr>
            <a:lvl4pPr marL="1371600" indent="0">
              <a:buNone/>
              <a:defRPr sz="1400">
                <a:uFillTx/>
              </a:defRPr>
            </a:lvl4pPr>
            <a:lvl5pPr marL="1828800" indent="0">
              <a:buNone/>
              <a:defRPr sz="1400">
                <a:uFillTx/>
              </a:defRPr>
            </a:lvl5pPr>
            <a:lvl6pPr marL="2286000" indent="0">
              <a:buNone/>
              <a:defRPr sz="1400">
                <a:uFillTx/>
              </a:defRPr>
            </a:lvl6pPr>
            <a:lvl7pPr marL="2743200" indent="0">
              <a:buNone/>
              <a:defRPr sz="1400">
                <a:uFillTx/>
              </a:defRPr>
            </a:lvl7pPr>
            <a:lvl8pPr marL="3200400" indent="0">
              <a:buNone/>
              <a:defRPr sz="1400">
                <a:uFillTx/>
              </a:defRPr>
            </a:lvl8pPr>
            <a:lvl9pPr marL="3657600" indent="0">
              <a:buNone/>
              <a:defRPr sz="1400">
                <a:uFillTx/>
              </a:defRPr>
            </a:lvl9pPr>
          </a:lstStyle>
          <a:p>
            <a:pPr lvl="0"/>
            <a:r>
              <a:rPr lang="en-US" dirty="0" smtClean="0"/>
              <a:t>Click to insert date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4511319"/>
            <a:ext cx="4419600" cy="1660881"/>
          </a:xfrm>
        </p:spPr>
        <p:txBody>
          <a:bodyPr anchor="b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225425" indent="0">
              <a:buNone/>
              <a:defRPr>
                <a:solidFill>
                  <a:schemeClr val="bg1"/>
                </a:solidFill>
              </a:defRPr>
            </a:lvl2pPr>
            <a:lvl3pPr marL="403225" indent="0">
              <a:buNone/>
              <a:defRPr>
                <a:solidFill>
                  <a:schemeClr val="bg1"/>
                </a:solidFill>
              </a:defRPr>
            </a:lvl3pPr>
            <a:lvl4pPr marL="569912" indent="0">
              <a:buNone/>
              <a:defRPr>
                <a:solidFill>
                  <a:schemeClr val="bg1"/>
                </a:solidFill>
              </a:defRPr>
            </a:lvl4pPr>
            <a:lvl5pPr marL="7461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presenter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408738"/>
            <a:ext cx="9144000" cy="457200"/>
          </a:xfrm>
          <a:prstGeom prst="rect">
            <a:avLst/>
          </a:prstGeom>
          <a:solidFill>
            <a:srgbClr val="004A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447800" y="6505575"/>
            <a:ext cx="6119689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algn="di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spc="200" dirty="0" smtClean="0">
                <a:solidFill>
                  <a:srgbClr val="FFFFFF"/>
                </a:solidFill>
                <a:cs typeface="+mn-cs"/>
              </a:rPr>
              <a:t>SAVANNAH RIVER SITE  •  AIKEN, SC  •  www.SRRemediation.com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29" y="219301"/>
            <a:ext cx="1270296" cy="104278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2133600" y="114414"/>
            <a:ext cx="0" cy="1180986"/>
          </a:xfrm>
          <a:prstGeom prst="line">
            <a:avLst/>
          </a:prstGeom>
          <a:ln w="28575">
            <a:solidFill>
              <a:srgbClr val="004A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9356" y="125218"/>
            <a:ext cx="1396383" cy="1396383"/>
          </a:xfrm>
          <a:prstGeom prst="rect">
            <a:avLst/>
          </a:prstGeom>
          <a:ln w="19050">
            <a:solidFill>
              <a:srgbClr val="004B6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9356" y="1734033"/>
            <a:ext cx="1396383" cy="1396383"/>
          </a:xfrm>
          <a:prstGeom prst="rect">
            <a:avLst/>
          </a:prstGeom>
          <a:ln w="19050">
            <a:solidFill>
              <a:srgbClr val="004B6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9356" y="3342848"/>
            <a:ext cx="1396383" cy="1396383"/>
          </a:xfrm>
          <a:prstGeom prst="rect">
            <a:avLst/>
          </a:prstGeom>
          <a:ln w="19050">
            <a:solidFill>
              <a:srgbClr val="004B6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9356" y="4951663"/>
            <a:ext cx="1396383" cy="1396383"/>
          </a:xfrm>
          <a:prstGeom prst="rect">
            <a:avLst/>
          </a:prstGeom>
          <a:ln w="19050">
            <a:solidFill>
              <a:srgbClr val="004B6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2363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 marL="403225" indent="-177800">
              <a:defRPr sz="1800"/>
            </a:lvl2pPr>
            <a:lvl3pPr marL="569913" indent="-166688">
              <a:defRPr sz="1800"/>
            </a:lvl3pPr>
            <a:lvl4pPr marL="746125" indent="-176213">
              <a:defRPr sz="1600"/>
            </a:lvl4pPr>
            <a:lvl5pPr marL="914400" indent="-168275"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772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>
            <a:lvl1pPr>
              <a:defRPr sz="2000">
                <a:uFillTx/>
              </a:defRPr>
            </a:lvl1pPr>
            <a:lvl2pPr>
              <a:defRPr sz="1600">
                <a:uFillTx/>
              </a:defRPr>
            </a:lvl2pPr>
            <a:lvl3pPr>
              <a:defRPr sz="1600">
                <a:uFillTx/>
              </a:defRPr>
            </a:lvl3pPr>
            <a:lvl4pPr>
              <a:defRPr sz="1400">
                <a:uFillTx/>
              </a:defRPr>
            </a:lvl4pPr>
            <a:lvl5pPr>
              <a:defRPr sz="1400">
                <a:uFillTx/>
              </a:defRPr>
            </a:lvl5pPr>
            <a:lvl6pPr>
              <a:defRPr sz="1800">
                <a:uFillTx/>
              </a:defRPr>
            </a:lvl6pPr>
            <a:lvl7pPr>
              <a:defRPr sz="1800">
                <a:uFillTx/>
              </a:defRPr>
            </a:lvl7pPr>
            <a:lvl8pPr>
              <a:defRPr sz="1800">
                <a:uFillTx/>
              </a:defRPr>
            </a:lvl8pPr>
            <a:lvl9pPr>
              <a:defRPr sz="1800">
                <a:uFillTx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78363"/>
          </a:xfrm>
        </p:spPr>
        <p:txBody>
          <a:bodyPr/>
          <a:lstStyle>
            <a:lvl1pPr marL="225425" indent="-225425">
              <a:defRPr lang="en-US" sz="2000" dirty="0" smtClean="0">
                <a:solidFill>
                  <a:schemeClr val="tx1"/>
                </a:solidFill>
                <a:uFillTx/>
                <a:latin typeface="+mn-lt"/>
                <a:ea typeface="ＭＳ Ｐゴシック" charset="0"/>
                <a:cs typeface="+mn-cs"/>
              </a:defRPr>
            </a:lvl1pPr>
            <a:lvl2pPr>
              <a:defRPr sz="1600">
                <a:uFillTx/>
              </a:defRPr>
            </a:lvl2pPr>
            <a:lvl3pPr>
              <a:defRPr sz="1600">
                <a:uFillTx/>
              </a:defRPr>
            </a:lvl3pPr>
            <a:lvl4pPr>
              <a:defRPr sz="1400">
                <a:uFillTx/>
              </a:defRPr>
            </a:lvl4pPr>
            <a:lvl5pPr>
              <a:defRPr sz="1400">
                <a:uFillTx/>
              </a:defRPr>
            </a:lvl5pPr>
            <a:lvl6pPr>
              <a:defRPr sz="1800">
                <a:uFillTx/>
              </a:defRPr>
            </a:lvl6pPr>
            <a:lvl7pPr>
              <a:defRPr sz="1800">
                <a:uFillTx/>
              </a:defRPr>
            </a:lvl7pPr>
            <a:lvl8pPr>
              <a:defRPr sz="1800">
                <a:uFillTx/>
              </a:defRPr>
            </a:lvl8pPr>
            <a:lvl9pPr>
              <a:defRPr sz="1800">
                <a:uFillTx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348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18875"/>
            <a:ext cx="5105400" cy="868362"/>
          </a:xfrm>
        </p:spPr>
        <p:txBody>
          <a:bodyPr/>
          <a:lstStyle>
            <a:lvl1pPr>
              <a:defRPr sz="2400">
                <a:uFillTx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00" b="1"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>
                <a:uFillTx/>
              </a:defRPr>
            </a:lvl1pPr>
            <a:lvl2pPr>
              <a:defRPr sz="1600">
                <a:uFillTx/>
              </a:defRPr>
            </a:lvl2pPr>
            <a:lvl3pPr>
              <a:defRPr sz="1600">
                <a:uFillTx/>
              </a:defRPr>
            </a:lvl3pPr>
            <a:lvl4pPr>
              <a:defRPr sz="1400">
                <a:uFillTx/>
              </a:defRPr>
            </a:lvl4pPr>
            <a:lvl5pPr>
              <a:defRPr sz="1400">
                <a:uFillTx/>
              </a:defRPr>
            </a:lvl5pPr>
            <a:lvl6pPr>
              <a:defRPr sz="1600">
                <a:uFillTx/>
              </a:defRPr>
            </a:lvl6pPr>
            <a:lvl7pPr>
              <a:defRPr sz="1600">
                <a:uFillTx/>
              </a:defRPr>
            </a:lvl7pPr>
            <a:lvl8pPr>
              <a:defRPr sz="1600">
                <a:uFillTx/>
              </a:defRPr>
            </a:lvl8pPr>
            <a:lvl9pPr>
              <a:defRPr sz="1600">
                <a:uFillTx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200" b="1"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marL="225425" indent="-225425">
              <a:defRPr lang="en-US" sz="2000" dirty="0" smtClean="0">
                <a:solidFill>
                  <a:schemeClr val="tx1"/>
                </a:solidFill>
                <a:uFillTx/>
                <a:latin typeface="+mn-lt"/>
                <a:ea typeface="ＭＳ Ｐゴシック" charset="0"/>
                <a:cs typeface="+mn-cs"/>
              </a:defRPr>
            </a:lvl1pPr>
            <a:lvl2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defRPr lang="en-US" sz="1600" dirty="0" smtClean="0">
                <a:solidFill>
                  <a:schemeClr val="tx1"/>
                </a:solidFill>
                <a:uFillTx/>
                <a:latin typeface="+mn-lt"/>
                <a:ea typeface="ＭＳ Ｐゴシック" charset="0"/>
              </a:defRPr>
            </a:lvl2pPr>
            <a:lvl3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defRPr lang="en-US" sz="1600" dirty="0" smtClean="0">
                <a:solidFill>
                  <a:schemeClr val="tx1"/>
                </a:solidFill>
                <a:uFillTx/>
                <a:latin typeface="+mn-lt"/>
                <a:ea typeface="ＭＳ Ｐゴシック" charset="0"/>
              </a:defRPr>
            </a:lvl3pPr>
            <a:lvl4pPr>
              <a:defRPr sz="1400">
                <a:uFillTx/>
              </a:defRPr>
            </a:lvl4pPr>
            <a:lvl5pPr>
              <a:defRPr sz="1400">
                <a:uFillTx/>
              </a:defRPr>
            </a:lvl5pPr>
            <a:lvl6pPr>
              <a:defRPr sz="1600">
                <a:uFillTx/>
              </a:defRPr>
            </a:lvl6pPr>
            <a:lvl7pPr>
              <a:defRPr sz="1600">
                <a:uFillTx/>
              </a:defRPr>
            </a:lvl7pPr>
            <a:lvl8pPr>
              <a:defRPr sz="1600">
                <a:uFillTx/>
              </a:defRPr>
            </a:lvl8pPr>
            <a:lvl9pPr>
              <a:defRPr sz="1600">
                <a:uFillTx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097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73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9117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06738" y="0"/>
            <a:ext cx="6037262" cy="914400"/>
          </a:xfrm>
          <a:prstGeom prst="rect">
            <a:avLst/>
          </a:prstGeom>
          <a:solidFill>
            <a:srgbClr val="004A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56949A"/>
              </a:solidFill>
            </a:endParaRPr>
          </a:p>
        </p:txBody>
      </p:sp>
      <p:pic>
        <p:nvPicPr>
          <p:cNvPr id="1027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95762"/>
            <a:ext cx="2590929" cy="722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0" y="914400"/>
            <a:ext cx="9144000" cy="228600"/>
          </a:xfrm>
          <a:prstGeom prst="rect">
            <a:avLst/>
          </a:prstGeom>
          <a:solidFill>
            <a:srgbClr val="5694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6408738"/>
            <a:ext cx="9144000" cy="457200"/>
          </a:xfrm>
          <a:prstGeom prst="rect">
            <a:avLst/>
          </a:prstGeom>
          <a:solidFill>
            <a:srgbClr val="004A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8458200" y="6477000"/>
            <a:ext cx="609600" cy="2746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uFillTx/>
                <a:latin typeface="Trebuchet MS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uFillTx/>
                <a:latin typeface="Trebuchet MS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uFillTx/>
                <a:latin typeface="Trebuchet MS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uFillTx/>
                <a:latin typeface="Trebuchet MS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uFillTx/>
                <a:latin typeface="Trebuchet M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uFillTx/>
                <a:latin typeface="Trebuchet M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uFillTx/>
                <a:latin typeface="Trebuchet M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uFillTx/>
                <a:latin typeface="Trebuchet M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uFillTx/>
                <a:latin typeface="Trebuchet MS" pitchFamily="34" charset="0"/>
                <a:ea typeface="ＭＳ Ｐゴシック" charset="-128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>
                <a:uFillTx/>
              </a:defRPr>
            </a:pPr>
            <a:fld id="{BC303CE1-B6CA-47CA-B246-187B79E0137D}" type="slidenum">
              <a:rPr lang="en-US" sz="1200" b="1" smtClean="0">
                <a:solidFill>
                  <a:schemeClr val="accent1"/>
                </a:solidFill>
                <a:cs typeface="+mn-cs"/>
              </a:rPr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defRPr>
                  <a:uFillTx/>
                </a:defRPr>
              </a:pPr>
              <a:t>‹#›</a:t>
            </a:fld>
            <a:endParaRPr lang="en-US" sz="1200" b="1" dirty="0" smtClean="0">
              <a:solidFill>
                <a:schemeClr val="accent1"/>
              </a:solidFill>
              <a:cs typeface="+mn-cs"/>
            </a:endParaRPr>
          </a:p>
        </p:txBody>
      </p:sp>
      <p:sp>
        <p:nvSpPr>
          <p:cNvPr id="103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3200400" y="52388"/>
            <a:ext cx="580866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1032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98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47800" y="6505575"/>
            <a:ext cx="6119689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algn="di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spc="200" dirty="0" smtClean="0">
                <a:solidFill>
                  <a:srgbClr val="FFFFFF"/>
                </a:solidFill>
                <a:cs typeface="+mn-cs"/>
              </a:rPr>
              <a:t>SAVANNAH RIVER SITE  •  AIKEN, SC  •  www.SRRemediation.com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4463" y="884238"/>
            <a:ext cx="2390775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spc="-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do the right thing.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+mj-lt"/>
          <a:ea typeface="MS PGothic" pitchFamily="34" charset="-128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E5B577"/>
          </a:solidFill>
          <a:latin typeface="Trebuchet MS" pitchFamily="34" charset="0"/>
          <a:ea typeface="MS PGothic" pitchFamily="3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E5B577"/>
          </a:solidFill>
          <a:latin typeface="Trebuchet MS" pitchFamily="34" charset="0"/>
          <a:ea typeface="MS PGothic" pitchFamily="3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E5B577"/>
          </a:solidFill>
          <a:latin typeface="Trebuchet MS" pitchFamily="34" charset="0"/>
          <a:ea typeface="MS PGothic" pitchFamily="3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E5B577"/>
          </a:solidFill>
          <a:latin typeface="Trebuchet MS" pitchFamily="34" charset="0"/>
          <a:ea typeface="MS PGothic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E5B577"/>
          </a:solidFill>
          <a:uFillTx/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E5B577"/>
          </a:solidFill>
          <a:uFillTx/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E5B577"/>
          </a:solidFill>
          <a:uFillTx/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E5B577"/>
          </a:solidFill>
          <a:uFillTx/>
          <a:latin typeface="Trebuchet MS" pitchFamily="34" charset="0"/>
        </a:defRPr>
      </a:lvl9pPr>
    </p:titleStyle>
    <p:bodyStyle>
      <a:lvl1pPr marL="225425" indent="-225425" algn="l" rtl="0" eaLnBrk="1" fontAlgn="base" hangingPunct="1">
        <a:spcBef>
          <a:spcPts val="800"/>
        </a:spcBef>
        <a:spcAft>
          <a:spcPct val="0"/>
        </a:spcAft>
        <a:buClr>
          <a:srgbClr val="3C8C93"/>
        </a:buClr>
        <a:buFont typeface="Wingdings" pitchFamily="2" charset="2"/>
        <a:buChar char="§"/>
        <a:defRPr sz="2000" b="1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403225" indent="-177800" algn="l" rtl="0" eaLnBrk="1" fontAlgn="base" hangingPunct="1">
        <a:spcBef>
          <a:spcPct val="0"/>
        </a:spcBef>
        <a:spcAft>
          <a:spcPct val="0"/>
        </a:spcAft>
        <a:buClr>
          <a:srgbClr val="3C8C93"/>
        </a:buClr>
        <a:buFont typeface="Arial" charset="0"/>
        <a:buChar char="•"/>
        <a:defRPr>
          <a:solidFill>
            <a:schemeClr val="tx1"/>
          </a:solidFill>
          <a:latin typeface="+mn-lt"/>
          <a:ea typeface="MS PGothic" pitchFamily="34" charset="-128"/>
        </a:defRPr>
      </a:lvl2pPr>
      <a:lvl3pPr marL="569913" indent="-166688" algn="l" rtl="0" eaLnBrk="1" fontAlgn="base" hangingPunct="1">
        <a:spcBef>
          <a:spcPct val="0"/>
        </a:spcBef>
        <a:spcAft>
          <a:spcPct val="0"/>
        </a:spcAft>
        <a:buClr>
          <a:srgbClr val="3C8C93"/>
        </a:buClr>
        <a:buFont typeface="Trebuchet MS" pitchFamily="34" charset="0"/>
        <a:buChar char="–"/>
        <a:defRPr>
          <a:solidFill>
            <a:schemeClr val="tx1"/>
          </a:solidFill>
          <a:latin typeface="+mn-lt"/>
          <a:ea typeface="MS PGothic" pitchFamily="34" charset="-128"/>
        </a:defRPr>
      </a:lvl3pPr>
      <a:lvl4pPr marL="746125" indent="-176213" algn="l" rtl="0" eaLnBrk="1" fontAlgn="base" hangingPunct="1">
        <a:spcBef>
          <a:spcPct val="0"/>
        </a:spcBef>
        <a:spcAft>
          <a:spcPct val="0"/>
        </a:spcAft>
        <a:buFont typeface="Arial" charset="0"/>
        <a:buChar char="•"/>
        <a:defRPr sz="1600">
          <a:solidFill>
            <a:schemeClr val="tx1"/>
          </a:solidFill>
          <a:latin typeface="+mn-lt"/>
          <a:ea typeface="MS PGothic" pitchFamily="34" charset="-128"/>
        </a:defRPr>
      </a:lvl4pPr>
      <a:lvl5pPr marL="914400" indent="-168275" algn="l" rtl="0" eaLnBrk="1" fontAlgn="base" hangingPunct="1">
        <a:spcBef>
          <a:spcPct val="0"/>
        </a:spcBef>
        <a:spcAft>
          <a:spcPct val="0"/>
        </a:spcAft>
        <a:buFont typeface="Trebuchet MS" pitchFamily="34" charset="0"/>
        <a:buChar char="–"/>
        <a:defRPr sz="16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uFillTx/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uFillTx/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uFillTx/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uFillTx/>
          <a:latin typeface="+mn-lt"/>
        </a:defRPr>
      </a:lvl9pPr>
    </p:bodyStyle>
    <p:otherStyle>
      <a:defPPr>
        <a:defRPr lang="en-US">
          <a:uFillTx/>
        </a:defRPr>
      </a:defPPr>
      <a:lvl1pPr marL="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Efcog</a:t>
            </a:r>
            <a:r>
              <a:rPr lang="en-US" dirty="0" smtClean="0"/>
              <a:t> Contractor assurance Working Group (CAWG) Update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August 10, </a:t>
            </a:r>
            <a:r>
              <a:rPr lang="en-US" dirty="0"/>
              <a:t>2016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Patricia M. Allen, </a:t>
            </a:r>
            <a:r>
              <a:rPr lang="en-US" dirty="0" smtClean="0"/>
              <a:t>Chair</a:t>
            </a:r>
          </a:p>
          <a:p>
            <a:r>
              <a:rPr lang="en-US" dirty="0" smtClean="0"/>
              <a:t>Darlene Murdoch, Vice Chair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09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-5668"/>
            <a:ext cx="5791200" cy="920068"/>
          </a:xfrm>
        </p:spPr>
        <p:txBody>
          <a:bodyPr>
            <a:normAutofit/>
          </a:bodyPr>
          <a:lstStyle/>
          <a:p>
            <a:r>
              <a:rPr lang="en-US" dirty="0" smtClean="0"/>
              <a:t>Contractor Assurance Benchmarking Efforts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10600" cy="452596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200" dirty="0"/>
              <a:t>The </a:t>
            </a:r>
            <a:r>
              <a:rPr lang="en-US" sz="3200" dirty="0" smtClean="0"/>
              <a:t>overall task is </a:t>
            </a:r>
            <a:r>
              <a:rPr lang="en-US" sz="3200" dirty="0"/>
              <a:t>to develop </a:t>
            </a:r>
            <a:r>
              <a:rPr lang="en-US" sz="3200" dirty="0" smtClean="0"/>
              <a:t>a tool to gauge the maturity </a:t>
            </a:r>
            <a:r>
              <a:rPr lang="en-US" sz="3200" dirty="0"/>
              <a:t>of </a:t>
            </a:r>
            <a:r>
              <a:rPr lang="en-US" sz="3200" dirty="0" smtClean="0"/>
              <a:t>Contractor </a:t>
            </a:r>
            <a:r>
              <a:rPr lang="en-US" sz="3200" dirty="0"/>
              <a:t>Assurance </a:t>
            </a:r>
            <a:r>
              <a:rPr lang="en-US" sz="3200" dirty="0" smtClean="0"/>
              <a:t>programs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8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 smtClean="0"/>
              <a:t>The April 2016 CAWG meeting </a:t>
            </a:r>
            <a:r>
              <a:rPr lang="en-US" sz="3200" dirty="0"/>
              <a:t>focused on DOE Order </a:t>
            </a:r>
            <a:r>
              <a:rPr lang="en-US" sz="3200" dirty="0" smtClean="0"/>
              <a:t>226.1 requirements and presentations from multiple Sites/Projects/Laboratories Contractor Program</a:t>
            </a:r>
          </a:p>
        </p:txBody>
      </p:sp>
    </p:spTree>
    <p:extLst>
      <p:ext uri="{BB962C8B-B14F-4D97-AF65-F5344CB8AC3E}">
        <p14:creationId xmlns:p14="http://schemas.microsoft.com/office/powerpoint/2010/main" val="6452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DOE Order 226.1B Requirements for CAS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51355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200" u="sng" dirty="0" smtClean="0"/>
              <a:t>The CAS must, at a minimum, include the following elements:</a:t>
            </a:r>
          </a:p>
          <a:p>
            <a:pPr marL="0" indent="0">
              <a:buNone/>
            </a:pPr>
            <a:endParaRPr lang="en-US" sz="2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2200" dirty="0" smtClean="0"/>
              <a:t> A method for validating the effectiveness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200" dirty="0" smtClean="0"/>
              <a:t> Self-assessment and feedback and improvement activities</a:t>
            </a:r>
            <a:endParaRPr lang="en-US" sz="22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200" dirty="0" smtClean="0"/>
              <a:t> An issues management system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200" dirty="0" smtClean="0"/>
              <a:t>Process for determining causal factors and corrective actions, conduct effectiveness reviews, and communicate issues/trends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200" dirty="0" smtClean="0"/>
              <a:t> Contracting Officer communications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200" dirty="0" smtClean="0"/>
              <a:t> Lessons learned programs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200" dirty="0" smtClean="0"/>
              <a:t> Metrics and targets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200" dirty="0" smtClean="0"/>
              <a:t> CAS description approved by DOE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200" dirty="0" smtClean="0"/>
              <a:t> CAS data readily available to DOE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361628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Benchmarking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>
                <a:solidFill>
                  <a:srgbClr val="FF0000"/>
                </a:solidFill>
              </a:rPr>
              <a:t>A total of eight contractors were benchmarked, and all contractors had the core elements of DOE Order implemented</a:t>
            </a:r>
            <a:r>
              <a:rPr lang="en-US" dirty="0" smtClean="0"/>
              <a:t>. Several </a:t>
            </a:r>
            <a:r>
              <a:rPr lang="en-US" dirty="0"/>
              <a:t>b</a:t>
            </a:r>
            <a:r>
              <a:rPr lang="en-US" dirty="0" smtClean="0"/>
              <a:t>est practices were identified:</a:t>
            </a:r>
          </a:p>
          <a:p>
            <a:pPr marL="0" indent="0">
              <a:buNone/>
            </a:pPr>
            <a:endParaRPr lang="en-US" sz="6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Self-assessments </a:t>
            </a: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endParaRPr lang="en-US" sz="3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Feedback and lessons learned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3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Issues management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3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Performance evaluation  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3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Management oversight/review boards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3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Contract governance processes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3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Involvement with corporate parents, third party reviews, etc.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611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CAS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5867400" cy="4983163"/>
          </a:xfrm>
        </p:spPr>
        <p:txBody>
          <a:bodyPr>
            <a:normAutofit/>
          </a:bodyPr>
          <a:lstStyle/>
          <a:p>
            <a:r>
              <a:rPr lang="is-IS" dirty="0" smtClean="0"/>
              <a:t>Survey was completed in July 2016</a:t>
            </a:r>
          </a:p>
          <a:p>
            <a:pPr lvl="1"/>
            <a:r>
              <a:rPr lang="is-IS" dirty="0" smtClean="0"/>
              <a:t>Twenty projects/facilities responded </a:t>
            </a:r>
          </a:p>
          <a:p>
            <a:r>
              <a:rPr lang="is-IS" dirty="0" smtClean="0"/>
              <a:t>Data is being compiled and analyzed, and will be reviewed at the Fall EFCOG meeting </a:t>
            </a:r>
          </a:p>
          <a:p>
            <a:r>
              <a:rPr lang="is-IS" dirty="0" smtClean="0"/>
              <a:t>A total of 66 questions were included. An </a:t>
            </a:r>
            <a:r>
              <a:rPr lang="is-IS" dirty="0"/>
              <a:t>example of survey questions on the assessment </a:t>
            </a:r>
            <a:r>
              <a:rPr lang="is-IS" dirty="0" smtClean="0"/>
              <a:t>process:</a:t>
            </a:r>
            <a:endParaRPr lang="is-IS" dirty="0">
              <a:solidFill>
                <a:srgbClr val="FF0000"/>
              </a:solidFill>
            </a:endParaRPr>
          </a:p>
          <a:p>
            <a:pPr marL="463550" lvl="1" indent="-285750">
              <a:buFont typeface="Wingdings" panose="05000000000000000000" pitchFamily="2" charset="2"/>
              <a:buChar char="ü"/>
            </a:pPr>
            <a:r>
              <a:rPr lang="en-US" sz="2000" dirty="0" smtClean="0"/>
              <a:t>Describe </a:t>
            </a:r>
            <a:r>
              <a:rPr lang="en-US" sz="2000" dirty="0"/>
              <a:t>how self-assessments are selected.</a:t>
            </a:r>
          </a:p>
          <a:p>
            <a:pPr marL="463550" lvl="1" indent="-285750">
              <a:buFont typeface="Wingdings" panose="05000000000000000000" pitchFamily="2" charset="2"/>
              <a:buChar char="ü"/>
            </a:pPr>
            <a:r>
              <a:rPr lang="en-US" sz="2000" dirty="0" smtClean="0"/>
              <a:t>Is </a:t>
            </a:r>
            <a:r>
              <a:rPr lang="en-US" sz="2000" dirty="0"/>
              <a:t>the assessment planning process risk based?</a:t>
            </a:r>
          </a:p>
          <a:p>
            <a:pPr marL="463550" lvl="1" indent="-285750">
              <a:buFont typeface="Wingdings" panose="05000000000000000000" pitchFamily="2" charset="2"/>
              <a:buChar char="ü"/>
            </a:pPr>
            <a:r>
              <a:rPr lang="en-US" sz="2000" dirty="0" smtClean="0"/>
              <a:t>Are </a:t>
            </a:r>
            <a:r>
              <a:rPr lang="en-US" sz="2000" dirty="0"/>
              <a:t>criteria used to identify risk informed assessments?</a:t>
            </a:r>
          </a:p>
          <a:p>
            <a:pPr marL="463550" lvl="1" indent="-285750">
              <a:buFont typeface="Wingdings" panose="05000000000000000000" pitchFamily="2" charset="2"/>
              <a:buChar char="ü"/>
            </a:pPr>
            <a:r>
              <a:rPr lang="en-US" sz="2000" dirty="0" smtClean="0"/>
              <a:t>Does </a:t>
            </a:r>
            <a:r>
              <a:rPr lang="en-US" sz="2000" dirty="0"/>
              <a:t>the assessment program cover “potentially high </a:t>
            </a:r>
            <a:r>
              <a:rPr lang="en-US" sz="2000" dirty="0" smtClean="0"/>
              <a:t>consequence activities</a:t>
            </a:r>
            <a:r>
              <a:rPr lang="en-US" sz="2000" dirty="0"/>
              <a:t>”?</a:t>
            </a:r>
          </a:p>
          <a:p>
            <a:pPr marL="463550" lvl="1" indent="-285750">
              <a:buFont typeface="Wingdings" panose="05000000000000000000" pitchFamily="2" charset="2"/>
              <a:buChar char="ü"/>
            </a:pPr>
            <a:r>
              <a:rPr lang="en-US" sz="2000" dirty="0" smtClean="0"/>
              <a:t>Is </a:t>
            </a:r>
            <a:r>
              <a:rPr lang="en-US" sz="2000" dirty="0"/>
              <a:t>the quality of assessments evaluated?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09384">
            <a:off x="5630153" y="2176190"/>
            <a:ext cx="3243045" cy="1615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291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Maturity Evaluation 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65474"/>
            <a:ext cx="4571999" cy="49831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The survey results will be the foundation for the development of the CAS Maturity tool. The survey requested specific information on which to support building the model. The tool will </a:t>
            </a:r>
            <a:r>
              <a:rPr lang="en-US" sz="2400" dirty="0"/>
              <a:t>assist Contractors in evaluating the maturity of their Contractor Assurance programs and to share best practices across the DOE Complex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is-IS" sz="500" dirty="0" smtClean="0"/>
          </a:p>
          <a:p>
            <a:endParaRPr lang="en-US" sz="1600" dirty="0"/>
          </a:p>
        </p:txBody>
      </p:sp>
      <p:grpSp>
        <p:nvGrpSpPr>
          <p:cNvPr id="6" name="Group 5"/>
          <p:cNvGrpSpPr/>
          <p:nvPr/>
        </p:nvGrpSpPr>
        <p:grpSpPr>
          <a:xfrm>
            <a:off x="5105400" y="2155825"/>
            <a:ext cx="3619052" cy="2797175"/>
            <a:chOff x="5105400" y="2155825"/>
            <a:chExt cx="3619052" cy="2797175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2155825"/>
              <a:ext cx="3619052" cy="279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5257800" y="2819400"/>
              <a:ext cx="990600" cy="228600"/>
            </a:xfrm>
            <a:prstGeom prst="rect">
              <a:avLst/>
            </a:prstGeom>
            <a:solidFill>
              <a:srgbClr val="533EF2"/>
            </a:solidFill>
            <a:ln>
              <a:solidFill>
                <a:srgbClr val="533E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419626" y="2610592"/>
              <a:ext cx="990600" cy="323108"/>
            </a:xfrm>
            <a:prstGeom prst="rect">
              <a:avLst/>
            </a:prstGeom>
            <a:solidFill>
              <a:srgbClr val="533EF2"/>
            </a:solidFill>
            <a:ln>
              <a:solidFill>
                <a:srgbClr val="533E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620000" y="2438400"/>
              <a:ext cx="990600" cy="333746"/>
            </a:xfrm>
            <a:prstGeom prst="rect">
              <a:avLst/>
            </a:prstGeom>
            <a:solidFill>
              <a:srgbClr val="533EF2"/>
            </a:solidFill>
            <a:ln>
              <a:solidFill>
                <a:srgbClr val="533E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5334000" y="3200400"/>
              <a:ext cx="914400" cy="1447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477000" y="3033156"/>
              <a:ext cx="914400" cy="1447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696200" y="2895600"/>
              <a:ext cx="914400" cy="1447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1867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Example of Maturity Evaluation Tool for Self-Assessments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110" y="1143000"/>
            <a:ext cx="8250697" cy="49831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The criteria start with basic elements required by DOE Order 226.1B, and continue through criteria expected for a mature self-assessment program. The survey responses will support the description of the varying levels.</a:t>
            </a:r>
          </a:p>
          <a:p>
            <a:pPr marL="0" indent="0">
              <a:buNone/>
            </a:pPr>
            <a:endParaRPr lang="en-US" sz="400" dirty="0" smtClean="0"/>
          </a:p>
          <a:p>
            <a:r>
              <a:rPr lang="en-US" dirty="0" smtClean="0"/>
              <a:t>A self-assessment process is in place.</a:t>
            </a:r>
          </a:p>
          <a:p>
            <a:r>
              <a:rPr lang="en-US" dirty="0"/>
              <a:t>The self-assessment process is risk based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All levels of management participate in the self-assessment program.</a:t>
            </a:r>
          </a:p>
          <a:p>
            <a:r>
              <a:rPr lang="en-US" dirty="0" smtClean="0"/>
              <a:t>The quality of self-assessments is evaluated (graded).</a:t>
            </a:r>
          </a:p>
          <a:p>
            <a:r>
              <a:rPr lang="en-US" dirty="0" smtClean="0"/>
              <a:t>The effectiveness of the </a:t>
            </a:r>
            <a:r>
              <a:rPr lang="en-US" i="1" dirty="0" smtClean="0"/>
              <a:t>self-assessment program is monitored through review of contractor performance to ensure continuous improvement. </a:t>
            </a:r>
          </a:p>
        </p:txBody>
      </p:sp>
      <p:sp>
        <p:nvSpPr>
          <p:cNvPr id="4" name="Down Arrow 3"/>
          <p:cNvSpPr/>
          <p:nvPr/>
        </p:nvSpPr>
        <p:spPr>
          <a:xfrm>
            <a:off x="8659995" y="1905000"/>
            <a:ext cx="207818" cy="4038600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408149" y="1752600"/>
            <a:ext cx="182015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 smtClean="0"/>
              <a:t>Increasing maturity level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93651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The </a:t>
            </a:r>
            <a:r>
              <a:rPr lang="en-US" sz="2400" dirty="0"/>
              <a:t>goal </a:t>
            </a:r>
            <a:r>
              <a:rPr lang="en-US" sz="2400" dirty="0" smtClean="0"/>
              <a:t>is </a:t>
            </a:r>
            <a:r>
              <a:rPr lang="en-US" sz="2400" dirty="0"/>
              <a:t>to develop a tool to assist Contractors in evaluating the maturity of their Contractor Assurance programs and to share </a:t>
            </a:r>
            <a:r>
              <a:rPr lang="en-US" sz="2400" dirty="0" smtClean="0"/>
              <a:t>CAS best </a:t>
            </a:r>
            <a:r>
              <a:rPr lang="en-US" sz="2400" dirty="0"/>
              <a:t>practices across the DOE Complex. </a:t>
            </a:r>
          </a:p>
          <a:p>
            <a:pPr marL="0" indent="0">
              <a:buNone/>
            </a:pPr>
            <a:endParaRPr lang="is-IS" sz="3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is-IS" sz="2400" dirty="0" smtClean="0"/>
              <a:t> The survey has been completed and initial analysis is undeway. Results of the survey will be reviewed and discussed at the FAll EFCOG meeting as input to the maturity tool.</a:t>
            </a:r>
          </a:p>
          <a:p>
            <a:pPr marL="225425" lvl="1" indent="0">
              <a:buNone/>
            </a:pPr>
            <a:r>
              <a:rPr lang="is-IS" sz="400" dirty="0" smtClean="0"/>
              <a:t> </a:t>
            </a:r>
            <a:r>
              <a:rPr lang="is-IS" sz="2400" dirty="0" smtClean="0"/>
              <a:t> 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is-IS" sz="300" dirty="0"/>
          </a:p>
          <a:p>
            <a:pPr marL="225425" lvl="1" indent="0">
              <a:buNone/>
            </a:pPr>
            <a:endParaRPr lang="is-IS" sz="4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is-IS" sz="2400" dirty="0" smtClean="0"/>
              <a:t> A </a:t>
            </a:r>
            <a:r>
              <a:rPr lang="is-IS" sz="2400" dirty="0"/>
              <a:t>CAS Maturity Evaluation </a:t>
            </a:r>
            <a:r>
              <a:rPr lang="is-IS" sz="2400" dirty="0" smtClean="0"/>
              <a:t>Tool will be developed during FY17. </a:t>
            </a:r>
          </a:p>
          <a:p>
            <a:endParaRPr lang="en-US" sz="1600" dirty="0"/>
          </a:p>
          <a:p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420224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RR 2015">
  <a:themeElements>
    <a:clrScheme name="SRR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RR Templat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RR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RR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RR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RR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RR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RR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R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R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R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R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R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R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SRR 2015</Template>
  <TotalTime>846</TotalTime>
  <Words>520</Words>
  <Application>Microsoft Office PowerPoint</Application>
  <PresentationFormat>On-screen Show (4:3)</PresentationFormat>
  <Paragraphs>72</Paragraphs>
  <Slides>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SRR 2015</vt:lpstr>
      <vt:lpstr>Efcog Contractor assurance Working Group (CAWG) Update</vt:lpstr>
      <vt:lpstr>Contractor Assurance Benchmarking Efforts</vt:lpstr>
      <vt:lpstr>DOE Order 226.1B Requirements for CAS</vt:lpstr>
      <vt:lpstr>Summary of Benchmarking Review</vt:lpstr>
      <vt:lpstr>CAS Survey</vt:lpstr>
      <vt:lpstr>Maturity Evaluation Tool</vt:lpstr>
      <vt:lpstr> Example of Maturity Evaluation Tool for Self-Assessments</vt:lpstr>
      <vt:lpstr>Summary</vt:lpstr>
    </vt:vector>
  </TitlesOfParts>
  <Company>SRS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DOE CONTRACTOR ASSURANCE</dc:title>
  <dc:creator>STAFFORD, HERBERT J III</dc:creator>
  <cp:lastModifiedBy>Windows User</cp:lastModifiedBy>
  <cp:revision>80</cp:revision>
  <cp:lastPrinted>2016-06-02T13:11:12Z</cp:lastPrinted>
  <dcterms:created xsi:type="dcterms:W3CDTF">2016-05-31T18:04:37Z</dcterms:created>
  <dcterms:modified xsi:type="dcterms:W3CDTF">2016-09-01T21:07:58Z</dcterms:modified>
</cp:coreProperties>
</file>