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handoutMasterIdLst>
    <p:handoutMasterId r:id="rId22"/>
  </p:handoutMasterIdLst>
  <p:sldIdLst>
    <p:sldId id="256" r:id="rId2"/>
    <p:sldId id="296" r:id="rId3"/>
    <p:sldId id="326" r:id="rId4"/>
    <p:sldId id="325" r:id="rId5"/>
    <p:sldId id="308" r:id="rId6"/>
    <p:sldId id="309" r:id="rId7"/>
    <p:sldId id="310" r:id="rId8"/>
    <p:sldId id="311" r:id="rId9"/>
    <p:sldId id="312" r:id="rId10"/>
    <p:sldId id="313" r:id="rId11"/>
    <p:sldId id="320" r:id="rId12"/>
    <p:sldId id="321" r:id="rId13"/>
    <p:sldId id="314" r:id="rId14"/>
    <p:sldId id="315" r:id="rId15"/>
    <p:sldId id="316" r:id="rId16"/>
    <p:sldId id="332" r:id="rId17"/>
    <p:sldId id="327" r:id="rId18"/>
    <p:sldId id="322" r:id="rId19"/>
    <p:sldId id="334"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536"/>
    <a:srgbClr val="008040"/>
    <a:srgbClr val="C1D17A"/>
    <a:srgbClr val="009800"/>
    <a:srgbClr val="7DD44F"/>
    <a:srgbClr val="70D85E"/>
    <a:srgbClr val="8FD777"/>
    <a:srgbClr val="AAC8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61" autoAdjust="0"/>
    <p:restoredTop sz="94737" autoAdjust="0"/>
  </p:normalViewPr>
  <p:slideViewPr>
    <p:cSldViewPr snapToGrid="0">
      <p:cViewPr>
        <p:scale>
          <a:sx n="90" d="100"/>
          <a:sy n="90" d="100"/>
        </p:scale>
        <p:origin x="-1080" y="-114"/>
      </p:cViewPr>
      <p:guideLst>
        <p:guide orient="horz" pos="595"/>
        <p:guide orient="horz" pos="1248"/>
        <p:guide pos="1773"/>
        <p:guide pos="347"/>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7" d="100"/>
          <a:sy n="67" d="100"/>
        </p:scale>
        <p:origin x="-2742"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D6E5D2-71BB-4ADC-8E21-9C3827ABCC7B}" type="doc">
      <dgm:prSet loTypeId="urn:microsoft.com/office/officeart/2005/8/layout/hChevron3" loCatId="process" qsTypeId="urn:microsoft.com/office/officeart/2005/8/quickstyle/simple1" qsCatId="simple" csTypeId="urn:microsoft.com/office/officeart/2005/8/colors/accent3_4" csCatId="accent3" phldr="1"/>
      <dgm:spPr/>
    </dgm:pt>
    <dgm:pt modelId="{06A66428-2D90-43B9-A4E0-15B5DEE0574E}">
      <dgm:prSet phldrT="[Text]" custT="1"/>
      <dgm:spPr>
        <a:solidFill>
          <a:srgbClr val="C1D17A"/>
        </a:solidFill>
        <a:effectLst>
          <a:outerShdw blurRad="50800" dist="38100" dir="2700000" algn="tl" rotWithShape="0">
            <a:prstClr val="black">
              <a:alpha val="40000"/>
            </a:prstClr>
          </a:outerShdw>
        </a:effectLst>
      </dgm:spPr>
      <dgm:t>
        <a:bodyPr/>
        <a:lstStyle/>
        <a:p>
          <a:r>
            <a:rPr lang="en-US" sz="1800" b="1" i="0" dirty="0" smtClean="0">
              <a:solidFill>
                <a:schemeClr val="tx1"/>
              </a:solidFill>
              <a:latin typeface="Arial"/>
              <a:cs typeface="Arial"/>
            </a:rPr>
            <a:t>2007-2009</a:t>
          </a:r>
          <a:endParaRPr lang="en-US" sz="1800" b="1" i="0" dirty="0">
            <a:solidFill>
              <a:schemeClr val="tx1"/>
            </a:solidFill>
            <a:latin typeface="Arial"/>
            <a:cs typeface="Arial"/>
          </a:endParaRPr>
        </a:p>
      </dgm:t>
    </dgm:pt>
    <dgm:pt modelId="{8F8C6420-337A-4EF8-A396-FE5FEEF14840}" type="parTrans" cxnId="{7A346B9E-7378-4AA9-8A03-D54B2E284876}">
      <dgm:prSet/>
      <dgm:spPr/>
      <dgm:t>
        <a:bodyPr/>
        <a:lstStyle/>
        <a:p>
          <a:endParaRPr lang="en-US" sz="1800" b="1">
            <a:solidFill>
              <a:schemeClr val="tx1"/>
            </a:solidFill>
          </a:endParaRPr>
        </a:p>
      </dgm:t>
    </dgm:pt>
    <dgm:pt modelId="{40E70AA1-A0FE-41DC-AB1F-6EFE4386033E}" type="sibTrans" cxnId="{7A346B9E-7378-4AA9-8A03-D54B2E284876}">
      <dgm:prSet/>
      <dgm:spPr/>
      <dgm:t>
        <a:bodyPr/>
        <a:lstStyle/>
        <a:p>
          <a:endParaRPr lang="en-US" sz="1800" b="1">
            <a:solidFill>
              <a:schemeClr val="tx1"/>
            </a:solidFill>
          </a:endParaRPr>
        </a:p>
      </dgm:t>
    </dgm:pt>
    <dgm:pt modelId="{AEA7F2FB-85ED-4168-BC30-1BFFC0583590}">
      <dgm:prSet phldrT="[Text]" custT="1"/>
      <dgm:spPr>
        <a:solidFill>
          <a:srgbClr val="8FD777"/>
        </a:solidFill>
        <a:effectLst>
          <a:outerShdw blurRad="50800" dist="38100" dir="2700000" algn="tl" rotWithShape="0">
            <a:prstClr val="black">
              <a:alpha val="40000"/>
            </a:prstClr>
          </a:outerShdw>
        </a:effectLst>
      </dgm:spPr>
      <dgm:t>
        <a:bodyPr/>
        <a:lstStyle/>
        <a:p>
          <a:r>
            <a:rPr lang="en-US" sz="1800" b="1" i="0" dirty="0" smtClean="0">
              <a:solidFill>
                <a:schemeClr val="tx1"/>
              </a:solidFill>
              <a:latin typeface="Arial"/>
              <a:cs typeface="Arial"/>
            </a:rPr>
            <a:t>2009-2010</a:t>
          </a:r>
          <a:endParaRPr lang="en-US" sz="1800" b="1" i="0" dirty="0">
            <a:solidFill>
              <a:schemeClr val="tx1"/>
            </a:solidFill>
            <a:latin typeface="Arial"/>
            <a:cs typeface="Arial"/>
          </a:endParaRPr>
        </a:p>
      </dgm:t>
    </dgm:pt>
    <dgm:pt modelId="{FD8E2CC3-F379-4B48-A256-F0A7E2861703}" type="parTrans" cxnId="{1AF506B7-1E18-4795-B166-0503B6E5D6BD}">
      <dgm:prSet/>
      <dgm:spPr/>
      <dgm:t>
        <a:bodyPr/>
        <a:lstStyle/>
        <a:p>
          <a:endParaRPr lang="en-US" sz="1800" b="1">
            <a:solidFill>
              <a:schemeClr val="tx1"/>
            </a:solidFill>
          </a:endParaRPr>
        </a:p>
      </dgm:t>
    </dgm:pt>
    <dgm:pt modelId="{2AC6417E-631F-4787-9CFA-203AEFBC9E0A}" type="sibTrans" cxnId="{1AF506B7-1E18-4795-B166-0503B6E5D6BD}">
      <dgm:prSet/>
      <dgm:spPr/>
      <dgm:t>
        <a:bodyPr/>
        <a:lstStyle/>
        <a:p>
          <a:endParaRPr lang="en-US" sz="1800" b="1">
            <a:solidFill>
              <a:schemeClr val="tx1"/>
            </a:solidFill>
          </a:endParaRPr>
        </a:p>
      </dgm:t>
    </dgm:pt>
    <dgm:pt modelId="{5C99070B-CDD2-4D0E-8A2E-83FBEE82DCE1}">
      <dgm:prSet phldrT="[Text]" custT="1"/>
      <dgm:spPr>
        <a:solidFill>
          <a:srgbClr val="70D85E"/>
        </a:solidFill>
        <a:effectLst>
          <a:outerShdw blurRad="50800" dist="38100" dir="2700000" algn="tl" rotWithShape="0">
            <a:prstClr val="black">
              <a:alpha val="40000"/>
            </a:prstClr>
          </a:outerShdw>
        </a:effectLst>
      </dgm:spPr>
      <dgm:t>
        <a:bodyPr/>
        <a:lstStyle/>
        <a:p>
          <a:r>
            <a:rPr lang="en-US" sz="1800" b="1" i="0" dirty="0" smtClean="0">
              <a:solidFill>
                <a:schemeClr val="tx1"/>
              </a:solidFill>
              <a:latin typeface="Arial"/>
              <a:cs typeface="Arial"/>
            </a:rPr>
            <a:t>2010-2012</a:t>
          </a:r>
          <a:endParaRPr lang="en-US" sz="1800" b="1" i="0" dirty="0">
            <a:solidFill>
              <a:schemeClr val="tx1"/>
            </a:solidFill>
            <a:latin typeface="Arial"/>
            <a:cs typeface="Arial"/>
          </a:endParaRPr>
        </a:p>
      </dgm:t>
    </dgm:pt>
    <dgm:pt modelId="{D9A73983-3EFB-430A-8F69-12D2964B4920}" type="parTrans" cxnId="{930D7196-323A-4BF5-A929-CCCF93B2E46C}">
      <dgm:prSet/>
      <dgm:spPr/>
      <dgm:t>
        <a:bodyPr/>
        <a:lstStyle/>
        <a:p>
          <a:endParaRPr lang="en-US" sz="1800" b="1">
            <a:solidFill>
              <a:schemeClr val="tx1"/>
            </a:solidFill>
          </a:endParaRPr>
        </a:p>
      </dgm:t>
    </dgm:pt>
    <dgm:pt modelId="{1E035236-03CD-4113-A7E4-894D81D77DFD}" type="sibTrans" cxnId="{930D7196-323A-4BF5-A929-CCCF93B2E46C}">
      <dgm:prSet/>
      <dgm:spPr/>
      <dgm:t>
        <a:bodyPr/>
        <a:lstStyle/>
        <a:p>
          <a:endParaRPr lang="en-US" sz="1800" b="1">
            <a:solidFill>
              <a:schemeClr val="tx1"/>
            </a:solidFill>
          </a:endParaRPr>
        </a:p>
      </dgm:t>
    </dgm:pt>
    <dgm:pt modelId="{41AE7A31-55A8-4BBC-A891-EB5F83F87848}">
      <dgm:prSet custT="1"/>
      <dgm:spPr>
        <a:solidFill>
          <a:srgbClr val="7DD44F"/>
        </a:solidFill>
        <a:effectLst>
          <a:outerShdw blurRad="50800" dist="38100" dir="2700000" algn="tl" rotWithShape="0">
            <a:prstClr val="black">
              <a:alpha val="40000"/>
            </a:prstClr>
          </a:outerShdw>
        </a:effectLst>
      </dgm:spPr>
      <dgm:t>
        <a:bodyPr/>
        <a:lstStyle/>
        <a:p>
          <a:r>
            <a:rPr lang="en-US" sz="1800" b="1" i="0" dirty="0" smtClean="0">
              <a:solidFill>
                <a:schemeClr val="tx1"/>
              </a:solidFill>
              <a:latin typeface="Arial"/>
              <a:cs typeface="Arial"/>
            </a:rPr>
            <a:t>2012-2013</a:t>
          </a:r>
          <a:endParaRPr lang="en-US" sz="1800" b="1" i="0" dirty="0">
            <a:solidFill>
              <a:schemeClr val="tx1"/>
            </a:solidFill>
            <a:latin typeface="Arial"/>
            <a:cs typeface="Arial"/>
          </a:endParaRPr>
        </a:p>
      </dgm:t>
    </dgm:pt>
    <dgm:pt modelId="{32773CBF-E3CB-4AA7-B0AD-B48B800FE765}" type="parTrans" cxnId="{BC975FA7-D7B8-41EE-A1E8-171D92B7B94D}">
      <dgm:prSet/>
      <dgm:spPr/>
      <dgm:t>
        <a:bodyPr/>
        <a:lstStyle/>
        <a:p>
          <a:endParaRPr lang="en-US" sz="1800" b="1">
            <a:solidFill>
              <a:schemeClr val="tx1"/>
            </a:solidFill>
          </a:endParaRPr>
        </a:p>
      </dgm:t>
    </dgm:pt>
    <dgm:pt modelId="{4D790DF9-B644-47B8-BD35-4AA017E649D7}" type="sibTrans" cxnId="{BC975FA7-D7B8-41EE-A1E8-171D92B7B94D}">
      <dgm:prSet/>
      <dgm:spPr/>
      <dgm:t>
        <a:bodyPr/>
        <a:lstStyle/>
        <a:p>
          <a:endParaRPr lang="en-US" sz="1800" b="1">
            <a:solidFill>
              <a:schemeClr val="tx1"/>
            </a:solidFill>
          </a:endParaRPr>
        </a:p>
      </dgm:t>
    </dgm:pt>
    <dgm:pt modelId="{63600673-6A91-4FD2-8413-CD09F08DA67E}">
      <dgm:prSet custT="1"/>
      <dgm:spPr>
        <a:solidFill>
          <a:srgbClr val="009800"/>
        </a:solidFill>
        <a:effectLst>
          <a:outerShdw blurRad="50800" dist="38100" dir="2700000" algn="tl" rotWithShape="0">
            <a:prstClr val="black">
              <a:alpha val="40000"/>
            </a:prstClr>
          </a:outerShdw>
        </a:effectLst>
      </dgm:spPr>
      <dgm:t>
        <a:bodyPr/>
        <a:lstStyle/>
        <a:p>
          <a:r>
            <a:rPr lang="en-US" sz="1800" b="1" i="0" dirty="0" smtClean="0">
              <a:solidFill>
                <a:schemeClr val="tx1"/>
              </a:solidFill>
              <a:latin typeface="Arial"/>
              <a:cs typeface="Arial"/>
            </a:rPr>
            <a:t>2013-2015</a:t>
          </a:r>
          <a:endParaRPr lang="en-US" sz="1800" b="1" i="0" dirty="0">
            <a:solidFill>
              <a:schemeClr val="tx1"/>
            </a:solidFill>
            <a:latin typeface="Arial"/>
            <a:cs typeface="Arial"/>
          </a:endParaRPr>
        </a:p>
      </dgm:t>
    </dgm:pt>
    <dgm:pt modelId="{758E1E9C-8A9D-4069-84AB-4EB49B831EA1}" type="parTrans" cxnId="{1B719FCE-D800-495B-8AE6-62A23D60651F}">
      <dgm:prSet/>
      <dgm:spPr/>
      <dgm:t>
        <a:bodyPr/>
        <a:lstStyle/>
        <a:p>
          <a:endParaRPr lang="en-US" sz="1800" b="1">
            <a:solidFill>
              <a:schemeClr val="tx1"/>
            </a:solidFill>
          </a:endParaRPr>
        </a:p>
      </dgm:t>
    </dgm:pt>
    <dgm:pt modelId="{2CCB6DA2-669C-4A07-BD06-B7E0BC9A027C}" type="sibTrans" cxnId="{1B719FCE-D800-495B-8AE6-62A23D60651F}">
      <dgm:prSet/>
      <dgm:spPr/>
      <dgm:t>
        <a:bodyPr/>
        <a:lstStyle/>
        <a:p>
          <a:endParaRPr lang="en-US" sz="1800" b="1">
            <a:solidFill>
              <a:schemeClr val="tx1"/>
            </a:solidFill>
          </a:endParaRPr>
        </a:p>
      </dgm:t>
    </dgm:pt>
    <dgm:pt modelId="{DF51E351-0DFB-4A56-BF4F-2CCB29AF5AC8}" type="pres">
      <dgm:prSet presAssocID="{57D6E5D2-71BB-4ADC-8E21-9C3827ABCC7B}" presName="Name0" presStyleCnt="0">
        <dgm:presLayoutVars>
          <dgm:dir/>
          <dgm:resizeHandles val="exact"/>
        </dgm:presLayoutVars>
      </dgm:prSet>
      <dgm:spPr/>
    </dgm:pt>
    <dgm:pt modelId="{0BDCCC38-6849-4293-AFED-006A9E07D85D}" type="pres">
      <dgm:prSet presAssocID="{06A66428-2D90-43B9-A4E0-15B5DEE0574E}" presName="parTxOnly" presStyleLbl="node1" presStyleIdx="0" presStyleCnt="5">
        <dgm:presLayoutVars>
          <dgm:bulletEnabled val="1"/>
        </dgm:presLayoutVars>
      </dgm:prSet>
      <dgm:spPr/>
      <dgm:t>
        <a:bodyPr/>
        <a:lstStyle/>
        <a:p>
          <a:endParaRPr lang="en-US"/>
        </a:p>
      </dgm:t>
    </dgm:pt>
    <dgm:pt modelId="{01D25221-53E6-4EAF-B6DD-82FCE4B87897}" type="pres">
      <dgm:prSet presAssocID="{40E70AA1-A0FE-41DC-AB1F-6EFE4386033E}" presName="parSpace" presStyleCnt="0"/>
      <dgm:spPr/>
    </dgm:pt>
    <dgm:pt modelId="{7FF28D0D-5211-495E-92B2-AB6B515C73D2}" type="pres">
      <dgm:prSet presAssocID="{AEA7F2FB-85ED-4168-BC30-1BFFC0583590}" presName="parTxOnly" presStyleLbl="node1" presStyleIdx="1" presStyleCnt="5">
        <dgm:presLayoutVars>
          <dgm:bulletEnabled val="1"/>
        </dgm:presLayoutVars>
      </dgm:prSet>
      <dgm:spPr/>
      <dgm:t>
        <a:bodyPr/>
        <a:lstStyle/>
        <a:p>
          <a:endParaRPr lang="en-US"/>
        </a:p>
      </dgm:t>
    </dgm:pt>
    <dgm:pt modelId="{FB539B11-295C-4461-B435-3E00FB1E76ED}" type="pres">
      <dgm:prSet presAssocID="{2AC6417E-631F-4787-9CFA-203AEFBC9E0A}" presName="parSpace" presStyleCnt="0"/>
      <dgm:spPr/>
    </dgm:pt>
    <dgm:pt modelId="{85274A44-E38A-495B-97AF-699755A4DF65}" type="pres">
      <dgm:prSet presAssocID="{5C99070B-CDD2-4D0E-8A2E-83FBEE82DCE1}" presName="parTxOnly" presStyleLbl="node1" presStyleIdx="2" presStyleCnt="5">
        <dgm:presLayoutVars>
          <dgm:bulletEnabled val="1"/>
        </dgm:presLayoutVars>
      </dgm:prSet>
      <dgm:spPr/>
      <dgm:t>
        <a:bodyPr/>
        <a:lstStyle/>
        <a:p>
          <a:endParaRPr lang="en-US"/>
        </a:p>
      </dgm:t>
    </dgm:pt>
    <dgm:pt modelId="{6B6E6815-F2D6-4EB5-8A39-B0C93F5244FE}" type="pres">
      <dgm:prSet presAssocID="{1E035236-03CD-4113-A7E4-894D81D77DFD}" presName="parSpace" presStyleCnt="0"/>
      <dgm:spPr/>
    </dgm:pt>
    <dgm:pt modelId="{3FE27EE8-16A3-4E85-A337-F5FC1DF85C1E}" type="pres">
      <dgm:prSet presAssocID="{41AE7A31-55A8-4BBC-A891-EB5F83F87848}" presName="parTxOnly" presStyleLbl="node1" presStyleIdx="3" presStyleCnt="5">
        <dgm:presLayoutVars>
          <dgm:bulletEnabled val="1"/>
        </dgm:presLayoutVars>
      </dgm:prSet>
      <dgm:spPr/>
      <dgm:t>
        <a:bodyPr/>
        <a:lstStyle/>
        <a:p>
          <a:endParaRPr lang="en-US"/>
        </a:p>
      </dgm:t>
    </dgm:pt>
    <dgm:pt modelId="{57DAC13B-12FC-435E-A277-65D40050782A}" type="pres">
      <dgm:prSet presAssocID="{4D790DF9-B644-47B8-BD35-4AA017E649D7}" presName="parSpace" presStyleCnt="0"/>
      <dgm:spPr/>
    </dgm:pt>
    <dgm:pt modelId="{7DEA55DD-9B92-437F-A759-F9300D3709A3}" type="pres">
      <dgm:prSet presAssocID="{63600673-6A91-4FD2-8413-CD09F08DA67E}" presName="parTxOnly" presStyleLbl="node1" presStyleIdx="4" presStyleCnt="5">
        <dgm:presLayoutVars>
          <dgm:bulletEnabled val="1"/>
        </dgm:presLayoutVars>
      </dgm:prSet>
      <dgm:spPr/>
      <dgm:t>
        <a:bodyPr/>
        <a:lstStyle/>
        <a:p>
          <a:endParaRPr lang="en-US"/>
        </a:p>
      </dgm:t>
    </dgm:pt>
  </dgm:ptLst>
  <dgm:cxnLst>
    <dgm:cxn modelId="{429FC8D0-F4A3-472C-80AF-4D184B672D35}" type="presOf" srcId="{41AE7A31-55A8-4BBC-A891-EB5F83F87848}" destId="{3FE27EE8-16A3-4E85-A337-F5FC1DF85C1E}" srcOrd="0" destOrd="0" presId="urn:microsoft.com/office/officeart/2005/8/layout/hChevron3"/>
    <dgm:cxn modelId="{930D7196-323A-4BF5-A929-CCCF93B2E46C}" srcId="{57D6E5D2-71BB-4ADC-8E21-9C3827ABCC7B}" destId="{5C99070B-CDD2-4D0E-8A2E-83FBEE82DCE1}" srcOrd="2" destOrd="0" parTransId="{D9A73983-3EFB-430A-8F69-12D2964B4920}" sibTransId="{1E035236-03CD-4113-A7E4-894D81D77DFD}"/>
    <dgm:cxn modelId="{69ED4624-78EA-4012-BEC8-2E682ECB65E5}" type="presOf" srcId="{AEA7F2FB-85ED-4168-BC30-1BFFC0583590}" destId="{7FF28D0D-5211-495E-92B2-AB6B515C73D2}" srcOrd="0" destOrd="0" presId="urn:microsoft.com/office/officeart/2005/8/layout/hChevron3"/>
    <dgm:cxn modelId="{1894D5A5-D1FC-426E-9E35-91DDFAC79F7C}" type="presOf" srcId="{57D6E5D2-71BB-4ADC-8E21-9C3827ABCC7B}" destId="{DF51E351-0DFB-4A56-BF4F-2CCB29AF5AC8}" srcOrd="0" destOrd="0" presId="urn:microsoft.com/office/officeart/2005/8/layout/hChevron3"/>
    <dgm:cxn modelId="{E62146C0-2C64-4C52-B0C0-B8C95B27997C}" type="presOf" srcId="{5C99070B-CDD2-4D0E-8A2E-83FBEE82DCE1}" destId="{85274A44-E38A-495B-97AF-699755A4DF65}" srcOrd="0" destOrd="0" presId="urn:microsoft.com/office/officeart/2005/8/layout/hChevron3"/>
    <dgm:cxn modelId="{BC975FA7-D7B8-41EE-A1E8-171D92B7B94D}" srcId="{57D6E5D2-71BB-4ADC-8E21-9C3827ABCC7B}" destId="{41AE7A31-55A8-4BBC-A891-EB5F83F87848}" srcOrd="3" destOrd="0" parTransId="{32773CBF-E3CB-4AA7-B0AD-B48B800FE765}" sibTransId="{4D790DF9-B644-47B8-BD35-4AA017E649D7}"/>
    <dgm:cxn modelId="{CA7255CC-BF81-45CD-8FE4-4953B2A5063F}" type="presOf" srcId="{06A66428-2D90-43B9-A4E0-15B5DEE0574E}" destId="{0BDCCC38-6849-4293-AFED-006A9E07D85D}" srcOrd="0" destOrd="0" presId="urn:microsoft.com/office/officeart/2005/8/layout/hChevron3"/>
    <dgm:cxn modelId="{7A346B9E-7378-4AA9-8A03-D54B2E284876}" srcId="{57D6E5D2-71BB-4ADC-8E21-9C3827ABCC7B}" destId="{06A66428-2D90-43B9-A4E0-15B5DEE0574E}" srcOrd="0" destOrd="0" parTransId="{8F8C6420-337A-4EF8-A396-FE5FEEF14840}" sibTransId="{40E70AA1-A0FE-41DC-AB1F-6EFE4386033E}"/>
    <dgm:cxn modelId="{1B719FCE-D800-495B-8AE6-62A23D60651F}" srcId="{57D6E5D2-71BB-4ADC-8E21-9C3827ABCC7B}" destId="{63600673-6A91-4FD2-8413-CD09F08DA67E}" srcOrd="4" destOrd="0" parTransId="{758E1E9C-8A9D-4069-84AB-4EB49B831EA1}" sibTransId="{2CCB6DA2-669C-4A07-BD06-B7E0BC9A027C}"/>
    <dgm:cxn modelId="{1AF506B7-1E18-4795-B166-0503B6E5D6BD}" srcId="{57D6E5D2-71BB-4ADC-8E21-9C3827ABCC7B}" destId="{AEA7F2FB-85ED-4168-BC30-1BFFC0583590}" srcOrd="1" destOrd="0" parTransId="{FD8E2CC3-F379-4B48-A256-F0A7E2861703}" sibTransId="{2AC6417E-631F-4787-9CFA-203AEFBC9E0A}"/>
    <dgm:cxn modelId="{61A10DC8-6613-4737-8997-83B4F750E525}" type="presOf" srcId="{63600673-6A91-4FD2-8413-CD09F08DA67E}" destId="{7DEA55DD-9B92-437F-A759-F9300D3709A3}" srcOrd="0" destOrd="0" presId="urn:microsoft.com/office/officeart/2005/8/layout/hChevron3"/>
    <dgm:cxn modelId="{938E43DB-60CC-4522-9F43-9F8C0A45E6F2}" type="presParOf" srcId="{DF51E351-0DFB-4A56-BF4F-2CCB29AF5AC8}" destId="{0BDCCC38-6849-4293-AFED-006A9E07D85D}" srcOrd="0" destOrd="0" presId="urn:microsoft.com/office/officeart/2005/8/layout/hChevron3"/>
    <dgm:cxn modelId="{A5D7834F-13DF-4389-AE5C-9440EFE7722A}" type="presParOf" srcId="{DF51E351-0DFB-4A56-BF4F-2CCB29AF5AC8}" destId="{01D25221-53E6-4EAF-B6DD-82FCE4B87897}" srcOrd="1" destOrd="0" presId="urn:microsoft.com/office/officeart/2005/8/layout/hChevron3"/>
    <dgm:cxn modelId="{FA9CFDBE-DC4E-4D13-BA1C-A7355C8D35E1}" type="presParOf" srcId="{DF51E351-0DFB-4A56-BF4F-2CCB29AF5AC8}" destId="{7FF28D0D-5211-495E-92B2-AB6B515C73D2}" srcOrd="2" destOrd="0" presId="urn:microsoft.com/office/officeart/2005/8/layout/hChevron3"/>
    <dgm:cxn modelId="{5415CF3E-B400-4688-9C0D-D5964AF62A98}" type="presParOf" srcId="{DF51E351-0DFB-4A56-BF4F-2CCB29AF5AC8}" destId="{FB539B11-295C-4461-B435-3E00FB1E76ED}" srcOrd="3" destOrd="0" presId="urn:microsoft.com/office/officeart/2005/8/layout/hChevron3"/>
    <dgm:cxn modelId="{8C013CDD-3996-4E03-B3A8-1BE21A8985C9}" type="presParOf" srcId="{DF51E351-0DFB-4A56-BF4F-2CCB29AF5AC8}" destId="{85274A44-E38A-495B-97AF-699755A4DF65}" srcOrd="4" destOrd="0" presId="urn:microsoft.com/office/officeart/2005/8/layout/hChevron3"/>
    <dgm:cxn modelId="{D8B225B1-F4AF-4490-B2ED-D6CE15C79D06}" type="presParOf" srcId="{DF51E351-0DFB-4A56-BF4F-2CCB29AF5AC8}" destId="{6B6E6815-F2D6-4EB5-8A39-B0C93F5244FE}" srcOrd="5" destOrd="0" presId="urn:microsoft.com/office/officeart/2005/8/layout/hChevron3"/>
    <dgm:cxn modelId="{0E986969-01E8-4E2F-BCAF-8AE0168814F6}" type="presParOf" srcId="{DF51E351-0DFB-4A56-BF4F-2CCB29AF5AC8}" destId="{3FE27EE8-16A3-4E85-A337-F5FC1DF85C1E}" srcOrd="6" destOrd="0" presId="urn:microsoft.com/office/officeart/2005/8/layout/hChevron3"/>
    <dgm:cxn modelId="{31862A70-2AC1-4CE6-ABEA-B2572FDB237E}" type="presParOf" srcId="{DF51E351-0DFB-4A56-BF4F-2CCB29AF5AC8}" destId="{57DAC13B-12FC-435E-A277-65D40050782A}" srcOrd="7" destOrd="0" presId="urn:microsoft.com/office/officeart/2005/8/layout/hChevron3"/>
    <dgm:cxn modelId="{21FAAC0C-528C-4148-9E7C-CC650C436182}" type="presParOf" srcId="{DF51E351-0DFB-4A56-BF4F-2CCB29AF5AC8}" destId="{7DEA55DD-9B92-437F-A759-F9300D3709A3}"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CCC38-6849-4293-AFED-006A9E07D85D}">
      <dsp:nvSpPr>
        <dsp:cNvPr id="0" name=""/>
        <dsp:cNvSpPr/>
      </dsp:nvSpPr>
      <dsp:spPr>
        <a:xfrm>
          <a:off x="1041" y="1625699"/>
          <a:ext cx="2031503" cy="812601"/>
        </a:xfrm>
        <a:prstGeom prst="homePlate">
          <a:avLst/>
        </a:prstGeom>
        <a:solidFill>
          <a:srgbClr val="C1D17A"/>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tx1"/>
              </a:solidFill>
              <a:latin typeface="Arial"/>
              <a:cs typeface="Arial"/>
            </a:rPr>
            <a:t>2007-2009</a:t>
          </a:r>
          <a:endParaRPr lang="en-US" sz="1800" b="1" i="0" kern="1200" dirty="0">
            <a:solidFill>
              <a:schemeClr val="tx1"/>
            </a:solidFill>
            <a:latin typeface="Arial"/>
            <a:cs typeface="Arial"/>
          </a:endParaRPr>
        </a:p>
      </dsp:txBody>
      <dsp:txXfrm>
        <a:off x="1041" y="1625699"/>
        <a:ext cx="1828353" cy="812601"/>
      </dsp:txXfrm>
    </dsp:sp>
    <dsp:sp modelId="{7FF28D0D-5211-495E-92B2-AB6B515C73D2}">
      <dsp:nvSpPr>
        <dsp:cNvPr id="0" name=""/>
        <dsp:cNvSpPr/>
      </dsp:nvSpPr>
      <dsp:spPr>
        <a:xfrm>
          <a:off x="1626244" y="1625699"/>
          <a:ext cx="2031503" cy="812601"/>
        </a:xfrm>
        <a:prstGeom prst="chevron">
          <a:avLst/>
        </a:prstGeom>
        <a:solidFill>
          <a:srgbClr val="8FD777"/>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tx1"/>
              </a:solidFill>
              <a:latin typeface="Arial"/>
              <a:cs typeface="Arial"/>
            </a:rPr>
            <a:t>2009-2010</a:t>
          </a:r>
          <a:endParaRPr lang="en-US" sz="1800" b="1" i="0" kern="1200" dirty="0">
            <a:solidFill>
              <a:schemeClr val="tx1"/>
            </a:solidFill>
            <a:latin typeface="Arial"/>
            <a:cs typeface="Arial"/>
          </a:endParaRPr>
        </a:p>
      </dsp:txBody>
      <dsp:txXfrm>
        <a:off x="2032545" y="1625699"/>
        <a:ext cx="1218902" cy="812601"/>
      </dsp:txXfrm>
    </dsp:sp>
    <dsp:sp modelId="{85274A44-E38A-495B-97AF-699755A4DF65}">
      <dsp:nvSpPr>
        <dsp:cNvPr id="0" name=""/>
        <dsp:cNvSpPr/>
      </dsp:nvSpPr>
      <dsp:spPr>
        <a:xfrm>
          <a:off x="3251448" y="1625699"/>
          <a:ext cx="2031503" cy="812601"/>
        </a:xfrm>
        <a:prstGeom prst="chevron">
          <a:avLst/>
        </a:prstGeom>
        <a:solidFill>
          <a:srgbClr val="70D85E"/>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tx1"/>
              </a:solidFill>
              <a:latin typeface="Arial"/>
              <a:cs typeface="Arial"/>
            </a:rPr>
            <a:t>2010-2012</a:t>
          </a:r>
          <a:endParaRPr lang="en-US" sz="1800" b="1" i="0" kern="1200" dirty="0">
            <a:solidFill>
              <a:schemeClr val="tx1"/>
            </a:solidFill>
            <a:latin typeface="Arial"/>
            <a:cs typeface="Arial"/>
          </a:endParaRPr>
        </a:p>
      </dsp:txBody>
      <dsp:txXfrm>
        <a:off x="3657749" y="1625699"/>
        <a:ext cx="1218902" cy="812601"/>
      </dsp:txXfrm>
    </dsp:sp>
    <dsp:sp modelId="{3FE27EE8-16A3-4E85-A337-F5FC1DF85C1E}">
      <dsp:nvSpPr>
        <dsp:cNvPr id="0" name=""/>
        <dsp:cNvSpPr/>
      </dsp:nvSpPr>
      <dsp:spPr>
        <a:xfrm>
          <a:off x="4876651" y="1625699"/>
          <a:ext cx="2031503" cy="812601"/>
        </a:xfrm>
        <a:prstGeom prst="chevron">
          <a:avLst/>
        </a:prstGeom>
        <a:solidFill>
          <a:srgbClr val="7DD44F"/>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tx1"/>
              </a:solidFill>
              <a:latin typeface="Arial"/>
              <a:cs typeface="Arial"/>
            </a:rPr>
            <a:t>2012-2013</a:t>
          </a:r>
          <a:endParaRPr lang="en-US" sz="1800" b="1" i="0" kern="1200" dirty="0">
            <a:solidFill>
              <a:schemeClr val="tx1"/>
            </a:solidFill>
            <a:latin typeface="Arial"/>
            <a:cs typeface="Arial"/>
          </a:endParaRPr>
        </a:p>
      </dsp:txBody>
      <dsp:txXfrm>
        <a:off x="5282952" y="1625699"/>
        <a:ext cx="1218902" cy="812601"/>
      </dsp:txXfrm>
    </dsp:sp>
    <dsp:sp modelId="{7DEA55DD-9B92-437F-A759-F9300D3709A3}">
      <dsp:nvSpPr>
        <dsp:cNvPr id="0" name=""/>
        <dsp:cNvSpPr/>
      </dsp:nvSpPr>
      <dsp:spPr>
        <a:xfrm>
          <a:off x="6501854" y="1625699"/>
          <a:ext cx="2031503" cy="812601"/>
        </a:xfrm>
        <a:prstGeom prst="chevron">
          <a:avLst/>
        </a:prstGeom>
        <a:solidFill>
          <a:srgbClr val="0098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tx1"/>
              </a:solidFill>
              <a:latin typeface="Arial"/>
              <a:cs typeface="Arial"/>
            </a:rPr>
            <a:t>2013-2015</a:t>
          </a:r>
          <a:endParaRPr lang="en-US" sz="1800" b="1" i="0" kern="1200" dirty="0">
            <a:solidFill>
              <a:schemeClr val="tx1"/>
            </a:solidFill>
            <a:latin typeface="Arial"/>
            <a:cs typeface="Arial"/>
          </a:endParaRPr>
        </a:p>
      </dsp:txBody>
      <dsp:txXfrm>
        <a:off x="6908155" y="1625699"/>
        <a:ext cx="1218902" cy="81260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2AC17D2-7611-4B86-B325-0C8135B53879}" type="datetimeFigureOut">
              <a:rPr lang="en-US" smtClean="0"/>
              <a:pPr/>
              <a:t>11/15/2016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2543EDF-0B1E-4B0D-83EB-84D7C112D42E}" type="slidenum">
              <a:rPr lang="en-US" smtClean="0"/>
              <a:pPr/>
              <a:t>‹#›</a:t>
            </a:fld>
            <a:endParaRPr lang="en-US"/>
          </a:p>
        </p:txBody>
      </p:sp>
    </p:spTree>
    <p:extLst>
      <p:ext uri="{BB962C8B-B14F-4D97-AF65-F5344CB8AC3E}">
        <p14:creationId xmlns:p14="http://schemas.microsoft.com/office/powerpoint/2010/main" val="18940457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dirty="0"/>
          </a:p>
        </p:txBody>
      </p:sp>
      <p:sp>
        <p:nvSpPr>
          <p:cNvPr id="1638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fld id="{65E45C21-BF8F-4659-B51E-EF2B62D072A1}" type="datetimeFigureOut">
              <a:rPr lang="en-US"/>
              <a:pPr/>
              <a:t>11/15/2016</a:t>
            </a:fld>
            <a:endParaRPr lang="en-US" dirty="0"/>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dirty="0"/>
          </a:p>
        </p:txBody>
      </p:sp>
      <p:sp>
        <p:nvSpPr>
          <p:cNvPr id="1639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3937070D-6D4B-4842-B907-ACE0E20D8759}" type="slidenum">
              <a:rPr lang="en-US"/>
              <a:pPr/>
              <a:t>‹#›</a:t>
            </a:fld>
            <a:endParaRPr lang="en-US" dirty="0"/>
          </a:p>
        </p:txBody>
      </p:sp>
    </p:spTree>
    <p:extLst>
      <p:ext uri="{BB962C8B-B14F-4D97-AF65-F5344CB8AC3E}">
        <p14:creationId xmlns:p14="http://schemas.microsoft.com/office/powerpoint/2010/main" val="520338853"/>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37070D-6D4B-4842-B907-ACE0E20D8759}" type="slidenum">
              <a:rPr lang="en-US" smtClean="0"/>
              <a:pPr/>
              <a:t>1</a:t>
            </a:fld>
            <a:endParaRPr lang="en-US" dirty="0"/>
          </a:p>
        </p:txBody>
      </p:sp>
    </p:spTree>
    <p:extLst>
      <p:ext uri="{BB962C8B-B14F-4D97-AF65-F5344CB8AC3E}">
        <p14:creationId xmlns:p14="http://schemas.microsoft.com/office/powerpoint/2010/main" val="4217621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562" y="4416510"/>
            <a:ext cx="5609277" cy="4183220"/>
          </a:xfrm>
          <a:prstGeom prst="rect">
            <a:avLst/>
          </a:prstGeom>
        </p:spPr>
        <p:txBody>
          <a:bodyPr/>
          <a:lstStyle/>
          <a:p>
            <a:r>
              <a:rPr lang="en-US" sz="1600" dirty="0" smtClean="0"/>
              <a:t>80/20 focus is important</a:t>
            </a:r>
            <a:endParaRPr lang="en-US" sz="1600" dirty="0"/>
          </a:p>
        </p:txBody>
      </p:sp>
      <p:sp>
        <p:nvSpPr>
          <p:cNvPr id="4" name="Slide Number Placeholder 3"/>
          <p:cNvSpPr>
            <a:spLocks noGrp="1"/>
          </p:cNvSpPr>
          <p:nvPr>
            <p:ph type="sldNum" sz="quarter" idx="10"/>
          </p:nvPr>
        </p:nvSpPr>
        <p:spPr/>
        <p:txBody>
          <a:bodyPr/>
          <a:lstStyle/>
          <a:p>
            <a:fld id="{378486F2-ED4B-F141-A004-2D4F2FD4DFDD}" type="slidenum">
              <a:rPr lang="en-US" smtClean="0"/>
              <a:pPr/>
              <a:t>10</a:t>
            </a:fld>
            <a:endParaRPr lang="en-US" dirty="0">
              <a:solidFill>
                <a:schemeClr val="tx1"/>
              </a:solidFill>
              <a:latin typeface="Times New Roman" charset="0"/>
            </a:endParaRPr>
          </a:p>
        </p:txBody>
      </p:sp>
    </p:spTree>
    <p:extLst>
      <p:ext uri="{BB962C8B-B14F-4D97-AF65-F5344CB8AC3E}">
        <p14:creationId xmlns:p14="http://schemas.microsoft.com/office/powerpoint/2010/main" val="3543781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All Federal Staff are provided 16 hours on the specifics of the INL Contract.</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3937070D-6D4B-4842-B907-ACE0E20D8759}" type="slidenum">
              <a:rPr lang="en-US" smtClean="0"/>
              <a:pPr/>
              <a:t>11</a:t>
            </a:fld>
            <a:endParaRPr lang="en-US" dirty="0"/>
          </a:p>
        </p:txBody>
      </p:sp>
    </p:spTree>
    <p:extLst>
      <p:ext uri="{BB962C8B-B14F-4D97-AF65-F5344CB8AC3E}">
        <p14:creationId xmlns:p14="http://schemas.microsoft.com/office/powerpoint/2010/main" val="3133188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37070D-6D4B-4842-B907-ACE0E20D8759}" type="slidenum">
              <a:rPr lang="en-US" smtClean="0"/>
              <a:pPr/>
              <a:t>12</a:t>
            </a:fld>
            <a:endParaRPr lang="en-US" dirty="0"/>
          </a:p>
        </p:txBody>
      </p:sp>
    </p:spTree>
    <p:extLst>
      <p:ext uri="{BB962C8B-B14F-4D97-AF65-F5344CB8AC3E}">
        <p14:creationId xmlns:p14="http://schemas.microsoft.com/office/powerpoint/2010/main" val="318706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562" y="4416510"/>
            <a:ext cx="5609277" cy="418322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8C26E19E-CFFF-4816-AF76-50B1932556E5}" type="slidenum">
              <a:rPr lang="en-US" smtClean="0"/>
              <a:t>13</a:t>
            </a:fld>
            <a:endParaRPr lang="en-US"/>
          </a:p>
        </p:txBody>
      </p:sp>
    </p:spTree>
    <p:extLst>
      <p:ext uri="{BB962C8B-B14F-4D97-AF65-F5344CB8AC3E}">
        <p14:creationId xmlns:p14="http://schemas.microsoft.com/office/powerpoint/2010/main" val="2073423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37070D-6D4B-4842-B907-ACE0E20D8759}" type="slidenum">
              <a:rPr lang="en-US" smtClean="0"/>
              <a:pPr/>
              <a:t>14</a:t>
            </a:fld>
            <a:endParaRPr lang="en-US" dirty="0"/>
          </a:p>
        </p:txBody>
      </p:sp>
    </p:spTree>
    <p:extLst>
      <p:ext uri="{BB962C8B-B14F-4D97-AF65-F5344CB8AC3E}">
        <p14:creationId xmlns:p14="http://schemas.microsoft.com/office/powerpoint/2010/main" val="581842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4208" y="439005"/>
            <a:ext cx="4648200" cy="3486150"/>
          </a:xfrm>
        </p:spPr>
      </p:sp>
      <p:sp>
        <p:nvSpPr>
          <p:cNvPr id="3" name="Notes Placeholder 2"/>
          <p:cNvSpPr>
            <a:spLocks noGrp="1"/>
          </p:cNvSpPr>
          <p:nvPr>
            <p:ph type="body" idx="1"/>
          </p:nvPr>
        </p:nvSpPr>
        <p:spPr>
          <a:xfrm>
            <a:off x="712285" y="4275833"/>
            <a:ext cx="5609277" cy="4399244"/>
          </a:xfrm>
          <a:prstGeom prst="rect">
            <a:avLst/>
          </a:prstGeom>
        </p:spPr>
        <p:txBody>
          <a:bodyPr/>
          <a:lstStyle/>
          <a:p>
            <a:r>
              <a:rPr lang="en-US" sz="1800" dirty="0" smtClean="0"/>
              <a:t>Plagiarized from the NRC Reactor Oversight Process stoplight chart</a:t>
            </a:r>
          </a:p>
          <a:p>
            <a:endParaRPr lang="en-US" sz="1800" dirty="0"/>
          </a:p>
          <a:p>
            <a:r>
              <a:rPr lang="en-US" sz="1800" dirty="0" smtClean="0"/>
              <a:t>Functional Area owners have specific grading criteria</a:t>
            </a:r>
          </a:p>
          <a:p>
            <a:endParaRPr lang="en-US" sz="1800" dirty="0"/>
          </a:p>
          <a:p>
            <a:r>
              <a:rPr lang="en-US" sz="1800" dirty="0" smtClean="0"/>
              <a:t>Strategic Areas are a roll up of the Functional Areas.</a:t>
            </a:r>
          </a:p>
          <a:p>
            <a:endParaRPr lang="en-US" sz="1800" dirty="0"/>
          </a:p>
          <a:p>
            <a:r>
              <a:rPr lang="en-US" sz="1800" dirty="0" smtClean="0"/>
              <a:t>Cross cutting Areas are provided input from the Functional Areas and also have specific criteria.</a:t>
            </a:r>
          </a:p>
          <a:p>
            <a:endParaRPr lang="en-US" sz="1800" dirty="0"/>
          </a:p>
          <a:p>
            <a:r>
              <a:rPr lang="en-US" sz="1800" dirty="0" smtClean="0"/>
              <a:t>QER meeting is a multi-hour meeting with peers challenging each other on the results (murder board) (red, yellow, green, blue)</a:t>
            </a:r>
            <a:endParaRPr lang="en-US" sz="1800" dirty="0"/>
          </a:p>
        </p:txBody>
      </p:sp>
      <p:sp>
        <p:nvSpPr>
          <p:cNvPr id="4" name="Slide Number Placeholder 3"/>
          <p:cNvSpPr>
            <a:spLocks noGrp="1"/>
          </p:cNvSpPr>
          <p:nvPr>
            <p:ph type="sldNum" sz="quarter" idx="10"/>
          </p:nvPr>
        </p:nvSpPr>
        <p:spPr/>
        <p:txBody>
          <a:bodyPr/>
          <a:lstStyle/>
          <a:p>
            <a:fld id="{378486F2-ED4B-F141-A004-2D4F2FD4DFDD}" type="slidenum">
              <a:rPr lang="en-US" smtClean="0"/>
              <a:pPr/>
              <a:t>15</a:t>
            </a:fld>
            <a:endParaRPr lang="en-US" dirty="0">
              <a:solidFill>
                <a:schemeClr val="tx1"/>
              </a:solidFill>
              <a:latin typeface="Times New Roman" charset="0"/>
            </a:endParaRPr>
          </a:p>
        </p:txBody>
      </p:sp>
    </p:spTree>
    <p:extLst>
      <p:ext uri="{BB962C8B-B14F-4D97-AF65-F5344CB8AC3E}">
        <p14:creationId xmlns:p14="http://schemas.microsoft.com/office/powerpoint/2010/main" val="1340742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This slide and the next is to emphasis how the CAS Oversight and the QER tool has modified contractor behavior.</a:t>
            </a:r>
          </a:p>
          <a:p>
            <a:r>
              <a:rPr lang="en-US" sz="1800" dirty="0" err="1" smtClean="0"/>
              <a:t>Critiera</a:t>
            </a:r>
            <a:r>
              <a:rPr lang="en-US" sz="1800" dirty="0" smtClean="0"/>
              <a:t>:</a:t>
            </a:r>
          </a:p>
          <a:p>
            <a:r>
              <a:rPr lang="en-US" sz="1800" dirty="0" smtClean="0"/>
              <a:t>Metrics</a:t>
            </a:r>
          </a:p>
          <a:p>
            <a:r>
              <a:rPr lang="en-US" sz="1800" dirty="0" smtClean="0"/>
              <a:t>Events</a:t>
            </a:r>
          </a:p>
          <a:p>
            <a:r>
              <a:rPr lang="en-US" sz="1800" dirty="0" smtClean="0"/>
              <a:t>DOE assessments</a:t>
            </a:r>
          </a:p>
          <a:p>
            <a:r>
              <a:rPr lang="en-US" sz="1800" dirty="0" smtClean="0"/>
              <a:t>DOE Ops Awareness</a:t>
            </a:r>
          </a:p>
          <a:p>
            <a:r>
              <a:rPr lang="en-US" sz="1800" dirty="0" smtClean="0"/>
              <a:t>CAS Elements</a:t>
            </a:r>
          </a:p>
          <a:p>
            <a:pPr marL="285750" indent="-285750">
              <a:buFont typeface="Arial" panose="020B0604020202020204" pitchFamily="34" charset="0"/>
              <a:buChar char="•"/>
            </a:pPr>
            <a:r>
              <a:rPr lang="en-US" sz="1800" dirty="0" smtClean="0"/>
              <a:t>Self-assessments</a:t>
            </a:r>
          </a:p>
          <a:p>
            <a:pPr marL="285750" indent="-285750">
              <a:buFont typeface="Arial" panose="020B0604020202020204" pitchFamily="34" charset="0"/>
              <a:buChar char="•"/>
            </a:pPr>
            <a:r>
              <a:rPr lang="en-US" sz="1800" dirty="0" smtClean="0"/>
              <a:t>Independent-assessments</a:t>
            </a:r>
          </a:p>
          <a:p>
            <a:pPr marL="285750" indent="-285750">
              <a:buFont typeface="Arial" panose="020B0604020202020204" pitchFamily="34" charset="0"/>
              <a:buChar char="•"/>
            </a:pPr>
            <a:r>
              <a:rPr lang="en-US" sz="1800" dirty="0" smtClean="0"/>
              <a:t>Issue Management</a:t>
            </a:r>
            <a:endParaRPr lang="en-US" sz="1800" dirty="0"/>
          </a:p>
        </p:txBody>
      </p:sp>
      <p:sp>
        <p:nvSpPr>
          <p:cNvPr id="4" name="Slide Number Placeholder 3"/>
          <p:cNvSpPr>
            <a:spLocks noGrp="1"/>
          </p:cNvSpPr>
          <p:nvPr>
            <p:ph type="sldNum" sz="quarter" idx="10"/>
          </p:nvPr>
        </p:nvSpPr>
        <p:spPr/>
        <p:txBody>
          <a:bodyPr/>
          <a:lstStyle/>
          <a:p>
            <a:fld id="{3937070D-6D4B-4842-B907-ACE0E20D8759}" type="slidenum">
              <a:rPr lang="en-US" smtClean="0"/>
              <a:pPr/>
              <a:t>16</a:t>
            </a:fld>
            <a:endParaRPr lang="en-US" dirty="0"/>
          </a:p>
        </p:txBody>
      </p:sp>
    </p:spTree>
    <p:extLst>
      <p:ext uri="{BB962C8B-B14F-4D97-AF65-F5344CB8AC3E}">
        <p14:creationId xmlns:p14="http://schemas.microsoft.com/office/powerpoint/2010/main" val="425952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Group physiological response to an event: </a:t>
            </a:r>
          </a:p>
          <a:p>
            <a:r>
              <a:rPr lang="en-US" dirty="0"/>
              <a:t>1. Fear.  Immediately after an event fear permeates the crew, supervision, management  and their families. Fear of damaging the good standing of the crew, fear of disciplinary action, fear of retribution, fear of being fired.   2. Learning. Assessment, analysis, review, observations - what went wrong, how to fix it. What are our corrective actions.  3. Acceptance. Ok we have to follow the new processes, procedures, and protocols. Ok, I'm drinking the cool aid.  4. Confidence. We can do this. We get this. We've got this.  5. Pride. The ultimate goal in responding to an event. Proud in our new way of executing work. Proud in what we have become. Not just drinking the cool-aid, but selling it. Look at us, come observe us in the field. We are one of the best in the business and leading the way. </a:t>
            </a:r>
          </a:p>
          <a:p>
            <a:r>
              <a:rPr lang="en-US" sz="1600" dirty="0"/>
              <a:t>DOE Response to an event if CAS is working, it’s hard but wait for the contractor to act</a:t>
            </a:r>
            <a:r>
              <a:rPr lang="en-US" sz="1600" dirty="0" smtClean="0"/>
              <a:t>. If Contractor actions are aggressive and comprehensive, depending </a:t>
            </a:r>
            <a:r>
              <a:rPr lang="en-US" sz="1600" dirty="0"/>
              <a:t>on </a:t>
            </a:r>
            <a:r>
              <a:rPr lang="en-US" sz="1600" dirty="0" smtClean="0"/>
              <a:t>the severity of the event, </a:t>
            </a:r>
            <a:r>
              <a:rPr lang="en-US" sz="1600" dirty="0"/>
              <a:t>CPOF or enforcement action may </a:t>
            </a:r>
            <a:r>
              <a:rPr lang="en-US" sz="1600" dirty="0" smtClean="0"/>
              <a:t>or may not be necessary.  If the severity is such that Federal action is necessary, a functioning CAS and appropriate Contractor response may limit contract or </a:t>
            </a:r>
            <a:r>
              <a:rPr lang="en-US" sz="1600" smtClean="0"/>
              <a:t>Enforcement action.</a:t>
            </a:r>
            <a:endParaRPr lang="en-US" sz="1600" dirty="0"/>
          </a:p>
          <a:p>
            <a:endParaRPr lang="en-US" dirty="0"/>
          </a:p>
        </p:txBody>
      </p:sp>
      <p:sp>
        <p:nvSpPr>
          <p:cNvPr id="4" name="Slide Number Placeholder 3"/>
          <p:cNvSpPr>
            <a:spLocks noGrp="1"/>
          </p:cNvSpPr>
          <p:nvPr>
            <p:ph type="sldNum" sz="quarter" idx="10"/>
          </p:nvPr>
        </p:nvSpPr>
        <p:spPr/>
        <p:txBody>
          <a:bodyPr/>
          <a:lstStyle/>
          <a:p>
            <a:fld id="{3937070D-6D4B-4842-B907-ACE0E20D8759}" type="slidenum">
              <a:rPr lang="en-US" smtClean="0"/>
              <a:pPr/>
              <a:t>17</a:t>
            </a:fld>
            <a:endParaRPr lang="en-US" dirty="0"/>
          </a:p>
        </p:txBody>
      </p:sp>
    </p:spTree>
    <p:extLst>
      <p:ext uri="{BB962C8B-B14F-4D97-AF65-F5344CB8AC3E}">
        <p14:creationId xmlns:p14="http://schemas.microsoft.com/office/powerpoint/2010/main" val="302564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endParaRPr lang="en-US" sz="1800" dirty="0"/>
          </a:p>
        </p:txBody>
      </p:sp>
      <p:sp>
        <p:nvSpPr>
          <p:cNvPr id="4" name="Slide Number Placeholder 3"/>
          <p:cNvSpPr>
            <a:spLocks noGrp="1"/>
          </p:cNvSpPr>
          <p:nvPr>
            <p:ph type="sldNum" sz="quarter" idx="10"/>
          </p:nvPr>
        </p:nvSpPr>
        <p:spPr/>
        <p:txBody>
          <a:bodyPr/>
          <a:lstStyle/>
          <a:p>
            <a:fld id="{3937070D-6D4B-4842-B907-ACE0E20D8759}" type="slidenum">
              <a:rPr lang="en-US" smtClean="0"/>
              <a:pPr/>
              <a:t>18</a:t>
            </a:fld>
            <a:endParaRPr lang="en-US" dirty="0"/>
          </a:p>
        </p:txBody>
      </p:sp>
    </p:spTree>
    <p:extLst>
      <p:ext uri="{BB962C8B-B14F-4D97-AF65-F5344CB8AC3E}">
        <p14:creationId xmlns:p14="http://schemas.microsoft.com/office/powerpoint/2010/main" val="509412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37070D-6D4B-4842-B907-ACE0E20D8759}" type="slidenum">
              <a:rPr lang="en-US" smtClean="0"/>
              <a:pPr/>
              <a:t>19</a:t>
            </a:fld>
            <a:endParaRPr lang="en-US" dirty="0"/>
          </a:p>
        </p:txBody>
      </p:sp>
    </p:spTree>
    <p:extLst>
      <p:ext uri="{BB962C8B-B14F-4D97-AF65-F5344CB8AC3E}">
        <p14:creationId xmlns:p14="http://schemas.microsoft.com/office/powerpoint/2010/main" val="705827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37070D-6D4B-4842-B907-ACE0E20D8759}" type="slidenum">
              <a:rPr lang="en-US" smtClean="0"/>
              <a:pPr/>
              <a:t>2</a:t>
            </a:fld>
            <a:endParaRPr lang="en-US" dirty="0"/>
          </a:p>
        </p:txBody>
      </p:sp>
    </p:spTree>
    <p:extLst>
      <p:ext uri="{BB962C8B-B14F-4D97-AF65-F5344CB8AC3E}">
        <p14:creationId xmlns:p14="http://schemas.microsoft.com/office/powerpoint/2010/main" val="323091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37070D-6D4B-4842-B907-ACE0E20D8759}" type="slidenum">
              <a:rPr lang="en-US" smtClean="0"/>
              <a:pPr/>
              <a:t>3</a:t>
            </a:fld>
            <a:endParaRPr lang="en-US" dirty="0"/>
          </a:p>
        </p:txBody>
      </p:sp>
    </p:spTree>
    <p:extLst>
      <p:ext uri="{BB962C8B-B14F-4D97-AF65-F5344CB8AC3E}">
        <p14:creationId xmlns:p14="http://schemas.microsoft.com/office/powerpoint/2010/main" val="388144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The Idaho Site is located on Bureau of Land Management land.</a:t>
            </a:r>
            <a:r>
              <a:rPr lang="en-US" sz="1800" dirty="0"/>
              <a:t> </a:t>
            </a:r>
            <a:r>
              <a:rPr lang="en-US" sz="1800" dirty="0" smtClean="0"/>
              <a:t>The </a:t>
            </a:r>
            <a:r>
              <a:rPr lang="en-US" sz="1800" dirty="0"/>
              <a:t>Office of Nuclear Energy </a:t>
            </a:r>
            <a:r>
              <a:rPr lang="en-US" sz="1800" dirty="0" smtClean="0"/>
              <a:t>is </a:t>
            </a:r>
            <a:r>
              <a:rPr lang="en-US" sz="1800" dirty="0"/>
              <a:t>the landlord for the Idaho </a:t>
            </a:r>
            <a:r>
              <a:rPr lang="en-US" sz="1800" dirty="0" smtClean="0"/>
              <a:t>Site and is responsible to the  environmental permitting and cultural resources of the Site.</a:t>
            </a:r>
          </a:p>
          <a:p>
            <a:endParaRPr lang="en-US" sz="1800" dirty="0"/>
          </a:p>
          <a:p>
            <a:r>
              <a:rPr lang="en-US" sz="1800" dirty="0" smtClean="0"/>
              <a:t>This presentation is in regards to the Idaho National Laboratory.  The INL is the Office of Nuclear Energy contractor, Battelle Energy Alliance for the Idaho Site.  </a:t>
            </a:r>
          </a:p>
          <a:p>
            <a:endParaRPr lang="en-US" sz="1800" dirty="0" smtClean="0"/>
          </a:p>
          <a:p>
            <a:r>
              <a:rPr lang="en-US" sz="1800" dirty="0" smtClean="0"/>
              <a:t>There are EM contractors on Site.  My oversight responsibility is limited to environmental permitting, so this presentation will be focused on the INL.</a:t>
            </a:r>
          </a:p>
          <a:p>
            <a:r>
              <a:rPr lang="en-US" sz="1800" dirty="0" smtClean="0"/>
              <a:t>Discuss the Site areas shown</a:t>
            </a:r>
          </a:p>
          <a:p>
            <a:endParaRPr lang="en-US" sz="1800" dirty="0"/>
          </a:p>
        </p:txBody>
      </p:sp>
      <p:sp>
        <p:nvSpPr>
          <p:cNvPr id="4" name="Slide Number Placeholder 3"/>
          <p:cNvSpPr>
            <a:spLocks noGrp="1"/>
          </p:cNvSpPr>
          <p:nvPr>
            <p:ph type="sldNum" sz="quarter" idx="10"/>
          </p:nvPr>
        </p:nvSpPr>
        <p:spPr/>
        <p:txBody>
          <a:bodyPr/>
          <a:lstStyle/>
          <a:p>
            <a:fld id="{3937070D-6D4B-4842-B907-ACE0E20D8759}" type="slidenum">
              <a:rPr lang="en-US" smtClean="0"/>
              <a:pPr/>
              <a:t>4</a:t>
            </a:fld>
            <a:endParaRPr lang="en-US" dirty="0"/>
          </a:p>
        </p:txBody>
      </p:sp>
    </p:spTree>
    <p:extLst>
      <p:ext uri="{BB962C8B-B14F-4D97-AF65-F5344CB8AC3E}">
        <p14:creationId xmlns:p14="http://schemas.microsoft.com/office/powerpoint/2010/main" val="278614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562" y="4416510"/>
            <a:ext cx="5609277" cy="418322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378486F2-ED4B-F141-A004-2D4F2FD4DFDD}" type="slidenum">
              <a:rPr lang="en-US" smtClean="0"/>
              <a:pPr/>
              <a:t>5</a:t>
            </a:fld>
            <a:endParaRPr lang="en-US" dirty="0">
              <a:solidFill>
                <a:schemeClr val="tx1"/>
              </a:solidFill>
              <a:latin typeface="Times New Roman" charset="0"/>
            </a:endParaRPr>
          </a:p>
        </p:txBody>
      </p:sp>
    </p:spTree>
    <p:extLst>
      <p:ext uri="{BB962C8B-B14F-4D97-AF65-F5344CB8AC3E}">
        <p14:creationId xmlns:p14="http://schemas.microsoft.com/office/powerpoint/2010/main" val="282671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800" dirty="0" smtClean="0"/>
              <a:t>Initial consolidation of INEEL and ANL-W combined two very different cultures.</a:t>
            </a:r>
          </a:p>
          <a:p>
            <a:pPr>
              <a:lnSpc>
                <a:spcPct val="150000"/>
              </a:lnSpc>
            </a:pPr>
            <a:r>
              <a:rPr lang="en-US" sz="1800" dirty="0" smtClean="0"/>
              <a:t>Red Phosphorus event revealed weaknesses on R&amp;D self-oversight but the CAP was limited to the event only and not the INL</a:t>
            </a:r>
          </a:p>
          <a:p>
            <a:pPr>
              <a:lnSpc>
                <a:spcPct val="150000"/>
              </a:lnSpc>
            </a:pPr>
            <a:r>
              <a:rPr lang="en-US" sz="1800" dirty="0" smtClean="0"/>
              <a:t>Molten Salt Event – The casual factors were similar to the Red Phosphorus event.  The INL  expanded the scope of the CAP to all non-nuclear R&amp;D activities</a:t>
            </a:r>
            <a:endParaRPr lang="en-US" sz="1800" dirty="0"/>
          </a:p>
        </p:txBody>
      </p:sp>
      <p:sp>
        <p:nvSpPr>
          <p:cNvPr id="4" name="Slide Number Placeholder 3"/>
          <p:cNvSpPr>
            <a:spLocks noGrp="1"/>
          </p:cNvSpPr>
          <p:nvPr>
            <p:ph type="sldNum" sz="quarter" idx="10"/>
          </p:nvPr>
        </p:nvSpPr>
        <p:spPr/>
        <p:txBody>
          <a:bodyPr/>
          <a:lstStyle/>
          <a:p>
            <a:fld id="{3937070D-6D4B-4842-B907-ACE0E20D8759}" type="slidenum">
              <a:rPr lang="en-US" smtClean="0"/>
              <a:pPr/>
              <a:t>6</a:t>
            </a:fld>
            <a:endParaRPr lang="en-US" dirty="0"/>
          </a:p>
        </p:txBody>
      </p:sp>
    </p:spTree>
    <p:extLst>
      <p:ext uri="{BB962C8B-B14F-4D97-AF65-F5344CB8AC3E}">
        <p14:creationId xmlns:p14="http://schemas.microsoft.com/office/powerpoint/2010/main" val="1663744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546" y="485897"/>
            <a:ext cx="4648200" cy="3486150"/>
          </a:xfrm>
        </p:spPr>
      </p:sp>
      <p:sp>
        <p:nvSpPr>
          <p:cNvPr id="3" name="Notes Placeholder 2"/>
          <p:cNvSpPr>
            <a:spLocks noGrp="1"/>
          </p:cNvSpPr>
          <p:nvPr>
            <p:ph type="body" idx="1"/>
          </p:nvPr>
        </p:nvSpPr>
        <p:spPr>
          <a:xfrm>
            <a:off x="701040" y="4185138"/>
            <a:ext cx="5608320" cy="4736123"/>
          </a:xfrm>
        </p:spPr>
        <p:txBody>
          <a:bodyPr/>
          <a:lstStyle/>
          <a:p>
            <a:r>
              <a:rPr lang="en-US" sz="1500" dirty="0" smtClean="0"/>
              <a:t>QER </a:t>
            </a:r>
          </a:p>
          <a:p>
            <a:r>
              <a:rPr lang="en-US" sz="1500" dirty="0" smtClean="0"/>
              <a:t>•Objective –determined </a:t>
            </a:r>
            <a:r>
              <a:rPr lang="en-US" sz="1500" dirty="0"/>
              <a:t>by comparison to defined objective criteria, and uninfluenced by emotion, or personal prejudice.</a:t>
            </a:r>
          </a:p>
          <a:p>
            <a:r>
              <a:rPr lang="en-US" sz="1500" dirty="0" smtClean="0"/>
              <a:t>•Risk-informed </a:t>
            </a:r>
            <a:r>
              <a:rPr lang="en-US" sz="1500" dirty="0"/>
              <a:t>- elements of risk to safe performance are considered along with other factors (such as engineering judgment, conservative safety margins and redundancy) to better focus management attention on issues commensurate with their importance to health and safety.</a:t>
            </a:r>
          </a:p>
          <a:p>
            <a:r>
              <a:rPr lang="en-US" sz="1500" dirty="0" smtClean="0"/>
              <a:t>•Understandable </a:t>
            </a:r>
            <a:r>
              <a:rPr lang="en-US" sz="1500" dirty="0"/>
              <a:t>- the process and its results are clear and concise, and provides a trend of performance ratings over the established reporting period.</a:t>
            </a:r>
          </a:p>
          <a:p>
            <a:r>
              <a:rPr lang="en-US" sz="1500" dirty="0" smtClean="0"/>
              <a:t>•Repeatable </a:t>
            </a:r>
            <a:r>
              <a:rPr lang="en-US" sz="1500" dirty="0"/>
              <a:t>- more than one individual can follow the same defined process and arrive at the same conclusion in a consistent manner.</a:t>
            </a:r>
          </a:p>
          <a:p>
            <a:r>
              <a:rPr lang="en-US" sz="1500" dirty="0" smtClean="0"/>
              <a:t>•Open </a:t>
            </a:r>
            <a:r>
              <a:rPr lang="en-US" sz="1500" dirty="0"/>
              <a:t>- Informs and involves DOE Management and the contractors in the process.</a:t>
            </a:r>
          </a:p>
          <a:p>
            <a:r>
              <a:rPr lang="en-US" sz="1500" dirty="0" smtClean="0"/>
              <a:t>•Effective </a:t>
            </a:r>
            <a:r>
              <a:rPr lang="en-US" sz="1500" dirty="0"/>
              <a:t>- the reports are high quality, efficient, timely, and realistic, to enable the safe and conduct of hazardous operations.</a:t>
            </a:r>
          </a:p>
          <a:p>
            <a:endParaRPr lang="en-US" sz="1500" dirty="0"/>
          </a:p>
        </p:txBody>
      </p:sp>
      <p:sp>
        <p:nvSpPr>
          <p:cNvPr id="4" name="Slide Number Placeholder 3"/>
          <p:cNvSpPr>
            <a:spLocks noGrp="1"/>
          </p:cNvSpPr>
          <p:nvPr>
            <p:ph type="sldNum" sz="quarter" idx="10"/>
          </p:nvPr>
        </p:nvSpPr>
        <p:spPr/>
        <p:txBody>
          <a:bodyPr/>
          <a:lstStyle/>
          <a:p>
            <a:fld id="{3937070D-6D4B-4842-B907-ACE0E20D8759}" type="slidenum">
              <a:rPr lang="en-US" smtClean="0"/>
              <a:pPr/>
              <a:t>7</a:t>
            </a:fld>
            <a:endParaRPr lang="en-US" dirty="0"/>
          </a:p>
        </p:txBody>
      </p:sp>
    </p:spTree>
    <p:extLst>
      <p:ext uri="{BB962C8B-B14F-4D97-AF65-F5344CB8AC3E}">
        <p14:creationId xmlns:p14="http://schemas.microsoft.com/office/powerpoint/2010/main" val="3493615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562" y="4323805"/>
            <a:ext cx="5843929" cy="4402183"/>
          </a:xfrm>
          <a:prstGeom prst="rect">
            <a:avLst/>
          </a:prstGeom>
        </p:spPr>
        <p:txBody>
          <a:bodyPr/>
          <a:lstStyle/>
          <a:p>
            <a:r>
              <a:rPr lang="en-US" sz="1600" dirty="0" smtClean="0"/>
              <a:t>The bottom level of the oversight triangle is foundational  Without employee and first line supervisor involvement , CAS will not work.</a:t>
            </a:r>
          </a:p>
          <a:p>
            <a:endParaRPr lang="en-US" sz="1600" dirty="0" smtClean="0"/>
          </a:p>
          <a:p>
            <a:r>
              <a:rPr lang="en-US" sz="1600" dirty="0" smtClean="0"/>
              <a:t>Concerns need to be  flowed up the Leadership Management Team for both awareness and for risk management determination (limited resources have to be applied effectively and a enterprise perspective is provided at this level.  Also, INL wide safety management programs may need LMT support for Lab-wide adjustment. </a:t>
            </a:r>
          </a:p>
          <a:p>
            <a:endParaRPr lang="en-US" sz="1600" dirty="0" smtClean="0"/>
          </a:p>
          <a:p>
            <a:r>
              <a:rPr lang="en-US" sz="1600" dirty="0" smtClean="0"/>
              <a:t>The Corporate leadership must be engaged to provide the highest level of independent  assessment of the Enterprise’s performance.</a:t>
            </a:r>
          </a:p>
          <a:p>
            <a:endParaRPr lang="en-US" sz="1600" dirty="0" smtClean="0"/>
          </a:p>
          <a:p>
            <a:r>
              <a:rPr lang="en-US" sz="1600" dirty="0" smtClean="0"/>
              <a:t>At all levels  DOE is kept informed of issues, corrective actions and risk determinations.</a:t>
            </a:r>
          </a:p>
        </p:txBody>
      </p:sp>
      <p:sp>
        <p:nvSpPr>
          <p:cNvPr id="4" name="Slide Number Placeholder 3"/>
          <p:cNvSpPr>
            <a:spLocks noGrp="1"/>
          </p:cNvSpPr>
          <p:nvPr>
            <p:ph type="sldNum" sz="quarter" idx="10"/>
          </p:nvPr>
        </p:nvSpPr>
        <p:spPr/>
        <p:txBody>
          <a:bodyPr/>
          <a:lstStyle/>
          <a:p>
            <a:fld id="{76DCF087-D71B-4FB2-AB51-5AB692F1E257}" type="slidenum">
              <a:rPr lang="en-US" smtClean="0"/>
              <a:pPr/>
              <a:t>8</a:t>
            </a:fld>
            <a:endParaRPr lang="en-US"/>
          </a:p>
        </p:txBody>
      </p:sp>
    </p:spTree>
    <p:extLst>
      <p:ext uri="{BB962C8B-B14F-4D97-AF65-F5344CB8AC3E}">
        <p14:creationId xmlns:p14="http://schemas.microsoft.com/office/powerpoint/2010/main" val="3767101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562" y="4955852"/>
            <a:ext cx="5609277" cy="3643878"/>
          </a:xfrm>
          <a:prstGeom prst="rect">
            <a:avLst/>
          </a:prstGeom>
        </p:spPr>
        <p:txBody>
          <a:bodyPr/>
          <a:lstStyle/>
          <a:p>
            <a:r>
              <a:rPr lang="en-US" sz="1500" dirty="0"/>
              <a:t>All </a:t>
            </a:r>
            <a:r>
              <a:rPr lang="en-US" sz="1500" dirty="0" smtClean="0"/>
              <a:t>mission and support groups have </a:t>
            </a:r>
            <a:r>
              <a:rPr lang="en-US" sz="1500" dirty="0"/>
              <a:t>most of these CAS elements: Still maturing, some </a:t>
            </a:r>
            <a:r>
              <a:rPr lang="en-US" sz="1500" dirty="0" smtClean="0"/>
              <a:t>groups do </a:t>
            </a:r>
            <a:r>
              <a:rPr lang="en-US" sz="1500" dirty="0"/>
              <a:t>elements better </a:t>
            </a:r>
          </a:p>
          <a:p>
            <a:r>
              <a:rPr lang="en-US" sz="1500" dirty="0"/>
              <a:t>How </a:t>
            </a:r>
            <a:r>
              <a:rPr lang="en-US" sz="1500" dirty="0" smtClean="0"/>
              <a:t>the INL is unique</a:t>
            </a:r>
            <a:r>
              <a:rPr lang="en-US" sz="1500" dirty="0"/>
              <a:t>:</a:t>
            </a:r>
          </a:p>
          <a:p>
            <a:pPr lvl="1"/>
            <a:r>
              <a:rPr lang="en-US" sz="1500" dirty="0"/>
              <a:t>This graphic - Element interfaces, their purpose (behaviors or programs), and relative impact (All important but not equal)</a:t>
            </a:r>
          </a:p>
          <a:p>
            <a:pPr lvl="1"/>
            <a:r>
              <a:rPr lang="en-US" sz="1500" dirty="0"/>
              <a:t>Issues management as core business and central to all elements</a:t>
            </a:r>
          </a:p>
          <a:p>
            <a:pPr lvl="1"/>
            <a:r>
              <a:rPr lang="en-US" sz="1500" dirty="0"/>
              <a:t>The management review meeting process is where it all comes together: data evaluated, decisions made, risks documented</a:t>
            </a:r>
          </a:p>
          <a:p>
            <a:pPr lvl="1"/>
            <a:r>
              <a:rPr lang="en-US" sz="1500" dirty="0"/>
              <a:t>CAS tools used for both compliance and mission: Enterprise risk framework - Strategic, Operations, Financial, and Compliance</a:t>
            </a:r>
          </a:p>
          <a:p>
            <a:pPr lvl="1"/>
            <a:r>
              <a:rPr lang="en-US" sz="1500" dirty="0" smtClean="0"/>
              <a:t>The software </a:t>
            </a:r>
            <a:r>
              <a:rPr lang="en-US" sz="1500" dirty="0"/>
              <a:t>(LabWay-</a:t>
            </a:r>
            <a:r>
              <a:rPr lang="en-US" sz="1500" dirty="0" err="1"/>
              <a:t>DevonWay</a:t>
            </a:r>
            <a:r>
              <a:rPr lang="en-US" sz="1500" dirty="0"/>
              <a:t>) makes it all easy, integrated, and efficient – key to leveraging CAS beyond compliance   </a:t>
            </a:r>
          </a:p>
        </p:txBody>
      </p:sp>
      <p:sp>
        <p:nvSpPr>
          <p:cNvPr id="4" name="Slide Number Placeholder 3"/>
          <p:cNvSpPr>
            <a:spLocks noGrp="1"/>
          </p:cNvSpPr>
          <p:nvPr>
            <p:ph type="sldNum" sz="quarter" idx="10"/>
          </p:nvPr>
        </p:nvSpPr>
        <p:spPr/>
        <p:txBody>
          <a:bodyPr/>
          <a:lstStyle/>
          <a:p>
            <a:fld id="{76DCF087-D71B-4FB2-AB51-5AB692F1E257}" type="slidenum">
              <a:rPr lang="en-US" smtClean="0"/>
              <a:pPr/>
              <a:t>9</a:t>
            </a:fld>
            <a:endParaRPr lang="en-US"/>
          </a:p>
        </p:txBody>
      </p:sp>
    </p:spTree>
    <p:extLst>
      <p:ext uri="{BB962C8B-B14F-4D97-AF65-F5344CB8AC3E}">
        <p14:creationId xmlns:p14="http://schemas.microsoft.com/office/powerpoint/2010/main" val="336090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DOE-NE LOGO (Horizontal) A"/>
          <p:cNvPicPr>
            <a:picLocks noChangeAspect="1" noChangeArrowheads="1"/>
          </p:cNvPicPr>
          <p:nvPr/>
        </p:nvPicPr>
        <p:blipFill>
          <a:blip r:embed="rId2" cstate="print"/>
          <a:srcRect/>
          <a:stretch>
            <a:fillRect/>
          </a:stretch>
        </p:blipFill>
        <p:spPr bwMode="auto">
          <a:xfrm>
            <a:off x="209550" y="152400"/>
            <a:ext cx="8723313" cy="1371600"/>
          </a:xfrm>
          <a:prstGeom prst="rect">
            <a:avLst/>
          </a:prstGeom>
          <a:noFill/>
          <a:ln w="9525">
            <a:noFill/>
            <a:miter lim="800000"/>
            <a:headEnd/>
            <a:tailEnd/>
          </a:ln>
        </p:spPr>
      </p:pic>
      <p:sp>
        <p:nvSpPr>
          <p:cNvPr id="5" name="Line 5"/>
          <p:cNvSpPr>
            <a:spLocks noChangeShapeType="1"/>
          </p:cNvSpPr>
          <p:nvPr/>
        </p:nvSpPr>
        <p:spPr bwMode="auto">
          <a:xfrm>
            <a:off x="381000" y="1546225"/>
            <a:ext cx="8458200" cy="0"/>
          </a:xfrm>
          <a:prstGeom prst="line">
            <a:avLst/>
          </a:prstGeom>
          <a:noFill/>
          <a:ln w="38100">
            <a:solidFill>
              <a:srgbClr val="1B5527"/>
            </a:solidFill>
            <a:round/>
            <a:headEnd/>
            <a:tailEnd/>
          </a:ln>
          <a:effectLst/>
        </p:spPr>
        <p:txBody>
          <a:bodyPr/>
          <a:lstStyle/>
          <a:p>
            <a:pPr>
              <a:defRPr/>
            </a:pPr>
            <a:endParaRPr lang="en-US" dirty="0"/>
          </a:p>
        </p:txBody>
      </p:sp>
      <p:sp>
        <p:nvSpPr>
          <p:cNvPr id="6" name="Line 6"/>
          <p:cNvSpPr>
            <a:spLocks noChangeShapeType="1"/>
          </p:cNvSpPr>
          <p:nvPr/>
        </p:nvSpPr>
        <p:spPr bwMode="auto">
          <a:xfrm>
            <a:off x="533400" y="1600200"/>
            <a:ext cx="8458200" cy="0"/>
          </a:xfrm>
          <a:prstGeom prst="line">
            <a:avLst/>
          </a:prstGeom>
          <a:noFill/>
          <a:ln w="38100">
            <a:solidFill>
              <a:srgbClr val="E8BB00"/>
            </a:solidFill>
            <a:round/>
            <a:headEnd/>
            <a:tailEnd/>
          </a:ln>
          <a:effectLst/>
        </p:spPr>
        <p:txBody>
          <a:bodyPr/>
          <a:lstStyle/>
          <a:p>
            <a:pPr>
              <a:defRPr/>
            </a:pPr>
            <a:endParaRPr lang="en-US" dirty="0"/>
          </a:p>
        </p:txBody>
      </p:sp>
      <p:sp>
        <p:nvSpPr>
          <p:cNvPr id="6147" name="Rectangle 3"/>
          <p:cNvSpPr>
            <a:spLocks noGrp="1" noChangeArrowheads="1"/>
          </p:cNvSpPr>
          <p:nvPr>
            <p:ph type="ctrTitle"/>
          </p:nvPr>
        </p:nvSpPr>
        <p:spPr>
          <a:xfrm>
            <a:off x="685800" y="2130425"/>
            <a:ext cx="7772400" cy="1470025"/>
          </a:xfrm>
        </p:spPr>
        <p:txBody>
          <a:bodyPr/>
          <a:lstStyle>
            <a:lvl1pPr algn="ctr">
              <a:defRPr sz="2800" b="1"/>
            </a:lvl1pPr>
          </a:lstStyle>
          <a:p>
            <a:r>
              <a:rPr lang="en-US" smtClean="0"/>
              <a:t>Click to edit Master title style</a:t>
            </a:r>
            <a:endParaRPr lang="en-US"/>
          </a:p>
        </p:txBody>
      </p:sp>
      <p:sp>
        <p:nvSpPr>
          <p:cNvPr id="6148" name="Rectangle 4"/>
          <p:cNvSpPr>
            <a:spLocks noGrp="1" noChangeArrowheads="1"/>
          </p:cNvSpPr>
          <p:nvPr>
            <p:ph type="subTitle" idx="1"/>
          </p:nvPr>
        </p:nvSpPr>
        <p:spPr>
          <a:xfrm>
            <a:off x="685800" y="4572000"/>
            <a:ext cx="7696200" cy="1752600"/>
          </a:xfrm>
        </p:spPr>
        <p:txBody>
          <a:bodyPr/>
          <a:lstStyle>
            <a:lvl1pPr marL="0" indent="0" algn="ctr">
              <a:spcAft>
                <a:spcPct val="0"/>
              </a:spcAft>
              <a:buFont typeface="Wingdings" pitchFamily="2" charset="2"/>
              <a:buNone/>
              <a:defRPr/>
            </a:lvl1pPr>
          </a:lstStyle>
          <a:p>
            <a:r>
              <a:rPr lang="en-US" smtClean="0"/>
              <a:t>Click to edit Master subtitle style</a:t>
            </a:r>
            <a:endParaRPr lang="en-US"/>
          </a:p>
        </p:txBody>
      </p:sp>
      <p:sp>
        <p:nvSpPr>
          <p:cNvPr id="7" name="Text Box 9"/>
          <p:cNvSpPr txBox="1">
            <a:spLocks noChangeArrowheads="1"/>
          </p:cNvSpPr>
          <p:nvPr userDrawn="1"/>
        </p:nvSpPr>
        <p:spPr bwMode="auto">
          <a:xfrm>
            <a:off x="7162800" y="6610350"/>
            <a:ext cx="1828800" cy="228600"/>
          </a:xfrm>
          <a:prstGeom prst="rect">
            <a:avLst/>
          </a:prstGeom>
          <a:noFill/>
          <a:ln w="9525">
            <a:noFill/>
            <a:miter lim="800000"/>
            <a:headEnd/>
            <a:tailEnd/>
          </a:ln>
          <a:effectLst/>
        </p:spPr>
        <p:txBody>
          <a:bodyPr>
            <a:spAutoFit/>
          </a:bodyPr>
          <a:lstStyle/>
          <a:p>
            <a:pPr algn="r">
              <a:spcBef>
                <a:spcPct val="50000"/>
              </a:spcBef>
              <a:defRPr/>
            </a:pPr>
            <a:fld id="{68FDB87E-F0FA-40A3-9FA7-1367BFBAC224}" type="slidenum">
              <a:rPr lang="en-US" sz="900"/>
              <a:pPr algn="r">
                <a:spcBef>
                  <a:spcPct val="50000"/>
                </a:spcBef>
                <a:defRPr/>
              </a:pPr>
              <a:t>‹#›</a:t>
            </a:fld>
            <a:endParaRPr lang="en-US" sz="9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724400"/>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6400"/>
            <a:ext cx="4038600" cy="4724400"/>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E-NE LOGO (Vertital) A"/>
          <p:cNvPicPr>
            <a:picLocks noChangeAspect="1" noChangeArrowheads="1"/>
          </p:cNvPicPr>
          <p:nvPr/>
        </p:nvPicPr>
        <p:blipFill>
          <a:blip r:embed="rId9" cstate="print"/>
          <a:srcRect/>
          <a:stretch>
            <a:fillRect/>
          </a:stretch>
        </p:blipFill>
        <p:spPr bwMode="auto">
          <a:xfrm>
            <a:off x="76200" y="87313"/>
            <a:ext cx="2743200" cy="1512887"/>
          </a:xfrm>
          <a:prstGeom prst="rect">
            <a:avLst/>
          </a:prstGeom>
          <a:noFill/>
          <a:ln w="9525">
            <a:noFill/>
            <a:miter lim="800000"/>
            <a:headEnd/>
            <a:tailEnd/>
          </a:ln>
        </p:spPr>
      </p:pic>
      <p:sp>
        <p:nvSpPr>
          <p:cNvPr id="1027" name="Rectangle 3"/>
          <p:cNvSpPr>
            <a:spLocks noGrp="1" noChangeArrowheads="1"/>
          </p:cNvSpPr>
          <p:nvPr>
            <p:ph type="title"/>
          </p:nvPr>
        </p:nvSpPr>
        <p:spPr bwMode="auto">
          <a:xfrm>
            <a:off x="2814637" y="152400"/>
            <a:ext cx="6021351"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457200" y="16764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125" name="Line 5"/>
          <p:cNvSpPr>
            <a:spLocks noChangeShapeType="1"/>
          </p:cNvSpPr>
          <p:nvPr/>
        </p:nvSpPr>
        <p:spPr bwMode="auto">
          <a:xfrm>
            <a:off x="381000" y="1470025"/>
            <a:ext cx="8458200" cy="0"/>
          </a:xfrm>
          <a:prstGeom prst="line">
            <a:avLst/>
          </a:prstGeom>
          <a:noFill/>
          <a:ln w="38100">
            <a:solidFill>
              <a:srgbClr val="1B5527"/>
            </a:solidFill>
            <a:round/>
            <a:headEnd/>
            <a:tailEnd/>
          </a:ln>
          <a:effectLst/>
        </p:spPr>
        <p:txBody>
          <a:bodyPr/>
          <a:lstStyle/>
          <a:p>
            <a:pPr>
              <a:defRPr/>
            </a:pPr>
            <a:endParaRPr lang="en-US" dirty="0"/>
          </a:p>
        </p:txBody>
      </p:sp>
      <p:sp>
        <p:nvSpPr>
          <p:cNvPr id="5126" name="Line 6"/>
          <p:cNvSpPr>
            <a:spLocks noChangeShapeType="1"/>
          </p:cNvSpPr>
          <p:nvPr/>
        </p:nvSpPr>
        <p:spPr bwMode="auto">
          <a:xfrm>
            <a:off x="533400" y="1524000"/>
            <a:ext cx="8458200" cy="0"/>
          </a:xfrm>
          <a:prstGeom prst="line">
            <a:avLst/>
          </a:prstGeom>
          <a:noFill/>
          <a:ln w="38100">
            <a:solidFill>
              <a:srgbClr val="E8BB00"/>
            </a:solidFill>
            <a:round/>
            <a:headEnd/>
            <a:tailEnd/>
          </a:ln>
          <a:effectLst/>
        </p:spPr>
        <p:txBody>
          <a:bodyPr/>
          <a:lstStyle/>
          <a:p>
            <a:pPr>
              <a:defRPr/>
            </a:pPr>
            <a:endParaRPr lang="en-US" dirty="0"/>
          </a:p>
        </p:txBody>
      </p:sp>
      <p:sp>
        <p:nvSpPr>
          <p:cNvPr id="5129" name="Text Box 9"/>
          <p:cNvSpPr txBox="1">
            <a:spLocks noChangeArrowheads="1"/>
          </p:cNvSpPr>
          <p:nvPr/>
        </p:nvSpPr>
        <p:spPr bwMode="auto">
          <a:xfrm>
            <a:off x="7162800" y="6610350"/>
            <a:ext cx="1828800" cy="228600"/>
          </a:xfrm>
          <a:prstGeom prst="rect">
            <a:avLst/>
          </a:prstGeom>
          <a:noFill/>
          <a:ln w="9525">
            <a:noFill/>
            <a:miter lim="800000"/>
            <a:headEnd/>
            <a:tailEnd/>
          </a:ln>
          <a:effectLst/>
        </p:spPr>
        <p:txBody>
          <a:bodyPr>
            <a:spAutoFit/>
          </a:bodyPr>
          <a:lstStyle/>
          <a:p>
            <a:pPr algn="r">
              <a:spcBef>
                <a:spcPct val="50000"/>
              </a:spcBef>
              <a:defRPr/>
            </a:pPr>
            <a:fld id="{68FDB87E-F0FA-40A3-9FA7-1367BFBAC224}" type="slidenum">
              <a:rPr lang="en-US" sz="900"/>
              <a:pPr algn="r">
                <a:spcBef>
                  <a:spcPct val="50000"/>
                </a:spcBef>
                <a:defRPr/>
              </a:pPr>
              <a:t>‹#›</a:t>
            </a:fld>
            <a:endParaRPr lang="en-US" sz="900" dirty="0"/>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Lst>
  <p:hf hdr="0" ftr="0" dt="0"/>
  <p:txStyles>
    <p:titleStyle>
      <a:lvl1pPr algn="ctr" rtl="0" eaLnBrk="1" fontAlgn="base" hangingPunct="1">
        <a:spcBef>
          <a:spcPct val="0"/>
        </a:spcBef>
        <a:spcAft>
          <a:spcPct val="0"/>
        </a:spcAft>
        <a:defRPr sz="2800">
          <a:solidFill>
            <a:srgbClr val="1B5527"/>
          </a:solidFill>
          <a:latin typeface="+mj-lt"/>
          <a:ea typeface="+mj-ea"/>
          <a:cs typeface="+mj-cs"/>
        </a:defRPr>
      </a:lvl1pPr>
      <a:lvl2pPr algn="l" rtl="0" eaLnBrk="1" fontAlgn="base" hangingPunct="1">
        <a:spcBef>
          <a:spcPct val="0"/>
        </a:spcBef>
        <a:spcAft>
          <a:spcPct val="0"/>
        </a:spcAft>
        <a:defRPr sz="2400">
          <a:solidFill>
            <a:srgbClr val="1B5527"/>
          </a:solidFill>
          <a:latin typeface="Arial Black" pitchFamily="34" charset="0"/>
        </a:defRPr>
      </a:lvl2pPr>
      <a:lvl3pPr algn="l" rtl="0" eaLnBrk="1" fontAlgn="base" hangingPunct="1">
        <a:spcBef>
          <a:spcPct val="0"/>
        </a:spcBef>
        <a:spcAft>
          <a:spcPct val="0"/>
        </a:spcAft>
        <a:defRPr sz="2400">
          <a:solidFill>
            <a:srgbClr val="1B5527"/>
          </a:solidFill>
          <a:latin typeface="Arial Black" pitchFamily="34" charset="0"/>
        </a:defRPr>
      </a:lvl3pPr>
      <a:lvl4pPr algn="l" rtl="0" eaLnBrk="1" fontAlgn="base" hangingPunct="1">
        <a:spcBef>
          <a:spcPct val="0"/>
        </a:spcBef>
        <a:spcAft>
          <a:spcPct val="0"/>
        </a:spcAft>
        <a:defRPr sz="2400">
          <a:solidFill>
            <a:srgbClr val="1B5527"/>
          </a:solidFill>
          <a:latin typeface="Arial Black" pitchFamily="34" charset="0"/>
        </a:defRPr>
      </a:lvl4pPr>
      <a:lvl5pPr algn="l" rtl="0" eaLnBrk="1" fontAlgn="base" hangingPunct="1">
        <a:spcBef>
          <a:spcPct val="0"/>
        </a:spcBef>
        <a:spcAft>
          <a:spcPct val="0"/>
        </a:spcAft>
        <a:defRPr sz="2400">
          <a:solidFill>
            <a:srgbClr val="1B5527"/>
          </a:solidFill>
          <a:latin typeface="Arial Black" pitchFamily="34" charset="0"/>
        </a:defRPr>
      </a:lvl5pPr>
      <a:lvl6pPr marL="457200" algn="l" rtl="0" eaLnBrk="1" fontAlgn="base" hangingPunct="1">
        <a:spcBef>
          <a:spcPct val="0"/>
        </a:spcBef>
        <a:spcAft>
          <a:spcPct val="0"/>
        </a:spcAft>
        <a:defRPr sz="2400">
          <a:solidFill>
            <a:srgbClr val="1B5527"/>
          </a:solidFill>
          <a:latin typeface="Arial Black" pitchFamily="34" charset="0"/>
        </a:defRPr>
      </a:lvl6pPr>
      <a:lvl7pPr marL="914400" algn="l" rtl="0" eaLnBrk="1" fontAlgn="base" hangingPunct="1">
        <a:spcBef>
          <a:spcPct val="0"/>
        </a:spcBef>
        <a:spcAft>
          <a:spcPct val="0"/>
        </a:spcAft>
        <a:defRPr sz="2400">
          <a:solidFill>
            <a:srgbClr val="1B5527"/>
          </a:solidFill>
          <a:latin typeface="Arial Black" pitchFamily="34" charset="0"/>
        </a:defRPr>
      </a:lvl7pPr>
      <a:lvl8pPr marL="1371600" algn="l" rtl="0" eaLnBrk="1" fontAlgn="base" hangingPunct="1">
        <a:spcBef>
          <a:spcPct val="0"/>
        </a:spcBef>
        <a:spcAft>
          <a:spcPct val="0"/>
        </a:spcAft>
        <a:defRPr sz="2400">
          <a:solidFill>
            <a:srgbClr val="1B5527"/>
          </a:solidFill>
          <a:latin typeface="Arial Black" pitchFamily="34" charset="0"/>
        </a:defRPr>
      </a:lvl8pPr>
      <a:lvl9pPr marL="1828800" algn="l" rtl="0" eaLnBrk="1" fontAlgn="base" hangingPunct="1">
        <a:spcBef>
          <a:spcPct val="0"/>
        </a:spcBef>
        <a:spcAft>
          <a:spcPct val="0"/>
        </a:spcAft>
        <a:defRPr sz="2400">
          <a:solidFill>
            <a:srgbClr val="1B5527"/>
          </a:solidFill>
          <a:latin typeface="Arial Black" pitchFamily="34" charset="0"/>
        </a:defRPr>
      </a:lvl9pPr>
    </p:titleStyle>
    <p:bodyStyle>
      <a:lvl1pPr marL="282575" indent="-282575" algn="l" rtl="0" eaLnBrk="1" fontAlgn="base" hangingPunct="1">
        <a:spcBef>
          <a:spcPct val="0"/>
        </a:spcBef>
        <a:spcAft>
          <a:spcPct val="50000"/>
        </a:spcAft>
        <a:buClr>
          <a:srgbClr val="1B5527"/>
        </a:buClr>
        <a:buFont typeface="Wingdings" pitchFamily="2" charset="2"/>
        <a:buChar char="n"/>
        <a:defRPr sz="2000" b="1">
          <a:solidFill>
            <a:schemeClr val="tx1"/>
          </a:solidFill>
          <a:latin typeface="Arial"/>
          <a:ea typeface="+mn-ea"/>
          <a:cs typeface="Arial"/>
        </a:defRPr>
      </a:lvl1pPr>
      <a:lvl2pPr marL="571500" indent="-225425" algn="l" rtl="0" eaLnBrk="1" fontAlgn="base" hangingPunct="1">
        <a:spcBef>
          <a:spcPct val="0"/>
        </a:spcBef>
        <a:spcAft>
          <a:spcPct val="50000"/>
        </a:spcAft>
        <a:buClr>
          <a:srgbClr val="1B5527"/>
        </a:buClr>
        <a:buSzPct val="110000"/>
        <a:buFont typeface="Symbol" pitchFamily="18" charset="2"/>
        <a:buChar char="·"/>
        <a:defRPr>
          <a:solidFill>
            <a:schemeClr val="tx1"/>
          </a:solidFill>
          <a:latin typeface="Arial" charset="0"/>
        </a:defRPr>
      </a:lvl2pPr>
      <a:lvl3pPr marL="914400" indent="-228600" algn="l" rtl="0" eaLnBrk="1" fontAlgn="base" hangingPunct="1">
        <a:spcBef>
          <a:spcPct val="0"/>
        </a:spcBef>
        <a:spcAft>
          <a:spcPct val="50000"/>
        </a:spcAft>
        <a:buClr>
          <a:srgbClr val="1B5527"/>
        </a:buClr>
        <a:buSzPct val="110000"/>
        <a:buFont typeface="Arial" charset="0"/>
        <a:buChar char="–"/>
        <a:defRPr sz="1600">
          <a:solidFill>
            <a:schemeClr val="tx1"/>
          </a:solidFill>
          <a:latin typeface="Arial" charset="0"/>
        </a:defRPr>
      </a:lvl3pPr>
      <a:lvl4pPr marL="1257300" indent="-228600" algn="l" rtl="0" eaLnBrk="1" fontAlgn="base" hangingPunct="1">
        <a:spcBef>
          <a:spcPct val="0"/>
        </a:spcBef>
        <a:spcAft>
          <a:spcPct val="50000"/>
        </a:spcAft>
        <a:buClr>
          <a:srgbClr val="1B5527"/>
        </a:buClr>
        <a:buChar char="•"/>
        <a:defRPr sz="1400">
          <a:solidFill>
            <a:schemeClr val="tx1"/>
          </a:solidFill>
          <a:latin typeface="Arial" charset="0"/>
        </a:defRPr>
      </a:lvl4pPr>
      <a:lvl5pPr marL="1600200" indent="-228600" algn="l" rtl="0" eaLnBrk="1" fontAlgn="base" hangingPunct="1">
        <a:spcBef>
          <a:spcPct val="0"/>
        </a:spcBef>
        <a:spcAft>
          <a:spcPct val="50000"/>
        </a:spcAft>
        <a:buClr>
          <a:srgbClr val="1B5527"/>
        </a:buClr>
        <a:buChar char="»"/>
        <a:defRPr sz="1200">
          <a:solidFill>
            <a:schemeClr val="tx1"/>
          </a:solidFill>
          <a:latin typeface="Arial" charset="0"/>
        </a:defRPr>
      </a:lvl5pPr>
      <a:lvl6pPr marL="2057400" indent="-228600" algn="l" rtl="0" eaLnBrk="1" fontAlgn="base" hangingPunct="1">
        <a:spcBef>
          <a:spcPct val="0"/>
        </a:spcBef>
        <a:spcAft>
          <a:spcPct val="50000"/>
        </a:spcAft>
        <a:buClr>
          <a:srgbClr val="1B5527"/>
        </a:buClr>
        <a:buChar char="»"/>
        <a:defRPr sz="1200">
          <a:solidFill>
            <a:schemeClr val="tx1"/>
          </a:solidFill>
          <a:latin typeface="Arial" charset="0"/>
        </a:defRPr>
      </a:lvl6pPr>
      <a:lvl7pPr marL="2514600" indent="-228600" algn="l" rtl="0" eaLnBrk="1" fontAlgn="base" hangingPunct="1">
        <a:spcBef>
          <a:spcPct val="0"/>
        </a:spcBef>
        <a:spcAft>
          <a:spcPct val="50000"/>
        </a:spcAft>
        <a:buClr>
          <a:srgbClr val="1B5527"/>
        </a:buClr>
        <a:buChar char="»"/>
        <a:defRPr sz="1200">
          <a:solidFill>
            <a:schemeClr val="tx1"/>
          </a:solidFill>
          <a:latin typeface="Arial" charset="0"/>
        </a:defRPr>
      </a:lvl7pPr>
      <a:lvl8pPr marL="2971800" indent="-228600" algn="l" rtl="0" eaLnBrk="1" fontAlgn="base" hangingPunct="1">
        <a:spcBef>
          <a:spcPct val="0"/>
        </a:spcBef>
        <a:spcAft>
          <a:spcPct val="50000"/>
        </a:spcAft>
        <a:buClr>
          <a:srgbClr val="1B5527"/>
        </a:buClr>
        <a:buChar char="»"/>
        <a:defRPr sz="1200">
          <a:solidFill>
            <a:schemeClr val="tx1"/>
          </a:solidFill>
          <a:latin typeface="Arial" charset="0"/>
        </a:defRPr>
      </a:lvl8pPr>
      <a:lvl9pPr marL="3429000" indent="-228600" algn="l" rtl="0" eaLnBrk="1" fontAlgn="base" hangingPunct="1">
        <a:spcBef>
          <a:spcPct val="0"/>
        </a:spcBef>
        <a:spcAft>
          <a:spcPct val="50000"/>
        </a:spcAft>
        <a:buClr>
          <a:srgbClr val="1B5527"/>
        </a:buClr>
        <a:buChar char="»"/>
        <a:defRPr sz="12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a:xfrm>
            <a:off x="685800" y="1905000"/>
            <a:ext cx="7772400" cy="2743199"/>
          </a:xfrm>
        </p:spPr>
        <p:txBody>
          <a:bodyPr/>
          <a:lstStyle/>
          <a:p>
            <a:pPr>
              <a:spcBef>
                <a:spcPct val="50000"/>
              </a:spcBef>
            </a:pPr>
            <a:r>
              <a:rPr lang="en-US" dirty="0" smtClean="0"/>
              <a:t>CAS Implementation</a:t>
            </a:r>
            <a:br>
              <a:rPr lang="en-US" dirty="0" smtClean="0"/>
            </a:br>
            <a:r>
              <a:rPr lang="en-US" dirty="0" smtClean="0"/>
              <a:t/>
            </a:r>
            <a:br>
              <a:rPr lang="en-US" dirty="0" smtClean="0"/>
            </a:br>
            <a:r>
              <a:rPr lang="en-US" dirty="0" smtClean="0"/>
              <a:t>Idaho Operations Office</a:t>
            </a:r>
            <a:br>
              <a:rPr lang="en-US" dirty="0" smtClean="0"/>
            </a:br>
            <a:endParaRPr lang="en-US" dirty="0" smtClean="0"/>
          </a:p>
        </p:txBody>
      </p:sp>
      <p:sp>
        <p:nvSpPr>
          <p:cNvPr id="13314" name="Rectangle 3"/>
          <p:cNvSpPr>
            <a:spLocks noGrp="1" noChangeArrowheads="1"/>
          </p:cNvSpPr>
          <p:nvPr>
            <p:ph type="subTitle" idx="1"/>
          </p:nvPr>
        </p:nvSpPr>
        <p:spPr>
          <a:xfrm>
            <a:off x="685800" y="4724400"/>
            <a:ext cx="7696200" cy="1600200"/>
          </a:xfrm>
        </p:spPr>
        <p:txBody>
          <a:bodyPr/>
          <a:lstStyle/>
          <a:p>
            <a:pPr>
              <a:lnSpc>
                <a:spcPct val="70000"/>
              </a:lnSpc>
              <a:tabLst>
                <a:tab pos="465138" algn="l"/>
              </a:tabLst>
            </a:pPr>
            <a:r>
              <a:rPr lang="en-US" dirty="0" smtClean="0"/>
              <a:t>Robert Boston</a:t>
            </a:r>
          </a:p>
          <a:p>
            <a:pPr>
              <a:lnSpc>
                <a:spcPct val="80000"/>
              </a:lnSpc>
              <a:tabLst>
                <a:tab pos="465138" algn="l"/>
              </a:tabLst>
            </a:pPr>
            <a:r>
              <a:rPr lang="en-US" sz="1800" b="0" dirty="0" smtClean="0">
                <a:latin typeface="Arial"/>
                <a:cs typeface="Arial"/>
              </a:rPr>
              <a:t>Deputy Manager Operations Support/</a:t>
            </a:r>
          </a:p>
          <a:p>
            <a:pPr>
              <a:lnSpc>
                <a:spcPct val="80000"/>
              </a:lnSpc>
              <a:tabLst>
                <a:tab pos="465138" algn="l"/>
              </a:tabLst>
            </a:pPr>
            <a:r>
              <a:rPr lang="en-US" sz="1800" b="0" dirty="0" smtClean="0">
                <a:latin typeface="Arial"/>
                <a:cs typeface="Arial"/>
              </a:rPr>
              <a:t>Chief Operating Officer</a:t>
            </a:r>
          </a:p>
          <a:p>
            <a:pPr>
              <a:lnSpc>
                <a:spcPct val="80000"/>
              </a:lnSpc>
              <a:tabLst>
                <a:tab pos="465138" algn="l"/>
              </a:tabLst>
            </a:pPr>
            <a:r>
              <a:rPr lang="en-US" sz="1800" b="0" dirty="0" smtClean="0">
                <a:latin typeface="Arial"/>
                <a:cs typeface="Arial"/>
              </a:rPr>
              <a:t>Idaho </a:t>
            </a:r>
            <a:r>
              <a:rPr lang="en-US" sz="1800" b="0" dirty="0">
                <a:latin typeface="Arial"/>
                <a:cs typeface="Arial"/>
              </a:rPr>
              <a:t>Operations Office</a:t>
            </a:r>
          </a:p>
          <a:p>
            <a:pPr>
              <a:lnSpc>
                <a:spcPct val="70000"/>
              </a:lnSpc>
              <a:tabLst>
                <a:tab pos="465138" algn="l"/>
              </a:tabLst>
            </a:pPr>
            <a:endParaRPr lang="en-US" dirty="0" smtClean="0"/>
          </a:p>
          <a:p>
            <a:pPr>
              <a:lnSpc>
                <a:spcPct val="70000"/>
              </a:lnSpc>
              <a:spcBef>
                <a:spcPct val="10000"/>
              </a:spcBef>
              <a:tabLst>
                <a:tab pos="465138" algn="l"/>
              </a:tabLst>
            </a:pPr>
            <a:r>
              <a:rPr lang="en-US" sz="1800" dirty="0" smtClean="0"/>
              <a:t>November 16, </a:t>
            </a:r>
            <a:r>
              <a:rPr lang="en-US" sz="1800" dirty="0" smtClean="0"/>
              <a:t>2016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Spo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0000" y="1981200"/>
            <a:ext cx="3657600" cy="3657600"/>
          </a:xfrm>
          <a:prstGeom prst="rect">
            <a:avLst/>
          </a:prstGeom>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3324"/>
          <a:stretch/>
        </p:blipFill>
        <p:spPr bwMode="auto">
          <a:xfrm>
            <a:off x="4876800" y="1676400"/>
            <a:ext cx="4100272" cy="2831579"/>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814638" y="237066"/>
            <a:ext cx="6043612" cy="1219200"/>
          </a:xfrm>
        </p:spPr>
        <p:txBody>
          <a:bodyPr/>
          <a:lstStyle/>
          <a:p>
            <a:pPr algn="ctr">
              <a:lnSpc>
                <a:spcPct val="85000"/>
              </a:lnSpc>
            </a:pPr>
            <a:r>
              <a:rPr lang="en-US" dirty="0" smtClean="0"/>
              <a:t>Issues Management is Foundational</a:t>
            </a:r>
            <a:endParaRPr lang="en-US" dirty="0"/>
          </a:p>
        </p:txBody>
      </p:sp>
      <p:sp>
        <p:nvSpPr>
          <p:cNvPr id="3" name="Content Placeholder 2"/>
          <p:cNvSpPr>
            <a:spLocks noGrp="1"/>
          </p:cNvSpPr>
          <p:nvPr>
            <p:ph idx="1"/>
          </p:nvPr>
        </p:nvSpPr>
        <p:spPr>
          <a:xfrm>
            <a:off x="465667" y="1718731"/>
            <a:ext cx="8305800" cy="4724400"/>
          </a:xfrm>
        </p:spPr>
        <p:txBody>
          <a:bodyPr/>
          <a:lstStyle/>
          <a:p>
            <a:pPr>
              <a:lnSpc>
                <a:spcPct val="85000"/>
              </a:lnSpc>
              <a:spcBef>
                <a:spcPts val="600"/>
              </a:spcBef>
              <a:spcAft>
                <a:spcPts val="600"/>
              </a:spcAft>
            </a:pPr>
            <a:r>
              <a:rPr lang="en-US" dirty="0" smtClean="0"/>
              <a:t>High volume/Low Threshold                                                 provides low-level trending and                                                      key culture component</a:t>
            </a:r>
          </a:p>
          <a:p>
            <a:pPr lvl="1">
              <a:lnSpc>
                <a:spcPct val="85000"/>
              </a:lnSpc>
              <a:spcBef>
                <a:spcPts val="600"/>
              </a:spcBef>
              <a:spcAft>
                <a:spcPts val="600"/>
              </a:spcAft>
            </a:pPr>
            <a:r>
              <a:rPr lang="en-US" dirty="0" smtClean="0"/>
              <a:t>Requires a graded approach – 80/20</a:t>
            </a:r>
          </a:p>
          <a:p>
            <a:pPr lvl="1">
              <a:lnSpc>
                <a:spcPct val="85000"/>
              </a:lnSpc>
              <a:spcBef>
                <a:spcPts val="600"/>
              </a:spcBef>
              <a:spcAft>
                <a:spcPts val="600"/>
              </a:spcAft>
            </a:pPr>
            <a:r>
              <a:rPr lang="en-US" dirty="0" smtClean="0"/>
              <a:t>Message to staff: If you want to see                                              something fixed, put it in </a:t>
            </a:r>
            <a:r>
              <a:rPr lang="en-US" dirty="0" err="1" smtClean="0"/>
              <a:t>LabWay</a:t>
            </a:r>
            <a:endParaRPr lang="en-US" dirty="0" smtClean="0"/>
          </a:p>
          <a:p>
            <a:pPr lvl="1">
              <a:lnSpc>
                <a:spcPct val="85000"/>
              </a:lnSpc>
              <a:spcBef>
                <a:spcPts val="600"/>
              </a:spcBef>
              <a:spcAft>
                <a:spcPts val="600"/>
              </a:spcAft>
            </a:pPr>
            <a:r>
              <a:rPr lang="en-US" dirty="0" smtClean="0"/>
              <a:t>Management accountable for                                                              timely/proper responses – Not a                                                               black hole</a:t>
            </a:r>
          </a:p>
          <a:p>
            <a:pPr lvl="1">
              <a:lnSpc>
                <a:spcPct val="85000"/>
              </a:lnSpc>
              <a:spcBef>
                <a:spcPts val="600"/>
              </a:spcBef>
              <a:spcAft>
                <a:spcPts val="600"/>
              </a:spcAft>
            </a:pPr>
            <a:r>
              <a:rPr lang="en-US" dirty="0" smtClean="0"/>
              <a:t>Data trended by directorate and                                                            across directorates (management systems) </a:t>
            </a:r>
          </a:p>
          <a:p>
            <a:pPr>
              <a:lnSpc>
                <a:spcPct val="85000"/>
              </a:lnSpc>
              <a:spcBef>
                <a:spcPts val="600"/>
              </a:spcBef>
              <a:spcAft>
                <a:spcPts val="600"/>
              </a:spcAft>
            </a:pPr>
            <a:r>
              <a:rPr lang="en-US" dirty="0" smtClean="0"/>
              <a:t>Significance categories include mission impact criteria</a:t>
            </a:r>
          </a:p>
          <a:p>
            <a:pPr lvl="1">
              <a:lnSpc>
                <a:spcPct val="85000"/>
              </a:lnSpc>
              <a:spcBef>
                <a:spcPts val="600"/>
              </a:spcBef>
              <a:spcAft>
                <a:spcPts val="600"/>
              </a:spcAft>
            </a:pPr>
            <a:r>
              <a:rPr lang="en-US" dirty="0" smtClean="0"/>
              <a:t>Research community embraced tools as a way to remove mission barriers</a:t>
            </a:r>
          </a:p>
          <a:p>
            <a:pPr>
              <a:lnSpc>
                <a:spcPct val="85000"/>
              </a:lnSpc>
              <a:spcBef>
                <a:spcPts val="600"/>
              </a:spcBef>
              <a:spcAft>
                <a:spcPts val="600"/>
              </a:spcAft>
            </a:pPr>
            <a:r>
              <a:rPr lang="en-US" dirty="0" smtClean="0"/>
              <a:t>LabWay connects issues, events, observations, assessments, risks, and actions   </a:t>
            </a:r>
            <a:endParaRPr lang="en-US" dirty="0"/>
          </a:p>
        </p:txBody>
      </p:sp>
    </p:spTree>
    <p:extLst>
      <p:ext uri="{BB962C8B-B14F-4D97-AF65-F5344CB8AC3E}">
        <p14:creationId xmlns:p14="http://schemas.microsoft.com/office/powerpoint/2010/main" val="297354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637" y="215898"/>
            <a:ext cx="6033029" cy="1219200"/>
          </a:xfrm>
        </p:spPr>
        <p:txBody>
          <a:bodyPr/>
          <a:lstStyle/>
          <a:p>
            <a:pPr algn="ctr">
              <a:lnSpc>
                <a:spcPct val="85000"/>
              </a:lnSpc>
            </a:pPr>
            <a:r>
              <a:rPr lang="en-US" dirty="0" smtClean="0"/>
              <a:t>Expectations of Federal Staff</a:t>
            </a:r>
            <a:endParaRPr lang="en-US" dirty="0"/>
          </a:p>
        </p:txBody>
      </p:sp>
      <p:sp>
        <p:nvSpPr>
          <p:cNvPr id="3" name="Content Placeholder 2"/>
          <p:cNvSpPr>
            <a:spLocks noGrp="1"/>
          </p:cNvSpPr>
          <p:nvPr>
            <p:ph idx="1"/>
          </p:nvPr>
        </p:nvSpPr>
        <p:spPr>
          <a:xfrm>
            <a:off x="467783" y="1708149"/>
            <a:ext cx="8229600" cy="4724400"/>
          </a:xfrm>
        </p:spPr>
        <p:txBody>
          <a:bodyPr/>
          <a:lstStyle/>
          <a:p>
            <a:pPr marL="346075" indent="-346075">
              <a:spcBef>
                <a:spcPts val="0"/>
              </a:spcBef>
            </a:pPr>
            <a:r>
              <a:rPr lang="en-US" dirty="0" smtClean="0"/>
              <a:t>Knowledgeable of </a:t>
            </a:r>
            <a:r>
              <a:rPr lang="en-US" dirty="0"/>
              <a:t>the contract</a:t>
            </a:r>
          </a:p>
          <a:p>
            <a:pPr lvl="1">
              <a:spcBef>
                <a:spcPts val="0"/>
              </a:spcBef>
            </a:pPr>
            <a:r>
              <a:rPr lang="en-US" dirty="0"/>
              <a:t>Regulate to the </a:t>
            </a:r>
            <a:r>
              <a:rPr lang="en-US" dirty="0" smtClean="0"/>
              <a:t>Contract requirements</a:t>
            </a:r>
            <a:endParaRPr lang="en-US" dirty="0"/>
          </a:p>
          <a:p>
            <a:pPr marL="346075" indent="-346075">
              <a:spcBef>
                <a:spcPts val="600"/>
              </a:spcBef>
            </a:pPr>
            <a:r>
              <a:rPr lang="en-US" dirty="0"/>
              <a:t>Communicate issue/concerns </a:t>
            </a:r>
            <a:r>
              <a:rPr lang="en-US" dirty="0" smtClean="0"/>
              <a:t>verbally to </a:t>
            </a:r>
            <a:r>
              <a:rPr lang="en-US" dirty="0"/>
              <a:t>the </a:t>
            </a:r>
            <a:r>
              <a:rPr lang="en-US" dirty="0" smtClean="0"/>
              <a:t>Contractor</a:t>
            </a:r>
          </a:p>
          <a:p>
            <a:pPr marL="346075" indent="-346075">
              <a:spcBef>
                <a:spcPts val="600"/>
              </a:spcBef>
            </a:pPr>
            <a:r>
              <a:rPr lang="en-US" dirty="0" smtClean="0"/>
              <a:t>Track/trend Deviations of Minor Significance (DOMS)</a:t>
            </a:r>
            <a:endParaRPr lang="en-US" dirty="0"/>
          </a:p>
          <a:p>
            <a:pPr marL="346075" indent="-346075">
              <a:spcBef>
                <a:spcPts val="600"/>
              </a:spcBef>
            </a:pPr>
            <a:r>
              <a:rPr lang="en-US" dirty="0"/>
              <a:t>Communicate status to HQ </a:t>
            </a:r>
            <a:r>
              <a:rPr lang="en-US" dirty="0" smtClean="0"/>
              <a:t>(Programs, </a:t>
            </a:r>
            <a:r>
              <a:rPr lang="en-US" dirty="0"/>
              <a:t>EA, </a:t>
            </a:r>
            <a:r>
              <a:rPr lang="en-US" dirty="0" smtClean="0"/>
              <a:t>AU)</a:t>
            </a:r>
            <a:endParaRPr lang="en-US" dirty="0"/>
          </a:p>
          <a:p>
            <a:pPr marL="346075" indent="-346075">
              <a:spcBef>
                <a:spcPts val="600"/>
              </a:spcBef>
            </a:pPr>
            <a:r>
              <a:rPr lang="en-US" dirty="0"/>
              <a:t>Reach out to Technically Qualified subject matter experts</a:t>
            </a:r>
          </a:p>
          <a:p>
            <a:pPr marL="346075" indent="-346075">
              <a:spcBef>
                <a:spcPts val="600"/>
              </a:spcBef>
            </a:pPr>
            <a:endParaRPr lang="en-US" dirty="0"/>
          </a:p>
        </p:txBody>
      </p:sp>
    </p:spTree>
    <p:extLst>
      <p:ext uri="{BB962C8B-B14F-4D97-AF65-F5344CB8AC3E}">
        <p14:creationId xmlns:p14="http://schemas.microsoft.com/office/powerpoint/2010/main" val="118944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639" y="226481"/>
            <a:ext cx="5990694" cy="1219200"/>
          </a:xfrm>
        </p:spPr>
        <p:txBody>
          <a:bodyPr/>
          <a:lstStyle/>
          <a:p>
            <a:pPr algn="ctr">
              <a:lnSpc>
                <a:spcPct val="85000"/>
              </a:lnSpc>
            </a:pPr>
            <a:r>
              <a:rPr lang="en-US" dirty="0" smtClean="0"/>
              <a:t>DOE Expectations </a:t>
            </a:r>
            <a:r>
              <a:rPr lang="en-US" dirty="0"/>
              <a:t>of </a:t>
            </a:r>
            <a:r>
              <a:rPr lang="en-US" dirty="0" smtClean="0"/>
              <a:t/>
            </a:r>
            <a:br>
              <a:rPr lang="en-US" dirty="0" smtClean="0"/>
            </a:br>
            <a:r>
              <a:rPr lang="en-US" dirty="0" smtClean="0"/>
              <a:t>Contractor Staff</a:t>
            </a:r>
            <a:endParaRPr lang="en-US" dirty="0"/>
          </a:p>
        </p:txBody>
      </p:sp>
      <p:sp>
        <p:nvSpPr>
          <p:cNvPr id="3" name="Content Placeholder 2"/>
          <p:cNvSpPr>
            <a:spLocks noGrp="1"/>
          </p:cNvSpPr>
          <p:nvPr>
            <p:ph idx="1"/>
          </p:nvPr>
        </p:nvSpPr>
        <p:spPr/>
        <p:txBody>
          <a:bodyPr/>
          <a:lstStyle/>
          <a:p>
            <a:r>
              <a:rPr lang="en-US" dirty="0"/>
              <a:t>Find/fix problems and communicate the find/fix to DOE</a:t>
            </a:r>
          </a:p>
          <a:p>
            <a:r>
              <a:rPr lang="en-US" dirty="0"/>
              <a:t>Management in the </a:t>
            </a:r>
            <a:r>
              <a:rPr lang="en-US" dirty="0" smtClean="0"/>
              <a:t>field </a:t>
            </a:r>
          </a:p>
          <a:p>
            <a:pPr lvl="1"/>
            <a:r>
              <a:rPr lang="en-US" dirty="0" smtClean="0"/>
              <a:t>Document Management Observations</a:t>
            </a:r>
            <a:endParaRPr lang="en-US" dirty="0"/>
          </a:p>
          <a:p>
            <a:r>
              <a:rPr lang="en-US" dirty="0"/>
              <a:t>Tracking and </a:t>
            </a:r>
            <a:r>
              <a:rPr lang="en-US" dirty="0" smtClean="0"/>
              <a:t>trending</a:t>
            </a:r>
          </a:p>
          <a:p>
            <a:pPr lvl="1"/>
            <a:r>
              <a:rPr lang="en-US" dirty="0" smtClean="0"/>
              <a:t>Take actions on the results</a:t>
            </a:r>
            <a:endParaRPr lang="en-US" dirty="0"/>
          </a:p>
          <a:p>
            <a:r>
              <a:rPr lang="en-US" dirty="0"/>
              <a:t>Communicate to DOE at all levels (working level to senior management)</a:t>
            </a:r>
          </a:p>
          <a:p>
            <a:endParaRPr lang="en-US" dirty="0"/>
          </a:p>
        </p:txBody>
      </p:sp>
    </p:spTree>
    <p:extLst>
      <p:ext uri="{BB962C8B-B14F-4D97-AF65-F5344CB8AC3E}">
        <p14:creationId xmlns:p14="http://schemas.microsoft.com/office/powerpoint/2010/main" val="30527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2814638" y="194732"/>
            <a:ext cx="6035673" cy="1266910"/>
          </a:xfrm>
        </p:spPr>
        <p:txBody>
          <a:bodyPr/>
          <a:lstStyle/>
          <a:p>
            <a:pPr algn="ctr">
              <a:lnSpc>
                <a:spcPct val="85000"/>
              </a:lnSpc>
            </a:pPr>
            <a:r>
              <a:rPr lang="en-US" altLang="en-US" dirty="0" smtClean="0"/>
              <a:t>How Does NE-ID Incorporate CAS Into Oversight?</a:t>
            </a:r>
          </a:p>
        </p:txBody>
      </p:sp>
      <p:sp>
        <p:nvSpPr>
          <p:cNvPr id="4101" name="Rectangle 3"/>
          <p:cNvSpPr>
            <a:spLocks noGrp="1" noChangeArrowheads="1"/>
          </p:cNvSpPr>
          <p:nvPr>
            <p:ph idx="1"/>
          </p:nvPr>
        </p:nvSpPr>
        <p:spPr>
          <a:xfrm>
            <a:off x="456557" y="1688074"/>
            <a:ext cx="8184389" cy="4444724"/>
          </a:xfrm>
        </p:spPr>
        <p:txBody>
          <a:bodyPr/>
          <a:lstStyle/>
          <a:p>
            <a:pPr>
              <a:spcBef>
                <a:spcPts val="600"/>
              </a:spcBef>
            </a:pPr>
            <a:r>
              <a:rPr lang="en-US" dirty="0"/>
              <a:t>NE’s ESH&amp;Q expertise is located in Idaho</a:t>
            </a:r>
          </a:p>
          <a:p>
            <a:pPr>
              <a:spcBef>
                <a:spcPts val="600"/>
              </a:spcBef>
            </a:pPr>
            <a:r>
              <a:rPr lang="en-US" dirty="0" smtClean="0"/>
              <a:t>Start with the INL approved </a:t>
            </a:r>
            <a:r>
              <a:rPr lang="en-US" dirty="0"/>
              <a:t>CAS description</a:t>
            </a:r>
          </a:p>
          <a:p>
            <a:pPr>
              <a:spcBef>
                <a:spcPts val="600"/>
              </a:spcBef>
            </a:pPr>
            <a:r>
              <a:rPr lang="en-US" dirty="0" smtClean="0"/>
              <a:t>Independently </a:t>
            </a:r>
            <a:r>
              <a:rPr lang="en-US" dirty="0"/>
              <a:t>evaluates INL performance and risks using CAS metrics and </a:t>
            </a:r>
            <a:r>
              <a:rPr lang="en-US" dirty="0" smtClean="0"/>
              <a:t>results</a:t>
            </a:r>
          </a:p>
          <a:p>
            <a:pPr>
              <a:spcBef>
                <a:spcPts val="600"/>
              </a:spcBef>
            </a:pPr>
            <a:r>
              <a:rPr lang="en-US" dirty="0" smtClean="0"/>
              <a:t>Evaluates Contractor Management Observation Program</a:t>
            </a:r>
            <a:endParaRPr lang="en-US" dirty="0"/>
          </a:p>
          <a:p>
            <a:pPr>
              <a:spcBef>
                <a:spcPts val="600"/>
              </a:spcBef>
            </a:pPr>
            <a:r>
              <a:rPr lang="en-US" dirty="0" smtClean="0"/>
              <a:t>Emphasizes “boots on the ground” observations</a:t>
            </a:r>
          </a:p>
          <a:p>
            <a:pPr lvl="1">
              <a:spcBef>
                <a:spcPts val="600"/>
              </a:spcBef>
            </a:pPr>
            <a:r>
              <a:rPr lang="en-US" dirty="0" smtClean="0"/>
              <a:t>Worker/supervisor level involvement</a:t>
            </a:r>
          </a:p>
          <a:p>
            <a:pPr lvl="1">
              <a:spcBef>
                <a:spcPts val="600"/>
              </a:spcBef>
            </a:pPr>
            <a:r>
              <a:rPr lang="en-US" dirty="0" smtClean="0"/>
              <a:t>Self-evaluation and issues documentation/resolution</a:t>
            </a:r>
          </a:p>
          <a:p>
            <a:pPr lvl="2">
              <a:spcBef>
                <a:spcPts val="600"/>
              </a:spcBef>
            </a:pPr>
            <a:endParaRPr lang="en-US" dirty="0" smtClean="0"/>
          </a:p>
          <a:p>
            <a:pPr lvl="2">
              <a:spcBef>
                <a:spcPts val="600"/>
              </a:spcBef>
            </a:pPr>
            <a:endParaRPr lang="en-US" dirty="0" smtClean="0"/>
          </a:p>
          <a:p>
            <a:pPr lvl="2">
              <a:spcBef>
                <a:spcPts val="600"/>
              </a:spcBef>
            </a:pPr>
            <a:endParaRPr lang="en-US" dirty="0" smtClean="0"/>
          </a:p>
          <a:p>
            <a:pPr lvl="2">
              <a:spcBef>
                <a:spcPts val="600"/>
              </a:spcBef>
            </a:pPr>
            <a:endParaRPr lang="en-US" dirty="0" smtClean="0"/>
          </a:p>
          <a:p>
            <a:pPr lvl="2">
              <a:spcBef>
                <a:spcPts val="600"/>
              </a:spcBef>
            </a:pPr>
            <a:endParaRPr lang="en-US" dirty="0" smtClean="0"/>
          </a:p>
          <a:p>
            <a:pPr lvl="2">
              <a:spcBef>
                <a:spcPts val="600"/>
              </a:spcBef>
            </a:pPr>
            <a:endParaRPr lang="en-US" dirty="0" smtClean="0"/>
          </a:p>
          <a:p>
            <a:pPr lvl="2">
              <a:spcBef>
                <a:spcPts val="600"/>
              </a:spcBef>
            </a:pPr>
            <a:endParaRPr lang="en-US" dirty="0" smtClean="0"/>
          </a:p>
          <a:p>
            <a:pPr lvl="2">
              <a:spcBef>
                <a:spcPts val="600"/>
              </a:spcBef>
            </a:pPr>
            <a:endParaRPr lang="en-US" dirty="0" smtClean="0"/>
          </a:p>
          <a:p>
            <a:pPr lvl="2">
              <a:spcBef>
                <a:spcPts val="600"/>
              </a:spcBef>
            </a:pPr>
            <a:endParaRPr lang="en-US" dirty="0" smtClean="0"/>
          </a:p>
          <a:p>
            <a:pPr lvl="1">
              <a:spcBef>
                <a:spcPts val="600"/>
              </a:spcBef>
            </a:pPr>
            <a:endParaRPr lang="en-US" altLang="en-US" dirty="0" smtClean="0"/>
          </a:p>
        </p:txBody>
      </p:sp>
    </p:spTree>
    <p:extLst>
      <p:ext uri="{BB962C8B-B14F-4D97-AF65-F5344CB8AC3E}">
        <p14:creationId xmlns:p14="http://schemas.microsoft.com/office/powerpoint/2010/main" val="50614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637" y="215898"/>
            <a:ext cx="6033029" cy="1219200"/>
          </a:xfrm>
        </p:spPr>
        <p:txBody>
          <a:bodyPr/>
          <a:lstStyle/>
          <a:p>
            <a:pPr algn="ctr"/>
            <a:r>
              <a:rPr lang="en-US" altLang="en-US" dirty="0"/>
              <a:t>NE-ID Oversight of CAS</a:t>
            </a:r>
            <a:endParaRPr lang="en-US" dirty="0"/>
          </a:p>
        </p:txBody>
      </p:sp>
      <p:sp>
        <p:nvSpPr>
          <p:cNvPr id="3" name="Content Placeholder 2"/>
          <p:cNvSpPr>
            <a:spLocks noGrp="1"/>
          </p:cNvSpPr>
          <p:nvPr>
            <p:ph idx="1"/>
          </p:nvPr>
        </p:nvSpPr>
        <p:spPr>
          <a:xfrm>
            <a:off x="467783" y="1729315"/>
            <a:ext cx="8229600" cy="4724400"/>
          </a:xfrm>
        </p:spPr>
        <p:txBody>
          <a:bodyPr/>
          <a:lstStyle/>
          <a:p>
            <a:pPr>
              <a:lnSpc>
                <a:spcPct val="85000"/>
              </a:lnSpc>
              <a:spcBef>
                <a:spcPts val="600"/>
              </a:spcBef>
            </a:pPr>
            <a:r>
              <a:rPr lang="en-US" altLang="en-US" dirty="0"/>
              <a:t>NE-ID attends MRMs and SMRM</a:t>
            </a:r>
          </a:p>
          <a:p>
            <a:pPr lvl="1">
              <a:lnSpc>
                <a:spcPct val="85000"/>
              </a:lnSpc>
              <a:spcBef>
                <a:spcPts val="600"/>
              </a:spcBef>
            </a:pPr>
            <a:r>
              <a:rPr lang="en-US" dirty="0"/>
              <a:t>Evaluation of quality and value of INL metrics, and INL progress towards meeting appropriate metric targets</a:t>
            </a:r>
            <a:endParaRPr lang="en-US" altLang="en-US" dirty="0"/>
          </a:p>
          <a:p>
            <a:pPr lvl="1">
              <a:lnSpc>
                <a:spcPct val="85000"/>
              </a:lnSpc>
              <a:spcBef>
                <a:spcPts val="600"/>
              </a:spcBef>
            </a:pPr>
            <a:r>
              <a:rPr lang="en-US" dirty="0"/>
              <a:t>Availability of INL CAS related information and products to NE-ID</a:t>
            </a:r>
          </a:p>
          <a:p>
            <a:pPr lvl="1">
              <a:lnSpc>
                <a:spcPct val="85000"/>
              </a:lnSpc>
              <a:spcBef>
                <a:spcPts val="600"/>
              </a:spcBef>
            </a:pPr>
            <a:r>
              <a:rPr lang="en-US" dirty="0"/>
              <a:t>Communication between INL Senior Leadership, BEA Board and Committees, and NE-ID Management </a:t>
            </a:r>
          </a:p>
          <a:p>
            <a:pPr>
              <a:lnSpc>
                <a:spcPct val="85000"/>
              </a:lnSpc>
              <a:spcBef>
                <a:spcPts val="600"/>
              </a:spcBef>
            </a:pPr>
            <a:r>
              <a:rPr lang="en-US" dirty="0"/>
              <a:t>NE-ID staff shadow selected INL </a:t>
            </a:r>
            <a:r>
              <a:rPr lang="en-US" dirty="0" smtClean="0"/>
              <a:t>self and independent assessments </a:t>
            </a:r>
            <a:r>
              <a:rPr lang="en-US" dirty="0"/>
              <a:t>to evaluate </a:t>
            </a:r>
            <a:r>
              <a:rPr lang="en-US" dirty="0" smtClean="0"/>
              <a:t>effectiveness/adequacy</a:t>
            </a:r>
          </a:p>
          <a:p>
            <a:pPr>
              <a:lnSpc>
                <a:spcPct val="85000"/>
              </a:lnSpc>
              <a:spcBef>
                <a:spcPts val="600"/>
              </a:spcBef>
            </a:pPr>
            <a:r>
              <a:rPr lang="en-US" dirty="0" smtClean="0"/>
              <a:t>Communicate with NE-HQ during scheduled weekly meetings</a:t>
            </a:r>
            <a:endParaRPr lang="en-US" dirty="0"/>
          </a:p>
          <a:p>
            <a:pPr>
              <a:lnSpc>
                <a:spcPct val="85000"/>
              </a:lnSpc>
              <a:spcBef>
                <a:spcPts val="600"/>
              </a:spcBef>
            </a:pPr>
            <a:endParaRPr lang="en-US" dirty="0"/>
          </a:p>
        </p:txBody>
      </p:sp>
    </p:spTree>
    <p:extLst>
      <p:ext uri="{BB962C8B-B14F-4D97-AF65-F5344CB8AC3E}">
        <p14:creationId xmlns:p14="http://schemas.microsoft.com/office/powerpoint/2010/main" val="179319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2814637" y="334430"/>
            <a:ext cx="6134523" cy="988549"/>
          </a:xfrm>
        </p:spPr>
        <p:txBody>
          <a:bodyPr/>
          <a:lstStyle/>
          <a:p>
            <a:pPr algn="ctr" eaLnBrk="1" hangingPunct="1">
              <a:lnSpc>
                <a:spcPct val="85000"/>
              </a:lnSpc>
            </a:pPr>
            <a:r>
              <a:rPr lang="en-US" altLang="en-US" dirty="0" smtClean="0"/>
              <a:t>Documenting Federal Oversight</a:t>
            </a:r>
          </a:p>
        </p:txBody>
      </p:sp>
      <p:sp>
        <p:nvSpPr>
          <p:cNvPr id="4101" name="Rectangle 3"/>
          <p:cNvSpPr>
            <a:spLocks noGrp="1" noChangeArrowheads="1"/>
          </p:cNvSpPr>
          <p:nvPr>
            <p:ph type="body" idx="1"/>
          </p:nvPr>
        </p:nvSpPr>
        <p:spPr>
          <a:xfrm>
            <a:off x="400723" y="1689672"/>
            <a:ext cx="5152935" cy="270359"/>
          </a:xfrm>
        </p:spPr>
        <p:txBody>
          <a:bodyPr/>
          <a:lstStyle/>
          <a:p>
            <a:pPr marL="0" indent="0" algn="ctr">
              <a:buNone/>
            </a:pPr>
            <a:r>
              <a:rPr lang="en-US" sz="1600" dirty="0">
                <a:latin typeface="Arial Narrow"/>
                <a:cs typeface="Arial Narrow"/>
              </a:rPr>
              <a:t>INL CAS </a:t>
            </a:r>
            <a:r>
              <a:rPr lang="en-US" sz="1600" dirty="0" smtClean="0">
                <a:latin typeface="Arial Narrow"/>
                <a:cs typeface="Arial Narrow"/>
              </a:rPr>
              <a:t>Performance Reported in Quarterly Evaluation Report</a:t>
            </a:r>
            <a:endParaRPr lang="en-US" sz="1600" dirty="0">
              <a:latin typeface="Arial Narrow"/>
              <a:cs typeface="Arial Narrow"/>
            </a:endParaRPr>
          </a:p>
          <a:p>
            <a:pPr algn="ctr"/>
            <a:endParaRPr lang="en-US" dirty="0" smtClean="0"/>
          </a:p>
          <a:p>
            <a:pPr algn="ctr"/>
            <a:endParaRPr lang="en-US" dirty="0"/>
          </a:p>
          <a:p>
            <a:pPr algn="ctr"/>
            <a:endParaRPr lang="en-US" dirty="0" smtClean="0"/>
          </a:p>
          <a:p>
            <a:pPr algn="ctr"/>
            <a:endParaRPr lang="en-US" dirty="0" smtClean="0"/>
          </a:p>
          <a:p>
            <a:pPr marL="5197475" algn="ctr"/>
            <a:endParaRPr lang="en-US" sz="1800" dirty="0"/>
          </a:p>
          <a:p>
            <a:pPr marL="5197475" algn="ctr"/>
            <a:endParaRPr lang="en-US" sz="1800" dirty="0" smtClean="0"/>
          </a:p>
          <a:p>
            <a:pPr marL="5197475" algn="ctr"/>
            <a:endParaRPr lang="en-US" sz="1800" dirty="0" smtClean="0"/>
          </a:p>
          <a:p>
            <a:pPr algn="ctr"/>
            <a:endParaRPr lang="en-US" sz="1800" dirty="0"/>
          </a:p>
          <a:p>
            <a:pPr algn="ctr"/>
            <a:endParaRPr lang="en-US" sz="1800" dirty="0" smtClean="0"/>
          </a:p>
          <a:p>
            <a:pPr algn="ctr"/>
            <a:endParaRPr lang="en-US" sz="1800" dirty="0" smtClean="0"/>
          </a:p>
          <a:p>
            <a:pPr marL="0" indent="0" algn="ctr">
              <a:buNone/>
            </a:pPr>
            <a:endParaRPr lang="en-US" sz="1800" dirty="0"/>
          </a:p>
          <a:p>
            <a:pPr marL="0" indent="0" algn="ctr" eaLnBrk="1" hangingPunct="1">
              <a:spcAft>
                <a:spcPct val="20000"/>
              </a:spcAft>
              <a:buNone/>
            </a:pPr>
            <a:endParaRPr lang="en-US" sz="1600" dirty="0"/>
          </a:p>
          <a:p>
            <a:pPr lvl="1" algn="ctr" eaLnBrk="1" hangingPunct="1">
              <a:spcAft>
                <a:spcPct val="20000"/>
              </a:spcAft>
            </a:pPr>
            <a:endParaRPr lang="en-US" altLang="en-US" dirty="0" smtClean="0"/>
          </a:p>
        </p:txBody>
      </p:sp>
      <p:sp>
        <p:nvSpPr>
          <p:cNvPr id="2" name="TextBox 1"/>
          <p:cNvSpPr txBox="1"/>
          <p:nvPr/>
        </p:nvSpPr>
        <p:spPr>
          <a:xfrm>
            <a:off x="5794880" y="1981200"/>
            <a:ext cx="3137454" cy="4708212"/>
          </a:xfrm>
          <a:prstGeom prst="rect">
            <a:avLst/>
          </a:prstGeom>
          <a:noFill/>
        </p:spPr>
        <p:txBody>
          <a:bodyPr wrap="square" rtlCol="0">
            <a:spAutoFit/>
          </a:bodyPr>
          <a:lstStyle/>
          <a:p>
            <a:pPr marL="169863" indent="-169863">
              <a:lnSpc>
                <a:spcPct val="90000"/>
              </a:lnSpc>
              <a:spcBef>
                <a:spcPts val="1200"/>
              </a:spcBef>
              <a:buClr>
                <a:srgbClr val="096536"/>
              </a:buClr>
              <a:buFont typeface="Arial"/>
              <a:buChar char="•"/>
            </a:pPr>
            <a:r>
              <a:rPr lang="en-US" sz="1600" dirty="0" smtClean="0"/>
              <a:t>Functional </a:t>
            </a:r>
            <a:r>
              <a:rPr lang="en-US" sz="1600" dirty="0"/>
              <a:t>and strategic performance area evaluation includes </a:t>
            </a:r>
            <a:r>
              <a:rPr lang="en-US" sz="1600" dirty="0" smtClean="0"/>
              <a:t>CAS </a:t>
            </a:r>
            <a:r>
              <a:rPr lang="en-US" sz="1600" dirty="0"/>
              <a:t>performance </a:t>
            </a:r>
            <a:r>
              <a:rPr lang="en-US" sz="1600" dirty="0" smtClean="0"/>
              <a:t>information</a:t>
            </a:r>
          </a:p>
          <a:p>
            <a:pPr marL="169863" indent="-169863">
              <a:lnSpc>
                <a:spcPct val="90000"/>
              </a:lnSpc>
              <a:spcBef>
                <a:spcPts val="1200"/>
              </a:spcBef>
              <a:buClr>
                <a:srgbClr val="096536"/>
              </a:buClr>
              <a:buFont typeface="Arial"/>
              <a:buChar char="•"/>
            </a:pPr>
            <a:r>
              <a:rPr lang="en-US" sz="1600" dirty="0" smtClean="0"/>
              <a:t>Adjustments </a:t>
            </a:r>
            <a:r>
              <a:rPr lang="en-US" sz="1600" dirty="0"/>
              <a:t>in </a:t>
            </a:r>
            <a:r>
              <a:rPr lang="en-US" sz="1600" dirty="0" smtClean="0"/>
              <a:t>oversight </a:t>
            </a:r>
            <a:r>
              <a:rPr lang="en-US" sz="1600" dirty="0"/>
              <a:t>are evaluated quarterly (or immediately for emergent issues) based on </a:t>
            </a:r>
            <a:r>
              <a:rPr lang="en-US" sz="1600" dirty="0" smtClean="0"/>
              <a:t>field awareness and CAS evaluation</a:t>
            </a:r>
            <a:endParaRPr lang="en-US" sz="1600" dirty="0"/>
          </a:p>
          <a:p>
            <a:pPr marL="169863" indent="-169863">
              <a:lnSpc>
                <a:spcPct val="90000"/>
              </a:lnSpc>
              <a:spcBef>
                <a:spcPts val="1200"/>
              </a:spcBef>
              <a:buClr>
                <a:srgbClr val="096536"/>
              </a:buClr>
              <a:buFont typeface="Arial"/>
              <a:buChar char="•"/>
            </a:pPr>
            <a:r>
              <a:rPr lang="en-US" sz="1600" dirty="0" smtClean="0"/>
              <a:t>Resources </a:t>
            </a:r>
            <a:r>
              <a:rPr lang="en-US" sz="1600" dirty="0"/>
              <a:t>are shifted as needed to cover higher risk activities or areas with identified performance </a:t>
            </a:r>
            <a:r>
              <a:rPr lang="en-US" sz="1600" dirty="0" smtClean="0"/>
              <a:t>issues. </a:t>
            </a:r>
            <a:r>
              <a:rPr lang="en-US" sz="1600" dirty="0"/>
              <a:t>Since </a:t>
            </a:r>
            <a:r>
              <a:rPr lang="en-US" sz="1600" dirty="0" smtClean="0"/>
              <a:t>NE-ID </a:t>
            </a:r>
            <a:r>
              <a:rPr lang="en-US" sz="1600" dirty="0"/>
              <a:t>safety </a:t>
            </a:r>
            <a:r>
              <a:rPr lang="en-US" sz="1600" dirty="0" smtClean="0"/>
              <a:t>SMEs are local, implementation </a:t>
            </a:r>
            <a:r>
              <a:rPr lang="en-US" sz="1600" dirty="0"/>
              <a:t>of NE oversight policy is developed </a:t>
            </a:r>
            <a:r>
              <a:rPr lang="en-US" sz="1600" dirty="0" smtClean="0"/>
              <a:t>locally</a:t>
            </a:r>
            <a:endParaRPr lang="en-US" sz="1600" dirty="0"/>
          </a:p>
          <a:p>
            <a:pPr marL="111125" indent="-111125">
              <a:lnSpc>
                <a:spcPct val="85000"/>
              </a:lnSpc>
              <a:spcBef>
                <a:spcPts val="600"/>
              </a:spcBef>
              <a:buClr>
                <a:schemeClr val="accent6"/>
              </a:buClr>
              <a:buFont typeface="Arial"/>
              <a:buChar char="•"/>
            </a:pPr>
            <a:endParaRPr lang="en-US" dirty="0"/>
          </a:p>
        </p:txBody>
      </p:sp>
      <p:pic>
        <p:nvPicPr>
          <p:cNvPr id="7" name="Picture 3" descr="C:\Users\neildm\Desktop\Dashboar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621" y="2279717"/>
            <a:ext cx="5476484" cy="4111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45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Documenting Oversight Federal Oversight</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112" y="1611735"/>
            <a:ext cx="6643023" cy="4992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2627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638" y="215898"/>
            <a:ext cx="6011862" cy="1219200"/>
          </a:xfrm>
        </p:spPr>
        <p:txBody>
          <a:bodyPr/>
          <a:lstStyle/>
          <a:p>
            <a:pPr algn="ctr">
              <a:lnSpc>
                <a:spcPct val="85000"/>
              </a:lnSpc>
            </a:pPr>
            <a:r>
              <a:rPr lang="en-US" dirty="0" smtClean="0"/>
              <a:t>What do we do with </a:t>
            </a:r>
            <a:br>
              <a:rPr lang="en-US" dirty="0" smtClean="0"/>
            </a:br>
            <a:r>
              <a:rPr lang="en-US" dirty="0" smtClean="0"/>
              <a:t>oversight results?</a:t>
            </a:r>
            <a:endParaRPr lang="en-US" dirty="0"/>
          </a:p>
        </p:txBody>
      </p:sp>
      <p:sp>
        <p:nvSpPr>
          <p:cNvPr id="3" name="Content Placeholder 2"/>
          <p:cNvSpPr>
            <a:spLocks noGrp="1"/>
          </p:cNvSpPr>
          <p:nvPr>
            <p:ph idx="1"/>
          </p:nvPr>
        </p:nvSpPr>
        <p:spPr/>
        <p:txBody>
          <a:bodyPr/>
          <a:lstStyle/>
          <a:p>
            <a:r>
              <a:rPr lang="en-US" dirty="0" smtClean="0"/>
              <a:t>Idaho Operations Office Manager provided a quarterly report</a:t>
            </a:r>
          </a:p>
          <a:p>
            <a:pPr lvl="1"/>
            <a:r>
              <a:rPr lang="en-US" dirty="0" smtClean="0"/>
              <a:t>Health of the Contractor ESH&amp;Q programs</a:t>
            </a:r>
          </a:p>
          <a:p>
            <a:pPr lvl="1"/>
            <a:r>
              <a:rPr lang="en-US" dirty="0" smtClean="0"/>
              <a:t>Current near term issues</a:t>
            </a:r>
          </a:p>
          <a:p>
            <a:pPr lvl="1"/>
            <a:r>
              <a:rPr lang="en-US" dirty="0" smtClean="0"/>
              <a:t>Adjustments </a:t>
            </a:r>
            <a:r>
              <a:rPr lang="en-US" dirty="0"/>
              <a:t>in oversight are evaluated quarterly (or immediately for emergent issues) based on field awareness and CAS evaluation</a:t>
            </a:r>
          </a:p>
          <a:p>
            <a:pPr lvl="1"/>
            <a:r>
              <a:rPr lang="en-US" dirty="0"/>
              <a:t>Resources are shifted as needed to cover higher risk activities or areas with identified performance issues. </a:t>
            </a:r>
          </a:p>
          <a:p>
            <a:r>
              <a:rPr lang="en-US" dirty="0" smtClean="0"/>
              <a:t>Verbal discussion with Contractor management</a:t>
            </a:r>
          </a:p>
          <a:p>
            <a:pPr lvl="2"/>
            <a:r>
              <a:rPr lang="en-US" dirty="0" smtClean="0"/>
              <a:t>Nothing in the report should be a surprise at this point</a:t>
            </a:r>
          </a:p>
          <a:p>
            <a:r>
              <a:rPr lang="en-US" dirty="0" smtClean="0"/>
              <a:t>Operational awareness discussions with CTA/CNS, NE-HQ</a:t>
            </a:r>
          </a:p>
          <a:p>
            <a:endParaRPr lang="en-US" dirty="0"/>
          </a:p>
        </p:txBody>
      </p:sp>
    </p:spTree>
    <p:extLst>
      <p:ext uri="{BB962C8B-B14F-4D97-AF65-F5344CB8AC3E}">
        <p14:creationId xmlns:p14="http://schemas.microsoft.com/office/powerpoint/2010/main" val="198837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638" y="215898"/>
            <a:ext cx="6043612" cy="1219200"/>
          </a:xfrm>
        </p:spPr>
        <p:txBody>
          <a:bodyPr/>
          <a:lstStyle/>
          <a:p>
            <a:pPr algn="ctr">
              <a:lnSpc>
                <a:spcPct val="85000"/>
              </a:lnSpc>
            </a:pPr>
            <a:r>
              <a:rPr lang="en-US" dirty="0" smtClean="0"/>
              <a:t>DOE Working Group Policy Statement</a:t>
            </a:r>
            <a:endParaRPr lang="en-US" dirty="0"/>
          </a:p>
        </p:txBody>
      </p:sp>
      <p:sp>
        <p:nvSpPr>
          <p:cNvPr id="3" name="Content Placeholder 2"/>
          <p:cNvSpPr>
            <a:spLocks noGrp="1"/>
          </p:cNvSpPr>
          <p:nvPr>
            <p:ph idx="1"/>
          </p:nvPr>
        </p:nvSpPr>
        <p:spPr/>
        <p:txBody>
          <a:bodyPr/>
          <a:lstStyle/>
          <a:p>
            <a:r>
              <a:rPr lang="en-US" dirty="0" smtClean="0"/>
              <a:t>A mature CAS relies on the people and the relationships between the contractor personnel, the federal program office and the on-site federal staff. </a:t>
            </a:r>
          </a:p>
          <a:p>
            <a:r>
              <a:rPr lang="en-US" dirty="0" smtClean="0"/>
              <a:t>The principles of trust, accountability, integrity and respect, along with frequent and open communication, must be the foundations upon which our mission is performed.</a:t>
            </a:r>
          </a:p>
          <a:p>
            <a:r>
              <a:rPr lang="en-US" dirty="0" smtClean="0"/>
              <a:t>DOE line management will assure contract compliance by monitoring …. and providing timely feedback to the contractor on matters deserving attention. </a:t>
            </a:r>
          </a:p>
          <a:p>
            <a:r>
              <a:rPr lang="en-US" dirty="0" smtClean="0"/>
              <a:t>The contractor's assurance systems must be transparent and the contractor must continue to pursue mission excellence.</a:t>
            </a:r>
          </a:p>
        </p:txBody>
      </p:sp>
    </p:spTree>
    <p:extLst>
      <p:ext uri="{BB962C8B-B14F-4D97-AF65-F5344CB8AC3E}">
        <p14:creationId xmlns:p14="http://schemas.microsoft.com/office/powerpoint/2010/main" val="396864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bostonrd\AppData\Local\Microsoft\Windows\Temporary Internet Files\Content.Outlook\48VJ9KJI\Mike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2" y="1635108"/>
            <a:ext cx="2221867" cy="29026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bostonrd\AppData\Local\Microsoft\Windows\Temporary Internet Files\Content.Outlook\48VJ9KJI\Jeff (2).png"/>
          <p:cNvPicPr>
            <a:picLocks noChangeAspect="1" noChangeArrowheads="1"/>
          </p:cNvPicPr>
          <p:nvPr/>
        </p:nvPicPr>
        <p:blipFill rotWithShape="1">
          <a:blip r:embed="rId4">
            <a:extLst>
              <a:ext uri="{28A0092B-C50C-407E-A947-70E740481C1C}">
                <a14:useLocalDpi xmlns:a14="http://schemas.microsoft.com/office/drawing/2010/main" val="0"/>
              </a:ext>
            </a:extLst>
          </a:blip>
          <a:srcRect l="27279" t="25282" r="22908" b="25282"/>
          <a:stretch/>
        </p:blipFill>
        <p:spPr bwMode="auto">
          <a:xfrm>
            <a:off x="2341879" y="1657526"/>
            <a:ext cx="2828262" cy="21052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image003"/>
          <p:cNvPicPr>
            <a:picLocks noChangeAspect="1" noChangeArrowheads="1"/>
          </p:cNvPicPr>
          <p:nvPr/>
        </p:nvPicPr>
        <p:blipFill rotWithShape="1">
          <a:blip r:embed="rId5">
            <a:extLst>
              <a:ext uri="{28A0092B-C50C-407E-A947-70E740481C1C}">
                <a14:useLocalDpi xmlns:a14="http://schemas.microsoft.com/office/drawing/2010/main" val="0"/>
              </a:ext>
            </a:extLst>
          </a:blip>
          <a:srcRect l="5238" r="6263"/>
          <a:stretch/>
        </p:blipFill>
        <p:spPr bwMode="auto">
          <a:xfrm>
            <a:off x="2224922" y="4537796"/>
            <a:ext cx="2945219" cy="21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bostonrd\AppData\Local\Microsoft\Windows\Temporary Internet Files\Content.Outlook\48VJ9KJI\BrownEMNewTriangl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7278" y="2432504"/>
            <a:ext cx="3664703" cy="366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94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a:t>
            </a:r>
            <a:endParaRPr lang="en-US" dirty="0"/>
          </a:p>
        </p:txBody>
      </p:sp>
      <p:sp>
        <p:nvSpPr>
          <p:cNvPr id="3" name="Content Placeholder 2"/>
          <p:cNvSpPr>
            <a:spLocks noGrp="1"/>
          </p:cNvSpPr>
          <p:nvPr>
            <p:ph idx="1"/>
          </p:nvPr>
        </p:nvSpPr>
        <p:spPr/>
        <p:txBody>
          <a:bodyPr/>
          <a:lstStyle/>
          <a:p>
            <a:pPr>
              <a:spcBef>
                <a:spcPts val="600"/>
              </a:spcBef>
            </a:pPr>
            <a:r>
              <a:rPr lang="en-US" dirty="0" smtClean="0"/>
              <a:t>Description </a:t>
            </a:r>
            <a:r>
              <a:rPr lang="en-US" dirty="0" smtClean="0"/>
              <a:t>of the Idaho Site and the Idaho National Laboratory</a:t>
            </a:r>
          </a:p>
          <a:p>
            <a:pPr>
              <a:spcBef>
                <a:spcPts val="0"/>
              </a:spcBef>
            </a:pPr>
            <a:r>
              <a:rPr lang="en-US" dirty="0" smtClean="0"/>
              <a:t>Time line for CAS implementation</a:t>
            </a:r>
          </a:p>
          <a:p>
            <a:pPr lvl="1">
              <a:spcBef>
                <a:spcPts val="0"/>
              </a:spcBef>
            </a:pPr>
            <a:r>
              <a:rPr lang="en-US" dirty="0" smtClean="0"/>
              <a:t>Improvement and hiccups alone the way</a:t>
            </a:r>
          </a:p>
          <a:p>
            <a:pPr>
              <a:spcBef>
                <a:spcPts val="600"/>
              </a:spcBef>
            </a:pPr>
            <a:r>
              <a:rPr lang="en-US" dirty="0" smtClean="0"/>
              <a:t>INL CAS description</a:t>
            </a:r>
          </a:p>
          <a:p>
            <a:pPr>
              <a:spcBef>
                <a:spcPts val="600"/>
              </a:spcBef>
            </a:pPr>
            <a:r>
              <a:rPr lang="en-US" dirty="0" smtClean="0"/>
              <a:t>Expectations for Federal Staff </a:t>
            </a:r>
          </a:p>
          <a:p>
            <a:pPr>
              <a:spcBef>
                <a:spcPts val="600"/>
              </a:spcBef>
            </a:pPr>
            <a:r>
              <a:rPr lang="en-US" dirty="0"/>
              <a:t>Expectations </a:t>
            </a:r>
            <a:r>
              <a:rPr lang="en-US" dirty="0" smtClean="0"/>
              <a:t>for the Contractor</a:t>
            </a:r>
          </a:p>
          <a:p>
            <a:pPr>
              <a:spcBef>
                <a:spcPts val="600"/>
              </a:spcBef>
            </a:pPr>
            <a:r>
              <a:rPr lang="en-US" dirty="0" smtClean="0"/>
              <a:t>How NE-ID incorporates CAS into oversight</a:t>
            </a:r>
          </a:p>
          <a:p>
            <a:pPr>
              <a:spcBef>
                <a:spcPts val="600"/>
              </a:spcBef>
            </a:pPr>
            <a:r>
              <a:rPr lang="en-US" dirty="0" smtClean="0"/>
              <a:t>How NE-ID documents (CAS) oversight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1" y="1449919"/>
            <a:ext cx="3657600" cy="1219200"/>
          </a:xfrm>
        </p:spPr>
        <p:txBody>
          <a:bodyPr/>
          <a:lstStyle/>
          <a:p>
            <a:pPr algn="l">
              <a:lnSpc>
                <a:spcPct val="85000"/>
              </a:lnSpc>
            </a:pPr>
            <a:r>
              <a:rPr lang="en-US" sz="2800" dirty="0" smtClean="0"/>
              <a:t>Idaho National Laboratory</a:t>
            </a:r>
            <a:endParaRPr lang="en-US" sz="2800" dirty="0"/>
          </a:p>
        </p:txBody>
      </p:sp>
      <p:sp>
        <p:nvSpPr>
          <p:cNvPr id="3" name="Content Placeholder 2"/>
          <p:cNvSpPr>
            <a:spLocks noGrp="1"/>
          </p:cNvSpPr>
          <p:nvPr>
            <p:ph idx="1"/>
          </p:nvPr>
        </p:nvSpPr>
        <p:spPr>
          <a:xfrm>
            <a:off x="476250" y="2635250"/>
            <a:ext cx="3048000" cy="3962400"/>
          </a:xfrm>
        </p:spPr>
        <p:txBody>
          <a:bodyPr/>
          <a:lstStyle/>
          <a:p>
            <a:pPr marL="285750" indent="-285750">
              <a:lnSpc>
                <a:spcPct val="85000"/>
              </a:lnSpc>
            </a:pPr>
            <a:r>
              <a:rPr lang="en-US" sz="1600" dirty="0" smtClean="0"/>
              <a:t>890 square miles</a:t>
            </a:r>
          </a:p>
          <a:p>
            <a:pPr marL="285750" indent="-285750">
              <a:lnSpc>
                <a:spcPct val="85000"/>
              </a:lnSpc>
            </a:pPr>
            <a:r>
              <a:rPr lang="en-US" sz="1600" dirty="0" smtClean="0"/>
              <a:t>Site ~ 50 miles west of Idaho Falls</a:t>
            </a:r>
          </a:p>
          <a:p>
            <a:pPr marL="285750" indent="-285750">
              <a:lnSpc>
                <a:spcPct val="85000"/>
              </a:lnSpc>
            </a:pPr>
            <a:r>
              <a:rPr lang="en-US" sz="1600" dirty="0" smtClean="0"/>
              <a:t>26 non-nuclear buildings on the Idaho Falls Campus</a:t>
            </a:r>
          </a:p>
          <a:p>
            <a:pPr marL="285750" indent="-285750">
              <a:lnSpc>
                <a:spcPct val="85000"/>
              </a:lnSpc>
            </a:pPr>
            <a:r>
              <a:rPr lang="en-US" sz="1600" dirty="0" smtClean="0"/>
              <a:t>199 non-nuclear buildings at the Site</a:t>
            </a:r>
          </a:p>
          <a:p>
            <a:pPr marL="285750" indent="-285750">
              <a:lnSpc>
                <a:spcPct val="85000"/>
              </a:lnSpc>
            </a:pPr>
            <a:r>
              <a:rPr lang="en-US" sz="1600" dirty="0" smtClean="0"/>
              <a:t>Advanced Test Reactor (HC-1)</a:t>
            </a:r>
          </a:p>
          <a:p>
            <a:pPr marL="285750" indent="-285750">
              <a:lnSpc>
                <a:spcPct val="85000"/>
              </a:lnSpc>
            </a:pPr>
            <a:r>
              <a:rPr lang="en-US" sz="1600" dirty="0" smtClean="0"/>
              <a:t>13 HC2 Facilities</a:t>
            </a:r>
          </a:p>
          <a:p>
            <a:pPr marL="285750" indent="-285750">
              <a:lnSpc>
                <a:spcPct val="85000"/>
              </a:lnSpc>
            </a:pPr>
            <a:r>
              <a:rPr lang="en-US" sz="1600" dirty="0" smtClean="0"/>
              <a:t>4 HC3 Facilities</a:t>
            </a:r>
          </a:p>
          <a:p>
            <a:pPr marL="285750" indent="-285750">
              <a:lnSpc>
                <a:spcPct val="85000"/>
              </a:lnSpc>
            </a:pPr>
            <a:r>
              <a:rPr lang="en-US" sz="1600" dirty="0" smtClean="0"/>
              <a:t>40 LTHC3 Radiological Facilities</a:t>
            </a:r>
          </a:p>
          <a:p>
            <a:pPr>
              <a:lnSpc>
                <a:spcPct val="85000"/>
              </a:lnSpc>
            </a:pPr>
            <a:endParaRPr lang="en-US" sz="1600" dirty="0"/>
          </a:p>
        </p:txBody>
      </p:sp>
      <p:pic>
        <p:nvPicPr>
          <p:cNvPr id="1026" name="Picture 2" descr="https://www.inl.gov/wp-content/uploads/2014/10/01-REC_Map.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657600" y="152400"/>
            <a:ext cx="5395153" cy="6553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9"/>
          <p:cNvSpPr txBox="1">
            <a:spLocks noChangeArrowheads="1"/>
          </p:cNvSpPr>
          <p:nvPr/>
        </p:nvSpPr>
        <p:spPr bwMode="auto">
          <a:xfrm>
            <a:off x="7162800" y="6610350"/>
            <a:ext cx="1828800" cy="228600"/>
          </a:xfrm>
          <a:prstGeom prst="rect">
            <a:avLst/>
          </a:prstGeom>
          <a:noFill/>
          <a:ln w="9525">
            <a:noFill/>
            <a:miter lim="800000"/>
            <a:headEnd/>
            <a:tailEnd/>
          </a:ln>
          <a:effectLst/>
        </p:spPr>
        <p:txBody>
          <a:bodyPr>
            <a:spAutoFit/>
          </a:bodyPr>
          <a:lstStyle/>
          <a:p>
            <a:pPr algn="r">
              <a:spcBef>
                <a:spcPct val="50000"/>
              </a:spcBef>
              <a:defRPr/>
            </a:pPr>
            <a:fld id="{68FDB87E-F0FA-40A3-9FA7-1367BFBAC224}" type="slidenum">
              <a:rPr lang="en-US" sz="900"/>
              <a:pPr algn="r">
                <a:spcBef>
                  <a:spcPct val="50000"/>
                </a:spcBef>
                <a:defRPr/>
              </a:pPr>
              <a:t>3</a:t>
            </a:fld>
            <a:endParaRPr lang="en-US" sz="900" dirty="0"/>
          </a:p>
        </p:txBody>
      </p:sp>
    </p:spTree>
    <p:extLst>
      <p:ext uri="{BB962C8B-B14F-4D97-AF65-F5344CB8AC3E}">
        <p14:creationId xmlns:p14="http://schemas.microsoft.com/office/powerpoint/2010/main" val="176474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L_Snow_Mountai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1377" y="2113461"/>
            <a:ext cx="6621517" cy="4966138"/>
          </a:xfrm>
          <a:prstGeom prst="rect">
            <a:avLst/>
          </a:prstGeom>
        </p:spPr>
      </p:pic>
      <p:pic>
        <p:nvPicPr>
          <p:cNvPr id="27" name="Picture 26" descr="blue_Spot.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4800" y="3886200"/>
            <a:ext cx="2497080" cy="2497080"/>
          </a:xfrm>
          <a:prstGeom prst="rect">
            <a:avLst/>
          </a:prstGeom>
        </p:spPr>
      </p:pic>
      <p:pic>
        <p:nvPicPr>
          <p:cNvPr id="26" name="Picture 25" descr="blue_Spot.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34200" y="2514600"/>
            <a:ext cx="2497080" cy="2497080"/>
          </a:xfrm>
          <a:prstGeom prst="rect">
            <a:avLst/>
          </a:prstGeom>
        </p:spPr>
      </p:pic>
      <p:sp>
        <p:nvSpPr>
          <p:cNvPr id="2" name="Title 1"/>
          <p:cNvSpPr>
            <a:spLocks noGrp="1"/>
          </p:cNvSpPr>
          <p:nvPr>
            <p:ph type="title"/>
          </p:nvPr>
        </p:nvSpPr>
        <p:spPr>
          <a:xfrm>
            <a:off x="2814637" y="226483"/>
            <a:ext cx="6022445" cy="1219200"/>
          </a:xfrm>
        </p:spPr>
        <p:txBody>
          <a:bodyPr/>
          <a:lstStyle/>
          <a:p>
            <a:pPr algn="ctr">
              <a:lnSpc>
                <a:spcPct val="85000"/>
              </a:lnSpc>
            </a:pPr>
            <a:r>
              <a:rPr lang="en-US" dirty="0" smtClean="0"/>
              <a:t>Idaho National Laboratory</a:t>
            </a:r>
            <a:endParaRPr lang="en-US" dirty="0"/>
          </a:p>
        </p:txBody>
      </p:sp>
      <p:sp>
        <p:nvSpPr>
          <p:cNvPr id="4" name="Text Box 9"/>
          <p:cNvSpPr txBox="1">
            <a:spLocks noChangeArrowheads="1"/>
          </p:cNvSpPr>
          <p:nvPr/>
        </p:nvSpPr>
        <p:spPr bwMode="auto">
          <a:xfrm>
            <a:off x="7162800" y="6610350"/>
            <a:ext cx="1828800" cy="228600"/>
          </a:xfrm>
          <a:prstGeom prst="rect">
            <a:avLst/>
          </a:prstGeom>
          <a:noFill/>
          <a:ln w="9525">
            <a:noFill/>
            <a:miter lim="800000"/>
            <a:headEnd/>
            <a:tailEnd/>
          </a:ln>
          <a:effectLst/>
        </p:spPr>
        <p:txBody>
          <a:bodyPr>
            <a:spAutoFit/>
          </a:bodyPr>
          <a:lstStyle/>
          <a:p>
            <a:pPr algn="r">
              <a:spcBef>
                <a:spcPct val="50000"/>
              </a:spcBef>
              <a:defRPr/>
            </a:pPr>
            <a:fld id="{68FDB87E-F0FA-40A3-9FA7-1367BFBAC224}" type="slidenum">
              <a:rPr lang="en-US" sz="900"/>
              <a:pPr algn="r">
                <a:spcBef>
                  <a:spcPct val="50000"/>
                </a:spcBef>
                <a:defRPr/>
              </a:pPr>
              <a:t>4</a:t>
            </a:fld>
            <a:endParaRPr lang="en-US" sz="900" dirty="0"/>
          </a:p>
        </p:txBody>
      </p:sp>
      <p:cxnSp>
        <p:nvCxnSpPr>
          <p:cNvPr id="6" name="Straight Connector 5"/>
          <p:cNvCxnSpPr>
            <a:endCxn id="7" idx="1"/>
          </p:cNvCxnSpPr>
          <p:nvPr/>
        </p:nvCxnSpPr>
        <p:spPr bwMode="auto">
          <a:xfrm>
            <a:off x="3352800" y="5105400"/>
            <a:ext cx="1149675" cy="277394"/>
          </a:xfrm>
          <a:prstGeom prst="line">
            <a:avLst/>
          </a:prstGeom>
          <a:solidFill>
            <a:schemeClr val="accent1"/>
          </a:solidFill>
          <a:ln w="19050" cap="flat" cmpd="sng" algn="ctr">
            <a:solidFill>
              <a:srgbClr val="FFF09D"/>
            </a:solidFill>
            <a:prstDash val="solid"/>
            <a:round/>
            <a:headEnd type="none" w="med" len="med"/>
            <a:tailEnd type="none" w="med" len="med"/>
          </a:ln>
          <a:effectLst>
            <a:outerShdw blurRad="50800" dist="38100" dir="2700000" algn="tl" rotWithShape="0">
              <a:prstClr val="black">
                <a:alpha val="40000"/>
              </a:prstClr>
            </a:outerShdw>
          </a:effectLst>
        </p:spPr>
      </p:cxnSp>
      <p:sp>
        <p:nvSpPr>
          <p:cNvPr id="7" name="Oval 6"/>
          <p:cNvSpPr/>
          <p:nvPr/>
        </p:nvSpPr>
        <p:spPr bwMode="auto">
          <a:xfrm>
            <a:off x="4454723" y="5335042"/>
            <a:ext cx="326074" cy="326074"/>
          </a:xfrm>
          <a:prstGeom prst="ellipse">
            <a:avLst/>
          </a:prstGeom>
          <a:noFill/>
          <a:ln w="19050" cap="flat" cmpd="sng" algn="ctr">
            <a:solidFill>
              <a:srgbClr val="FFF09D"/>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2" charset="-128"/>
            </a:endParaRPr>
          </a:p>
        </p:txBody>
      </p:sp>
      <p:sp>
        <p:nvSpPr>
          <p:cNvPr id="8" name="Oval 7"/>
          <p:cNvSpPr/>
          <p:nvPr/>
        </p:nvSpPr>
        <p:spPr bwMode="auto">
          <a:xfrm>
            <a:off x="5732204" y="5677025"/>
            <a:ext cx="326074" cy="326074"/>
          </a:xfrm>
          <a:prstGeom prst="ellipse">
            <a:avLst/>
          </a:prstGeom>
          <a:noFill/>
          <a:ln w="19050" cap="flat" cmpd="sng" algn="ctr">
            <a:solidFill>
              <a:srgbClr val="FFF09D"/>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2" charset="-128"/>
            </a:endParaRPr>
          </a:p>
        </p:txBody>
      </p:sp>
      <p:sp>
        <p:nvSpPr>
          <p:cNvPr id="9" name="Oval 8"/>
          <p:cNvSpPr/>
          <p:nvPr/>
        </p:nvSpPr>
        <p:spPr bwMode="auto">
          <a:xfrm>
            <a:off x="6803832" y="6311848"/>
            <a:ext cx="326074" cy="326074"/>
          </a:xfrm>
          <a:prstGeom prst="ellipse">
            <a:avLst/>
          </a:prstGeom>
          <a:noFill/>
          <a:ln w="19050" cap="flat" cmpd="sng" algn="ctr">
            <a:solidFill>
              <a:srgbClr val="FFF09D"/>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2" charset="-128"/>
            </a:endParaRPr>
          </a:p>
        </p:txBody>
      </p:sp>
      <p:cxnSp>
        <p:nvCxnSpPr>
          <p:cNvPr id="10" name="Straight Connector 9"/>
          <p:cNvCxnSpPr>
            <a:stCxn id="13" idx="2"/>
            <a:endCxn id="8" idx="0"/>
          </p:cNvCxnSpPr>
          <p:nvPr/>
        </p:nvCxnSpPr>
        <p:spPr bwMode="auto">
          <a:xfrm>
            <a:off x="4074074" y="3321581"/>
            <a:ext cx="1821167" cy="2355444"/>
          </a:xfrm>
          <a:prstGeom prst="line">
            <a:avLst/>
          </a:prstGeom>
          <a:solidFill>
            <a:schemeClr val="accent1"/>
          </a:solidFill>
          <a:ln w="19050" cap="flat" cmpd="sng" algn="ctr">
            <a:solidFill>
              <a:srgbClr val="FFF09D"/>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1" name="Straight Connector 10"/>
          <p:cNvCxnSpPr>
            <a:stCxn id="14" idx="2"/>
          </p:cNvCxnSpPr>
          <p:nvPr/>
        </p:nvCxnSpPr>
        <p:spPr bwMode="auto">
          <a:xfrm flipH="1">
            <a:off x="6978313" y="3886921"/>
            <a:ext cx="250286" cy="2432744"/>
          </a:xfrm>
          <a:prstGeom prst="line">
            <a:avLst/>
          </a:prstGeom>
          <a:solidFill>
            <a:schemeClr val="accent1"/>
          </a:solidFill>
          <a:ln w="19050" cap="flat" cmpd="sng" algn="ctr">
            <a:solidFill>
              <a:srgbClr val="FFF09D"/>
            </a:solidFill>
            <a:prstDash val="solid"/>
            <a:round/>
            <a:headEnd type="none" w="med" len="med"/>
            <a:tailEnd type="none" w="med" len="med"/>
          </a:ln>
          <a:effectLst>
            <a:outerShdw blurRad="50800" dist="38100" dir="2700000" algn="tl" rotWithShape="0">
              <a:prstClr val="black">
                <a:alpha val="40000"/>
              </a:prstClr>
            </a:outerShdw>
          </a:effectLst>
        </p:spPr>
      </p:cxnSp>
      <p:pic>
        <p:nvPicPr>
          <p:cNvPr id="12" name="Picture 11" descr="ATR Aerial 2015.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81000" y="3657600"/>
            <a:ext cx="3075488" cy="1460824"/>
          </a:xfrm>
          <a:prstGeom prst="rect">
            <a:avLst/>
          </a:prstGeom>
          <a:ln w="28575" cmpd="sng">
            <a:solidFill>
              <a:srgbClr val="FFF09D"/>
            </a:solidFill>
          </a:ln>
          <a:effectLst>
            <a:outerShdw blurRad="50800" dist="38100" dir="2700000" algn="tl" rotWithShape="0">
              <a:prstClr val="black">
                <a:alpha val="40000"/>
              </a:prstClr>
            </a:outerShdw>
          </a:effectLst>
        </p:spPr>
      </p:pic>
      <p:pic>
        <p:nvPicPr>
          <p:cNvPr id="13" name="Picture 12" descr="MFC Aerial 2015.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590800" y="1828800"/>
            <a:ext cx="2966548" cy="1492781"/>
          </a:xfrm>
          <a:prstGeom prst="rect">
            <a:avLst/>
          </a:prstGeom>
          <a:ln w="28575" cmpd="sng">
            <a:solidFill>
              <a:srgbClr val="FFF09D"/>
            </a:solidFill>
          </a:ln>
          <a:effectLst>
            <a:outerShdw blurRad="50800" dist="38100" dir="2700000" algn="tl" rotWithShape="0">
              <a:prstClr val="black">
                <a:alpha val="40000"/>
              </a:prstClr>
            </a:outerShdw>
          </a:effectLst>
        </p:spPr>
      </p:pic>
      <p:pic>
        <p:nvPicPr>
          <p:cNvPr id="14" name="Picture 13" descr="Aerial of REC 2014.pn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791415" y="2343443"/>
            <a:ext cx="2874367" cy="1543478"/>
          </a:xfrm>
          <a:prstGeom prst="rect">
            <a:avLst/>
          </a:prstGeom>
          <a:ln w="28575" cmpd="sng">
            <a:solidFill>
              <a:srgbClr val="FFF09D"/>
            </a:solidFill>
          </a:ln>
          <a:effectLst>
            <a:outerShdw blurRad="50800" dist="38100" dir="2700000" algn="tl" rotWithShape="0">
              <a:prstClr val="black">
                <a:alpha val="40000"/>
              </a:prstClr>
            </a:outerShdw>
          </a:effectLst>
        </p:spPr>
      </p:pic>
      <p:sp>
        <p:nvSpPr>
          <p:cNvPr id="15" name="Rectangle 14"/>
          <p:cNvSpPr/>
          <p:nvPr/>
        </p:nvSpPr>
        <p:spPr bwMode="auto">
          <a:xfrm>
            <a:off x="2347954" y="1683212"/>
            <a:ext cx="2815707" cy="251402"/>
          </a:xfrm>
          <a:prstGeom prst="rect">
            <a:avLst/>
          </a:prstGeom>
          <a:solidFill>
            <a:srgbClr val="FFF09D"/>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2" charset="-128"/>
            </a:endParaRPr>
          </a:p>
        </p:txBody>
      </p:sp>
      <p:sp>
        <p:nvSpPr>
          <p:cNvPr id="16" name="TextBox 15"/>
          <p:cNvSpPr txBox="1"/>
          <p:nvPr/>
        </p:nvSpPr>
        <p:spPr>
          <a:xfrm>
            <a:off x="2362200" y="1676400"/>
            <a:ext cx="2787214" cy="265027"/>
          </a:xfrm>
          <a:prstGeom prst="rect">
            <a:avLst/>
          </a:prstGeom>
          <a:noFill/>
        </p:spPr>
        <p:txBody>
          <a:bodyPr wrap="square" rtlCol="0">
            <a:spAutoFit/>
          </a:bodyPr>
          <a:lstStyle/>
          <a:p>
            <a:pPr algn="ctr"/>
            <a:r>
              <a:rPr lang="en-US" sz="1200" b="1" dirty="0" smtClean="0"/>
              <a:t>Materials and Fuels Complex</a:t>
            </a:r>
            <a:endParaRPr lang="en-US" sz="1200" b="1" dirty="0"/>
          </a:p>
        </p:txBody>
      </p:sp>
      <p:sp>
        <p:nvSpPr>
          <p:cNvPr id="17" name="Rectangle 16"/>
          <p:cNvSpPr/>
          <p:nvPr/>
        </p:nvSpPr>
        <p:spPr bwMode="auto">
          <a:xfrm>
            <a:off x="76200" y="3556705"/>
            <a:ext cx="2815707" cy="251402"/>
          </a:xfrm>
          <a:prstGeom prst="rect">
            <a:avLst/>
          </a:prstGeom>
          <a:solidFill>
            <a:srgbClr val="FFF09D"/>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2" charset="-128"/>
            </a:endParaRPr>
          </a:p>
        </p:txBody>
      </p:sp>
      <p:sp>
        <p:nvSpPr>
          <p:cNvPr id="18" name="TextBox 17"/>
          <p:cNvSpPr txBox="1"/>
          <p:nvPr/>
        </p:nvSpPr>
        <p:spPr>
          <a:xfrm>
            <a:off x="97988" y="3544973"/>
            <a:ext cx="2798946" cy="265027"/>
          </a:xfrm>
          <a:prstGeom prst="rect">
            <a:avLst/>
          </a:prstGeom>
          <a:noFill/>
        </p:spPr>
        <p:txBody>
          <a:bodyPr wrap="square" rtlCol="0">
            <a:spAutoFit/>
          </a:bodyPr>
          <a:lstStyle/>
          <a:p>
            <a:pPr algn="ctr"/>
            <a:r>
              <a:rPr lang="en-US" sz="1200" b="1" dirty="0" smtClean="0"/>
              <a:t>Advanced Test Reactor Complex</a:t>
            </a:r>
            <a:endParaRPr lang="en-US" sz="1200" b="1" dirty="0"/>
          </a:p>
        </p:txBody>
      </p:sp>
      <p:sp>
        <p:nvSpPr>
          <p:cNvPr id="19" name="Rectangle 18"/>
          <p:cNvSpPr/>
          <p:nvPr/>
        </p:nvSpPr>
        <p:spPr bwMode="auto">
          <a:xfrm>
            <a:off x="6172200" y="2223207"/>
            <a:ext cx="2815707" cy="251402"/>
          </a:xfrm>
          <a:prstGeom prst="rect">
            <a:avLst/>
          </a:prstGeom>
          <a:solidFill>
            <a:srgbClr val="FFF09D"/>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2" charset="-128"/>
            </a:endParaRPr>
          </a:p>
        </p:txBody>
      </p:sp>
      <p:sp>
        <p:nvSpPr>
          <p:cNvPr id="20" name="TextBox 19"/>
          <p:cNvSpPr txBox="1"/>
          <p:nvPr/>
        </p:nvSpPr>
        <p:spPr>
          <a:xfrm>
            <a:off x="6178904" y="2209800"/>
            <a:ext cx="2809003" cy="265027"/>
          </a:xfrm>
          <a:prstGeom prst="rect">
            <a:avLst/>
          </a:prstGeom>
          <a:noFill/>
        </p:spPr>
        <p:txBody>
          <a:bodyPr wrap="square" rtlCol="0">
            <a:spAutoFit/>
          </a:bodyPr>
          <a:lstStyle/>
          <a:p>
            <a:pPr algn="ctr"/>
            <a:r>
              <a:rPr lang="en-US" sz="1200" b="1" dirty="0" smtClean="0"/>
              <a:t>Research and Education Campus</a:t>
            </a:r>
            <a:endParaRPr lang="en-US" sz="1200" b="1" dirty="0"/>
          </a:p>
        </p:txBody>
      </p:sp>
    </p:spTree>
    <p:extLst>
      <p:ext uri="{BB962C8B-B14F-4D97-AF65-F5344CB8AC3E}">
        <p14:creationId xmlns:p14="http://schemas.microsoft.com/office/powerpoint/2010/main" val="108425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1574241"/>
            <a:ext cx="9144000" cy="4427561"/>
          </a:xfrm>
          <a:prstGeom prst="rect">
            <a:avLst/>
          </a:prstGeom>
          <a:gradFill flip="none" rotWithShape="1">
            <a:gsLst>
              <a:gs pos="0">
                <a:schemeClr val="bg1">
                  <a:alpha val="0"/>
                </a:schemeClr>
              </a:gs>
              <a:gs pos="100000">
                <a:srgbClr val="FFFFFF">
                  <a:alpha val="0"/>
                </a:srgbClr>
              </a:gs>
              <a:gs pos="50000">
                <a:schemeClr val="accent1">
                  <a:alpha val="53000"/>
                </a:schemeClr>
              </a:gs>
            </a:gsLst>
            <a:lin ang="16200000" scaled="0"/>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graphicFrame>
        <p:nvGraphicFramePr>
          <p:cNvPr id="7" name="Diagram 6"/>
          <p:cNvGraphicFramePr/>
          <p:nvPr>
            <p:extLst>
              <p:ext uri="{D42A27DB-BD31-4B8C-83A1-F6EECF244321}">
                <p14:modId xmlns:p14="http://schemas.microsoft.com/office/powerpoint/2010/main" val="2230235352"/>
              </p:ext>
            </p:extLst>
          </p:nvPr>
        </p:nvGraphicFramePr>
        <p:xfrm>
          <a:off x="418016" y="1664070"/>
          <a:ext cx="8534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814638" y="378883"/>
            <a:ext cx="6019800" cy="914400"/>
          </a:xfrm>
        </p:spPr>
        <p:txBody>
          <a:bodyPr/>
          <a:lstStyle/>
          <a:p>
            <a:pPr algn="ctr">
              <a:lnSpc>
                <a:spcPct val="85000"/>
              </a:lnSpc>
            </a:pPr>
            <a:r>
              <a:rPr lang="en-US" dirty="0" smtClean="0"/>
              <a:t>Time Line of Development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44994440"/>
              </p:ext>
            </p:extLst>
          </p:nvPr>
        </p:nvGraphicFramePr>
        <p:xfrm>
          <a:off x="261257" y="1693088"/>
          <a:ext cx="8630195" cy="1545788"/>
        </p:xfrm>
        <a:graphic>
          <a:graphicData uri="http://schemas.openxmlformats.org/drawingml/2006/table">
            <a:tbl>
              <a:tblPr firstRow="1" bandRow="1">
                <a:tableStyleId>{5C22544A-7EE6-4342-B048-85BDC9FD1C3A}</a:tableStyleId>
              </a:tblPr>
              <a:tblGrid>
                <a:gridCol w="1726039"/>
                <a:gridCol w="1726039"/>
                <a:gridCol w="1726039"/>
                <a:gridCol w="1631271"/>
                <a:gridCol w="1820807"/>
              </a:tblGrid>
              <a:tr h="1545788">
                <a:tc>
                  <a:txBody>
                    <a:bodyPr/>
                    <a:lstStyle/>
                    <a:p>
                      <a:pPr marL="111125" indent="-111125">
                        <a:lnSpc>
                          <a:spcPct val="85000"/>
                        </a:lnSpc>
                        <a:spcBef>
                          <a:spcPts val="600"/>
                        </a:spcBef>
                        <a:buClrTx/>
                        <a:buFont typeface="Arial" panose="020B0604020202020204" pitchFamily="34" charset="0"/>
                        <a:buChar char="•"/>
                      </a:pPr>
                      <a:r>
                        <a:rPr lang="en-US" sz="1200" b="0" dirty="0" smtClean="0">
                          <a:solidFill>
                            <a:schemeClr val="tx1"/>
                          </a:solidFill>
                          <a:latin typeface="Arial"/>
                          <a:cs typeface="Arial"/>
                        </a:rPr>
                        <a:t>Benchmark of NRC, INPO, other sites</a:t>
                      </a:r>
                    </a:p>
                    <a:p>
                      <a:pPr marL="111125" indent="-111125">
                        <a:lnSpc>
                          <a:spcPct val="85000"/>
                        </a:lnSpc>
                        <a:spcBef>
                          <a:spcPts val="600"/>
                        </a:spcBef>
                        <a:buClrTx/>
                        <a:buFont typeface="Arial" panose="020B0604020202020204" pitchFamily="34" charset="0"/>
                        <a:buChar char="•"/>
                      </a:pPr>
                      <a:r>
                        <a:rPr lang="en-US" sz="1200" b="0" dirty="0" smtClean="0">
                          <a:solidFill>
                            <a:schemeClr val="tx1"/>
                          </a:solidFill>
                          <a:latin typeface="Arial"/>
                          <a:cs typeface="Arial"/>
                        </a:rPr>
                        <a:t>DOE P&amp;O 226.1A</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11125" indent="-111125">
                        <a:lnSpc>
                          <a:spcPct val="85000"/>
                        </a:lnSpc>
                        <a:spcBef>
                          <a:spcPts val="600"/>
                        </a:spcBef>
                        <a:buClrTx/>
                        <a:buFont typeface="Arial" panose="020B0604020202020204" pitchFamily="34" charset="0"/>
                        <a:buChar char="•"/>
                      </a:pPr>
                      <a:r>
                        <a:rPr lang="en-US" sz="1200" b="0" dirty="0" smtClean="0">
                          <a:solidFill>
                            <a:schemeClr val="tx1"/>
                          </a:solidFill>
                          <a:latin typeface="Arial"/>
                          <a:cs typeface="Arial"/>
                        </a:rPr>
                        <a:t>Independent</a:t>
                      </a:r>
                      <a:r>
                        <a:rPr lang="en-US" sz="1200" b="0" baseline="0" dirty="0" smtClean="0">
                          <a:solidFill>
                            <a:schemeClr val="tx1"/>
                          </a:solidFill>
                          <a:latin typeface="Arial"/>
                          <a:cs typeface="Arial"/>
                        </a:rPr>
                        <a:t> review of Pilot Oversight Model</a:t>
                      </a:r>
                      <a:endParaRPr lang="en-US" sz="1200" b="0" dirty="0">
                        <a:solidFill>
                          <a:schemeClr val="tx1"/>
                        </a:solidFill>
                        <a:latin typeface="Arial"/>
                        <a:cs typeface="Aria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11125" indent="-111125">
                        <a:lnSpc>
                          <a:spcPct val="85000"/>
                        </a:lnSpc>
                        <a:spcBef>
                          <a:spcPts val="600"/>
                        </a:spcBef>
                        <a:buClrTx/>
                        <a:buFont typeface="Arial" panose="020B0604020202020204" pitchFamily="34" charset="0"/>
                        <a:buChar char="•"/>
                      </a:pPr>
                      <a:r>
                        <a:rPr lang="en-US" sz="1200" b="0" dirty="0" smtClean="0">
                          <a:solidFill>
                            <a:schemeClr val="tx1"/>
                          </a:solidFill>
                          <a:latin typeface="Arial"/>
                          <a:cs typeface="Arial"/>
                        </a:rPr>
                        <a:t>INL adopts new approach to issues management</a:t>
                      </a:r>
                      <a:endParaRPr lang="en-US" sz="1200" b="0" dirty="0">
                        <a:solidFill>
                          <a:schemeClr val="tx1"/>
                        </a:solidFill>
                        <a:latin typeface="Arial"/>
                        <a:cs typeface="Aria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11125" indent="-111125">
                        <a:lnSpc>
                          <a:spcPct val="85000"/>
                        </a:lnSpc>
                        <a:spcBef>
                          <a:spcPts val="600"/>
                        </a:spcBef>
                        <a:buClrTx/>
                        <a:buFont typeface="Arial" panose="020B0604020202020204" pitchFamily="34" charset="0"/>
                        <a:buChar char="•"/>
                      </a:pPr>
                      <a:r>
                        <a:rPr lang="en-US" sz="1200" b="0" dirty="0" smtClean="0">
                          <a:solidFill>
                            <a:schemeClr val="tx1"/>
                          </a:solidFill>
                          <a:latin typeface="Arial"/>
                          <a:cs typeface="Arial"/>
                        </a:rPr>
                        <a:t>CAS maturity Goals</a:t>
                      </a:r>
                      <a:r>
                        <a:rPr lang="en-US" sz="1200" b="0" baseline="0" dirty="0" smtClean="0">
                          <a:solidFill>
                            <a:schemeClr val="tx1"/>
                          </a:solidFill>
                          <a:latin typeface="Arial"/>
                          <a:cs typeface="Arial"/>
                        </a:rPr>
                        <a:t> Established</a:t>
                      </a:r>
                    </a:p>
                    <a:p>
                      <a:pPr marL="111125" indent="-111125">
                        <a:lnSpc>
                          <a:spcPct val="85000"/>
                        </a:lnSpc>
                        <a:spcBef>
                          <a:spcPts val="600"/>
                        </a:spcBef>
                        <a:buClrTx/>
                        <a:buFont typeface="Arial" panose="020B0604020202020204" pitchFamily="34" charset="0"/>
                        <a:buChar char="•"/>
                      </a:pPr>
                      <a:r>
                        <a:rPr lang="en-US" sz="1200" b="0" baseline="0" dirty="0" smtClean="0">
                          <a:solidFill>
                            <a:schemeClr val="tx1"/>
                          </a:solidFill>
                          <a:latin typeface="Arial"/>
                          <a:cs typeface="Arial"/>
                        </a:rPr>
                        <a:t>Benchmark of    other labs</a:t>
                      </a:r>
                    </a:p>
                    <a:p>
                      <a:pPr marL="111125" indent="-111125">
                        <a:lnSpc>
                          <a:spcPct val="85000"/>
                        </a:lnSpc>
                        <a:spcBef>
                          <a:spcPts val="600"/>
                        </a:spcBef>
                        <a:buClrTx/>
                        <a:buFont typeface="Arial" panose="020B0604020202020204" pitchFamily="34" charset="0"/>
                        <a:buChar char="•"/>
                      </a:pPr>
                      <a:r>
                        <a:rPr lang="en-US" sz="1200" b="0" baseline="0" dirty="0" smtClean="0">
                          <a:solidFill>
                            <a:schemeClr val="tx1"/>
                          </a:solidFill>
                          <a:latin typeface="Arial"/>
                          <a:cs typeface="Arial"/>
                        </a:rPr>
                        <a:t>Continuing maturity of issues management as foundational</a:t>
                      </a:r>
                      <a:endParaRPr lang="en-US" sz="1200" b="0" dirty="0">
                        <a:solidFill>
                          <a:schemeClr val="tx1"/>
                        </a:solidFill>
                        <a:latin typeface="Arial"/>
                        <a:cs typeface="Aria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11125" indent="-111125">
                        <a:buClrTx/>
                        <a:buFont typeface="Arial" panose="020B0604020202020204" pitchFamily="34" charset="0"/>
                        <a:buChar char="•"/>
                      </a:pPr>
                      <a:r>
                        <a:rPr lang="en-US" sz="1200" b="0" dirty="0" smtClean="0">
                          <a:solidFill>
                            <a:schemeClr val="tx1"/>
                          </a:solidFill>
                          <a:latin typeface="Arial" panose="020B0604020202020204" pitchFamily="34" charset="0"/>
                          <a:cs typeface="Arial" panose="020B0604020202020204" pitchFamily="34" charset="0"/>
                        </a:rPr>
                        <a:t>CAS Road to Excellence: </a:t>
                      </a:r>
                      <a:r>
                        <a:rPr lang="en-US" sz="1200" b="0" dirty="0" err="1" smtClean="0">
                          <a:solidFill>
                            <a:schemeClr val="tx1"/>
                          </a:solidFill>
                          <a:latin typeface="Arial" panose="020B0604020202020204" pitchFamily="34" charset="0"/>
                          <a:cs typeface="Arial" panose="020B0604020202020204" pitchFamily="34" charset="0"/>
                        </a:rPr>
                        <a:t>LabWay</a:t>
                      </a:r>
                      <a:r>
                        <a:rPr lang="en-US" sz="1200" b="0" dirty="0" smtClean="0">
                          <a:solidFill>
                            <a:schemeClr val="tx1"/>
                          </a:solidFill>
                          <a:latin typeface="Arial" panose="020B0604020202020204" pitchFamily="34" charset="0"/>
                          <a:cs typeface="Arial" panose="020B0604020202020204" pitchFamily="34" charset="0"/>
                        </a:rPr>
                        <a:t>, MRM</a:t>
                      </a:r>
                      <a:r>
                        <a:rPr lang="en-US" sz="1200" b="0" baseline="0" dirty="0" smtClean="0">
                          <a:solidFill>
                            <a:schemeClr val="tx1"/>
                          </a:solidFill>
                          <a:latin typeface="Arial" panose="020B0604020202020204" pitchFamily="34" charset="0"/>
                          <a:cs typeface="Arial" panose="020B0604020202020204" pitchFamily="34" charset="0"/>
                        </a:rPr>
                        <a:t> process, Management Observations, OPEX Share, Assessments, Risk Registers </a:t>
                      </a:r>
                      <a:r>
                        <a:rPr lang="en-US" sz="1200" b="0" dirty="0" smtClean="0">
                          <a:solidFill>
                            <a:schemeClr val="tx1"/>
                          </a:solidFill>
                          <a:latin typeface="Arial" panose="020B0604020202020204" pitchFamily="34" charset="0"/>
                          <a:cs typeface="Arial" panose="020B0604020202020204" pitchFamily="34" charset="0"/>
                        </a:rPr>
                        <a:t>  </a:t>
                      </a:r>
                      <a:endParaRPr lang="en-US" sz="1200" b="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87113006"/>
              </p:ext>
            </p:extLst>
          </p:nvPr>
        </p:nvGraphicFramePr>
        <p:xfrm>
          <a:off x="280715" y="4196334"/>
          <a:ext cx="8630195" cy="2433066"/>
        </p:xfrm>
        <a:graphic>
          <a:graphicData uri="http://schemas.openxmlformats.org/drawingml/2006/table">
            <a:tbl>
              <a:tblPr firstRow="1" bandRow="1">
                <a:tableStyleId>{5C22544A-7EE6-4342-B048-85BDC9FD1C3A}</a:tableStyleId>
              </a:tblPr>
              <a:tblGrid>
                <a:gridCol w="1726039"/>
                <a:gridCol w="1726039"/>
                <a:gridCol w="1726039"/>
                <a:gridCol w="1628975"/>
                <a:gridCol w="1823103"/>
              </a:tblGrid>
              <a:tr h="2088340">
                <a:tc>
                  <a:txBody>
                    <a:bodyPr/>
                    <a:lstStyle/>
                    <a:p>
                      <a:pPr marL="111125" indent="-111125">
                        <a:lnSpc>
                          <a:spcPct val="85000"/>
                        </a:lnSpc>
                        <a:spcBef>
                          <a:spcPts val="600"/>
                        </a:spcBef>
                        <a:buClr>
                          <a:srgbClr val="008000"/>
                        </a:buClr>
                        <a:buFont typeface="Arial" panose="020B0604020202020204" pitchFamily="34" charset="0"/>
                        <a:buChar char="•"/>
                      </a:pPr>
                      <a:r>
                        <a:rPr lang="en-US" sz="1300" b="1" dirty="0" smtClean="0">
                          <a:solidFill>
                            <a:srgbClr val="1D1B10"/>
                          </a:solidFill>
                          <a:latin typeface="Arial"/>
                          <a:cs typeface="Arial"/>
                        </a:rPr>
                        <a:t>Pilot Oversight Model</a:t>
                      </a:r>
                    </a:p>
                    <a:p>
                      <a:pPr marL="111125" indent="-111125">
                        <a:lnSpc>
                          <a:spcPct val="85000"/>
                        </a:lnSpc>
                        <a:spcBef>
                          <a:spcPts val="600"/>
                        </a:spcBef>
                        <a:buClr>
                          <a:srgbClr val="008000"/>
                        </a:buClr>
                        <a:buFont typeface="Arial" panose="020B0604020202020204" pitchFamily="34" charset="0"/>
                        <a:buChar char="•"/>
                      </a:pPr>
                      <a:r>
                        <a:rPr lang="en-US" sz="1300" b="1" dirty="0" smtClean="0">
                          <a:solidFill>
                            <a:srgbClr val="1D1B10"/>
                          </a:solidFill>
                          <a:latin typeface="Arial"/>
                          <a:cs typeface="Arial"/>
                        </a:rPr>
                        <a:t>Monthly Assessment Reporting  (MAR) is transactional</a:t>
                      </a:r>
                    </a:p>
                    <a:p>
                      <a:pPr marL="111125" indent="-111125">
                        <a:lnSpc>
                          <a:spcPct val="85000"/>
                        </a:lnSpc>
                        <a:spcBef>
                          <a:spcPts val="600"/>
                        </a:spcBef>
                        <a:buClr>
                          <a:srgbClr val="008000"/>
                        </a:buClr>
                        <a:buFont typeface="Arial" panose="020B0604020202020204" pitchFamily="34" charset="0"/>
                        <a:buChar char="•"/>
                      </a:pPr>
                      <a:r>
                        <a:rPr lang="en-US" sz="1300" b="1" dirty="0" smtClean="0">
                          <a:solidFill>
                            <a:srgbClr val="1D1B10"/>
                          </a:solidFill>
                          <a:latin typeface="Arial"/>
                          <a:cs typeface="Arial"/>
                        </a:rPr>
                        <a:t>CAS not </a:t>
                      </a:r>
                      <a:r>
                        <a:rPr lang="en-US" sz="1300" b="1" baseline="0" dirty="0" smtClean="0">
                          <a:solidFill>
                            <a:srgbClr val="1D1B10"/>
                          </a:solidFill>
                          <a:latin typeface="Arial"/>
                          <a:cs typeface="Arial"/>
                        </a:rPr>
                        <a:t>effective</a:t>
                      </a:r>
                      <a:endParaRPr lang="en-US" sz="1300" b="1" dirty="0">
                        <a:solidFill>
                          <a:srgbClr val="1D1B10"/>
                        </a:solidFill>
                        <a:latin typeface="Arial"/>
                        <a:cs typeface="Aria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11125" indent="-111125">
                        <a:lnSpc>
                          <a:spcPct val="85000"/>
                        </a:lnSpc>
                        <a:spcBef>
                          <a:spcPts val="600"/>
                        </a:spcBef>
                        <a:buClr>
                          <a:srgbClr val="008000"/>
                        </a:buClr>
                        <a:buFont typeface="Arial" panose="020B0604020202020204" pitchFamily="34" charset="0"/>
                        <a:buChar char="•"/>
                      </a:pPr>
                      <a:r>
                        <a:rPr lang="en-US" sz="1300" b="1" i="0" dirty="0" smtClean="0">
                          <a:solidFill>
                            <a:schemeClr val="tx1"/>
                          </a:solidFill>
                          <a:latin typeface="Arial"/>
                          <a:cs typeface="Arial"/>
                        </a:rPr>
                        <a:t>Adopted high-volume</a:t>
                      </a:r>
                      <a:r>
                        <a:rPr lang="en-US" sz="1300" b="1" i="0" baseline="0" dirty="0" smtClean="0">
                          <a:solidFill>
                            <a:schemeClr val="tx1"/>
                          </a:solidFill>
                          <a:latin typeface="Arial"/>
                          <a:cs typeface="Arial"/>
                        </a:rPr>
                        <a:t> / low threshold issues management</a:t>
                      </a:r>
                    </a:p>
                    <a:p>
                      <a:pPr marL="111125" indent="-111125">
                        <a:lnSpc>
                          <a:spcPct val="85000"/>
                        </a:lnSpc>
                        <a:spcBef>
                          <a:spcPts val="600"/>
                        </a:spcBef>
                        <a:buClr>
                          <a:srgbClr val="008000"/>
                        </a:buClr>
                        <a:buFont typeface="Arial" panose="020B0604020202020204" pitchFamily="34" charset="0"/>
                        <a:buChar char="•"/>
                      </a:pPr>
                      <a:r>
                        <a:rPr lang="en-US" sz="1300" b="1" i="0" baseline="0" dirty="0" smtClean="0">
                          <a:solidFill>
                            <a:schemeClr val="tx1"/>
                          </a:solidFill>
                          <a:latin typeface="Arial"/>
                          <a:cs typeface="Arial"/>
                        </a:rPr>
                        <a:t>PEMP incentivizes step change in CAS</a:t>
                      </a:r>
                    </a:p>
                    <a:p>
                      <a:pPr marL="111125" marR="0" indent="-111125" algn="l" defTabSz="914400" rtl="0" eaLnBrk="1" fontAlgn="auto" latinLnBrk="0" hangingPunct="1">
                        <a:lnSpc>
                          <a:spcPct val="85000"/>
                        </a:lnSpc>
                        <a:spcBef>
                          <a:spcPts val="600"/>
                        </a:spcBef>
                        <a:spcAft>
                          <a:spcPts val="0"/>
                        </a:spcAft>
                        <a:buClr>
                          <a:srgbClr val="008000"/>
                        </a:buClr>
                        <a:buSzTx/>
                        <a:buFont typeface="Arial" panose="020B0604020202020204" pitchFamily="34" charset="0"/>
                        <a:buChar char="•"/>
                        <a:tabLst/>
                        <a:defRPr/>
                      </a:pPr>
                      <a:r>
                        <a:rPr lang="en-US" sz="1300" b="1" i="0" dirty="0" smtClean="0">
                          <a:solidFill>
                            <a:schemeClr val="tx1"/>
                          </a:solidFill>
                          <a:latin typeface="Arial"/>
                          <a:cs typeface="Arial"/>
                        </a:rPr>
                        <a:t>CAS metrics established</a:t>
                      </a:r>
                      <a:r>
                        <a:rPr lang="en-US" sz="1300" b="1" i="0" baseline="0" dirty="0">
                          <a:solidFill>
                            <a:schemeClr val="tx1"/>
                          </a:solidFill>
                          <a:latin typeface="Arial"/>
                          <a:cs typeface="Arial"/>
                        </a:rPr>
                        <a:t> </a:t>
                      </a:r>
                      <a:r>
                        <a:rPr lang="en-US" sz="1300" b="1" i="0" baseline="0" dirty="0" smtClean="0">
                          <a:solidFill>
                            <a:schemeClr val="tx1"/>
                          </a:solidFill>
                          <a:latin typeface="Arial"/>
                          <a:cs typeface="Arial"/>
                        </a:rPr>
                        <a:t>&amp; maintained by DOE</a:t>
                      </a:r>
                      <a:endParaRPr lang="en-US" sz="1300" b="1" i="0" dirty="0" smtClean="0">
                        <a:solidFill>
                          <a:schemeClr val="tx1"/>
                        </a:solidFill>
                        <a:latin typeface="Arial"/>
                        <a:cs typeface="Aria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11125" indent="-111125">
                        <a:lnSpc>
                          <a:spcPct val="85000"/>
                        </a:lnSpc>
                        <a:spcBef>
                          <a:spcPts val="600"/>
                        </a:spcBef>
                        <a:buClr>
                          <a:srgbClr val="008000"/>
                        </a:buClr>
                        <a:buFont typeface="Arial" panose="020B0604020202020204" pitchFamily="34" charset="0"/>
                        <a:buChar char="•"/>
                      </a:pPr>
                      <a:r>
                        <a:rPr lang="en-US" sz="1300" b="1" i="0" dirty="0" smtClean="0">
                          <a:solidFill>
                            <a:schemeClr val="tx1"/>
                          </a:solidFill>
                          <a:latin typeface="Arial"/>
                          <a:cs typeface="Arial"/>
                        </a:rPr>
                        <a:t>MAR evolves to Monthly Evaluation Reports (MER)</a:t>
                      </a:r>
                    </a:p>
                    <a:p>
                      <a:pPr marL="111125" indent="-111125">
                        <a:lnSpc>
                          <a:spcPct val="85000"/>
                        </a:lnSpc>
                        <a:spcBef>
                          <a:spcPts val="600"/>
                        </a:spcBef>
                        <a:buClr>
                          <a:srgbClr val="008000"/>
                        </a:buClr>
                        <a:buFont typeface="Arial" panose="020B0604020202020204" pitchFamily="34" charset="0"/>
                        <a:buChar char="•"/>
                      </a:pPr>
                      <a:r>
                        <a:rPr lang="en-US" sz="1300" b="1" i="0" dirty="0" smtClean="0">
                          <a:solidFill>
                            <a:schemeClr val="tx1"/>
                          </a:solidFill>
                          <a:latin typeface="Arial"/>
                          <a:cs typeface="Arial"/>
                        </a:rPr>
                        <a:t>CAS metrics maintained</a:t>
                      </a:r>
                      <a:r>
                        <a:rPr lang="en-US" sz="1300" b="1" i="0" baseline="0" dirty="0" smtClean="0">
                          <a:solidFill>
                            <a:schemeClr val="tx1"/>
                          </a:solidFill>
                          <a:latin typeface="Arial"/>
                          <a:cs typeface="Arial"/>
                        </a:rPr>
                        <a:t> by Contractor</a:t>
                      </a:r>
                      <a:endParaRPr lang="en-US" sz="1300" b="1" i="0" dirty="0" smtClean="0">
                        <a:solidFill>
                          <a:schemeClr val="tx1"/>
                        </a:solidFill>
                        <a:latin typeface="Arial"/>
                        <a:cs typeface="Aria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11125" indent="-111125">
                        <a:lnSpc>
                          <a:spcPct val="85000"/>
                        </a:lnSpc>
                        <a:spcBef>
                          <a:spcPts val="600"/>
                        </a:spcBef>
                        <a:buClr>
                          <a:srgbClr val="008000"/>
                        </a:buClr>
                        <a:buFont typeface="Arial" panose="020B0604020202020204" pitchFamily="34" charset="0"/>
                        <a:buChar char="•"/>
                      </a:pPr>
                      <a:r>
                        <a:rPr lang="en-US" sz="1300" b="1" i="0" dirty="0" smtClean="0">
                          <a:solidFill>
                            <a:schemeClr val="tx1"/>
                          </a:solidFill>
                          <a:latin typeface="Arial"/>
                          <a:cs typeface="Arial"/>
                        </a:rPr>
                        <a:t>MER evolves to Quarterly Evaluation Report (QER)</a:t>
                      </a:r>
                    </a:p>
                    <a:p>
                      <a:pPr marL="111125" indent="-111125">
                        <a:lnSpc>
                          <a:spcPct val="85000"/>
                        </a:lnSpc>
                        <a:spcBef>
                          <a:spcPts val="600"/>
                        </a:spcBef>
                        <a:buClr>
                          <a:srgbClr val="008000"/>
                        </a:buClr>
                        <a:buFont typeface="Arial" panose="020B0604020202020204" pitchFamily="34" charset="0"/>
                        <a:buChar char="•"/>
                      </a:pPr>
                      <a:r>
                        <a:rPr lang="en-US" sz="1300" b="1" i="0" dirty="0" smtClean="0">
                          <a:solidFill>
                            <a:schemeClr val="tx1"/>
                          </a:solidFill>
                          <a:latin typeface="Arial"/>
                          <a:cs typeface="Arial"/>
                        </a:rPr>
                        <a:t>Metrics and issues management maturity better inform management and oversight</a:t>
                      </a:r>
                    </a:p>
                    <a:p>
                      <a:pPr marL="111125" indent="-111125">
                        <a:lnSpc>
                          <a:spcPct val="85000"/>
                        </a:lnSpc>
                        <a:spcBef>
                          <a:spcPts val="600"/>
                        </a:spcBef>
                        <a:buClr>
                          <a:srgbClr val="008000"/>
                        </a:buClr>
                        <a:buFont typeface="Arial" panose="020B0604020202020204" pitchFamily="34" charset="0"/>
                        <a:buChar char="•"/>
                      </a:pPr>
                      <a:r>
                        <a:rPr lang="en-US" sz="1300" b="1" i="0" dirty="0" smtClean="0">
                          <a:solidFill>
                            <a:schemeClr val="tx1"/>
                          </a:solidFill>
                          <a:latin typeface="Arial"/>
                          <a:cs typeface="Arial"/>
                        </a:rPr>
                        <a:t>Adopted</a:t>
                      </a:r>
                      <a:r>
                        <a:rPr lang="en-US" sz="1300" b="1" i="0" baseline="0" dirty="0" smtClean="0">
                          <a:solidFill>
                            <a:schemeClr val="tx1"/>
                          </a:solidFill>
                          <a:latin typeface="Arial"/>
                          <a:cs typeface="Arial"/>
                        </a:rPr>
                        <a:t> SC PEMP model</a:t>
                      </a:r>
                      <a:endParaRPr lang="en-US" sz="1300" b="1" i="0" dirty="0">
                        <a:solidFill>
                          <a:schemeClr val="tx1"/>
                        </a:solidFill>
                        <a:latin typeface="Arial"/>
                        <a:cs typeface="Aria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11125" indent="-111125">
                        <a:lnSpc>
                          <a:spcPct val="85000"/>
                        </a:lnSpc>
                        <a:spcBef>
                          <a:spcPts val="600"/>
                        </a:spcBef>
                        <a:buClr>
                          <a:srgbClr val="008000"/>
                        </a:buClr>
                        <a:buFont typeface="Arial" panose="020B0604020202020204" pitchFamily="34" charset="0"/>
                        <a:buChar char="•"/>
                      </a:pPr>
                      <a:r>
                        <a:rPr lang="en-US" sz="1300" b="1" i="0" dirty="0" smtClean="0">
                          <a:solidFill>
                            <a:srgbClr val="1D1B10"/>
                          </a:solidFill>
                          <a:latin typeface="Arial"/>
                          <a:cs typeface="Arial"/>
                        </a:rPr>
                        <a:t>QER dashboard implemented, includes cross cut area for evaluating</a:t>
                      </a:r>
                      <a:r>
                        <a:rPr lang="en-US" sz="1300" b="1" i="0" baseline="0" dirty="0" smtClean="0">
                          <a:solidFill>
                            <a:srgbClr val="1D1B10"/>
                          </a:solidFill>
                          <a:latin typeface="Arial"/>
                          <a:cs typeface="Arial"/>
                        </a:rPr>
                        <a:t> </a:t>
                      </a:r>
                      <a:r>
                        <a:rPr lang="en-US" sz="1300" b="1" i="0" dirty="0" smtClean="0">
                          <a:solidFill>
                            <a:srgbClr val="1D1B10"/>
                          </a:solidFill>
                          <a:latin typeface="Arial"/>
                          <a:cs typeface="Arial"/>
                        </a:rPr>
                        <a:t>CAS performance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99395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851" y="237066"/>
            <a:ext cx="5973232" cy="1219200"/>
          </a:xfrm>
        </p:spPr>
        <p:txBody>
          <a:bodyPr/>
          <a:lstStyle/>
          <a:p>
            <a:pPr algn="ctr">
              <a:lnSpc>
                <a:spcPct val="85000"/>
              </a:lnSpc>
            </a:pPr>
            <a:r>
              <a:rPr lang="en-US" dirty="0" smtClean="0"/>
              <a:t>Idaho Operations Office Evolution</a:t>
            </a:r>
            <a:endParaRPr lang="en-US" dirty="0"/>
          </a:p>
        </p:txBody>
      </p:sp>
      <p:sp>
        <p:nvSpPr>
          <p:cNvPr id="3" name="Content Placeholder 2"/>
          <p:cNvSpPr>
            <a:spLocks noGrp="1"/>
          </p:cNvSpPr>
          <p:nvPr>
            <p:ph idx="1"/>
          </p:nvPr>
        </p:nvSpPr>
        <p:spPr>
          <a:xfrm>
            <a:off x="467783" y="1722970"/>
            <a:ext cx="7109884" cy="4572000"/>
          </a:xfrm>
        </p:spPr>
        <p:txBody>
          <a:bodyPr/>
          <a:lstStyle/>
          <a:p>
            <a:pPr>
              <a:lnSpc>
                <a:spcPct val="85000"/>
              </a:lnSpc>
              <a:spcBef>
                <a:spcPts val="600"/>
              </a:spcBef>
            </a:pPr>
            <a:r>
              <a:rPr lang="en-US" dirty="0" smtClean="0"/>
              <a:t>2005 – INL Consolidation of INEEL &amp; ANL-W, Start </a:t>
            </a:r>
            <a:r>
              <a:rPr lang="en-US" dirty="0"/>
              <a:t>of </a:t>
            </a:r>
            <a:r>
              <a:rPr lang="en-US" dirty="0" smtClean="0"/>
              <a:t> new contract</a:t>
            </a:r>
          </a:p>
          <a:p>
            <a:pPr lvl="1">
              <a:lnSpc>
                <a:spcPct val="85000"/>
              </a:lnSpc>
              <a:spcBef>
                <a:spcPts val="600"/>
              </a:spcBef>
            </a:pPr>
            <a:r>
              <a:rPr lang="en-US" dirty="0" smtClean="0"/>
              <a:t>Transactional oversight via Monthly Assessment Report</a:t>
            </a:r>
          </a:p>
          <a:p>
            <a:pPr lvl="2">
              <a:lnSpc>
                <a:spcPct val="85000"/>
              </a:lnSpc>
              <a:spcBef>
                <a:spcPts val="600"/>
              </a:spcBef>
            </a:pPr>
            <a:r>
              <a:rPr lang="en-US" dirty="0" smtClean="0"/>
              <a:t>Contractor fixes DOE found issues</a:t>
            </a:r>
          </a:p>
          <a:p>
            <a:pPr>
              <a:lnSpc>
                <a:spcPct val="85000"/>
              </a:lnSpc>
              <a:spcBef>
                <a:spcPts val="600"/>
              </a:spcBef>
            </a:pPr>
            <a:r>
              <a:rPr lang="en-US" dirty="0" smtClean="0"/>
              <a:t>2007 – Red Phosphorus Event</a:t>
            </a:r>
          </a:p>
          <a:p>
            <a:pPr>
              <a:lnSpc>
                <a:spcPct val="85000"/>
              </a:lnSpc>
              <a:spcBef>
                <a:spcPts val="600"/>
              </a:spcBef>
            </a:pPr>
            <a:r>
              <a:rPr lang="en-US" dirty="0" smtClean="0"/>
              <a:t>2012/2013 – ZPPR Pu Event and MFC work shutdown</a:t>
            </a:r>
          </a:p>
          <a:p>
            <a:pPr lvl="1">
              <a:lnSpc>
                <a:spcPct val="85000"/>
              </a:lnSpc>
              <a:spcBef>
                <a:spcPts val="600"/>
              </a:spcBef>
            </a:pPr>
            <a:r>
              <a:rPr lang="en-US" dirty="0" smtClean="0"/>
              <a:t>Battelle Community Practice Review</a:t>
            </a:r>
          </a:p>
          <a:p>
            <a:pPr lvl="1">
              <a:lnSpc>
                <a:spcPct val="85000"/>
              </a:lnSpc>
              <a:spcBef>
                <a:spcPts val="600"/>
              </a:spcBef>
            </a:pPr>
            <a:r>
              <a:rPr lang="en-US" dirty="0" smtClean="0"/>
              <a:t>CAS evaluated in the incentive fee</a:t>
            </a:r>
          </a:p>
          <a:p>
            <a:pPr>
              <a:lnSpc>
                <a:spcPct val="85000"/>
              </a:lnSpc>
              <a:spcBef>
                <a:spcPts val="600"/>
              </a:spcBef>
            </a:pPr>
            <a:r>
              <a:rPr lang="en-US" dirty="0" smtClean="0"/>
              <a:t>2013 – Molten Salt Event</a:t>
            </a:r>
          </a:p>
          <a:p>
            <a:pPr marL="625475" lvl="1" indent="-285750">
              <a:lnSpc>
                <a:spcPct val="85000"/>
              </a:lnSpc>
              <a:spcBef>
                <a:spcPts val="600"/>
              </a:spcBef>
            </a:pPr>
            <a:r>
              <a:rPr lang="en-US" dirty="0" smtClean="0"/>
              <a:t>CAS fully implemented in the R&amp;D community</a:t>
            </a:r>
          </a:p>
          <a:p>
            <a:pPr marL="0" indent="0">
              <a:lnSpc>
                <a:spcPct val="85000"/>
              </a:lnSpc>
              <a:spcBef>
                <a:spcPts val="600"/>
              </a:spcBef>
              <a:buNone/>
            </a:pPr>
            <a:endParaRPr lang="en-US" dirty="0"/>
          </a:p>
        </p:txBody>
      </p:sp>
    </p:spTree>
    <p:extLst>
      <p:ext uri="{BB962C8B-B14F-4D97-AF65-F5344CB8AC3E}">
        <p14:creationId xmlns:p14="http://schemas.microsoft.com/office/powerpoint/2010/main" val="68059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637" y="226482"/>
            <a:ext cx="6001279" cy="1219200"/>
          </a:xfrm>
        </p:spPr>
        <p:txBody>
          <a:bodyPr/>
          <a:lstStyle/>
          <a:p>
            <a:pPr algn="ctr">
              <a:lnSpc>
                <a:spcPct val="85000"/>
              </a:lnSpc>
            </a:pPr>
            <a:r>
              <a:rPr lang="en-US" dirty="0"/>
              <a:t>Idaho Operations Office Evolution</a:t>
            </a:r>
          </a:p>
        </p:txBody>
      </p:sp>
      <p:sp>
        <p:nvSpPr>
          <p:cNvPr id="3" name="Content Placeholder 2"/>
          <p:cNvSpPr>
            <a:spLocks noGrp="1"/>
          </p:cNvSpPr>
          <p:nvPr>
            <p:ph idx="1"/>
          </p:nvPr>
        </p:nvSpPr>
        <p:spPr>
          <a:xfrm>
            <a:off x="457200" y="1634068"/>
            <a:ext cx="8229600" cy="4724400"/>
          </a:xfrm>
        </p:spPr>
        <p:txBody>
          <a:bodyPr/>
          <a:lstStyle/>
          <a:p>
            <a:pPr marL="0" indent="0">
              <a:buNone/>
            </a:pPr>
            <a:r>
              <a:rPr lang="en-US" sz="2400" dirty="0" smtClean="0">
                <a:solidFill>
                  <a:srgbClr val="096536"/>
                </a:solidFill>
              </a:rPr>
              <a:t>Present</a:t>
            </a:r>
            <a:endParaRPr lang="en-US" dirty="0" smtClean="0">
              <a:solidFill>
                <a:srgbClr val="096536"/>
              </a:solidFill>
            </a:endParaRPr>
          </a:p>
          <a:p>
            <a:r>
              <a:rPr lang="en-US" dirty="0" smtClean="0"/>
              <a:t>Quarterly Evaluation Report</a:t>
            </a:r>
          </a:p>
          <a:p>
            <a:r>
              <a:rPr lang="en-US" dirty="0" smtClean="0"/>
              <a:t>CAS evaluated in Performance Evaluation &amp; Measurement Plan</a:t>
            </a:r>
          </a:p>
          <a:p>
            <a:r>
              <a:rPr lang="en-US" dirty="0" smtClean="0"/>
              <a:t>Verbal discussions:</a:t>
            </a:r>
          </a:p>
          <a:p>
            <a:pPr lvl="1"/>
            <a:r>
              <a:rPr lang="en-US" dirty="0" smtClean="0"/>
              <a:t>NE-ID Office Manager</a:t>
            </a:r>
          </a:p>
          <a:p>
            <a:pPr lvl="1"/>
            <a:r>
              <a:rPr lang="en-US" dirty="0" smtClean="0"/>
              <a:t>Senior Leadership Team</a:t>
            </a:r>
          </a:p>
          <a:p>
            <a:r>
              <a:rPr lang="en-US" dirty="0" smtClean="0"/>
              <a:t>Central Facilities Area Arc Flash Event</a:t>
            </a:r>
            <a:endParaRPr lang="en-US" dirty="0"/>
          </a:p>
        </p:txBody>
      </p:sp>
    </p:spTree>
    <p:extLst>
      <p:ext uri="{BB962C8B-B14F-4D97-AF65-F5344CB8AC3E}">
        <p14:creationId xmlns:p14="http://schemas.microsoft.com/office/powerpoint/2010/main" val="240659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1"/>
          <p:cNvGrpSpPr>
            <a:grpSpLocks/>
          </p:cNvGrpSpPr>
          <p:nvPr/>
        </p:nvGrpSpPr>
        <p:grpSpPr bwMode="auto">
          <a:xfrm>
            <a:off x="381000" y="1600200"/>
            <a:ext cx="8458200" cy="4953000"/>
            <a:chOff x="806096" y="1349839"/>
            <a:chExt cx="8130514" cy="4620399"/>
          </a:xfrm>
        </p:grpSpPr>
        <p:grpSp>
          <p:nvGrpSpPr>
            <p:cNvPr id="6" name="Group 19"/>
            <p:cNvGrpSpPr>
              <a:grpSpLocks/>
            </p:cNvGrpSpPr>
            <p:nvPr/>
          </p:nvGrpSpPr>
          <p:grpSpPr bwMode="auto">
            <a:xfrm>
              <a:off x="893184" y="1349839"/>
              <a:ext cx="8043426" cy="4343404"/>
              <a:chOff x="1807028" y="2044261"/>
              <a:chExt cx="6275590" cy="3278853"/>
            </a:xfrm>
          </p:grpSpPr>
          <p:grpSp>
            <p:nvGrpSpPr>
              <p:cNvPr id="8" name="Group 11"/>
              <p:cNvGrpSpPr>
                <a:grpSpLocks/>
              </p:cNvGrpSpPr>
              <p:nvPr/>
            </p:nvGrpSpPr>
            <p:grpSpPr bwMode="auto">
              <a:xfrm>
                <a:off x="1807028" y="2044261"/>
                <a:ext cx="6275590" cy="3278853"/>
                <a:chOff x="2893" y="7935"/>
                <a:chExt cx="5565" cy="2443"/>
              </a:xfrm>
            </p:grpSpPr>
            <p:sp>
              <p:nvSpPr>
                <p:cNvPr id="10" name="AutoShape 14"/>
                <p:cNvSpPr>
                  <a:spLocks noChangeArrowheads="1"/>
                </p:cNvSpPr>
                <p:nvPr/>
              </p:nvSpPr>
              <p:spPr bwMode="auto">
                <a:xfrm>
                  <a:off x="5879" y="8870"/>
                  <a:ext cx="2000" cy="567"/>
                </a:xfrm>
                <a:prstGeom prst="leftArrowCallout">
                  <a:avLst>
                    <a:gd name="adj1" fmla="val 25000"/>
                    <a:gd name="adj2" fmla="val 25000"/>
                    <a:gd name="adj3" fmla="val 47795"/>
                    <a:gd name="adj4" fmla="val 66667"/>
                  </a:avLst>
                </a:prstGeom>
                <a:solidFill>
                  <a:srgbClr val="FFFFFF"/>
                </a:solidFill>
                <a:ln w="9525">
                  <a:solidFill>
                    <a:srgbClr val="000000"/>
                  </a:solidFill>
                  <a:miter lim="800000"/>
                  <a:headEnd/>
                  <a:tailEnd/>
                </a:ln>
              </p:spPr>
              <p:txBody>
                <a:bodyPr anchor="ctr"/>
                <a:lstStyle/>
                <a:p>
                  <a:pPr algn="ctr">
                    <a:defRPr/>
                  </a:pPr>
                  <a:r>
                    <a:rPr lang="en-US" sz="1200" b="1" i="1" dirty="0">
                      <a:solidFill>
                        <a:srgbClr val="000000"/>
                      </a:solidFill>
                      <a:latin typeface="Arial" pitchFamily="34" charset="0"/>
                      <a:ea typeface="Times New Roman" pitchFamily="18" charset="0"/>
                      <a:cs typeface="Arial" pitchFamily="34" charset="0"/>
                    </a:rPr>
                    <a:t>INL </a:t>
                  </a:r>
                  <a:r>
                    <a:rPr lang="en-US" sz="1200" b="1" i="1" dirty="0" smtClean="0">
                      <a:solidFill>
                        <a:srgbClr val="000000"/>
                      </a:solidFill>
                      <a:latin typeface="Arial" pitchFamily="34" charset="0"/>
                      <a:ea typeface="Times New Roman" pitchFamily="18" charset="0"/>
                      <a:cs typeface="Arial" pitchFamily="34" charset="0"/>
                    </a:rPr>
                    <a:t>LMT and </a:t>
                  </a:r>
                  <a:r>
                    <a:rPr lang="en-US" sz="1200" b="1" i="1" dirty="0">
                      <a:solidFill>
                        <a:srgbClr val="000000"/>
                      </a:solidFill>
                      <a:latin typeface="Arial" pitchFamily="34" charset="0"/>
                      <a:ea typeface="Times New Roman" pitchFamily="18" charset="0"/>
                      <a:cs typeface="Arial" pitchFamily="34" charset="0"/>
                    </a:rPr>
                    <a:t>Councils:</a:t>
                  </a:r>
                  <a:endParaRPr lang="en-US" sz="1200" dirty="0"/>
                </a:p>
                <a:p>
                  <a:pPr algn="ctr">
                    <a:defRPr/>
                  </a:pPr>
                  <a:r>
                    <a:rPr lang="en-US" sz="1200" i="1" dirty="0">
                      <a:solidFill>
                        <a:srgbClr val="000000"/>
                      </a:solidFill>
                      <a:latin typeface="Arial" pitchFamily="34" charset="0"/>
                      <a:ea typeface="Times New Roman" pitchFamily="18" charset="0"/>
                      <a:cs typeface="Arial" pitchFamily="34" charset="0"/>
                    </a:rPr>
                    <a:t>System effectiveness and organizational and system‑level learning</a:t>
                  </a:r>
                  <a:endParaRPr lang="en-US" sz="1200" dirty="0"/>
                </a:p>
              </p:txBody>
            </p:sp>
            <p:sp>
              <p:nvSpPr>
                <p:cNvPr id="11" name="AutoShape 13"/>
                <p:cNvSpPr>
                  <a:spLocks noChangeArrowheads="1"/>
                </p:cNvSpPr>
                <p:nvPr/>
              </p:nvSpPr>
              <p:spPr bwMode="auto">
                <a:xfrm>
                  <a:off x="6448" y="9588"/>
                  <a:ext cx="2010" cy="708"/>
                </a:xfrm>
                <a:prstGeom prst="leftArrowCallout">
                  <a:avLst>
                    <a:gd name="adj1" fmla="val 25000"/>
                    <a:gd name="adj2" fmla="val 25000"/>
                    <a:gd name="adj3" fmla="val 47863"/>
                    <a:gd name="adj4" fmla="val 66667"/>
                  </a:avLst>
                </a:prstGeom>
                <a:solidFill>
                  <a:srgbClr val="FFFFFF"/>
                </a:solidFill>
                <a:ln w="9525">
                  <a:solidFill>
                    <a:srgbClr val="000000"/>
                  </a:solidFill>
                  <a:miter lim="800000"/>
                  <a:headEnd/>
                  <a:tailEnd/>
                </a:ln>
              </p:spPr>
              <p:txBody>
                <a:bodyPr lIns="0" tIns="0" rIns="0" bIns="0" anchor="ctr"/>
                <a:lstStyle/>
                <a:p>
                  <a:pPr algn="ctr">
                    <a:defRPr/>
                  </a:pPr>
                  <a:r>
                    <a:rPr lang="en-US" sz="1200" b="1" i="1" dirty="0">
                      <a:solidFill>
                        <a:srgbClr val="000000"/>
                      </a:solidFill>
                      <a:latin typeface="Arial" pitchFamily="34" charset="0"/>
                      <a:ea typeface="Times New Roman" pitchFamily="18" charset="0"/>
                      <a:cs typeface="Arial" pitchFamily="34" charset="0"/>
                    </a:rPr>
                    <a:t>INL Employees and Line Management:</a:t>
                  </a:r>
                  <a:endParaRPr lang="en-US" sz="1200" dirty="0"/>
                </a:p>
                <a:p>
                  <a:pPr algn="ctr">
                    <a:defRPr/>
                  </a:pPr>
                  <a:r>
                    <a:rPr lang="en-US" sz="1200" i="1" dirty="0">
                      <a:solidFill>
                        <a:srgbClr val="000000"/>
                      </a:solidFill>
                      <a:latin typeface="Arial" pitchFamily="34" charset="0"/>
                      <a:ea typeface="Times New Roman" pitchFamily="18" charset="0"/>
                      <a:cs typeface="Arial" pitchFamily="34" charset="0"/>
                    </a:rPr>
                    <a:t>Transactional performance monitoring and improvement, </a:t>
                  </a:r>
                  <a:r>
                    <a:rPr lang="en-US" sz="1200" i="1" dirty="0" err="1">
                      <a:solidFill>
                        <a:srgbClr val="000000"/>
                      </a:solidFill>
                      <a:latin typeface="Arial" pitchFamily="34" charset="0"/>
                      <a:ea typeface="Times New Roman" pitchFamily="18" charset="0"/>
                      <a:cs typeface="Arial" pitchFamily="34" charset="0"/>
                    </a:rPr>
                    <a:t>task‑level</a:t>
                  </a:r>
                  <a:r>
                    <a:rPr lang="en-US" sz="1200" i="1" dirty="0">
                      <a:solidFill>
                        <a:srgbClr val="000000"/>
                      </a:solidFill>
                      <a:latin typeface="Arial" pitchFamily="34" charset="0"/>
                      <a:ea typeface="Times New Roman" pitchFamily="18" charset="0"/>
                      <a:cs typeface="Arial" pitchFamily="34" charset="0"/>
                    </a:rPr>
                    <a:t> learning</a:t>
                  </a:r>
                  <a:endParaRPr lang="en-US" sz="1200" dirty="0"/>
                </a:p>
              </p:txBody>
            </p:sp>
            <p:pic>
              <p:nvPicPr>
                <p:cNvPr id="12" name="Picture 1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93" y="7935"/>
                  <a:ext cx="3857" cy="2443"/>
                </a:xfrm>
                <a:prstGeom prst="rect">
                  <a:avLst/>
                </a:prstGeom>
                <a:noFill/>
                <a:ln w="9525">
                  <a:noFill/>
                  <a:miter lim="800000"/>
                  <a:headEnd/>
                  <a:tailEnd/>
                </a:ln>
              </p:spPr>
            </p:pic>
          </p:grpSp>
          <p:sp>
            <p:nvSpPr>
              <p:cNvPr id="9" name="AutoShape 19"/>
              <p:cNvSpPr>
                <a:spLocks noChangeArrowheads="1"/>
              </p:cNvSpPr>
              <p:nvPr/>
            </p:nvSpPr>
            <p:spPr bwMode="auto">
              <a:xfrm>
                <a:off x="4603748" y="2308293"/>
                <a:ext cx="2405308" cy="793683"/>
              </a:xfrm>
              <a:prstGeom prst="leftArrowCallout">
                <a:avLst>
                  <a:gd name="adj1" fmla="val 25000"/>
                  <a:gd name="adj2" fmla="val 25000"/>
                  <a:gd name="adj3" fmla="val 52951"/>
                  <a:gd name="adj4" fmla="val 66667"/>
                </a:avLst>
              </a:prstGeom>
              <a:solidFill>
                <a:srgbClr val="FFFFFF"/>
              </a:solidFill>
              <a:ln w="9525">
                <a:solidFill>
                  <a:srgbClr val="000000"/>
                </a:solidFill>
                <a:miter lim="800000"/>
                <a:headEnd/>
                <a:tailEnd/>
              </a:ln>
            </p:spPr>
            <p:txBody>
              <a:bodyPr anchor="ctr"/>
              <a:lstStyle/>
              <a:p>
                <a:pPr algn="ctr">
                  <a:spcAft>
                    <a:spcPts val="1000"/>
                  </a:spcAft>
                </a:pPr>
                <a:r>
                  <a:rPr lang="en-US" sz="1200" b="1" i="1" dirty="0">
                    <a:solidFill>
                      <a:srgbClr val="000000"/>
                    </a:solidFill>
                  </a:rPr>
                  <a:t>Battelle Committees &amp; Board of Managers:</a:t>
                </a:r>
              </a:p>
              <a:p>
                <a:pPr algn="ctr">
                  <a:spcAft>
                    <a:spcPts val="1000"/>
                  </a:spcAft>
                </a:pPr>
                <a:r>
                  <a:rPr lang="en-US" sz="1200" i="1" dirty="0">
                    <a:solidFill>
                      <a:srgbClr val="000000"/>
                    </a:solidFill>
                  </a:rPr>
                  <a:t>Institutional risk boundaries and strategy</a:t>
                </a:r>
                <a:endParaRPr lang="en-US" sz="1200" dirty="0"/>
              </a:p>
            </p:txBody>
          </p:sp>
        </p:grpSp>
        <p:sp>
          <p:nvSpPr>
            <p:cNvPr id="7" name="Rectangle 20"/>
            <p:cNvSpPr>
              <a:spLocks noChangeArrowheads="1"/>
            </p:cNvSpPr>
            <p:nvPr/>
          </p:nvSpPr>
          <p:spPr bwMode="auto">
            <a:xfrm>
              <a:off x="806096" y="5693239"/>
              <a:ext cx="3276046" cy="276999"/>
            </a:xfrm>
            <a:prstGeom prst="rect">
              <a:avLst/>
            </a:prstGeom>
            <a:noFill/>
            <a:ln w="9525">
              <a:noFill/>
              <a:miter lim="800000"/>
              <a:headEnd/>
              <a:tailEnd/>
            </a:ln>
          </p:spPr>
          <p:txBody>
            <a:bodyPr>
              <a:spAutoFit/>
            </a:bodyPr>
            <a:lstStyle/>
            <a:p>
              <a:endParaRPr lang="en-US" sz="1200" dirty="0"/>
            </a:p>
          </p:txBody>
        </p:sp>
      </p:grpSp>
      <p:sp>
        <p:nvSpPr>
          <p:cNvPr id="2" name="Title 1"/>
          <p:cNvSpPr>
            <a:spLocks noGrp="1"/>
          </p:cNvSpPr>
          <p:nvPr>
            <p:ph type="title"/>
          </p:nvPr>
        </p:nvSpPr>
        <p:spPr>
          <a:xfrm>
            <a:off x="2814637" y="486830"/>
            <a:ext cx="6033029" cy="676275"/>
          </a:xfrm>
        </p:spPr>
        <p:txBody>
          <a:bodyPr/>
          <a:lstStyle/>
          <a:p>
            <a:pPr algn="ctr"/>
            <a:r>
              <a:rPr lang="en-US" dirty="0" smtClean="0"/>
              <a:t>INL’s CAS</a:t>
            </a:r>
            <a:endParaRPr lang="en-US" dirty="0"/>
          </a:p>
        </p:txBody>
      </p:sp>
    </p:spTree>
    <p:extLst>
      <p:ext uri="{BB962C8B-B14F-4D97-AF65-F5344CB8AC3E}">
        <p14:creationId xmlns:p14="http://schemas.microsoft.com/office/powerpoint/2010/main" val="90058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2"/>
          <p:cNvSpPr>
            <a:spLocks noGrp="1" noChangeArrowheads="1"/>
          </p:cNvSpPr>
          <p:nvPr>
            <p:ph type="title"/>
          </p:nvPr>
        </p:nvSpPr>
        <p:spPr>
          <a:xfrm>
            <a:off x="2814638" y="406400"/>
            <a:ext cx="6064779" cy="866169"/>
          </a:xfrm>
        </p:spPr>
        <p:txBody>
          <a:bodyPr>
            <a:normAutofit/>
          </a:bodyPr>
          <a:lstStyle/>
          <a:p>
            <a:pPr algn="ctr"/>
            <a:r>
              <a:rPr lang="en-US" altLang="en-US" dirty="0" smtClean="0"/>
              <a:t>INL CAS: How it Works</a:t>
            </a:r>
          </a:p>
        </p:txBody>
      </p:sp>
      <p:grpSp>
        <p:nvGrpSpPr>
          <p:cNvPr id="3" name="Group 2"/>
          <p:cNvGrpSpPr/>
          <p:nvPr/>
        </p:nvGrpSpPr>
        <p:grpSpPr>
          <a:xfrm>
            <a:off x="0" y="1600200"/>
            <a:ext cx="9144000" cy="5045969"/>
            <a:chOff x="20587" y="1123173"/>
            <a:chExt cx="9144000" cy="5705160"/>
          </a:xfrm>
        </p:grpSpPr>
        <p:sp>
          <p:nvSpPr>
            <p:cNvPr id="6" name="Rectangle 5"/>
            <p:cNvSpPr/>
            <p:nvPr/>
          </p:nvSpPr>
          <p:spPr bwMode="auto">
            <a:xfrm>
              <a:off x="20587" y="5094137"/>
              <a:ext cx="9144000" cy="1371310"/>
            </a:xfrm>
            <a:prstGeom prst="rect">
              <a:avLst/>
            </a:prstGeom>
            <a:gradFill flip="none" rotWithShape="1">
              <a:gsLst>
                <a:gs pos="0">
                  <a:schemeClr val="bg1">
                    <a:lumMod val="85000"/>
                  </a:schemeClr>
                </a:gs>
                <a:gs pos="100000">
                  <a:schemeClr val="bg1">
                    <a:lumMod val="85000"/>
                  </a:schemeClr>
                </a:gs>
                <a:gs pos="50000">
                  <a:schemeClr val="bg1">
                    <a:alpha val="0"/>
                  </a:schemeClr>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black"/>
                </a:solidFill>
                <a:latin typeface="Times New Roman" pitchFamily="18" charset="0"/>
              </a:endParaRPr>
            </a:p>
          </p:txBody>
        </p:sp>
        <p:sp>
          <p:nvSpPr>
            <p:cNvPr id="7" name="Rectangle 6"/>
            <p:cNvSpPr/>
            <p:nvPr/>
          </p:nvSpPr>
          <p:spPr bwMode="auto">
            <a:xfrm>
              <a:off x="20587" y="3911085"/>
              <a:ext cx="9144000" cy="1180160"/>
            </a:xfrm>
            <a:prstGeom prst="rect">
              <a:avLst/>
            </a:prstGeom>
            <a:gradFill flip="none" rotWithShape="1">
              <a:gsLst>
                <a:gs pos="0">
                  <a:schemeClr val="bg1">
                    <a:lumMod val="85000"/>
                  </a:schemeClr>
                </a:gs>
                <a:gs pos="100000">
                  <a:schemeClr val="bg1">
                    <a:lumMod val="85000"/>
                  </a:schemeClr>
                </a:gs>
                <a:gs pos="50000">
                  <a:schemeClr val="bg1">
                    <a:alpha val="0"/>
                  </a:schemeClr>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black"/>
                </a:solidFill>
                <a:latin typeface="Times New Roman" pitchFamily="18" charset="0"/>
              </a:endParaRPr>
            </a:p>
          </p:txBody>
        </p:sp>
        <p:sp>
          <p:nvSpPr>
            <p:cNvPr id="8" name="Rectangle 7"/>
            <p:cNvSpPr/>
            <p:nvPr/>
          </p:nvSpPr>
          <p:spPr bwMode="auto">
            <a:xfrm>
              <a:off x="20587" y="2561462"/>
              <a:ext cx="9144000" cy="1342971"/>
            </a:xfrm>
            <a:prstGeom prst="rect">
              <a:avLst/>
            </a:prstGeom>
            <a:gradFill flip="none" rotWithShape="1">
              <a:gsLst>
                <a:gs pos="0">
                  <a:schemeClr val="bg1">
                    <a:lumMod val="85000"/>
                  </a:schemeClr>
                </a:gs>
                <a:gs pos="100000">
                  <a:schemeClr val="bg1">
                    <a:lumMod val="85000"/>
                  </a:schemeClr>
                </a:gs>
                <a:gs pos="50000">
                  <a:schemeClr val="bg1">
                    <a:alpha val="0"/>
                  </a:schemeClr>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black"/>
                </a:solidFill>
                <a:latin typeface="Times New Roman" pitchFamily="18" charset="0"/>
              </a:endParaRPr>
            </a:p>
          </p:txBody>
        </p:sp>
        <p:cxnSp>
          <p:nvCxnSpPr>
            <p:cNvPr id="9" name="Straight Connector 8"/>
            <p:cNvCxnSpPr/>
            <p:nvPr/>
          </p:nvCxnSpPr>
          <p:spPr bwMode="auto">
            <a:xfrm>
              <a:off x="20587" y="5082126"/>
              <a:ext cx="9144000" cy="0"/>
            </a:xfrm>
            <a:prstGeom prst="line">
              <a:avLst/>
            </a:prstGeom>
            <a:ln w="12700">
              <a:solidFill>
                <a:schemeClr val="bg1">
                  <a:lumMod val="65000"/>
                </a:schemeClr>
              </a:solidFill>
              <a:headEnd type="none" w="med" len="med"/>
              <a:tailEnd type="none" w="med" len="med"/>
            </a:ln>
            <a:effectLst>
              <a:outerShdw blurRad="50800" dist="38100" dir="18900000" algn="b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bwMode="auto">
            <a:xfrm>
              <a:off x="20587" y="3907696"/>
              <a:ext cx="9144000" cy="0"/>
            </a:xfrm>
            <a:prstGeom prst="line">
              <a:avLst/>
            </a:prstGeom>
            <a:ln w="12700">
              <a:solidFill>
                <a:schemeClr val="bg1">
                  <a:lumMod val="65000"/>
                </a:schemeClr>
              </a:solidFill>
              <a:headEnd type="none" w="med" len="med"/>
              <a:tailEnd type="none" w="med" len="med"/>
            </a:ln>
            <a:effectLst>
              <a:outerShdw blurRad="50800" dist="38100" dir="18900000" algn="b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bwMode="auto">
            <a:xfrm>
              <a:off x="20587" y="2588422"/>
              <a:ext cx="9144000" cy="0"/>
            </a:xfrm>
            <a:prstGeom prst="line">
              <a:avLst/>
            </a:prstGeom>
            <a:ln w="12700">
              <a:solidFill>
                <a:schemeClr val="bg1">
                  <a:lumMod val="65000"/>
                </a:schemeClr>
              </a:solidFill>
              <a:headEnd type="none" w="med" len="med"/>
              <a:tailEnd type="none" w="med" len="med"/>
            </a:ln>
            <a:effectLst>
              <a:outerShdw blurRad="50800" dist="38100" dir="18900000" algn="b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bwMode="auto">
            <a:xfrm>
              <a:off x="20587" y="6828333"/>
              <a:ext cx="9144000" cy="0"/>
            </a:xfrm>
            <a:prstGeom prst="line">
              <a:avLst/>
            </a:prstGeom>
            <a:ln w="12700">
              <a:solidFill>
                <a:schemeClr val="bg1">
                  <a:lumMod val="65000"/>
                </a:schemeClr>
              </a:solidFill>
              <a:headEnd type="none" w="med" len="med"/>
              <a:tailEnd type="none" w="med" len="med"/>
            </a:ln>
            <a:effectLst>
              <a:outerShdw blurRad="50800" dist="38100" dir="18900000" algn="b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3" name="Right Arrow 12"/>
            <p:cNvSpPr/>
            <p:nvPr/>
          </p:nvSpPr>
          <p:spPr bwMode="auto">
            <a:xfrm rot="10800000">
              <a:off x="7713553" y="3322663"/>
              <a:ext cx="274320" cy="198249"/>
            </a:xfrm>
            <a:prstGeom prst="rightArrow">
              <a:avLst/>
            </a:prstGeom>
            <a:solidFill>
              <a:srgbClr val="003663"/>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57139" tIns="28570" rIns="57139" bIns="28570" numCol="1" rtlCol="0" anchor="t" anchorCtr="0" compatLnSpc="1">
              <a:prstTxWarp prst="textNoShape">
                <a:avLst/>
              </a:prstTxWarp>
            </a:bodyPr>
            <a:lstStyle/>
            <a:p>
              <a:pPr defTabSz="571392" eaLnBrk="0" hangingPunct="0"/>
              <a:endParaRPr lang="en-US" sz="1500" dirty="0">
                <a:solidFill>
                  <a:prstClr val="black"/>
                </a:solidFill>
              </a:endParaRPr>
            </a:p>
          </p:txBody>
        </p:sp>
        <p:sp>
          <p:nvSpPr>
            <p:cNvPr id="14" name="Right Arrow 13"/>
            <p:cNvSpPr/>
            <p:nvPr/>
          </p:nvSpPr>
          <p:spPr bwMode="auto">
            <a:xfrm>
              <a:off x="7824619" y="1891749"/>
              <a:ext cx="315577" cy="201168"/>
            </a:xfrm>
            <a:prstGeom prst="rightArrow">
              <a:avLst/>
            </a:prstGeom>
            <a:solidFill>
              <a:srgbClr val="003663"/>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57139" tIns="28570" rIns="57139" bIns="28570" numCol="1" rtlCol="0" anchor="t" anchorCtr="0" compatLnSpc="1">
              <a:prstTxWarp prst="textNoShape">
                <a:avLst/>
              </a:prstTxWarp>
            </a:bodyPr>
            <a:lstStyle/>
            <a:p>
              <a:pPr defTabSz="571392" eaLnBrk="0" hangingPunct="0"/>
              <a:endParaRPr lang="en-US" sz="1500" dirty="0">
                <a:solidFill>
                  <a:prstClr val="black"/>
                </a:solidFill>
              </a:endParaRPr>
            </a:p>
          </p:txBody>
        </p:sp>
        <p:sp>
          <p:nvSpPr>
            <p:cNvPr id="15" name="Right Arrow 14"/>
            <p:cNvSpPr/>
            <p:nvPr/>
          </p:nvSpPr>
          <p:spPr bwMode="auto">
            <a:xfrm rot="16200000">
              <a:off x="5234128" y="1625197"/>
              <a:ext cx="305916" cy="201170"/>
            </a:xfrm>
            <a:prstGeom prst="rightArrow">
              <a:avLst/>
            </a:prstGeom>
            <a:solidFill>
              <a:srgbClr val="003663"/>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57139" tIns="28570" rIns="57139" bIns="28570" numCol="1" rtlCol="0" anchor="t" anchorCtr="0" compatLnSpc="1">
              <a:prstTxWarp prst="textNoShape">
                <a:avLst/>
              </a:prstTxWarp>
            </a:bodyPr>
            <a:lstStyle/>
            <a:p>
              <a:pPr defTabSz="571392" eaLnBrk="0" hangingPunct="0"/>
              <a:endParaRPr lang="en-US" sz="1500" dirty="0">
                <a:solidFill>
                  <a:prstClr val="black"/>
                </a:solidFill>
              </a:endParaRPr>
            </a:p>
          </p:txBody>
        </p:sp>
        <p:sp>
          <p:nvSpPr>
            <p:cNvPr id="16" name="Right Arrow 15"/>
            <p:cNvSpPr/>
            <p:nvPr/>
          </p:nvSpPr>
          <p:spPr bwMode="auto">
            <a:xfrm rot="16200000">
              <a:off x="1751097" y="3220737"/>
              <a:ext cx="2194560" cy="203853"/>
            </a:xfrm>
            <a:prstGeom prst="rightArrow">
              <a:avLst/>
            </a:prstGeom>
            <a:solidFill>
              <a:srgbClr val="003663"/>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57139" tIns="28570" rIns="57139" bIns="28570" numCol="1" rtlCol="0" anchor="t" anchorCtr="0" compatLnSpc="1">
              <a:prstTxWarp prst="textNoShape">
                <a:avLst/>
              </a:prstTxWarp>
            </a:bodyPr>
            <a:lstStyle/>
            <a:p>
              <a:pPr defTabSz="571392" eaLnBrk="0" hangingPunct="0"/>
              <a:endParaRPr lang="en-US" sz="1500" dirty="0">
                <a:solidFill>
                  <a:prstClr val="black"/>
                </a:solidFill>
              </a:endParaRPr>
            </a:p>
          </p:txBody>
        </p:sp>
        <p:sp>
          <p:nvSpPr>
            <p:cNvPr id="17" name="Right Arrow 16"/>
            <p:cNvSpPr/>
            <p:nvPr/>
          </p:nvSpPr>
          <p:spPr bwMode="auto">
            <a:xfrm rot="16200000">
              <a:off x="3442295" y="3973563"/>
              <a:ext cx="640080" cy="196404"/>
            </a:xfrm>
            <a:prstGeom prst="rightArrow">
              <a:avLst/>
            </a:prstGeom>
            <a:solidFill>
              <a:srgbClr val="003663"/>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57139" tIns="28570" rIns="57139" bIns="28570" numCol="1" rtlCol="0" anchor="t" anchorCtr="0" compatLnSpc="1">
              <a:prstTxWarp prst="textNoShape">
                <a:avLst/>
              </a:prstTxWarp>
            </a:bodyPr>
            <a:lstStyle/>
            <a:p>
              <a:pPr defTabSz="571392" eaLnBrk="0" hangingPunct="0"/>
              <a:endParaRPr lang="en-US" sz="1500" dirty="0">
                <a:solidFill>
                  <a:prstClr val="black"/>
                </a:solidFill>
              </a:endParaRPr>
            </a:p>
          </p:txBody>
        </p:sp>
        <p:sp>
          <p:nvSpPr>
            <p:cNvPr id="18" name="Right Arrow 17"/>
            <p:cNvSpPr/>
            <p:nvPr/>
          </p:nvSpPr>
          <p:spPr bwMode="auto">
            <a:xfrm rot="16200000">
              <a:off x="3432441" y="5104862"/>
              <a:ext cx="650054" cy="203852"/>
            </a:xfrm>
            <a:prstGeom prst="rightArrow">
              <a:avLst/>
            </a:prstGeom>
            <a:solidFill>
              <a:srgbClr val="003663"/>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57139" tIns="28570" rIns="57139" bIns="28570" numCol="1" rtlCol="0" anchor="t" anchorCtr="0" compatLnSpc="1">
              <a:prstTxWarp prst="textNoShape">
                <a:avLst/>
              </a:prstTxWarp>
            </a:bodyPr>
            <a:lstStyle/>
            <a:p>
              <a:pPr defTabSz="571392" eaLnBrk="0" hangingPunct="0"/>
              <a:endParaRPr lang="en-US" sz="1500" dirty="0">
                <a:solidFill>
                  <a:prstClr val="black"/>
                </a:solidFill>
              </a:endParaRPr>
            </a:p>
          </p:txBody>
        </p:sp>
        <p:sp>
          <p:nvSpPr>
            <p:cNvPr id="19" name="Right Arrow 18"/>
            <p:cNvSpPr/>
            <p:nvPr/>
          </p:nvSpPr>
          <p:spPr bwMode="auto">
            <a:xfrm>
              <a:off x="4418884" y="5747145"/>
              <a:ext cx="549241" cy="201168"/>
            </a:xfrm>
            <a:prstGeom prst="rightArrow">
              <a:avLst/>
            </a:prstGeom>
            <a:solidFill>
              <a:srgbClr val="003663"/>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57139" tIns="28570" rIns="57139" bIns="28570" numCol="1" rtlCol="0" anchor="t" anchorCtr="0" compatLnSpc="1">
              <a:prstTxWarp prst="textNoShape">
                <a:avLst/>
              </a:prstTxWarp>
            </a:bodyPr>
            <a:lstStyle/>
            <a:p>
              <a:pPr defTabSz="571392" eaLnBrk="0" hangingPunct="0"/>
              <a:endParaRPr lang="en-US" sz="1500" dirty="0">
                <a:solidFill>
                  <a:prstClr val="black"/>
                </a:solidFill>
              </a:endParaRPr>
            </a:p>
          </p:txBody>
        </p:sp>
        <p:sp>
          <p:nvSpPr>
            <p:cNvPr id="20" name="Text Box 39"/>
            <p:cNvSpPr txBox="1">
              <a:spLocks noChangeArrowheads="1"/>
            </p:cNvSpPr>
            <p:nvPr/>
          </p:nvSpPr>
          <p:spPr bwMode="auto">
            <a:xfrm>
              <a:off x="575108" y="5463918"/>
              <a:ext cx="1377357" cy="427030"/>
            </a:xfrm>
            <a:prstGeom prst="rect">
              <a:avLst/>
            </a:prstGeom>
            <a:noFill/>
            <a:ln w="9525">
              <a:noFill/>
              <a:miter lim="800000"/>
              <a:headEnd/>
              <a:tailEnd/>
            </a:ln>
          </p:spPr>
          <p:txBody>
            <a:bodyPr wrap="square" lIns="57139" tIns="28570" rIns="57139" bIns="28570">
              <a:spAutoFit/>
            </a:bodyPr>
            <a:lstStyle/>
            <a:p>
              <a:pPr defTabSz="914624"/>
              <a:r>
                <a:rPr lang="en-US" sz="1200" b="1" dirty="0">
                  <a:solidFill>
                    <a:prstClr val="black"/>
                  </a:solidFill>
                  <a:latin typeface="Arial"/>
                  <a:cs typeface="Arial"/>
                </a:rPr>
                <a:t>Tier I: </a:t>
              </a:r>
            </a:p>
            <a:p>
              <a:pPr defTabSz="914624"/>
              <a:r>
                <a:rPr lang="en-US" sz="1200" dirty="0">
                  <a:solidFill>
                    <a:prstClr val="black"/>
                  </a:solidFill>
                  <a:latin typeface="Arial"/>
                  <a:cs typeface="Arial"/>
                </a:rPr>
                <a:t>Foundational</a:t>
              </a:r>
            </a:p>
          </p:txBody>
        </p:sp>
        <p:sp>
          <p:nvSpPr>
            <p:cNvPr id="21" name="Right Arrow 20"/>
            <p:cNvSpPr/>
            <p:nvPr/>
          </p:nvSpPr>
          <p:spPr bwMode="auto">
            <a:xfrm rot="16200000">
              <a:off x="3349988" y="2539531"/>
              <a:ext cx="824697" cy="196403"/>
            </a:xfrm>
            <a:prstGeom prst="rightArrow">
              <a:avLst/>
            </a:prstGeom>
            <a:solidFill>
              <a:srgbClr val="003663"/>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57139" tIns="28570" rIns="57139" bIns="28570" numCol="1" rtlCol="0" anchor="t" anchorCtr="0" compatLnSpc="1">
              <a:prstTxWarp prst="textNoShape">
                <a:avLst/>
              </a:prstTxWarp>
            </a:bodyPr>
            <a:lstStyle/>
            <a:p>
              <a:pPr defTabSz="571392" eaLnBrk="0" hangingPunct="0"/>
              <a:endParaRPr lang="en-US" sz="1500" dirty="0">
                <a:solidFill>
                  <a:prstClr val="black"/>
                </a:solidFill>
              </a:endParaRPr>
            </a:p>
          </p:txBody>
        </p:sp>
        <p:sp>
          <p:nvSpPr>
            <p:cNvPr id="22" name="Right Arrow 21"/>
            <p:cNvSpPr/>
            <p:nvPr/>
          </p:nvSpPr>
          <p:spPr bwMode="auto">
            <a:xfrm rot="16200000">
              <a:off x="778721" y="3757347"/>
              <a:ext cx="3267780" cy="203852"/>
            </a:xfrm>
            <a:prstGeom prst="rightArrow">
              <a:avLst/>
            </a:prstGeom>
            <a:solidFill>
              <a:srgbClr val="003663"/>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57139" tIns="28570" rIns="57139" bIns="28570" numCol="1" rtlCol="0" anchor="t" anchorCtr="0" compatLnSpc="1">
              <a:prstTxWarp prst="textNoShape">
                <a:avLst/>
              </a:prstTxWarp>
            </a:bodyPr>
            <a:lstStyle/>
            <a:p>
              <a:pPr defTabSz="571392" eaLnBrk="0" hangingPunct="0"/>
              <a:endParaRPr lang="en-US" sz="1500" dirty="0">
                <a:solidFill>
                  <a:prstClr val="black"/>
                </a:solidFill>
              </a:endParaRPr>
            </a:p>
          </p:txBody>
        </p:sp>
        <p:sp>
          <p:nvSpPr>
            <p:cNvPr id="23" name="Rounded Rectangle 22"/>
            <p:cNvSpPr/>
            <p:nvPr/>
          </p:nvSpPr>
          <p:spPr bwMode="auto">
            <a:xfrm>
              <a:off x="2950305" y="2951379"/>
              <a:ext cx="1538326" cy="792545"/>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113" tIns="35556" rIns="71113" bIns="35556" numCol="1" rtlCol="0" anchor="ctr" anchorCtr="0" compatLnSpc="1">
              <a:prstTxWarp prst="textNoShape">
                <a:avLst/>
              </a:prstTxWarp>
            </a:bodyPr>
            <a:lstStyle/>
            <a:p>
              <a:pPr algn="ctr" defTabSz="711129" eaLnBrk="0" fontAlgn="base" hangingPunct="0">
                <a:spcBef>
                  <a:spcPts val="467"/>
                </a:spcBef>
                <a:spcAft>
                  <a:spcPct val="0"/>
                </a:spcAft>
              </a:pPr>
              <a:r>
                <a:rPr lang="en-US" sz="1400" b="1" dirty="0">
                  <a:solidFill>
                    <a:prstClr val="white"/>
                  </a:solidFill>
                  <a:latin typeface="Arial"/>
                  <a:cs typeface="Arial"/>
                </a:rPr>
                <a:t>Independent</a:t>
              </a:r>
            </a:p>
            <a:p>
              <a:pPr algn="ctr" defTabSz="711129" eaLnBrk="0" fontAlgn="base" hangingPunct="0">
                <a:spcBef>
                  <a:spcPct val="0"/>
                </a:spcBef>
                <a:spcAft>
                  <a:spcPct val="0"/>
                </a:spcAft>
              </a:pPr>
              <a:r>
                <a:rPr lang="en-US" sz="1400" b="1" dirty="0" smtClean="0">
                  <a:solidFill>
                    <a:prstClr val="white"/>
                  </a:solidFill>
                  <a:latin typeface="Arial"/>
                  <a:cs typeface="Arial"/>
                </a:rPr>
                <a:t>Assessment</a:t>
              </a:r>
              <a:endParaRPr lang="en-US" sz="1400" b="1" dirty="0">
                <a:solidFill>
                  <a:prstClr val="white"/>
                </a:solidFill>
                <a:latin typeface="Arial"/>
                <a:cs typeface="Arial"/>
              </a:endParaRPr>
            </a:p>
          </p:txBody>
        </p:sp>
        <p:sp>
          <p:nvSpPr>
            <p:cNvPr id="24" name="Rounded Rectangle 23"/>
            <p:cNvSpPr/>
            <p:nvPr/>
          </p:nvSpPr>
          <p:spPr bwMode="auto">
            <a:xfrm>
              <a:off x="1767523" y="5493846"/>
              <a:ext cx="2730760" cy="70403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113" tIns="35556" rIns="71113" bIns="35556" numCol="1" rtlCol="0" anchor="ctr" anchorCtr="0" compatLnSpc="1">
              <a:prstTxWarp prst="textNoShape">
                <a:avLst/>
              </a:prstTxWarp>
            </a:bodyPr>
            <a:lstStyle/>
            <a:p>
              <a:pPr algn="ctr" defTabSz="711129" eaLnBrk="0" fontAlgn="base" hangingPunct="0">
                <a:spcBef>
                  <a:spcPts val="467"/>
                </a:spcBef>
                <a:spcAft>
                  <a:spcPct val="0"/>
                </a:spcAft>
              </a:pPr>
              <a:r>
                <a:rPr lang="en-US" sz="1400" b="1" dirty="0">
                  <a:solidFill>
                    <a:prstClr val="white"/>
                  </a:solidFill>
                  <a:latin typeface="Arial"/>
                  <a:cs typeface="Arial"/>
                </a:rPr>
                <a:t>Performance Data/Metrics: Refine/Trend/Analyze</a:t>
              </a:r>
            </a:p>
          </p:txBody>
        </p:sp>
        <p:sp>
          <p:nvSpPr>
            <p:cNvPr id="25" name="Rounded Rectangle 24"/>
            <p:cNvSpPr/>
            <p:nvPr/>
          </p:nvSpPr>
          <p:spPr bwMode="auto">
            <a:xfrm>
              <a:off x="6454375" y="4382520"/>
              <a:ext cx="2620441" cy="50292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71113" tIns="35556" rIns="71113" bIns="35556" numCol="1" rtlCol="0" anchor="ctr" anchorCtr="0" compatLnSpc="1">
              <a:prstTxWarp prst="textNoShape">
                <a:avLst/>
              </a:prstTxWarp>
            </a:bodyPr>
            <a:lstStyle/>
            <a:p>
              <a:pPr algn="ctr" defTabSz="711129" eaLnBrk="0" fontAlgn="base" hangingPunct="0">
                <a:lnSpc>
                  <a:spcPct val="85000"/>
                </a:lnSpc>
                <a:spcAft>
                  <a:spcPct val="0"/>
                </a:spcAft>
              </a:pPr>
              <a:r>
                <a:rPr lang="en-US" sz="1400" b="1" dirty="0">
                  <a:solidFill>
                    <a:srgbClr val="FFFFFF"/>
                  </a:solidFill>
                  <a:latin typeface="Arial"/>
                  <a:cs typeface="Arial"/>
                </a:rPr>
                <a:t>Work-</a:t>
              </a:r>
              <a:r>
                <a:rPr lang="en-US" sz="1400" b="1" dirty="0" smtClean="0">
                  <a:solidFill>
                    <a:srgbClr val="FFFFFF"/>
                  </a:solidFill>
                  <a:latin typeface="Arial"/>
                  <a:cs typeface="Arial"/>
                </a:rPr>
                <a:t>Place Observations </a:t>
              </a:r>
              <a:endParaRPr lang="en-US" sz="1400" b="1" dirty="0">
                <a:solidFill>
                  <a:srgbClr val="FFFFFF"/>
                </a:solidFill>
                <a:latin typeface="Arial"/>
                <a:cs typeface="Arial"/>
              </a:endParaRPr>
            </a:p>
          </p:txBody>
        </p:sp>
        <p:sp>
          <p:nvSpPr>
            <p:cNvPr id="26" name="Rounded Rectangle 25"/>
            <p:cNvSpPr/>
            <p:nvPr/>
          </p:nvSpPr>
          <p:spPr bwMode="auto">
            <a:xfrm>
              <a:off x="6492197" y="3039885"/>
              <a:ext cx="1221355" cy="704038"/>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71113" tIns="35556" rIns="71113" bIns="35556" numCol="1" rtlCol="0" anchor="ctr" anchorCtr="0" compatLnSpc="1">
              <a:prstTxWarp prst="textNoShape">
                <a:avLst/>
              </a:prstTxWarp>
            </a:bodyPr>
            <a:lstStyle/>
            <a:p>
              <a:pPr algn="ctr" defTabSz="711129" eaLnBrk="0" fontAlgn="base" hangingPunct="0">
                <a:lnSpc>
                  <a:spcPct val="85000"/>
                </a:lnSpc>
                <a:spcAft>
                  <a:spcPct val="0"/>
                </a:spcAft>
              </a:pPr>
              <a:r>
                <a:rPr lang="en-US" sz="1400" b="1" dirty="0">
                  <a:solidFill>
                    <a:srgbClr val="FFFFFF"/>
                  </a:solidFill>
                  <a:latin typeface="Arial"/>
                  <a:cs typeface="Arial"/>
                </a:rPr>
                <a:t>Lessons</a:t>
              </a:r>
            </a:p>
            <a:p>
              <a:pPr algn="ctr" defTabSz="711129" eaLnBrk="0" fontAlgn="base" hangingPunct="0">
                <a:lnSpc>
                  <a:spcPct val="85000"/>
                </a:lnSpc>
                <a:spcAft>
                  <a:spcPct val="0"/>
                </a:spcAft>
              </a:pPr>
              <a:r>
                <a:rPr lang="en-US" sz="1400" b="1" dirty="0">
                  <a:solidFill>
                    <a:srgbClr val="FFFFFF"/>
                  </a:solidFill>
                  <a:latin typeface="Arial"/>
                  <a:cs typeface="Arial"/>
                </a:rPr>
                <a:t>Learned</a:t>
              </a:r>
            </a:p>
          </p:txBody>
        </p:sp>
        <p:sp>
          <p:nvSpPr>
            <p:cNvPr id="27" name="Right Arrow 26"/>
            <p:cNvSpPr/>
            <p:nvPr/>
          </p:nvSpPr>
          <p:spPr bwMode="auto">
            <a:xfrm>
              <a:off x="5766176" y="4533396"/>
              <a:ext cx="669181" cy="201168"/>
            </a:xfrm>
            <a:prstGeom prst="rightArrow">
              <a:avLst/>
            </a:prstGeom>
            <a:solidFill>
              <a:srgbClr val="003663"/>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57139" tIns="28570" rIns="57139" bIns="28570" numCol="1" rtlCol="0" anchor="t" anchorCtr="0" compatLnSpc="1">
              <a:prstTxWarp prst="textNoShape">
                <a:avLst/>
              </a:prstTxWarp>
            </a:bodyPr>
            <a:lstStyle/>
            <a:p>
              <a:pPr defTabSz="571392" eaLnBrk="0" hangingPunct="0"/>
              <a:endParaRPr lang="en-US" sz="1500" dirty="0">
                <a:solidFill>
                  <a:prstClr val="black"/>
                </a:solidFill>
              </a:endParaRPr>
            </a:p>
          </p:txBody>
        </p:sp>
        <p:grpSp>
          <p:nvGrpSpPr>
            <p:cNvPr id="28" name="Group 27"/>
            <p:cNvGrpSpPr/>
            <p:nvPr/>
          </p:nvGrpSpPr>
          <p:grpSpPr>
            <a:xfrm>
              <a:off x="5807278" y="5462345"/>
              <a:ext cx="696165" cy="828212"/>
              <a:chOff x="5794645" y="5493129"/>
              <a:chExt cx="670323" cy="828212"/>
            </a:xfrm>
          </p:grpSpPr>
          <p:sp>
            <p:nvSpPr>
              <p:cNvPr id="29" name="Right Arrow 28"/>
              <p:cNvSpPr/>
              <p:nvPr/>
            </p:nvSpPr>
            <p:spPr bwMode="auto">
              <a:xfrm rot="10800000">
                <a:off x="5795787" y="5493129"/>
                <a:ext cx="669181" cy="201168"/>
              </a:xfrm>
              <a:prstGeom prst="rightArrow">
                <a:avLst/>
              </a:prstGeom>
              <a:solidFill>
                <a:srgbClr val="003663"/>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57139" tIns="28570" rIns="57139" bIns="28570" numCol="1" rtlCol="0" anchor="t" anchorCtr="0" compatLnSpc="1">
                <a:prstTxWarp prst="textNoShape">
                  <a:avLst/>
                </a:prstTxWarp>
              </a:bodyPr>
              <a:lstStyle/>
              <a:p>
                <a:pPr defTabSz="571392" eaLnBrk="0" hangingPunct="0"/>
                <a:endParaRPr lang="en-US" sz="1500" dirty="0">
                  <a:solidFill>
                    <a:prstClr val="black"/>
                  </a:solidFill>
                </a:endParaRPr>
              </a:p>
            </p:txBody>
          </p:sp>
          <p:sp>
            <p:nvSpPr>
              <p:cNvPr id="30" name="Right Arrow 29"/>
              <p:cNvSpPr/>
              <p:nvPr/>
            </p:nvSpPr>
            <p:spPr bwMode="auto">
              <a:xfrm rot="10800000">
                <a:off x="5794645" y="5822930"/>
                <a:ext cx="669181" cy="201168"/>
              </a:xfrm>
              <a:prstGeom prst="rightArrow">
                <a:avLst/>
              </a:prstGeom>
              <a:solidFill>
                <a:srgbClr val="003663"/>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57139" tIns="28570" rIns="57139" bIns="28570" numCol="1" rtlCol="0" anchor="t" anchorCtr="0" compatLnSpc="1">
                <a:prstTxWarp prst="textNoShape">
                  <a:avLst/>
                </a:prstTxWarp>
              </a:bodyPr>
              <a:lstStyle/>
              <a:p>
                <a:pPr defTabSz="571392" eaLnBrk="0" hangingPunct="0"/>
                <a:endParaRPr lang="en-US" sz="1500" dirty="0">
                  <a:solidFill>
                    <a:prstClr val="black"/>
                  </a:solidFill>
                </a:endParaRPr>
              </a:p>
            </p:txBody>
          </p:sp>
          <p:sp>
            <p:nvSpPr>
              <p:cNvPr id="31" name="Right Arrow 30"/>
              <p:cNvSpPr/>
              <p:nvPr/>
            </p:nvSpPr>
            <p:spPr bwMode="auto">
              <a:xfrm rot="10800000">
                <a:off x="5794645" y="6120173"/>
                <a:ext cx="669181" cy="201168"/>
              </a:xfrm>
              <a:prstGeom prst="rightArrow">
                <a:avLst/>
              </a:prstGeom>
              <a:solidFill>
                <a:srgbClr val="003663"/>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57139" tIns="28570" rIns="57139" bIns="28570" numCol="1" rtlCol="0" anchor="t" anchorCtr="0" compatLnSpc="1">
                <a:prstTxWarp prst="textNoShape">
                  <a:avLst/>
                </a:prstTxWarp>
              </a:bodyPr>
              <a:lstStyle/>
              <a:p>
                <a:pPr defTabSz="571392" eaLnBrk="0" hangingPunct="0"/>
                <a:endParaRPr lang="en-US" sz="1500" dirty="0">
                  <a:solidFill>
                    <a:prstClr val="black"/>
                  </a:solidFill>
                </a:endParaRPr>
              </a:p>
            </p:txBody>
          </p:sp>
        </p:grpSp>
        <p:sp>
          <p:nvSpPr>
            <p:cNvPr id="33" name="TextBox 32"/>
            <p:cNvSpPr txBox="1"/>
            <p:nvPr/>
          </p:nvSpPr>
          <p:spPr>
            <a:xfrm>
              <a:off x="6180371" y="2636216"/>
              <a:ext cx="2841068" cy="394972"/>
            </a:xfrm>
            <a:prstGeom prst="rect">
              <a:avLst/>
            </a:prstGeom>
            <a:noFill/>
          </p:spPr>
          <p:txBody>
            <a:bodyPr wrap="square" lIns="71113" tIns="35556" rIns="71113" bIns="35556" rtlCol="0">
              <a:spAutoFit/>
            </a:bodyPr>
            <a:lstStyle/>
            <a:p>
              <a:pPr algn="ctr"/>
              <a:r>
                <a:rPr lang="en-US" sz="1050" i="1" dirty="0">
                  <a:solidFill>
                    <a:prstClr val="black"/>
                  </a:solidFill>
                </a:rPr>
                <a:t>Behavior Awareness tied to events and Source of Process/Equipment </a:t>
              </a:r>
              <a:r>
                <a:rPr lang="en-US" sz="1050" i="1" dirty="0" smtClean="0">
                  <a:solidFill>
                    <a:prstClr val="black"/>
                  </a:solidFill>
                </a:rPr>
                <a:t>Problems</a:t>
              </a:r>
              <a:endParaRPr lang="en-US" sz="1400" i="1" dirty="0">
                <a:solidFill>
                  <a:prstClr val="black"/>
                </a:solidFill>
              </a:endParaRPr>
            </a:p>
          </p:txBody>
        </p:sp>
        <p:sp>
          <p:nvSpPr>
            <p:cNvPr id="34" name="Text Box 39"/>
            <p:cNvSpPr txBox="1">
              <a:spLocks noChangeArrowheads="1"/>
            </p:cNvSpPr>
            <p:nvPr/>
          </p:nvSpPr>
          <p:spPr bwMode="auto">
            <a:xfrm>
              <a:off x="575108" y="4134461"/>
              <a:ext cx="1771339" cy="611696"/>
            </a:xfrm>
            <a:prstGeom prst="rect">
              <a:avLst/>
            </a:prstGeom>
            <a:noFill/>
            <a:ln w="9525">
              <a:noFill/>
              <a:miter lim="800000"/>
              <a:headEnd/>
              <a:tailEnd/>
            </a:ln>
          </p:spPr>
          <p:txBody>
            <a:bodyPr wrap="square" lIns="57139" tIns="28570" rIns="57139" bIns="28570">
              <a:spAutoFit/>
            </a:bodyPr>
            <a:lstStyle/>
            <a:p>
              <a:pPr defTabSz="914624">
                <a:spcBef>
                  <a:spcPct val="50000"/>
                </a:spcBef>
              </a:pPr>
              <a:r>
                <a:rPr lang="en-US" sz="1200" b="1" dirty="0">
                  <a:solidFill>
                    <a:prstClr val="black"/>
                  </a:solidFill>
                  <a:latin typeface="Arial"/>
                  <a:cs typeface="Arial"/>
                </a:rPr>
                <a:t>Tier II: </a:t>
              </a:r>
              <a:r>
                <a:rPr lang="en-US" sz="1200" dirty="0">
                  <a:solidFill>
                    <a:prstClr val="black"/>
                  </a:solidFill>
                  <a:latin typeface="Arial"/>
                  <a:cs typeface="Arial"/>
                </a:rPr>
                <a:t>Focus Understanding </a:t>
              </a:r>
              <a:r>
                <a:rPr lang="en-US" sz="1200" dirty="0" smtClean="0">
                  <a:solidFill>
                    <a:prstClr val="black"/>
                  </a:solidFill>
                  <a:latin typeface="Arial"/>
                  <a:cs typeface="Arial"/>
                </a:rPr>
                <a:t>and </a:t>
              </a:r>
              <a:r>
                <a:rPr lang="en-US" sz="1200" dirty="0">
                  <a:solidFill>
                    <a:prstClr val="black"/>
                  </a:solidFill>
                  <a:latin typeface="Arial"/>
                  <a:cs typeface="Arial"/>
                </a:rPr>
                <a:t>Improvement </a:t>
              </a:r>
              <a:r>
                <a:rPr lang="en-US" sz="1200" dirty="0" smtClean="0">
                  <a:solidFill>
                    <a:prstClr val="black"/>
                  </a:solidFill>
                  <a:latin typeface="Arial"/>
                  <a:cs typeface="Arial"/>
                </a:rPr>
                <a:t>Areas</a:t>
              </a:r>
              <a:endParaRPr lang="en-US" sz="1200" b="1" dirty="0">
                <a:solidFill>
                  <a:prstClr val="black"/>
                </a:solidFill>
                <a:latin typeface="Arial"/>
                <a:cs typeface="Arial"/>
              </a:endParaRPr>
            </a:p>
          </p:txBody>
        </p:sp>
        <p:sp>
          <p:nvSpPr>
            <p:cNvPr id="35" name="Text Box 39"/>
            <p:cNvSpPr txBox="1">
              <a:spLocks noChangeArrowheads="1"/>
            </p:cNvSpPr>
            <p:nvPr/>
          </p:nvSpPr>
          <p:spPr bwMode="auto">
            <a:xfrm>
              <a:off x="575108" y="2802245"/>
              <a:ext cx="1731479" cy="900396"/>
            </a:xfrm>
            <a:prstGeom prst="rect">
              <a:avLst/>
            </a:prstGeom>
            <a:noFill/>
            <a:ln w="9525">
              <a:noFill/>
              <a:miter lim="800000"/>
              <a:headEnd/>
              <a:tailEnd/>
            </a:ln>
          </p:spPr>
          <p:txBody>
            <a:bodyPr wrap="square" lIns="57139" tIns="28570" rIns="57139" bIns="28570">
              <a:spAutoFit/>
            </a:bodyPr>
            <a:lstStyle/>
            <a:p>
              <a:pPr defTabSz="914624">
                <a:spcBef>
                  <a:spcPct val="50000"/>
                </a:spcBef>
              </a:pPr>
              <a:r>
                <a:rPr lang="en-US" sz="1200" b="1" dirty="0">
                  <a:solidFill>
                    <a:prstClr val="black"/>
                  </a:solidFill>
                  <a:latin typeface="Arial"/>
                  <a:cs typeface="Arial"/>
                </a:rPr>
                <a:t>Tier III: </a:t>
              </a:r>
              <a:r>
                <a:rPr lang="en-US" sz="1200" dirty="0">
                  <a:solidFill>
                    <a:prstClr val="black"/>
                  </a:solidFill>
                  <a:latin typeface="Arial"/>
                  <a:cs typeface="Arial"/>
                </a:rPr>
                <a:t>Incorporate Broader Perspectives and Operating Experience</a:t>
              </a:r>
            </a:p>
          </p:txBody>
        </p:sp>
        <p:sp>
          <p:nvSpPr>
            <p:cNvPr id="36" name="TextBox 35"/>
            <p:cNvSpPr txBox="1"/>
            <p:nvPr/>
          </p:nvSpPr>
          <p:spPr>
            <a:xfrm>
              <a:off x="6453527" y="3880266"/>
              <a:ext cx="2621290" cy="544611"/>
            </a:xfrm>
            <a:prstGeom prst="rect">
              <a:avLst/>
            </a:prstGeom>
            <a:noFill/>
          </p:spPr>
          <p:txBody>
            <a:bodyPr wrap="square" lIns="71113" tIns="35556" rIns="71113" bIns="35556" rtlCol="0">
              <a:spAutoFit/>
            </a:bodyPr>
            <a:lstStyle/>
            <a:p>
              <a:pPr algn="ctr">
                <a:lnSpc>
                  <a:spcPct val="90000"/>
                </a:lnSpc>
              </a:pPr>
              <a:r>
                <a:rPr lang="en-US" sz="1050" i="1" dirty="0">
                  <a:solidFill>
                    <a:prstClr val="black"/>
                  </a:solidFill>
                </a:rPr>
                <a:t>Peer to Peer, Management Observation Program - Alignment to Standards/Fundamentals/Behaviors</a:t>
              </a:r>
              <a:endParaRPr lang="en-US" sz="1300" dirty="0">
                <a:solidFill>
                  <a:prstClr val="black"/>
                </a:solidFill>
              </a:endParaRPr>
            </a:p>
          </p:txBody>
        </p:sp>
        <p:sp>
          <p:nvSpPr>
            <p:cNvPr id="37" name="Rounded Rectangle 36"/>
            <p:cNvSpPr/>
            <p:nvPr/>
          </p:nvSpPr>
          <p:spPr bwMode="auto">
            <a:xfrm>
              <a:off x="341459" y="1806290"/>
              <a:ext cx="7483160" cy="402336"/>
            </a:xfrm>
            <a:prstGeom prst="roundRect">
              <a:avLst/>
            </a:prstGeom>
            <a:solidFill>
              <a:srgbClr val="096536"/>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71113" tIns="35556" rIns="71113" bIns="35556" numCol="1" rtlCol="0" anchor="ctr" anchorCtr="0" compatLnSpc="1">
              <a:prstTxWarp prst="textNoShape">
                <a:avLst/>
              </a:prstTxWarp>
            </a:bodyPr>
            <a:lstStyle/>
            <a:p>
              <a:pPr algn="ctr" defTabSz="711129" eaLnBrk="0" fontAlgn="base" hangingPunct="0">
                <a:spcBef>
                  <a:spcPts val="467"/>
                </a:spcBef>
                <a:spcAft>
                  <a:spcPct val="0"/>
                </a:spcAft>
              </a:pPr>
              <a:r>
                <a:rPr lang="en-US" sz="1400" b="1" dirty="0">
                  <a:solidFill>
                    <a:schemeClr val="bg1"/>
                  </a:solidFill>
                  <a:latin typeface="Arial"/>
                  <a:cs typeface="Arial"/>
                </a:rPr>
                <a:t>Management Review Meetings: Evaluate Performance, Identify Risks, Take Actions</a:t>
              </a:r>
            </a:p>
          </p:txBody>
        </p:sp>
        <p:sp>
          <p:nvSpPr>
            <p:cNvPr id="38" name="Rounded Rectangle 37"/>
            <p:cNvSpPr/>
            <p:nvPr/>
          </p:nvSpPr>
          <p:spPr bwMode="auto">
            <a:xfrm>
              <a:off x="8160003" y="1400595"/>
              <a:ext cx="928383" cy="1093603"/>
            </a:xfrm>
            <a:prstGeom prst="roundRect">
              <a:avLst/>
            </a:prstGeom>
            <a:solidFill>
              <a:srgbClr val="096536"/>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71113" tIns="35556" rIns="71113" bIns="35556" numCol="1" rtlCol="0" anchor="t" anchorCtr="0" compatLnSpc="1">
              <a:prstTxWarp prst="textNoShape">
                <a:avLst/>
              </a:prstTxWarp>
            </a:bodyPr>
            <a:lstStyle/>
            <a:p>
              <a:pPr algn="ctr" defTabSz="711129" eaLnBrk="0" fontAlgn="base" hangingPunct="0">
                <a:spcBef>
                  <a:spcPts val="467"/>
                </a:spcBef>
                <a:spcAft>
                  <a:spcPct val="0"/>
                </a:spcAft>
              </a:pPr>
              <a:r>
                <a:rPr lang="en-US" sz="1100" b="1" dirty="0">
                  <a:solidFill>
                    <a:schemeClr val="bg1"/>
                  </a:solidFill>
                  <a:latin typeface="Arial"/>
                  <a:cs typeface="Arial"/>
                </a:rPr>
                <a:t>Risks: Mitigate Monitor Accept Avoid</a:t>
              </a:r>
            </a:p>
          </p:txBody>
        </p:sp>
        <p:sp>
          <p:nvSpPr>
            <p:cNvPr id="39" name="Rounded Rectangle 38"/>
            <p:cNvSpPr/>
            <p:nvPr/>
          </p:nvSpPr>
          <p:spPr bwMode="auto">
            <a:xfrm>
              <a:off x="340039" y="1123173"/>
              <a:ext cx="7487853" cy="449651"/>
            </a:xfrm>
            <a:prstGeom prst="roundRect">
              <a:avLst/>
            </a:prstGeom>
            <a:solidFill>
              <a:srgbClr val="0070C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71113" tIns="35556" rIns="71113" bIns="36576" numCol="1" rtlCol="0" anchor="ctr" anchorCtr="0" compatLnSpc="1">
              <a:prstTxWarp prst="textNoShape">
                <a:avLst/>
              </a:prstTxWarp>
            </a:bodyPr>
            <a:lstStyle/>
            <a:p>
              <a:pPr algn="ctr" eaLnBrk="0" hangingPunct="0">
                <a:spcBef>
                  <a:spcPts val="467"/>
                </a:spcBef>
              </a:pPr>
              <a:r>
                <a:rPr lang="en-US" sz="1400" b="1" dirty="0" smtClean="0">
                  <a:solidFill>
                    <a:schemeClr val="bg1"/>
                  </a:solidFill>
                  <a:latin typeface="Arial"/>
                  <a:cs typeface="Arial"/>
                </a:rPr>
                <a:t>Senior Management </a:t>
              </a:r>
              <a:r>
                <a:rPr lang="en-US" sz="1400" b="1" dirty="0">
                  <a:solidFill>
                    <a:schemeClr val="bg1"/>
                  </a:solidFill>
                  <a:latin typeface="Arial"/>
                  <a:cs typeface="Arial"/>
                </a:rPr>
                <a:t>Review </a:t>
              </a:r>
              <a:r>
                <a:rPr lang="en-US" sz="1400" b="1" dirty="0" smtClean="0">
                  <a:solidFill>
                    <a:schemeClr val="bg1"/>
                  </a:solidFill>
                  <a:latin typeface="Arial"/>
                  <a:cs typeface="Arial"/>
                </a:rPr>
                <a:t>Meeting: </a:t>
              </a:r>
              <a:r>
                <a:rPr lang="en-US" sz="1400" b="1" dirty="0" smtClean="0">
                  <a:solidFill>
                    <a:prstClr val="white"/>
                  </a:solidFill>
                  <a:latin typeface="Arial"/>
                  <a:cs typeface="Arial"/>
                </a:rPr>
                <a:t>Continuous </a:t>
              </a:r>
              <a:r>
                <a:rPr lang="en-US" sz="1400" b="1" dirty="0">
                  <a:solidFill>
                    <a:prstClr val="white"/>
                  </a:solidFill>
                  <a:latin typeface="Arial"/>
                  <a:cs typeface="Arial"/>
                </a:rPr>
                <a:t>Performance Improvement</a:t>
              </a:r>
            </a:p>
          </p:txBody>
        </p:sp>
        <p:sp>
          <p:nvSpPr>
            <p:cNvPr id="40" name="Left-Right Arrow 39"/>
            <p:cNvSpPr/>
            <p:nvPr/>
          </p:nvSpPr>
          <p:spPr bwMode="auto">
            <a:xfrm>
              <a:off x="4498282" y="3291320"/>
              <a:ext cx="480254" cy="201168"/>
            </a:xfrm>
            <a:prstGeom prst="leftRightArrow">
              <a:avLst/>
            </a:prstGeom>
            <a:solidFill>
              <a:srgbClr val="003663"/>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1113" tIns="35556" rIns="71113" bIns="35556" numCol="1" spcCol="0" rtlCol="0" anchor="t" anchorCtr="0" compatLnSpc="1">
              <a:prstTxWarp prst="textNoShape">
                <a:avLst/>
              </a:prstTxWarp>
            </a:bodyPr>
            <a:lstStyle/>
            <a:p>
              <a:pPr defTabSz="711129" eaLnBrk="0" fontAlgn="base" hangingPunct="0">
                <a:spcBef>
                  <a:spcPct val="0"/>
                </a:spcBef>
                <a:spcAft>
                  <a:spcPct val="0"/>
                </a:spcAft>
              </a:pPr>
              <a:endParaRPr lang="en-US" sz="1900">
                <a:solidFill>
                  <a:prstClr val="black"/>
                </a:solidFill>
                <a:latin typeface="Times New Roman" pitchFamily="18" charset="0"/>
              </a:endParaRPr>
            </a:p>
          </p:txBody>
        </p:sp>
        <p:sp>
          <p:nvSpPr>
            <p:cNvPr id="41" name="Left-Right Arrow 40"/>
            <p:cNvSpPr/>
            <p:nvPr/>
          </p:nvSpPr>
          <p:spPr bwMode="auto">
            <a:xfrm>
              <a:off x="4497275" y="4533396"/>
              <a:ext cx="470851" cy="201168"/>
            </a:xfrm>
            <a:prstGeom prst="leftRightArrow">
              <a:avLst/>
            </a:prstGeom>
            <a:solidFill>
              <a:srgbClr val="003663"/>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1113" tIns="35556" rIns="71113" bIns="35556" numCol="1" spcCol="0" rtlCol="0" anchor="t" anchorCtr="0" compatLnSpc="1">
              <a:prstTxWarp prst="textNoShape">
                <a:avLst/>
              </a:prstTxWarp>
            </a:bodyPr>
            <a:lstStyle/>
            <a:p>
              <a:pPr defTabSz="711129" eaLnBrk="0" fontAlgn="base" hangingPunct="0">
                <a:spcBef>
                  <a:spcPct val="0"/>
                </a:spcBef>
                <a:spcAft>
                  <a:spcPct val="0"/>
                </a:spcAft>
              </a:pPr>
              <a:endParaRPr lang="en-US" sz="1900">
                <a:solidFill>
                  <a:prstClr val="black"/>
                </a:solidFill>
                <a:latin typeface="Times New Roman" pitchFamily="18" charset="0"/>
              </a:endParaRPr>
            </a:p>
          </p:txBody>
        </p:sp>
        <p:sp>
          <p:nvSpPr>
            <p:cNvPr id="42" name="Left-Right Arrow 41"/>
            <p:cNvSpPr/>
            <p:nvPr/>
          </p:nvSpPr>
          <p:spPr bwMode="auto">
            <a:xfrm>
              <a:off x="5794558" y="3291320"/>
              <a:ext cx="685800" cy="201168"/>
            </a:xfrm>
            <a:prstGeom prst="leftRightArrow">
              <a:avLst/>
            </a:prstGeom>
            <a:solidFill>
              <a:srgbClr val="003663"/>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1113" tIns="35556" rIns="71113" bIns="35556" numCol="1" spcCol="0" rtlCol="0" anchor="t" anchorCtr="0" compatLnSpc="1">
              <a:prstTxWarp prst="textNoShape">
                <a:avLst/>
              </a:prstTxWarp>
            </a:bodyPr>
            <a:lstStyle/>
            <a:p>
              <a:pPr defTabSz="711129" eaLnBrk="0" fontAlgn="base" hangingPunct="0">
                <a:spcBef>
                  <a:spcPct val="0"/>
                </a:spcBef>
                <a:spcAft>
                  <a:spcPct val="0"/>
                </a:spcAft>
              </a:pPr>
              <a:endParaRPr lang="en-US" sz="1900">
                <a:solidFill>
                  <a:prstClr val="black"/>
                </a:solidFill>
                <a:latin typeface="Times New Roman" pitchFamily="18" charset="0"/>
              </a:endParaRPr>
            </a:p>
          </p:txBody>
        </p:sp>
        <p:sp>
          <p:nvSpPr>
            <p:cNvPr id="43" name="Left-Right Arrow 42"/>
            <p:cNvSpPr/>
            <p:nvPr/>
          </p:nvSpPr>
          <p:spPr bwMode="auto">
            <a:xfrm rot="5400000">
              <a:off x="5205904" y="2298200"/>
              <a:ext cx="362361" cy="201168"/>
            </a:xfrm>
            <a:prstGeom prst="leftRightArrow">
              <a:avLst/>
            </a:prstGeom>
            <a:solidFill>
              <a:srgbClr val="003663"/>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1113" tIns="35556" rIns="71113" bIns="35556" numCol="1" spcCol="0" rtlCol="0" anchor="t" anchorCtr="0" compatLnSpc="1">
              <a:prstTxWarp prst="textNoShape">
                <a:avLst/>
              </a:prstTxWarp>
            </a:bodyPr>
            <a:lstStyle/>
            <a:p>
              <a:pPr defTabSz="711129" eaLnBrk="0" fontAlgn="base" hangingPunct="0">
                <a:spcBef>
                  <a:spcPct val="0"/>
                </a:spcBef>
                <a:spcAft>
                  <a:spcPct val="0"/>
                </a:spcAft>
              </a:pPr>
              <a:endParaRPr lang="en-US" sz="1900">
                <a:solidFill>
                  <a:prstClr val="black"/>
                </a:solidFill>
                <a:latin typeface="Times New Roman" pitchFamily="18" charset="0"/>
              </a:endParaRPr>
            </a:p>
          </p:txBody>
        </p:sp>
        <p:sp>
          <p:nvSpPr>
            <p:cNvPr id="45" name="Rounded Rectangle 44"/>
            <p:cNvSpPr/>
            <p:nvPr/>
          </p:nvSpPr>
          <p:spPr bwMode="auto">
            <a:xfrm>
              <a:off x="7982407" y="3039885"/>
              <a:ext cx="1092410" cy="70408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71113" tIns="35556" rIns="71113" bIns="35556" numCol="1" rtlCol="0" anchor="ctr" anchorCtr="0" compatLnSpc="1">
              <a:prstTxWarp prst="textNoShape">
                <a:avLst/>
              </a:prstTxWarp>
            </a:bodyPr>
            <a:lstStyle/>
            <a:p>
              <a:pPr algn="ctr" defTabSz="711129" eaLnBrk="0" fontAlgn="base" hangingPunct="0">
                <a:lnSpc>
                  <a:spcPct val="85000"/>
                </a:lnSpc>
                <a:spcAft>
                  <a:spcPct val="0"/>
                </a:spcAft>
              </a:pPr>
              <a:r>
                <a:rPr lang="en-US" sz="1400" b="1" dirty="0">
                  <a:solidFill>
                    <a:srgbClr val="FFFFFF"/>
                  </a:solidFill>
                  <a:latin typeface="Arial"/>
                  <a:cs typeface="Arial"/>
                </a:rPr>
                <a:t>External Events</a:t>
              </a:r>
            </a:p>
          </p:txBody>
        </p:sp>
        <p:sp>
          <p:nvSpPr>
            <p:cNvPr id="46" name="Rounded Rectangle 45"/>
            <p:cNvSpPr/>
            <p:nvPr/>
          </p:nvSpPr>
          <p:spPr bwMode="auto">
            <a:xfrm>
              <a:off x="2686339" y="4394551"/>
              <a:ext cx="1802291" cy="50045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113" tIns="35556" rIns="71113" bIns="35556" numCol="1" rtlCol="0" anchor="ctr" anchorCtr="0" compatLnSpc="1">
              <a:prstTxWarp prst="textNoShape">
                <a:avLst/>
              </a:prstTxWarp>
            </a:bodyPr>
            <a:lstStyle/>
            <a:p>
              <a:pPr algn="ctr" defTabSz="711129" eaLnBrk="0" fontAlgn="base" hangingPunct="0">
                <a:spcBef>
                  <a:spcPts val="467"/>
                </a:spcBef>
                <a:spcAft>
                  <a:spcPct val="0"/>
                </a:spcAft>
              </a:pPr>
              <a:r>
                <a:rPr lang="en-US" sz="1400" b="1" dirty="0" smtClean="0">
                  <a:solidFill>
                    <a:prstClr val="white"/>
                  </a:solidFill>
                  <a:latin typeface="Arial"/>
                  <a:cs typeface="Arial"/>
                </a:rPr>
                <a:t>Self-Assessments</a:t>
              </a:r>
              <a:endParaRPr lang="en-US" sz="1400" b="1" dirty="0">
                <a:solidFill>
                  <a:prstClr val="white"/>
                </a:solidFill>
                <a:latin typeface="Arial"/>
                <a:cs typeface="Arial"/>
              </a:endParaRPr>
            </a:p>
          </p:txBody>
        </p:sp>
        <p:sp>
          <p:nvSpPr>
            <p:cNvPr id="47" name="Rounded Rectangle 46"/>
            <p:cNvSpPr/>
            <p:nvPr/>
          </p:nvSpPr>
          <p:spPr bwMode="auto">
            <a:xfrm>
              <a:off x="6484661" y="5368472"/>
              <a:ext cx="1366052" cy="985173"/>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71113" tIns="0" rIns="71113" bIns="35556" numCol="1" rtlCol="0" anchor="ctr" anchorCtr="0" compatLnSpc="1">
              <a:prstTxWarp prst="textNoShape">
                <a:avLst/>
              </a:prstTxWarp>
            </a:bodyPr>
            <a:lstStyle/>
            <a:p>
              <a:pPr algn="ctr" defTabSz="711129" eaLnBrk="0" fontAlgn="base" hangingPunct="0">
                <a:lnSpc>
                  <a:spcPct val="140000"/>
                </a:lnSpc>
                <a:spcAft>
                  <a:spcPct val="0"/>
                </a:spcAft>
              </a:pPr>
              <a:r>
                <a:rPr lang="en-US" sz="1400" b="1" dirty="0">
                  <a:solidFill>
                    <a:srgbClr val="FFFFFF"/>
                  </a:solidFill>
                  <a:latin typeface="Arial"/>
                  <a:cs typeface="Arial"/>
                </a:rPr>
                <a:t>Oversight</a:t>
              </a:r>
            </a:p>
            <a:p>
              <a:pPr algn="ctr" defTabSz="711129" eaLnBrk="0" fontAlgn="base" hangingPunct="0">
                <a:lnSpc>
                  <a:spcPct val="140000"/>
                </a:lnSpc>
                <a:spcAft>
                  <a:spcPct val="0"/>
                </a:spcAft>
              </a:pPr>
              <a:r>
                <a:rPr lang="en-US" sz="1400" b="1" dirty="0">
                  <a:solidFill>
                    <a:srgbClr val="FFFFFF"/>
                  </a:solidFill>
                  <a:latin typeface="Arial"/>
                  <a:cs typeface="Arial"/>
                </a:rPr>
                <a:t>Managers</a:t>
              </a:r>
            </a:p>
            <a:p>
              <a:pPr algn="ctr" defTabSz="711129" eaLnBrk="0" fontAlgn="base" hangingPunct="0">
                <a:lnSpc>
                  <a:spcPct val="140000"/>
                </a:lnSpc>
                <a:spcAft>
                  <a:spcPct val="0"/>
                </a:spcAft>
              </a:pPr>
              <a:r>
                <a:rPr lang="en-US" sz="1400" b="1" dirty="0">
                  <a:solidFill>
                    <a:srgbClr val="FFFFFF"/>
                  </a:solidFill>
                  <a:latin typeface="Arial"/>
                  <a:cs typeface="Arial"/>
                </a:rPr>
                <a:t>Employees</a:t>
              </a:r>
            </a:p>
          </p:txBody>
        </p:sp>
        <p:cxnSp>
          <p:nvCxnSpPr>
            <p:cNvPr id="48" name="Straight Connector 47"/>
            <p:cNvCxnSpPr/>
            <p:nvPr/>
          </p:nvCxnSpPr>
          <p:spPr bwMode="auto">
            <a:xfrm>
              <a:off x="6486698" y="5728938"/>
              <a:ext cx="1341749" cy="0"/>
            </a:xfrm>
            <a:prstGeom prst="line">
              <a:avLst/>
            </a:prstGeom>
            <a:solidFill>
              <a:schemeClr val="accent1"/>
            </a:solidFill>
            <a:ln w="15875" cap="flat" cmpd="sng" algn="ctr">
              <a:solidFill>
                <a:srgbClr val="FFFFFF"/>
              </a:solidFill>
              <a:prstDash val="solid"/>
              <a:round/>
              <a:headEnd type="none" w="med" len="med"/>
              <a:tailEnd type="none" w="med" len="med"/>
            </a:ln>
            <a:effectLst/>
          </p:spPr>
        </p:cxnSp>
        <p:sp>
          <p:nvSpPr>
            <p:cNvPr id="50" name="TextBox 49"/>
            <p:cNvSpPr txBox="1"/>
            <p:nvPr/>
          </p:nvSpPr>
          <p:spPr>
            <a:xfrm>
              <a:off x="39532" y="4932932"/>
              <a:ext cx="655385" cy="1107996"/>
            </a:xfrm>
            <a:prstGeom prst="rect">
              <a:avLst/>
            </a:prstGeom>
            <a:noFill/>
          </p:spPr>
          <p:txBody>
            <a:bodyPr wrap="none" rtlCol="0">
              <a:spAutoFit/>
            </a:bodyPr>
            <a:lstStyle/>
            <a:p>
              <a:pPr eaLnBrk="0" fontAlgn="base" hangingPunct="0">
                <a:spcBef>
                  <a:spcPct val="0"/>
                </a:spcBef>
                <a:spcAft>
                  <a:spcPct val="0"/>
                </a:spcAft>
              </a:pPr>
              <a:r>
                <a:rPr lang="en-US" sz="6600" b="1" dirty="0" smtClean="0">
                  <a:solidFill>
                    <a:prstClr val="white">
                      <a:lumMod val="75000"/>
                    </a:prstClr>
                  </a:solidFill>
                  <a:latin typeface="Times New Roman" pitchFamily="18" charset="0"/>
                </a:rPr>
                <a:t>1</a:t>
              </a:r>
              <a:endParaRPr lang="en-US" sz="6600" b="1" dirty="0">
                <a:solidFill>
                  <a:prstClr val="white">
                    <a:lumMod val="75000"/>
                  </a:prstClr>
                </a:solidFill>
                <a:latin typeface="Times New Roman" pitchFamily="18" charset="0"/>
              </a:endParaRPr>
            </a:p>
          </p:txBody>
        </p:sp>
        <p:sp>
          <p:nvSpPr>
            <p:cNvPr id="51" name="TextBox 50"/>
            <p:cNvSpPr txBox="1"/>
            <p:nvPr/>
          </p:nvSpPr>
          <p:spPr>
            <a:xfrm>
              <a:off x="39532" y="2532617"/>
              <a:ext cx="655385" cy="1107996"/>
            </a:xfrm>
            <a:prstGeom prst="rect">
              <a:avLst/>
            </a:prstGeom>
            <a:noFill/>
          </p:spPr>
          <p:txBody>
            <a:bodyPr wrap="none" rtlCol="0">
              <a:spAutoFit/>
            </a:bodyPr>
            <a:lstStyle/>
            <a:p>
              <a:pPr eaLnBrk="0" fontAlgn="base" hangingPunct="0">
                <a:spcBef>
                  <a:spcPct val="0"/>
                </a:spcBef>
                <a:spcAft>
                  <a:spcPct val="0"/>
                </a:spcAft>
              </a:pPr>
              <a:r>
                <a:rPr lang="en-US" sz="6600" b="1" dirty="0" smtClean="0">
                  <a:solidFill>
                    <a:prstClr val="white">
                      <a:lumMod val="75000"/>
                    </a:prstClr>
                  </a:solidFill>
                  <a:latin typeface="Times New Roman" pitchFamily="18" charset="0"/>
                </a:rPr>
                <a:t>3</a:t>
              </a:r>
              <a:endParaRPr lang="en-US" sz="6600" b="1" dirty="0">
                <a:solidFill>
                  <a:prstClr val="white">
                    <a:lumMod val="75000"/>
                  </a:prstClr>
                </a:solidFill>
                <a:latin typeface="Times New Roman" pitchFamily="18" charset="0"/>
              </a:endParaRPr>
            </a:p>
          </p:txBody>
        </p:sp>
        <p:sp>
          <p:nvSpPr>
            <p:cNvPr id="52" name="TextBox 51"/>
            <p:cNvSpPr txBox="1"/>
            <p:nvPr/>
          </p:nvSpPr>
          <p:spPr>
            <a:xfrm>
              <a:off x="39532" y="3738781"/>
              <a:ext cx="655385" cy="1107996"/>
            </a:xfrm>
            <a:prstGeom prst="rect">
              <a:avLst/>
            </a:prstGeom>
            <a:noFill/>
          </p:spPr>
          <p:txBody>
            <a:bodyPr wrap="none" rtlCol="0">
              <a:spAutoFit/>
            </a:bodyPr>
            <a:lstStyle/>
            <a:p>
              <a:pPr eaLnBrk="0" fontAlgn="base" hangingPunct="0">
                <a:spcBef>
                  <a:spcPct val="0"/>
                </a:spcBef>
                <a:spcAft>
                  <a:spcPct val="0"/>
                </a:spcAft>
              </a:pPr>
              <a:r>
                <a:rPr lang="en-US" sz="6600" b="1" dirty="0" smtClean="0">
                  <a:solidFill>
                    <a:prstClr val="white">
                      <a:lumMod val="75000"/>
                    </a:prstClr>
                  </a:solidFill>
                  <a:latin typeface="Times New Roman" pitchFamily="18" charset="0"/>
                </a:rPr>
                <a:t>2</a:t>
              </a:r>
              <a:endParaRPr lang="en-US" sz="6600" b="1" dirty="0">
                <a:solidFill>
                  <a:prstClr val="white">
                    <a:lumMod val="75000"/>
                  </a:prstClr>
                </a:solidFill>
                <a:latin typeface="Times New Roman" pitchFamily="18" charset="0"/>
              </a:endParaRPr>
            </a:p>
          </p:txBody>
        </p:sp>
        <p:sp>
          <p:nvSpPr>
            <p:cNvPr id="53" name="Rounded Rectangle 52"/>
            <p:cNvSpPr/>
            <p:nvPr/>
          </p:nvSpPr>
          <p:spPr bwMode="auto">
            <a:xfrm>
              <a:off x="4978535" y="2579482"/>
              <a:ext cx="817098" cy="3901109"/>
            </a:xfrm>
            <a:prstGeom prst="roundRect">
              <a:avLst/>
            </a:prstGeom>
            <a:solidFill>
              <a:srgbClr val="096536"/>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71113" tIns="35556" rIns="71113" bIns="35556" numCol="1" rtlCol="0" anchor="ctr" anchorCtr="0" compatLnSpc="1">
              <a:prstTxWarp prst="textNoShape">
                <a:avLst/>
              </a:prstTxWarp>
            </a:bodyPr>
            <a:lstStyle/>
            <a:p>
              <a:pPr defTabSz="711129" eaLnBrk="0" fontAlgn="base" hangingPunct="0">
                <a:spcBef>
                  <a:spcPct val="0"/>
                </a:spcBef>
                <a:spcAft>
                  <a:spcPct val="0"/>
                </a:spcAft>
              </a:pPr>
              <a:endParaRPr lang="en-US" sz="1900" dirty="0">
                <a:solidFill>
                  <a:prstClr val="black"/>
                </a:solidFill>
                <a:latin typeface="Times New Roman" pitchFamily="18" charset="0"/>
              </a:endParaRPr>
            </a:p>
          </p:txBody>
        </p:sp>
        <p:sp>
          <p:nvSpPr>
            <p:cNvPr id="54" name="TextBox 53"/>
            <p:cNvSpPr txBox="1"/>
            <p:nvPr/>
          </p:nvSpPr>
          <p:spPr>
            <a:xfrm rot="5400000">
              <a:off x="3445475" y="4250914"/>
              <a:ext cx="3901107" cy="581690"/>
            </a:xfrm>
            <a:prstGeom prst="rect">
              <a:avLst/>
            </a:prstGeom>
            <a:noFill/>
          </p:spPr>
          <p:txBody>
            <a:bodyPr wrap="square" lIns="71113" tIns="35556" rIns="71113" bIns="35556" rtlCol="0">
              <a:spAutoFit/>
            </a:bodyPr>
            <a:lstStyle/>
            <a:p>
              <a:pPr algn="ctr">
                <a:lnSpc>
                  <a:spcPct val="120000"/>
                </a:lnSpc>
              </a:pPr>
              <a:r>
                <a:rPr lang="en-US" sz="1400" b="1" dirty="0">
                  <a:solidFill>
                    <a:prstClr val="white"/>
                  </a:solidFill>
                </a:rPr>
                <a:t>Issues Management as Core Business: </a:t>
              </a:r>
              <a:r>
                <a:rPr lang="en-US" sz="1400" dirty="0">
                  <a:solidFill>
                    <a:prstClr val="white"/>
                  </a:solidFill>
                </a:rPr>
                <a:t>Detect, Understand, Fix, Trend, Prevent</a:t>
              </a:r>
            </a:p>
          </p:txBody>
        </p:sp>
      </p:grpSp>
      <p:sp>
        <p:nvSpPr>
          <p:cNvPr id="55" name="TextBox 54"/>
          <p:cNvSpPr txBox="1"/>
          <p:nvPr/>
        </p:nvSpPr>
        <p:spPr>
          <a:xfrm>
            <a:off x="7848600" y="5426968"/>
            <a:ext cx="1187203" cy="718137"/>
          </a:xfrm>
          <a:prstGeom prst="rect">
            <a:avLst/>
          </a:prstGeom>
          <a:noFill/>
        </p:spPr>
        <p:txBody>
          <a:bodyPr wrap="square" lIns="71113" tIns="35556" rIns="71113" bIns="35556" rtlCol="0">
            <a:spAutoFit/>
          </a:bodyPr>
          <a:lstStyle/>
          <a:p>
            <a:pPr algn="ctr"/>
            <a:r>
              <a:rPr lang="en-US" sz="1050" b="1" i="1" dirty="0" smtClean="0">
                <a:solidFill>
                  <a:prstClr val="black"/>
                </a:solidFill>
              </a:rPr>
              <a:t>Engaged in the Field</a:t>
            </a:r>
            <a:r>
              <a:rPr lang="en-US" sz="1050" i="1" dirty="0" smtClean="0">
                <a:solidFill>
                  <a:prstClr val="black"/>
                </a:solidFill>
              </a:rPr>
              <a:t>: Find, Document, and Fix </a:t>
            </a:r>
            <a:r>
              <a:rPr lang="en-US" sz="1050" i="1" dirty="0">
                <a:solidFill>
                  <a:prstClr val="black"/>
                </a:solidFill>
              </a:rPr>
              <a:t>Problems</a:t>
            </a:r>
          </a:p>
        </p:txBody>
      </p:sp>
      <p:cxnSp>
        <p:nvCxnSpPr>
          <p:cNvPr id="56" name="Straight Connector 55"/>
          <p:cNvCxnSpPr/>
          <p:nvPr/>
        </p:nvCxnSpPr>
        <p:spPr bwMode="auto">
          <a:xfrm>
            <a:off x="6477000" y="5929722"/>
            <a:ext cx="1341749" cy="0"/>
          </a:xfrm>
          <a:prstGeom prst="line">
            <a:avLst/>
          </a:prstGeom>
          <a:solidFill>
            <a:schemeClr val="accent1"/>
          </a:solidFill>
          <a:ln w="15875" cap="flat" cmpd="sng" algn="ctr">
            <a:solidFill>
              <a:srgbClr val="FFFFFF"/>
            </a:solidFill>
            <a:prstDash val="solid"/>
            <a:round/>
            <a:headEnd type="none" w="med" len="med"/>
            <a:tailEnd type="none" w="med" len="med"/>
          </a:ln>
          <a:effectLst/>
        </p:spPr>
      </p:cxnSp>
    </p:spTree>
    <p:extLst>
      <p:ext uri="{BB962C8B-B14F-4D97-AF65-F5344CB8AC3E}">
        <p14:creationId xmlns:p14="http://schemas.microsoft.com/office/powerpoint/2010/main" val="209541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DRAFT_MSCP - QPR Briefing 5-23-2012">
  <a:themeElements>
    <a:clrScheme name="DOE NE La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OE NE Large">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E NE La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E NE Lar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E NE Lar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E NE Lar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E NE Lar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E NE Lar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E NE Lar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E NE Lar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E NE Lar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E NE Lar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E NE Lar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E NE Lar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DRAFT_MSCP - QPR Briefing 5-23-2012</Template>
  <TotalTime>1863</TotalTime>
  <Words>1783</Words>
  <Application>Microsoft Office PowerPoint</Application>
  <PresentationFormat>On-screen Show (4:3)</PresentationFormat>
  <Paragraphs>258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DRAFT_MSCP - QPR Briefing 5-23-2012</vt:lpstr>
      <vt:lpstr>CAS Implementation  Idaho Operations Office </vt:lpstr>
      <vt:lpstr>Introduction</vt:lpstr>
      <vt:lpstr>Idaho National Laboratory</vt:lpstr>
      <vt:lpstr>Idaho National Laboratory</vt:lpstr>
      <vt:lpstr>Time Line of Development</vt:lpstr>
      <vt:lpstr>Idaho Operations Office Evolution</vt:lpstr>
      <vt:lpstr>Idaho Operations Office Evolution</vt:lpstr>
      <vt:lpstr>INL’s CAS</vt:lpstr>
      <vt:lpstr>INL CAS: How it Works</vt:lpstr>
      <vt:lpstr>Issues Management is Foundational</vt:lpstr>
      <vt:lpstr>Expectations of Federal Staff</vt:lpstr>
      <vt:lpstr>DOE Expectations of  Contractor Staff</vt:lpstr>
      <vt:lpstr>How Does NE-ID Incorporate CAS Into Oversight?</vt:lpstr>
      <vt:lpstr>NE-ID Oversight of CAS</vt:lpstr>
      <vt:lpstr>Documenting Federal Oversight</vt:lpstr>
      <vt:lpstr>Documenting Oversight Federal Oversight</vt:lpstr>
      <vt:lpstr>What do we do with  oversight results?</vt:lpstr>
      <vt:lpstr>DOE Working Group Policy Statement</vt:lpstr>
      <vt:lpstr>PowerPoint Presentation</vt:lpstr>
    </vt:vector>
  </TitlesOfParts>
  <Company>DOE-ID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 Implementation  Idaho Operations Office</dc:title>
  <dc:creator>Boston, Robert D</dc:creator>
  <cp:lastModifiedBy>Boston, Robert D</cp:lastModifiedBy>
  <cp:revision>98</cp:revision>
  <cp:lastPrinted>2016-08-05T16:41:35Z</cp:lastPrinted>
  <dcterms:created xsi:type="dcterms:W3CDTF">2016-03-09T16:42:48Z</dcterms:created>
  <dcterms:modified xsi:type="dcterms:W3CDTF">2016-11-15T14:01:49Z</dcterms:modified>
</cp:coreProperties>
</file>