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8"/>
  </p:notesMasterIdLst>
  <p:sldIdLst>
    <p:sldId id="257" r:id="rId2"/>
    <p:sldId id="258" r:id="rId3"/>
    <p:sldId id="259" r:id="rId4"/>
    <p:sldId id="260" r:id="rId5"/>
    <p:sldId id="261" r:id="rId6"/>
    <p:sldId id="262" r:id="rId7"/>
    <p:sldId id="263" r:id="rId8"/>
    <p:sldId id="264"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5" r:id="rId5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cDonald, John A" initials="MJA"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52492" autoAdjust="0"/>
  </p:normalViewPr>
  <p:slideViewPr>
    <p:cSldViewPr>
      <p:cViewPr>
        <p:scale>
          <a:sx n="89" d="100"/>
          <a:sy n="89" d="100"/>
        </p:scale>
        <p:origin x="-898" y="-259"/>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2" d="100"/>
          <a:sy n="72" d="100"/>
        </p:scale>
        <p:origin x="-2568" y="-101"/>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2ABC358-F060-4A7D-B50B-7544D723A7E9}" type="datetimeFigureOut">
              <a:rPr lang="en-US" smtClean="0"/>
              <a:t>11/14/2016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0908EE8-F918-4CFC-8554-24F3D44C3012}" type="slidenum">
              <a:rPr lang="en-US" smtClean="0"/>
              <a:t>‹#›</a:t>
            </a:fld>
            <a:endParaRPr lang="en-US"/>
          </a:p>
        </p:txBody>
      </p:sp>
    </p:spTree>
    <p:extLst>
      <p:ext uri="{BB962C8B-B14F-4D97-AF65-F5344CB8AC3E}">
        <p14:creationId xmlns:p14="http://schemas.microsoft.com/office/powerpoint/2010/main" val="1809063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1</a:t>
            </a:fld>
            <a:endParaRPr lang="en-US"/>
          </a:p>
        </p:txBody>
      </p:sp>
    </p:spTree>
    <p:extLst>
      <p:ext uri="{BB962C8B-B14F-4D97-AF65-F5344CB8AC3E}">
        <p14:creationId xmlns:p14="http://schemas.microsoft.com/office/powerpoint/2010/main" val="32736775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10</a:t>
            </a:fld>
            <a:endParaRPr lang="en-US"/>
          </a:p>
        </p:txBody>
      </p:sp>
    </p:spTree>
    <p:extLst>
      <p:ext uri="{BB962C8B-B14F-4D97-AF65-F5344CB8AC3E}">
        <p14:creationId xmlns:p14="http://schemas.microsoft.com/office/powerpoint/2010/main" val="18980558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11</a:t>
            </a:fld>
            <a:endParaRPr lang="en-US"/>
          </a:p>
        </p:txBody>
      </p:sp>
    </p:spTree>
    <p:extLst>
      <p:ext uri="{BB962C8B-B14F-4D97-AF65-F5344CB8AC3E}">
        <p14:creationId xmlns:p14="http://schemas.microsoft.com/office/powerpoint/2010/main" val="1412230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12</a:t>
            </a:fld>
            <a:endParaRPr lang="en-US"/>
          </a:p>
        </p:txBody>
      </p:sp>
    </p:spTree>
    <p:extLst>
      <p:ext uri="{BB962C8B-B14F-4D97-AF65-F5344CB8AC3E}">
        <p14:creationId xmlns:p14="http://schemas.microsoft.com/office/powerpoint/2010/main" val="15514298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13</a:t>
            </a:fld>
            <a:endParaRPr lang="en-US"/>
          </a:p>
        </p:txBody>
      </p:sp>
    </p:spTree>
    <p:extLst>
      <p:ext uri="{BB962C8B-B14F-4D97-AF65-F5344CB8AC3E}">
        <p14:creationId xmlns:p14="http://schemas.microsoft.com/office/powerpoint/2010/main" val="33781741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E2C5D1-BD1A-48CF-AD0D-B47281CC33CC}" type="slidenum">
              <a:rPr lang="en-US" smtClean="0"/>
              <a:t>14</a:t>
            </a:fld>
            <a:endParaRPr lang="en-US"/>
          </a:p>
        </p:txBody>
      </p:sp>
    </p:spTree>
    <p:extLst>
      <p:ext uri="{BB962C8B-B14F-4D97-AF65-F5344CB8AC3E}">
        <p14:creationId xmlns:p14="http://schemas.microsoft.com/office/powerpoint/2010/main" val="11976523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E8E2C5D1-BD1A-48CF-AD0D-B47281CC33CC}" type="slidenum">
              <a:rPr lang="en-US" smtClean="0"/>
              <a:t>15</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2708457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16</a:t>
            </a:fld>
            <a:endParaRPr lang="en-US"/>
          </a:p>
        </p:txBody>
      </p:sp>
    </p:spTree>
    <p:extLst>
      <p:ext uri="{BB962C8B-B14F-4D97-AF65-F5344CB8AC3E}">
        <p14:creationId xmlns:p14="http://schemas.microsoft.com/office/powerpoint/2010/main" val="25874790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17</a:t>
            </a:fld>
            <a:endParaRPr lang="en-US"/>
          </a:p>
        </p:txBody>
      </p:sp>
    </p:spTree>
    <p:extLst>
      <p:ext uri="{BB962C8B-B14F-4D97-AF65-F5344CB8AC3E}">
        <p14:creationId xmlns:p14="http://schemas.microsoft.com/office/powerpoint/2010/main" val="28844430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18</a:t>
            </a:fld>
            <a:endParaRPr lang="en-US"/>
          </a:p>
        </p:txBody>
      </p:sp>
    </p:spTree>
    <p:extLst>
      <p:ext uri="{BB962C8B-B14F-4D97-AF65-F5344CB8AC3E}">
        <p14:creationId xmlns:p14="http://schemas.microsoft.com/office/powerpoint/2010/main" val="27776328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19</a:t>
            </a:fld>
            <a:endParaRPr lang="en-US"/>
          </a:p>
        </p:txBody>
      </p:sp>
    </p:spTree>
    <p:extLst>
      <p:ext uri="{BB962C8B-B14F-4D97-AF65-F5344CB8AC3E}">
        <p14:creationId xmlns:p14="http://schemas.microsoft.com/office/powerpoint/2010/main" val="2777632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2</a:t>
            </a:fld>
            <a:endParaRPr lang="en-US"/>
          </a:p>
        </p:txBody>
      </p:sp>
    </p:spTree>
    <p:extLst>
      <p:ext uri="{BB962C8B-B14F-4D97-AF65-F5344CB8AC3E}">
        <p14:creationId xmlns:p14="http://schemas.microsoft.com/office/powerpoint/2010/main" val="38336564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20</a:t>
            </a:fld>
            <a:endParaRPr lang="en-US"/>
          </a:p>
        </p:txBody>
      </p:sp>
    </p:spTree>
    <p:extLst>
      <p:ext uri="{BB962C8B-B14F-4D97-AF65-F5344CB8AC3E}">
        <p14:creationId xmlns:p14="http://schemas.microsoft.com/office/powerpoint/2010/main" val="21433610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21</a:t>
            </a:fld>
            <a:endParaRPr lang="en-US"/>
          </a:p>
        </p:txBody>
      </p:sp>
    </p:spTree>
    <p:extLst>
      <p:ext uri="{BB962C8B-B14F-4D97-AF65-F5344CB8AC3E}">
        <p14:creationId xmlns:p14="http://schemas.microsoft.com/office/powerpoint/2010/main" val="22742644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22</a:t>
            </a:fld>
            <a:endParaRPr lang="en-US"/>
          </a:p>
        </p:txBody>
      </p:sp>
    </p:spTree>
    <p:extLst>
      <p:ext uri="{BB962C8B-B14F-4D97-AF65-F5344CB8AC3E}">
        <p14:creationId xmlns:p14="http://schemas.microsoft.com/office/powerpoint/2010/main" val="13731569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23</a:t>
            </a:fld>
            <a:endParaRPr lang="en-US"/>
          </a:p>
        </p:txBody>
      </p:sp>
    </p:spTree>
    <p:extLst>
      <p:ext uri="{BB962C8B-B14F-4D97-AF65-F5344CB8AC3E}">
        <p14:creationId xmlns:p14="http://schemas.microsoft.com/office/powerpoint/2010/main" val="34488301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E8E2C5D1-BD1A-48CF-AD0D-B47281CC33CC}" type="slidenum">
              <a:rPr lang="en-US" smtClean="0"/>
              <a:t>24</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581409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25</a:t>
            </a:fld>
            <a:endParaRPr lang="en-US"/>
          </a:p>
        </p:txBody>
      </p:sp>
    </p:spTree>
    <p:extLst>
      <p:ext uri="{BB962C8B-B14F-4D97-AF65-F5344CB8AC3E}">
        <p14:creationId xmlns:p14="http://schemas.microsoft.com/office/powerpoint/2010/main" val="379630041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26</a:t>
            </a:fld>
            <a:endParaRPr lang="en-US"/>
          </a:p>
        </p:txBody>
      </p:sp>
    </p:spTree>
    <p:extLst>
      <p:ext uri="{BB962C8B-B14F-4D97-AF65-F5344CB8AC3E}">
        <p14:creationId xmlns:p14="http://schemas.microsoft.com/office/powerpoint/2010/main" val="64681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E8E2C5D1-BD1A-48CF-AD0D-B47281CC33CC}" type="slidenum">
              <a:rPr lang="en-US" smtClean="0"/>
              <a:t>27</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0096047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E8E2C5D1-BD1A-48CF-AD0D-B47281CC33CC}" type="slidenum">
              <a:rPr lang="en-US" smtClean="0"/>
              <a:t>28</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7595150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29</a:t>
            </a:fld>
            <a:endParaRPr lang="en-US"/>
          </a:p>
        </p:txBody>
      </p:sp>
    </p:spTree>
    <p:extLst>
      <p:ext uri="{BB962C8B-B14F-4D97-AF65-F5344CB8AC3E}">
        <p14:creationId xmlns:p14="http://schemas.microsoft.com/office/powerpoint/2010/main" val="3071217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3</a:t>
            </a:fld>
            <a:endParaRPr lang="en-US"/>
          </a:p>
        </p:txBody>
      </p:sp>
    </p:spTree>
    <p:extLst>
      <p:ext uri="{BB962C8B-B14F-4D97-AF65-F5344CB8AC3E}">
        <p14:creationId xmlns:p14="http://schemas.microsoft.com/office/powerpoint/2010/main" val="19540291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30</a:t>
            </a:fld>
            <a:endParaRPr lang="en-US"/>
          </a:p>
        </p:txBody>
      </p:sp>
    </p:spTree>
    <p:extLst>
      <p:ext uri="{BB962C8B-B14F-4D97-AF65-F5344CB8AC3E}">
        <p14:creationId xmlns:p14="http://schemas.microsoft.com/office/powerpoint/2010/main" val="18148920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31</a:t>
            </a:fld>
            <a:endParaRPr lang="en-US"/>
          </a:p>
        </p:txBody>
      </p:sp>
    </p:spTree>
    <p:extLst>
      <p:ext uri="{BB962C8B-B14F-4D97-AF65-F5344CB8AC3E}">
        <p14:creationId xmlns:p14="http://schemas.microsoft.com/office/powerpoint/2010/main" val="257467117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32</a:t>
            </a:fld>
            <a:endParaRPr lang="en-US"/>
          </a:p>
        </p:txBody>
      </p:sp>
    </p:spTree>
    <p:extLst>
      <p:ext uri="{BB962C8B-B14F-4D97-AF65-F5344CB8AC3E}">
        <p14:creationId xmlns:p14="http://schemas.microsoft.com/office/powerpoint/2010/main" val="12647693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33</a:t>
            </a:fld>
            <a:endParaRPr lang="en-US"/>
          </a:p>
        </p:txBody>
      </p:sp>
    </p:spTree>
    <p:extLst>
      <p:ext uri="{BB962C8B-B14F-4D97-AF65-F5344CB8AC3E}">
        <p14:creationId xmlns:p14="http://schemas.microsoft.com/office/powerpoint/2010/main" val="194595965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34</a:t>
            </a:fld>
            <a:endParaRPr lang="en-US"/>
          </a:p>
        </p:txBody>
      </p:sp>
    </p:spTree>
    <p:extLst>
      <p:ext uri="{BB962C8B-B14F-4D97-AF65-F5344CB8AC3E}">
        <p14:creationId xmlns:p14="http://schemas.microsoft.com/office/powerpoint/2010/main" val="35864105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35</a:t>
            </a:fld>
            <a:endParaRPr lang="en-US"/>
          </a:p>
        </p:txBody>
      </p:sp>
    </p:spTree>
    <p:extLst>
      <p:ext uri="{BB962C8B-B14F-4D97-AF65-F5344CB8AC3E}">
        <p14:creationId xmlns:p14="http://schemas.microsoft.com/office/powerpoint/2010/main" val="4618099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36</a:t>
            </a:fld>
            <a:endParaRPr lang="en-US"/>
          </a:p>
        </p:txBody>
      </p:sp>
    </p:spTree>
    <p:extLst>
      <p:ext uri="{BB962C8B-B14F-4D97-AF65-F5344CB8AC3E}">
        <p14:creationId xmlns:p14="http://schemas.microsoft.com/office/powerpoint/2010/main" val="7153415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E8E2C5D1-BD1A-48CF-AD0D-B47281CC33CC}" type="slidenum">
              <a:rPr lang="en-US" smtClean="0"/>
              <a:t>37</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10717332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38</a:t>
            </a:fld>
            <a:endParaRPr lang="en-US"/>
          </a:p>
        </p:txBody>
      </p:sp>
    </p:spTree>
    <p:extLst>
      <p:ext uri="{BB962C8B-B14F-4D97-AF65-F5344CB8AC3E}">
        <p14:creationId xmlns:p14="http://schemas.microsoft.com/office/powerpoint/2010/main" val="253732442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39</a:t>
            </a:fld>
            <a:endParaRPr lang="en-US"/>
          </a:p>
        </p:txBody>
      </p:sp>
    </p:spTree>
    <p:extLst>
      <p:ext uri="{BB962C8B-B14F-4D97-AF65-F5344CB8AC3E}">
        <p14:creationId xmlns:p14="http://schemas.microsoft.com/office/powerpoint/2010/main" val="181565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4</a:t>
            </a:fld>
            <a:endParaRPr lang="en-US"/>
          </a:p>
        </p:txBody>
      </p:sp>
    </p:spTree>
    <p:extLst>
      <p:ext uri="{BB962C8B-B14F-4D97-AF65-F5344CB8AC3E}">
        <p14:creationId xmlns:p14="http://schemas.microsoft.com/office/powerpoint/2010/main" val="104841058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40</a:t>
            </a:fld>
            <a:endParaRPr lang="en-US"/>
          </a:p>
        </p:txBody>
      </p:sp>
    </p:spTree>
    <p:extLst>
      <p:ext uri="{BB962C8B-B14F-4D97-AF65-F5344CB8AC3E}">
        <p14:creationId xmlns:p14="http://schemas.microsoft.com/office/powerpoint/2010/main" val="381935587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41</a:t>
            </a:fld>
            <a:endParaRPr lang="en-US"/>
          </a:p>
        </p:txBody>
      </p:sp>
    </p:spTree>
    <p:extLst>
      <p:ext uri="{BB962C8B-B14F-4D97-AF65-F5344CB8AC3E}">
        <p14:creationId xmlns:p14="http://schemas.microsoft.com/office/powerpoint/2010/main" val="212207871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42</a:t>
            </a:fld>
            <a:endParaRPr lang="en-US"/>
          </a:p>
        </p:txBody>
      </p:sp>
    </p:spTree>
    <p:extLst>
      <p:ext uri="{BB962C8B-B14F-4D97-AF65-F5344CB8AC3E}">
        <p14:creationId xmlns:p14="http://schemas.microsoft.com/office/powerpoint/2010/main" val="63628605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43</a:t>
            </a:fld>
            <a:endParaRPr lang="en-US"/>
          </a:p>
        </p:txBody>
      </p:sp>
    </p:spTree>
    <p:extLst>
      <p:ext uri="{BB962C8B-B14F-4D97-AF65-F5344CB8AC3E}">
        <p14:creationId xmlns:p14="http://schemas.microsoft.com/office/powerpoint/2010/main" val="137420131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E8E2C5D1-BD1A-48CF-AD0D-B47281CC33CC}" type="slidenum">
              <a:rPr lang="en-US" smtClean="0"/>
              <a:t>44</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5559992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45</a:t>
            </a:fld>
            <a:endParaRPr lang="en-US"/>
          </a:p>
        </p:txBody>
      </p:sp>
    </p:spTree>
    <p:extLst>
      <p:ext uri="{BB962C8B-B14F-4D97-AF65-F5344CB8AC3E}">
        <p14:creationId xmlns:p14="http://schemas.microsoft.com/office/powerpoint/2010/main" val="159373754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46</a:t>
            </a:fld>
            <a:endParaRPr lang="en-US"/>
          </a:p>
        </p:txBody>
      </p:sp>
    </p:spTree>
    <p:extLst>
      <p:ext uri="{BB962C8B-B14F-4D97-AF65-F5344CB8AC3E}">
        <p14:creationId xmlns:p14="http://schemas.microsoft.com/office/powerpoint/2010/main" val="382963830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47</a:t>
            </a:fld>
            <a:endParaRPr lang="en-US"/>
          </a:p>
        </p:txBody>
      </p:sp>
    </p:spTree>
    <p:extLst>
      <p:ext uri="{BB962C8B-B14F-4D97-AF65-F5344CB8AC3E}">
        <p14:creationId xmlns:p14="http://schemas.microsoft.com/office/powerpoint/2010/main" val="222504935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48</a:t>
            </a:fld>
            <a:endParaRPr lang="en-US"/>
          </a:p>
        </p:txBody>
      </p:sp>
    </p:spTree>
    <p:extLst>
      <p:ext uri="{BB962C8B-B14F-4D97-AF65-F5344CB8AC3E}">
        <p14:creationId xmlns:p14="http://schemas.microsoft.com/office/powerpoint/2010/main" val="129378345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49</a:t>
            </a:fld>
            <a:endParaRPr lang="en-US"/>
          </a:p>
        </p:txBody>
      </p:sp>
    </p:spTree>
    <p:extLst>
      <p:ext uri="{BB962C8B-B14F-4D97-AF65-F5344CB8AC3E}">
        <p14:creationId xmlns:p14="http://schemas.microsoft.com/office/powerpoint/2010/main" val="572382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5</a:t>
            </a:fld>
            <a:endParaRPr lang="en-US"/>
          </a:p>
        </p:txBody>
      </p:sp>
    </p:spTree>
    <p:extLst>
      <p:ext uri="{BB962C8B-B14F-4D97-AF65-F5344CB8AC3E}">
        <p14:creationId xmlns:p14="http://schemas.microsoft.com/office/powerpoint/2010/main" val="168061269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E8E2C5D1-BD1A-48CF-AD0D-B47281CC33CC}" type="slidenum">
              <a:rPr lang="en-US" smtClean="0"/>
              <a:t>50</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56670066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E8E2C5D1-BD1A-48CF-AD0D-B47281CC33CC}" type="slidenum">
              <a:rPr lang="en-US" smtClean="0"/>
              <a:t>51</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55851863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52</a:t>
            </a:fld>
            <a:endParaRPr lang="en-US"/>
          </a:p>
        </p:txBody>
      </p:sp>
    </p:spTree>
    <p:extLst>
      <p:ext uri="{BB962C8B-B14F-4D97-AF65-F5344CB8AC3E}">
        <p14:creationId xmlns:p14="http://schemas.microsoft.com/office/powerpoint/2010/main" val="93428577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53</a:t>
            </a:fld>
            <a:endParaRPr lang="en-US"/>
          </a:p>
        </p:txBody>
      </p:sp>
    </p:spTree>
    <p:extLst>
      <p:ext uri="{BB962C8B-B14F-4D97-AF65-F5344CB8AC3E}">
        <p14:creationId xmlns:p14="http://schemas.microsoft.com/office/powerpoint/2010/main" val="3780642527"/>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54</a:t>
            </a:fld>
            <a:endParaRPr lang="en-US"/>
          </a:p>
        </p:txBody>
      </p:sp>
    </p:spTree>
    <p:extLst>
      <p:ext uri="{BB962C8B-B14F-4D97-AF65-F5344CB8AC3E}">
        <p14:creationId xmlns:p14="http://schemas.microsoft.com/office/powerpoint/2010/main" val="37049077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55</a:t>
            </a:fld>
            <a:endParaRPr lang="en-US"/>
          </a:p>
        </p:txBody>
      </p:sp>
    </p:spTree>
    <p:extLst>
      <p:ext uri="{BB962C8B-B14F-4D97-AF65-F5344CB8AC3E}">
        <p14:creationId xmlns:p14="http://schemas.microsoft.com/office/powerpoint/2010/main" val="2687867735"/>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56</a:t>
            </a:fld>
            <a:endParaRPr lang="en-US"/>
          </a:p>
        </p:txBody>
      </p:sp>
    </p:spTree>
    <p:extLst>
      <p:ext uri="{BB962C8B-B14F-4D97-AF65-F5344CB8AC3E}">
        <p14:creationId xmlns:p14="http://schemas.microsoft.com/office/powerpoint/2010/main" val="9931615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E2C5D1-BD1A-48CF-AD0D-B47281CC33CC}" type="slidenum">
              <a:rPr lang="en-US" smtClean="0"/>
              <a:t>6</a:t>
            </a:fld>
            <a:endParaRPr lang="en-US"/>
          </a:p>
        </p:txBody>
      </p:sp>
    </p:spTree>
    <p:extLst>
      <p:ext uri="{BB962C8B-B14F-4D97-AF65-F5344CB8AC3E}">
        <p14:creationId xmlns:p14="http://schemas.microsoft.com/office/powerpoint/2010/main" val="28249085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7</a:t>
            </a:fld>
            <a:endParaRPr lang="en-US"/>
          </a:p>
        </p:txBody>
      </p:sp>
    </p:spTree>
    <p:extLst>
      <p:ext uri="{BB962C8B-B14F-4D97-AF65-F5344CB8AC3E}">
        <p14:creationId xmlns:p14="http://schemas.microsoft.com/office/powerpoint/2010/main" val="30508406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E8E2C5D1-BD1A-48CF-AD0D-B47281CC33CC}" type="slidenum">
              <a:rPr lang="en-US" smtClean="0"/>
              <a:t>8</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4165057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8E2C5D1-BD1A-48CF-AD0D-B47281CC33CC}" type="slidenum">
              <a:rPr lang="en-US" smtClean="0"/>
              <a:t>9</a:t>
            </a:fld>
            <a:endParaRPr lang="en-US"/>
          </a:p>
        </p:txBody>
      </p:sp>
    </p:spTree>
    <p:extLst>
      <p:ext uri="{BB962C8B-B14F-4D97-AF65-F5344CB8AC3E}">
        <p14:creationId xmlns:p14="http://schemas.microsoft.com/office/powerpoint/2010/main" val="2877229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US"/>
          </a:p>
        </p:txBody>
      </p:sp>
      <p:grpSp>
        <p:nvGrpSpPr>
          <p:cNvPr id="2"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en-US"/>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en-US"/>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en-US"/>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en-US"/>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en-US"/>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en-US"/>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en-US"/>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US"/>
          </a:p>
        </p:txBody>
      </p:sp>
      <p:sp>
        <p:nvSpPr>
          <p:cNvPr id="321539"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US" altLang="en-US"/>
          </a:p>
        </p:txBody>
      </p:sp>
      <p:sp>
        <p:nvSpPr>
          <p:cNvPr id="32154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smtClean="0"/>
              <a:t>Click to edit Master subtitle style</a:t>
            </a:r>
            <a:endParaRPr lang="en-US" altLang="en-US"/>
          </a:p>
        </p:txBody>
      </p:sp>
      <p:sp>
        <p:nvSpPr>
          <p:cNvPr id="38" name="Rectangle 5"/>
          <p:cNvSpPr>
            <a:spLocks noGrp="1" noChangeArrowheads="1"/>
          </p:cNvSpPr>
          <p:nvPr>
            <p:ph type="dt" sz="half" idx="10"/>
          </p:nvPr>
        </p:nvSpPr>
        <p:spPr/>
        <p:txBody>
          <a:bodyPr/>
          <a:lstStyle>
            <a:lvl1pPr>
              <a:defRPr/>
            </a:lvl1pPr>
          </a:lstStyle>
          <a:p>
            <a:fld id="{9161D640-DBD9-4D7F-A969-E671E593116C}" type="datetimeFigureOut">
              <a:rPr lang="en-US" smtClean="0"/>
              <a:pPr/>
              <a:t>11/14/2016</a:t>
            </a:fld>
            <a:endParaRPr lang="en-US"/>
          </a:p>
        </p:txBody>
      </p:sp>
      <p:sp>
        <p:nvSpPr>
          <p:cNvPr id="39" name="Rectangle 6"/>
          <p:cNvSpPr>
            <a:spLocks noGrp="1" noChangeArrowheads="1"/>
          </p:cNvSpPr>
          <p:nvPr>
            <p:ph type="ftr" sz="quarter" idx="11"/>
          </p:nvPr>
        </p:nvSpPr>
        <p:spPr/>
        <p:txBody>
          <a:bodyPr/>
          <a:lstStyle>
            <a:lvl1pPr>
              <a:defRPr/>
            </a:lvl1pPr>
          </a:lstStyle>
          <a:p>
            <a:endParaRPr lang="en-US"/>
          </a:p>
        </p:txBody>
      </p:sp>
      <p:sp>
        <p:nvSpPr>
          <p:cNvPr id="40" name="Rectangle 7"/>
          <p:cNvSpPr>
            <a:spLocks noGrp="1" noChangeArrowheads="1"/>
          </p:cNvSpPr>
          <p:nvPr>
            <p:ph type="sldNum" sz="quarter" idx="12"/>
          </p:nvPr>
        </p:nvSpPr>
        <p:spPr/>
        <p:txBody>
          <a:bodyPr/>
          <a:lstStyle>
            <a:lvl1pPr>
              <a:defRPr/>
            </a:lvl1pPr>
          </a:lstStyle>
          <a:p>
            <a:fld id="{246EC44E-87A9-446C-820B-955DC3FB1A1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fld id="{9161D640-DBD9-4D7F-A969-E671E593116C}" type="datetimeFigureOut">
              <a:rPr lang="en-US" smtClean="0"/>
              <a:pPr/>
              <a:t>11/14/2016</a:t>
            </a:fld>
            <a:endParaRPr lang="en-US"/>
          </a:p>
        </p:txBody>
      </p:sp>
      <p:sp>
        <p:nvSpPr>
          <p:cNvPr id="5" name="Rectangle 6"/>
          <p:cNvSpPr>
            <a:spLocks noGrp="1" noChangeArrowheads="1"/>
          </p:cNvSpPr>
          <p:nvPr>
            <p:ph type="ftr" sz="quarter" idx="11"/>
          </p:nvPr>
        </p:nvSpPr>
        <p:spPr>
          <a:ln/>
        </p:spPr>
        <p:txBody>
          <a:bodyPr/>
          <a:lstStyle>
            <a:lvl1pPr>
              <a:defRPr/>
            </a:lvl1pPr>
          </a:lstStyle>
          <a:p>
            <a:endParaRPr lang="en-US"/>
          </a:p>
        </p:txBody>
      </p:sp>
      <p:sp>
        <p:nvSpPr>
          <p:cNvPr id="6" name="Rectangle 7"/>
          <p:cNvSpPr>
            <a:spLocks noGrp="1" noChangeArrowheads="1"/>
          </p:cNvSpPr>
          <p:nvPr>
            <p:ph type="sldNum" sz="quarter" idx="12"/>
          </p:nvPr>
        </p:nvSpPr>
        <p:spPr>
          <a:ln/>
        </p:spPr>
        <p:txBody>
          <a:bodyPr/>
          <a:lstStyle>
            <a:lvl1pPr>
              <a:defRPr/>
            </a:lvl1pPr>
          </a:lstStyle>
          <a:p>
            <a:fld id="{246EC44E-87A9-446C-820B-955DC3FB1A1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fld id="{9161D640-DBD9-4D7F-A969-E671E593116C}" type="datetimeFigureOut">
              <a:rPr lang="en-US" smtClean="0"/>
              <a:pPr/>
              <a:t>11/14/2016</a:t>
            </a:fld>
            <a:endParaRPr lang="en-US"/>
          </a:p>
        </p:txBody>
      </p:sp>
      <p:sp>
        <p:nvSpPr>
          <p:cNvPr id="5" name="Rectangle 6"/>
          <p:cNvSpPr>
            <a:spLocks noGrp="1" noChangeArrowheads="1"/>
          </p:cNvSpPr>
          <p:nvPr>
            <p:ph type="ftr" sz="quarter" idx="11"/>
          </p:nvPr>
        </p:nvSpPr>
        <p:spPr>
          <a:ln/>
        </p:spPr>
        <p:txBody>
          <a:bodyPr/>
          <a:lstStyle>
            <a:lvl1pPr>
              <a:defRPr/>
            </a:lvl1pPr>
          </a:lstStyle>
          <a:p>
            <a:endParaRPr lang="en-US"/>
          </a:p>
        </p:txBody>
      </p:sp>
      <p:sp>
        <p:nvSpPr>
          <p:cNvPr id="6" name="Rectangle 7"/>
          <p:cNvSpPr>
            <a:spLocks noGrp="1" noChangeArrowheads="1"/>
          </p:cNvSpPr>
          <p:nvPr>
            <p:ph type="sldNum" sz="quarter" idx="12"/>
          </p:nvPr>
        </p:nvSpPr>
        <p:spPr>
          <a:ln/>
        </p:spPr>
        <p:txBody>
          <a:bodyPr/>
          <a:lstStyle>
            <a:lvl1pPr>
              <a:defRPr/>
            </a:lvl1pPr>
          </a:lstStyle>
          <a:p>
            <a:fld id="{246EC44E-87A9-446C-820B-955DC3FB1A1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tabLst>
                <a:tab pos="5943600" algn="l"/>
              </a:tabLst>
              <a:defRPr/>
            </a:lvl1pPr>
            <a:lvl2pPr>
              <a:tabLst>
                <a:tab pos="6126480" algn="l"/>
              </a:tabLst>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dt" sz="half" idx="10"/>
          </p:nvPr>
        </p:nvSpPr>
        <p:spPr>
          <a:ln/>
        </p:spPr>
        <p:txBody>
          <a:bodyPr/>
          <a:lstStyle>
            <a:lvl1pPr>
              <a:defRPr/>
            </a:lvl1pPr>
          </a:lstStyle>
          <a:p>
            <a:fld id="{9161D640-DBD9-4D7F-A969-E671E593116C}" type="datetimeFigureOut">
              <a:rPr lang="en-US" smtClean="0"/>
              <a:pPr/>
              <a:t>11/14/2016</a:t>
            </a:fld>
            <a:endParaRPr lang="en-US"/>
          </a:p>
        </p:txBody>
      </p:sp>
      <p:sp>
        <p:nvSpPr>
          <p:cNvPr id="5" name="Rectangle 6"/>
          <p:cNvSpPr>
            <a:spLocks noGrp="1" noChangeArrowheads="1"/>
          </p:cNvSpPr>
          <p:nvPr>
            <p:ph type="ftr" sz="quarter" idx="11"/>
          </p:nvPr>
        </p:nvSpPr>
        <p:spPr>
          <a:ln/>
        </p:spPr>
        <p:txBody>
          <a:bodyPr/>
          <a:lstStyle>
            <a:lvl1pPr>
              <a:defRPr/>
            </a:lvl1pPr>
          </a:lstStyle>
          <a:p>
            <a:endParaRPr lang="en-US"/>
          </a:p>
        </p:txBody>
      </p:sp>
      <p:sp>
        <p:nvSpPr>
          <p:cNvPr id="6" name="Rectangle 7"/>
          <p:cNvSpPr>
            <a:spLocks noGrp="1" noChangeArrowheads="1"/>
          </p:cNvSpPr>
          <p:nvPr>
            <p:ph type="sldNum" sz="quarter" idx="12"/>
          </p:nvPr>
        </p:nvSpPr>
        <p:spPr>
          <a:ln/>
        </p:spPr>
        <p:txBody>
          <a:bodyPr/>
          <a:lstStyle>
            <a:lvl1pPr>
              <a:defRPr/>
            </a:lvl1pPr>
          </a:lstStyle>
          <a:p>
            <a:fld id="{246EC44E-87A9-446C-820B-955DC3FB1A1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fld id="{9161D640-DBD9-4D7F-A969-E671E593116C}" type="datetimeFigureOut">
              <a:rPr lang="en-US" smtClean="0"/>
              <a:pPr/>
              <a:t>11/14/2016</a:t>
            </a:fld>
            <a:endParaRPr lang="en-US"/>
          </a:p>
        </p:txBody>
      </p:sp>
      <p:sp>
        <p:nvSpPr>
          <p:cNvPr id="5" name="Rectangle 6"/>
          <p:cNvSpPr>
            <a:spLocks noGrp="1" noChangeArrowheads="1"/>
          </p:cNvSpPr>
          <p:nvPr>
            <p:ph type="ftr" sz="quarter" idx="11"/>
          </p:nvPr>
        </p:nvSpPr>
        <p:spPr>
          <a:ln/>
        </p:spPr>
        <p:txBody>
          <a:bodyPr/>
          <a:lstStyle>
            <a:lvl1pPr>
              <a:defRPr/>
            </a:lvl1pPr>
          </a:lstStyle>
          <a:p>
            <a:endParaRPr lang="en-US"/>
          </a:p>
        </p:txBody>
      </p:sp>
      <p:sp>
        <p:nvSpPr>
          <p:cNvPr id="6" name="Rectangle 7"/>
          <p:cNvSpPr>
            <a:spLocks noGrp="1" noChangeArrowheads="1"/>
          </p:cNvSpPr>
          <p:nvPr>
            <p:ph type="sldNum" sz="quarter" idx="12"/>
          </p:nvPr>
        </p:nvSpPr>
        <p:spPr>
          <a:ln/>
        </p:spPr>
        <p:txBody>
          <a:bodyPr/>
          <a:lstStyle>
            <a:lvl1pPr>
              <a:defRPr/>
            </a:lvl1pPr>
          </a:lstStyle>
          <a:p>
            <a:fld id="{246EC44E-87A9-446C-820B-955DC3FB1A1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fld id="{9161D640-DBD9-4D7F-A969-E671E593116C}" type="datetimeFigureOut">
              <a:rPr lang="en-US" smtClean="0"/>
              <a:pPr/>
              <a:t>11/14/2016</a:t>
            </a:fld>
            <a:endParaRPr lang="en-US"/>
          </a:p>
        </p:txBody>
      </p:sp>
      <p:sp>
        <p:nvSpPr>
          <p:cNvPr id="6" name="Rectangle 6"/>
          <p:cNvSpPr>
            <a:spLocks noGrp="1" noChangeArrowheads="1"/>
          </p:cNvSpPr>
          <p:nvPr>
            <p:ph type="ftr" sz="quarter" idx="11"/>
          </p:nvPr>
        </p:nvSpPr>
        <p:spPr>
          <a:ln/>
        </p:spPr>
        <p:txBody>
          <a:bodyPr/>
          <a:lstStyle>
            <a:lvl1pPr>
              <a:defRPr/>
            </a:lvl1pPr>
          </a:lstStyle>
          <a:p>
            <a:endParaRPr lang="en-US"/>
          </a:p>
        </p:txBody>
      </p:sp>
      <p:sp>
        <p:nvSpPr>
          <p:cNvPr id="7" name="Rectangle 7"/>
          <p:cNvSpPr>
            <a:spLocks noGrp="1" noChangeArrowheads="1"/>
          </p:cNvSpPr>
          <p:nvPr>
            <p:ph type="sldNum" sz="quarter" idx="12"/>
          </p:nvPr>
        </p:nvSpPr>
        <p:spPr>
          <a:ln/>
        </p:spPr>
        <p:txBody>
          <a:bodyPr/>
          <a:lstStyle>
            <a:lvl1pPr>
              <a:defRPr/>
            </a:lvl1pPr>
          </a:lstStyle>
          <a:p>
            <a:fld id="{246EC44E-87A9-446C-820B-955DC3FB1A1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fld id="{9161D640-DBD9-4D7F-A969-E671E593116C}" type="datetimeFigureOut">
              <a:rPr lang="en-US" smtClean="0"/>
              <a:pPr/>
              <a:t>11/14/2016</a:t>
            </a:fld>
            <a:endParaRPr lang="en-US"/>
          </a:p>
        </p:txBody>
      </p:sp>
      <p:sp>
        <p:nvSpPr>
          <p:cNvPr id="8" name="Rectangle 6"/>
          <p:cNvSpPr>
            <a:spLocks noGrp="1" noChangeArrowheads="1"/>
          </p:cNvSpPr>
          <p:nvPr>
            <p:ph type="ftr" sz="quarter" idx="11"/>
          </p:nvPr>
        </p:nvSpPr>
        <p:spPr>
          <a:ln/>
        </p:spPr>
        <p:txBody>
          <a:bodyPr/>
          <a:lstStyle>
            <a:lvl1pPr>
              <a:defRPr/>
            </a:lvl1pPr>
          </a:lstStyle>
          <a:p>
            <a:endParaRPr lang="en-US"/>
          </a:p>
        </p:txBody>
      </p:sp>
      <p:sp>
        <p:nvSpPr>
          <p:cNvPr id="9" name="Rectangle 7"/>
          <p:cNvSpPr>
            <a:spLocks noGrp="1" noChangeArrowheads="1"/>
          </p:cNvSpPr>
          <p:nvPr>
            <p:ph type="sldNum" sz="quarter" idx="12"/>
          </p:nvPr>
        </p:nvSpPr>
        <p:spPr>
          <a:ln/>
        </p:spPr>
        <p:txBody>
          <a:bodyPr/>
          <a:lstStyle>
            <a:lvl1pPr>
              <a:defRPr/>
            </a:lvl1pPr>
          </a:lstStyle>
          <a:p>
            <a:fld id="{246EC44E-87A9-446C-820B-955DC3FB1A1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fld id="{9161D640-DBD9-4D7F-A969-E671E593116C}" type="datetimeFigureOut">
              <a:rPr lang="en-US" smtClean="0"/>
              <a:pPr/>
              <a:t>11/14/2016</a:t>
            </a:fld>
            <a:endParaRPr lang="en-US"/>
          </a:p>
        </p:txBody>
      </p:sp>
      <p:sp>
        <p:nvSpPr>
          <p:cNvPr id="4" name="Rectangle 6"/>
          <p:cNvSpPr>
            <a:spLocks noGrp="1" noChangeArrowheads="1"/>
          </p:cNvSpPr>
          <p:nvPr>
            <p:ph type="ftr" sz="quarter" idx="11"/>
          </p:nvPr>
        </p:nvSpPr>
        <p:spPr>
          <a:ln/>
        </p:spPr>
        <p:txBody>
          <a:bodyPr/>
          <a:lstStyle>
            <a:lvl1pPr>
              <a:defRPr/>
            </a:lvl1pPr>
          </a:lstStyle>
          <a:p>
            <a:endParaRPr lang="en-US"/>
          </a:p>
        </p:txBody>
      </p:sp>
      <p:sp>
        <p:nvSpPr>
          <p:cNvPr id="5" name="Rectangle 7"/>
          <p:cNvSpPr>
            <a:spLocks noGrp="1" noChangeArrowheads="1"/>
          </p:cNvSpPr>
          <p:nvPr>
            <p:ph type="sldNum" sz="quarter" idx="12"/>
          </p:nvPr>
        </p:nvSpPr>
        <p:spPr>
          <a:ln/>
        </p:spPr>
        <p:txBody>
          <a:bodyPr/>
          <a:lstStyle>
            <a:lvl1pPr>
              <a:defRPr/>
            </a:lvl1pPr>
          </a:lstStyle>
          <a:p>
            <a:fld id="{246EC44E-87A9-446C-820B-955DC3FB1A1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fld id="{9161D640-DBD9-4D7F-A969-E671E593116C}" type="datetimeFigureOut">
              <a:rPr lang="en-US" smtClean="0"/>
              <a:pPr/>
              <a:t>11/14/2016</a:t>
            </a:fld>
            <a:endParaRPr lang="en-US"/>
          </a:p>
        </p:txBody>
      </p:sp>
      <p:sp>
        <p:nvSpPr>
          <p:cNvPr id="3" name="Rectangle 6"/>
          <p:cNvSpPr>
            <a:spLocks noGrp="1" noChangeArrowheads="1"/>
          </p:cNvSpPr>
          <p:nvPr>
            <p:ph type="ftr" sz="quarter" idx="11"/>
          </p:nvPr>
        </p:nvSpPr>
        <p:spPr>
          <a:ln/>
        </p:spPr>
        <p:txBody>
          <a:bodyPr/>
          <a:lstStyle>
            <a:lvl1pPr>
              <a:defRPr/>
            </a:lvl1pPr>
          </a:lstStyle>
          <a:p>
            <a:endParaRPr lang="en-US"/>
          </a:p>
        </p:txBody>
      </p:sp>
      <p:sp>
        <p:nvSpPr>
          <p:cNvPr id="4" name="Rectangle 7"/>
          <p:cNvSpPr>
            <a:spLocks noGrp="1" noChangeArrowheads="1"/>
          </p:cNvSpPr>
          <p:nvPr>
            <p:ph type="sldNum" sz="quarter" idx="12"/>
          </p:nvPr>
        </p:nvSpPr>
        <p:spPr>
          <a:ln/>
        </p:spPr>
        <p:txBody>
          <a:bodyPr/>
          <a:lstStyle>
            <a:lvl1pPr>
              <a:defRPr/>
            </a:lvl1pPr>
          </a:lstStyle>
          <a:p>
            <a:fld id="{246EC44E-87A9-446C-820B-955DC3FB1A1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fld id="{9161D640-DBD9-4D7F-A969-E671E593116C}" type="datetimeFigureOut">
              <a:rPr lang="en-US" smtClean="0"/>
              <a:pPr/>
              <a:t>11/14/2016</a:t>
            </a:fld>
            <a:endParaRPr lang="en-US"/>
          </a:p>
        </p:txBody>
      </p:sp>
      <p:sp>
        <p:nvSpPr>
          <p:cNvPr id="6" name="Rectangle 6"/>
          <p:cNvSpPr>
            <a:spLocks noGrp="1" noChangeArrowheads="1"/>
          </p:cNvSpPr>
          <p:nvPr>
            <p:ph type="ftr" sz="quarter" idx="11"/>
          </p:nvPr>
        </p:nvSpPr>
        <p:spPr>
          <a:ln/>
        </p:spPr>
        <p:txBody>
          <a:bodyPr/>
          <a:lstStyle>
            <a:lvl1pPr>
              <a:defRPr/>
            </a:lvl1pPr>
          </a:lstStyle>
          <a:p>
            <a:endParaRPr lang="en-US"/>
          </a:p>
        </p:txBody>
      </p:sp>
      <p:sp>
        <p:nvSpPr>
          <p:cNvPr id="7" name="Rectangle 7"/>
          <p:cNvSpPr>
            <a:spLocks noGrp="1" noChangeArrowheads="1"/>
          </p:cNvSpPr>
          <p:nvPr>
            <p:ph type="sldNum" sz="quarter" idx="12"/>
          </p:nvPr>
        </p:nvSpPr>
        <p:spPr>
          <a:ln/>
        </p:spPr>
        <p:txBody>
          <a:bodyPr/>
          <a:lstStyle>
            <a:lvl1pPr>
              <a:defRPr/>
            </a:lvl1pPr>
          </a:lstStyle>
          <a:p>
            <a:fld id="{246EC44E-87A9-446C-820B-955DC3FB1A1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fld id="{9161D640-DBD9-4D7F-A969-E671E593116C}" type="datetimeFigureOut">
              <a:rPr lang="en-US" smtClean="0"/>
              <a:pPr/>
              <a:t>11/14/2016</a:t>
            </a:fld>
            <a:endParaRPr lang="en-US"/>
          </a:p>
        </p:txBody>
      </p:sp>
      <p:sp>
        <p:nvSpPr>
          <p:cNvPr id="6" name="Rectangle 6"/>
          <p:cNvSpPr>
            <a:spLocks noGrp="1" noChangeArrowheads="1"/>
          </p:cNvSpPr>
          <p:nvPr>
            <p:ph type="ftr" sz="quarter" idx="11"/>
          </p:nvPr>
        </p:nvSpPr>
        <p:spPr>
          <a:ln/>
        </p:spPr>
        <p:txBody>
          <a:bodyPr/>
          <a:lstStyle>
            <a:lvl1pPr>
              <a:defRPr/>
            </a:lvl1pPr>
          </a:lstStyle>
          <a:p>
            <a:endParaRPr lang="en-US"/>
          </a:p>
        </p:txBody>
      </p:sp>
      <p:sp>
        <p:nvSpPr>
          <p:cNvPr id="7" name="Rectangle 7"/>
          <p:cNvSpPr>
            <a:spLocks noGrp="1" noChangeArrowheads="1"/>
          </p:cNvSpPr>
          <p:nvPr>
            <p:ph type="sldNum" sz="quarter" idx="12"/>
          </p:nvPr>
        </p:nvSpPr>
        <p:spPr>
          <a:ln/>
        </p:spPr>
        <p:txBody>
          <a:bodyPr/>
          <a:lstStyle>
            <a:lvl1pPr>
              <a:defRPr/>
            </a:lvl1pPr>
          </a:lstStyle>
          <a:p>
            <a:fld id="{246EC44E-87A9-446C-820B-955DC3FB1A1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0514"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20517"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fld id="{9161D640-DBD9-4D7F-A969-E671E593116C}" type="datetimeFigureOut">
              <a:rPr lang="en-US" smtClean="0"/>
              <a:pPr/>
              <a:t>11/14/2016</a:t>
            </a:fld>
            <a:endParaRPr lang="en-US"/>
          </a:p>
        </p:txBody>
      </p:sp>
      <p:sp>
        <p:nvSpPr>
          <p:cNvPr id="320518"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en-US"/>
          </a:p>
        </p:txBody>
      </p:sp>
      <p:sp>
        <p:nvSpPr>
          <p:cNvPr id="320519"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246EC44E-87A9-446C-820B-955DC3FB1A13}" type="slidenum">
              <a:rPr lang="en-US" smtClean="0"/>
              <a:pPr/>
              <a:t>‹#›</a:t>
            </a:fld>
            <a:endParaRPr lang="en-US"/>
          </a:p>
        </p:txBody>
      </p:sp>
      <p:grpSp>
        <p:nvGrpSpPr>
          <p:cNvPr id="2" name="Group 8"/>
          <p:cNvGrpSpPr>
            <a:grpSpLocks/>
          </p:cNvGrpSpPr>
          <p:nvPr/>
        </p:nvGrpSpPr>
        <p:grpSpPr bwMode="auto">
          <a:xfrm>
            <a:off x="8153400" y="152400"/>
            <a:ext cx="792163" cy="1295400"/>
            <a:chOff x="5136" y="960"/>
            <a:chExt cx="528" cy="864"/>
          </a:xfrm>
        </p:grpSpPr>
        <p:sp>
          <p:nvSpPr>
            <p:cNvPr id="320521"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320522"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en-US"/>
            </a:p>
          </p:txBody>
        </p:sp>
        <p:sp>
          <p:nvSpPr>
            <p:cNvPr id="320523" name="Oval 11"/>
            <p:cNvSpPr>
              <a:spLocks noChangeArrowheads="1"/>
            </p:cNvSpPr>
            <p:nvPr/>
          </p:nvSpPr>
          <p:spPr bwMode="auto">
            <a:xfrm>
              <a:off x="5360" y="960"/>
              <a:ext cx="76" cy="80"/>
            </a:xfrm>
            <a:prstGeom prst="ellipse">
              <a:avLst/>
            </a:prstGeom>
            <a:solidFill>
              <a:schemeClr val="tx2"/>
            </a:solidFill>
            <a:ln w="9525">
              <a:noFill/>
              <a:round/>
              <a:headEnd/>
              <a:tailEnd/>
            </a:ln>
            <a:effectLst/>
          </p:spPr>
          <p:txBody>
            <a:bodyPr wrap="none" anchor="ctr"/>
            <a:lstStyle/>
            <a:p>
              <a:pPr>
                <a:defRPr/>
              </a:pPr>
              <a:endParaRPr lang="en-US"/>
            </a:p>
          </p:txBody>
        </p:sp>
        <p:sp>
          <p:nvSpPr>
            <p:cNvPr id="320524" name="Oval 12"/>
            <p:cNvSpPr>
              <a:spLocks noChangeArrowheads="1"/>
            </p:cNvSpPr>
            <p:nvPr/>
          </p:nvSpPr>
          <p:spPr bwMode="auto">
            <a:xfrm>
              <a:off x="5136" y="1072"/>
              <a:ext cx="80" cy="77"/>
            </a:xfrm>
            <a:prstGeom prst="ellipse">
              <a:avLst/>
            </a:prstGeom>
            <a:solidFill>
              <a:schemeClr val="tx2"/>
            </a:solidFill>
            <a:ln w="9525">
              <a:noFill/>
              <a:round/>
              <a:headEnd/>
              <a:tailEnd/>
            </a:ln>
            <a:effectLst/>
          </p:spPr>
          <p:txBody>
            <a:bodyPr wrap="none" anchor="ctr"/>
            <a:lstStyle/>
            <a:p>
              <a:pPr>
                <a:defRPr/>
              </a:pPr>
              <a:endParaRPr lang="en-US"/>
            </a:p>
          </p:txBody>
        </p:sp>
        <p:sp>
          <p:nvSpPr>
            <p:cNvPr id="320525" name="Oval 13"/>
            <p:cNvSpPr>
              <a:spLocks noChangeArrowheads="1"/>
            </p:cNvSpPr>
            <p:nvPr/>
          </p:nvSpPr>
          <p:spPr bwMode="auto">
            <a:xfrm>
              <a:off x="5248" y="1072"/>
              <a:ext cx="79" cy="77"/>
            </a:xfrm>
            <a:prstGeom prst="ellipse">
              <a:avLst/>
            </a:prstGeom>
            <a:solidFill>
              <a:schemeClr val="tx2"/>
            </a:solidFill>
            <a:ln w="9525">
              <a:noFill/>
              <a:round/>
              <a:headEnd/>
              <a:tailEnd/>
            </a:ln>
            <a:effectLst/>
          </p:spPr>
          <p:txBody>
            <a:bodyPr wrap="none" anchor="ctr"/>
            <a:lstStyle/>
            <a:p>
              <a:pPr>
                <a:defRPr/>
              </a:pPr>
              <a:endParaRPr lang="en-US"/>
            </a:p>
          </p:txBody>
        </p:sp>
        <p:sp>
          <p:nvSpPr>
            <p:cNvPr id="320526" name="Oval 14"/>
            <p:cNvSpPr>
              <a:spLocks noChangeArrowheads="1"/>
            </p:cNvSpPr>
            <p:nvPr/>
          </p:nvSpPr>
          <p:spPr bwMode="auto">
            <a:xfrm>
              <a:off x="5360" y="1072"/>
              <a:ext cx="76" cy="77"/>
            </a:xfrm>
            <a:prstGeom prst="ellipse">
              <a:avLst/>
            </a:prstGeom>
            <a:solidFill>
              <a:schemeClr val="tx2"/>
            </a:solidFill>
            <a:ln w="9525">
              <a:noFill/>
              <a:round/>
              <a:headEnd/>
              <a:tailEnd/>
            </a:ln>
            <a:effectLst/>
          </p:spPr>
          <p:txBody>
            <a:bodyPr wrap="none" anchor="ctr"/>
            <a:lstStyle/>
            <a:p>
              <a:pPr>
                <a:defRPr/>
              </a:pPr>
              <a:endParaRPr lang="en-US"/>
            </a:p>
          </p:txBody>
        </p:sp>
        <p:sp>
          <p:nvSpPr>
            <p:cNvPr id="320527" name="Oval 15"/>
            <p:cNvSpPr>
              <a:spLocks noChangeArrowheads="1"/>
            </p:cNvSpPr>
            <p:nvPr/>
          </p:nvSpPr>
          <p:spPr bwMode="auto">
            <a:xfrm>
              <a:off x="5472" y="1072"/>
              <a:ext cx="73" cy="77"/>
            </a:xfrm>
            <a:prstGeom prst="ellipse">
              <a:avLst/>
            </a:prstGeom>
            <a:solidFill>
              <a:schemeClr val="accent2"/>
            </a:solidFill>
            <a:ln w="9525">
              <a:noFill/>
              <a:round/>
              <a:headEnd/>
              <a:tailEnd/>
            </a:ln>
            <a:effectLst/>
          </p:spPr>
          <p:txBody>
            <a:bodyPr wrap="none" anchor="ctr"/>
            <a:lstStyle/>
            <a:p>
              <a:pPr>
                <a:defRPr/>
              </a:pPr>
              <a:endParaRPr lang="en-US"/>
            </a:p>
          </p:txBody>
        </p:sp>
        <p:sp>
          <p:nvSpPr>
            <p:cNvPr id="320528" name="Oval 16"/>
            <p:cNvSpPr>
              <a:spLocks noChangeArrowheads="1"/>
            </p:cNvSpPr>
            <p:nvPr/>
          </p:nvSpPr>
          <p:spPr bwMode="auto">
            <a:xfrm>
              <a:off x="5136" y="1184"/>
              <a:ext cx="80" cy="73"/>
            </a:xfrm>
            <a:prstGeom prst="ellipse">
              <a:avLst/>
            </a:prstGeom>
            <a:solidFill>
              <a:schemeClr val="tx2"/>
            </a:solidFill>
            <a:ln w="9525">
              <a:noFill/>
              <a:round/>
              <a:headEnd/>
              <a:tailEnd/>
            </a:ln>
            <a:effectLst/>
          </p:spPr>
          <p:txBody>
            <a:bodyPr wrap="none" anchor="ctr"/>
            <a:lstStyle/>
            <a:p>
              <a:pPr>
                <a:defRPr/>
              </a:pPr>
              <a:endParaRPr lang="en-US"/>
            </a:p>
          </p:txBody>
        </p:sp>
        <p:sp>
          <p:nvSpPr>
            <p:cNvPr id="320529" name="Oval 17"/>
            <p:cNvSpPr>
              <a:spLocks noChangeArrowheads="1"/>
            </p:cNvSpPr>
            <p:nvPr/>
          </p:nvSpPr>
          <p:spPr bwMode="auto">
            <a:xfrm>
              <a:off x="5248" y="1184"/>
              <a:ext cx="79" cy="73"/>
            </a:xfrm>
            <a:prstGeom prst="ellipse">
              <a:avLst/>
            </a:prstGeom>
            <a:solidFill>
              <a:schemeClr val="tx2"/>
            </a:solidFill>
            <a:ln w="9525">
              <a:noFill/>
              <a:round/>
              <a:headEnd/>
              <a:tailEnd/>
            </a:ln>
            <a:effectLst/>
          </p:spPr>
          <p:txBody>
            <a:bodyPr wrap="none" anchor="ctr"/>
            <a:lstStyle/>
            <a:p>
              <a:pPr>
                <a:defRPr/>
              </a:pPr>
              <a:endParaRPr lang="en-US"/>
            </a:p>
          </p:txBody>
        </p:sp>
        <p:sp>
          <p:nvSpPr>
            <p:cNvPr id="320530" name="Oval 18"/>
            <p:cNvSpPr>
              <a:spLocks noChangeArrowheads="1"/>
            </p:cNvSpPr>
            <p:nvPr/>
          </p:nvSpPr>
          <p:spPr bwMode="auto">
            <a:xfrm>
              <a:off x="5360" y="1184"/>
              <a:ext cx="76" cy="73"/>
            </a:xfrm>
            <a:prstGeom prst="ellipse">
              <a:avLst/>
            </a:prstGeom>
            <a:solidFill>
              <a:schemeClr val="accent2"/>
            </a:solidFill>
            <a:ln w="9525">
              <a:noFill/>
              <a:round/>
              <a:headEnd/>
              <a:tailEnd/>
            </a:ln>
            <a:effectLst/>
          </p:spPr>
          <p:txBody>
            <a:bodyPr wrap="none" anchor="ctr"/>
            <a:lstStyle/>
            <a:p>
              <a:pPr>
                <a:defRPr/>
              </a:pPr>
              <a:endParaRPr lang="en-US"/>
            </a:p>
          </p:txBody>
        </p:sp>
        <p:sp>
          <p:nvSpPr>
            <p:cNvPr id="320531" name="Oval 19"/>
            <p:cNvSpPr>
              <a:spLocks noChangeArrowheads="1"/>
            </p:cNvSpPr>
            <p:nvPr/>
          </p:nvSpPr>
          <p:spPr bwMode="auto">
            <a:xfrm>
              <a:off x="5472" y="1184"/>
              <a:ext cx="73" cy="73"/>
            </a:xfrm>
            <a:prstGeom prst="ellipse">
              <a:avLst/>
            </a:prstGeom>
            <a:solidFill>
              <a:schemeClr val="accent2"/>
            </a:solidFill>
            <a:ln w="9525">
              <a:noFill/>
              <a:round/>
              <a:headEnd/>
              <a:tailEnd/>
            </a:ln>
            <a:effectLst/>
          </p:spPr>
          <p:txBody>
            <a:bodyPr wrap="none" anchor="ctr"/>
            <a:lstStyle/>
            <a:p>
              <a:pPr>
                <a:defRPr/>
              </a:pPr>
              <a:endParaRPr lang="en-US"/>
            </a:p>
          </p:txBody>
        </p:sp>
        <p:sp>
          <p:nvSpPr>
            <p:cNvPr id="320532" name="Oval 20"/>
            <p:cNvSpPr>
              <a:spLocks noChangeArrowheads="1"/>
            </p:cNvSpPr>
            <p:nvPr/>
          </p:nvSpPr>
          <p:spPr bwMode="auto">
            <a:xfrm>
              <a:off x="5584" y="1184"/>
              <a:ext cx="80" cy="73"/>
            </a:xfrm>
            <a:prstGeom prst="ellipse">
              <a:avLst/>
            </a:prstGeom>
            <a:solidFill>
              <a:schemeClr val="accent1"/>
            </a:solidFill>
            <a:ln w="9525">
              <a:noFill/>
              <a:round/>
              <a:headEnd/>
              <a:tailEnd/>
            </a:ln>
            <a:effectLst/>
          </p:spPr>
          <p:txBody>
            <a:bodyPr wrap="none" anchor="ctr"/>
            <a:lstStyle/>
            <a:p>
              <a:pPr>
                <a:defRPr/>
              </a:pPr>
              <a:endParaRPr lang="en-US"/>
            </a:p>
          </p:txBody>
        </p:sp>
        <p:sp>
          <p:nvSpPr>
            <p:cNvPr id="320533"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en-US"/>
            </a:p>
          </p:txBody>
        </p:sp>
        <p:sp>
          <p:nvSpPr>
            <p:cNvPr id="320534"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320535" name="Oval 23"/>
            <p:cNvSpPr>
              <a:spLocks noChangeArrowheads="1"/>
            </p:cNvSpPr>
            <p:nvPr/>
          </p:nvSpPr>
          <p:spPr bwMode="auto">
            <a:xfrm>
              <a:off x="5360" y="1296"/>
              <a:ext cx="76"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320536" name="Oval 24"/>
            <p:cNvSpPr>
              <a:spLocks noChangeArrowheads="1"/>
            </p:cNvSpPr>
            <p:nvPr/>
          </p:nvSpPr>
          <p:spPr bwMode="auto">
            <a:xfrm>
              <a:off x="5472" y="1296"/>
              <a:ext cx="73"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320537"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320538"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en-US"/>
            </a:p>
          </p:txBody>
        </p:sp>
        <p:sp>
          <p:nvSpPr>
            <p:cNvPr id="320539" name="Oval 27"/>
            <p:cNvSpPr>
              <a:spLocks noChangeArrowheads="1"/>
            </p:cNvSpPr>
            <p:nvPr/>
          </p:nvSpPr>
          <p:spPr bwMode="auto">
            <a:xfrm>
              <a:off x="5360" y="1408"/>
              <a:ext cx="76"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320540" name="Oval 28"/>
            <p:cNvSpPr>
              <a:spLocks noChangeArrowheads="1"/>
            </p:cNvSpPr>
            <p:nvPr/>
          </p:nvSpPr>
          <p:spPr bwMode="auto">
            <a:xfrm>
              <a:off x="5472" y="1408"/>
              <a:ext cx="73" cy="80"/>
            </a:xfrm>
            <a:prstGeom prst="ellipse">
              <a:avLst/>
            </a:prstGeom>
            <a:solidFill>
              <a:schemeClr val="accent1"/>
            </a:solidFill>
            <a:ln w="9525">
              <a:noFill/>
              <a:round/>
              <a:headEnd/>
              <a:tailEnd/>
            </a:ln>
            <a:effectLst/>
          </p:spPr>
          <p:txBody>
            <a:bodyPr wrap="none" anchor="ctr"/>
            <a:lstStyle/>
            <a:p>
              <a:pPr>
                <a:defRPr/>
              </a:pPr>
              <a:endParaRPr lang="en-US"/>
            </a:p>
          </p:txBody>
        </p:sp>
        <p:sp>
          <p:nvSpPr>
            <p:cNvPr id="320541"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320542"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en-US"/>
            </a:p>
          </p:txBody>
        </p:sp>
        <p:sp>
          <p:nvSpPr>
            <p:cNvPr id="320543"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320544" name="Oval 32"/>
            <p:cNvSpPr>
              <a:spLocks noChangeArrowheads="1"/>
            </p:cNvSpPr>
            <p:nvPr/>
          </p:nvSpPr>
          <p:spPr bwMode="auto">
            <a:xfrm>
              <a:off x="5360" y="1520"/>
              <a:ext cx="76" cy="79"/>
            </a:xfrm>
            <a:prstGeom prst="ellipse">
              <a:avLst/>
            </a:prstGeom>
            <a:solidFill>
              <a:schemeClr val="accent1"/>
            </a:solidFill>
            <a:ln w="9525">
              <a:noFill/>
              <a:round/>
              <a:headEnd/>
              <a:tailEnd/>
            </a:ln>
            <a:effectLst/>
          </p:spPr>
          <p:txBody>
            <a:bodyPr wrap="none" anchor="ctr"/>
            <a:lstStyle/>
            <a:p>
              <a:pPr>
                <a:defRPr/>
              </a:pPr>
              <a:endParaRPr lang="en-US"/>
            </a:p>
          </p:txBody>
        </p:sp>
        <p:sp>
          <p:nvSpPr>
            <p:cNvPr id="320545" name="Oval 33"/>
            <p:cNvSpPr>
              <a:spLocks noChangeArrowheads="1"/>
            </p:cNvSpPr>
            <p:nvPr/>
          </p:nvSpPr>
          <p:spPr bwMode="auto">
            <a:xfrm>
              <a:off x="5472" y="1520"/>
              <a:ext cx="73" cy="79"/>
            </a:xfrm>
            <a:prstGeom prst="ellipse">
              <a:avLst/>
            </a:prstGeom>
            <a:solidFill>
              <a:schemeClr val="folHlink"/>
            </a:solidFill>
            <a:ln w="9525">
              <a:noFill/>
              <a:round/>
              <a:headEnd/>
              <a:tailEnd/>
            </a:ln>
            <a:effectLst/>
          </p:spPr>
          <p:txBody>
            <a:bodyPr wrap="none" anchor="ctr"/>
            <a:lstStyle/>
            <a:p>
              <a:pPr>
                <a:defRPr/>
              </a:pPr>
              <a:endParaRPr lang="en-US"/>
            </a:p>
          </p:txBody>
        </p:sp>
        <p:sp>
          <p:nvSpPr>
            <p:cNvPr id="320546" name="Oval 34"/>
            <p:cNvSpPr>
              <a:spLocks noChangeArrowheads="1"/>
            </p:cNvSpPr>
            <p:nvPr/>
          </p:nvSpPr>
          <p:spPr bwMode="auto">
            <a:xfrm>
              <a:off x="5136" y="1632"/>
              <a:ext cx="80" cy="75"/>
            </a:xfrm>
            <a:prstGeom prst="ellipse">
              <a:avLst/>
            </a:prstGeom>
            <a:solidFill>
              <a:schemeClr val="accent1"/>
            </a:solidFill>
            <a:ln w="9525">
              <a:noFill/>
              <a:round/>
              <a:headEnd/>
              <a:tailEnd/>
            </a:ln>
            <a:effectLst/>
          </p:spPr>
          <p:txBody>
            <a:bodyPr wrap="none" anchor="ctr"/>
            <a:lstStyle/>
            <a:p>
              <a:pPr>
                <a:defRPr/>
              </a:pPr>
              <a:endParaRPr lang="en-US"/>
            </a:p>
          </p:txBody>
        </p:sp>
        <p:sp>
          <p:nvSpPr>
            <p:cNvPr id="320547" name="Oval 35"/>
            <p:cNvSpPr>
              <a:spLocks noChangeArrowheads="1"/>
            </p:cNvSpPr>
            <p:nvPr/>
          </p:nvSpPr>
          <p:spPr bwMode="auto">
            <a:xfrm>
              <a:off x="5248" y="1632"/>
              <a:ext cx="79" cy="75"/>
            </a:xfrm>
            <a:prstGeom prst="ellipse">
              <a:avLst/>
            </a:prstGeom>
            <a:solidFill>
              <a:schemeClr val="accent1"/>
            </a:solidFill>
            <a:ln w="9525">
              <a:noFill/>
              <a:round/>
              <a:headEnd/>
              <a:tailEnd/>
            </a:ln>
            <a:effectLst/>
          </p:spPr>
          <p:txBody>
            <a:bodyPr wrap="none" anchor="ctr"/>
            <a:lstStyle/>
            <a:p>
              <a:pPr>
                <a:defRPr/>
              </a:pPr>
              <a:endParaRPr lang="en-US"/>
            </a:p>
          </p:txBody>
        </p:sp>
        <p:sp>
          <p:nvSpPr>
            <p:cNvPr id="320548" name="Oval 36"/>
            <p:cNvSpPr>
              <a:spLocks noChangeArrowheads="1"/>
            </p:cNvSpPr>
            <p:nvPr/>
          </p:nvSpPr>
          <p:spPr bwMode="auto">
            <a:xfrm>
              <a:off x="5360" y="1632"/>
              <a:ext cx="76" cy="75"/>
            </a:xfrm>
            <a:prstGeom prst="ellipse">
              <a:avLst/>
            </a:prstGeom>
            <a:solidFill>
              <a:schemeClr val="folHlink"/>
            </a:solidFill>
            <a:ln w="9525">
              <a:noFill/>
              <a:round/>
              <a:headEnd/>
              <a:tailEnd/>
            </a:ln>
            <a:effectLst/>
          </p:spPr>
          <p:txBody>
            <a:bodyPr wrap="none" anchor="ctr"/>
            <a:lstStyle/>
            <a:p>
              <a:pPr>
                <a:defRPr/>
              </a:pPr>
              <a:endParaRPr lang="en-US"/>
            </a:p>
          </p:txBody>
        </p:sp>
        <p:sp>
          <p:nvSpPr>
            <p:cNvPr id="320549" name="Oval 37"/>
            <p:cNvSpPr>
              <a:spLocks noChangeArrowheads="1"/>
            </p:cNvSpPr>
            <p:nvPr/>
          </p:nvSpPr>
          <p:spPr bwMode="auto">
            <a:xfrm>
              <a:off x="5472" y="1632"/>
              <a:ext cx="73" cy="75"/>
            </a:xfrm>
            <a:prstGeom prst="ellipse">
              <a:avLst/>
            </a:prstGeom>
            <a:solidFill>
              <a:schemeClr val="folHlink"/>
            </a:solidFill>
            <a:ln w="9525">
              <a:noFill/>
              <a:round/>
              <a:headEnd/>
              <a:tailEnd/>
            </a:ln>
            <a:effectLst/>
          </p:spPr>
          <p:txBody>
            <a:bodyPr wrap="none" anchor="ctr"/>
            <a:lstStyle/>
            <a:p>
              <a:pPr>
                <a:defRPr/>
              </a:pPr>
              <a:endParaRPr lang="en-US"/>
            </a:p>
          </p:txBody>
        </p:sp>
        <p:sp>
          <p:nvSpPr>
            <p:cNvPr id="320550"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en-US"/>
            </a:p>
          </p:txBody>
        </p:sp>
        <p:sp>
          <p:nvSpPr>
            <p:cNvPr id="320551" name="Oval 39"/>
            <p:cNvSpPr>
              <a:spLocks noChangeArrowheads="1"/>
            </p:cNvSpPr>
            <p:nvPr/>
          </p:nvSpPr>
          <p:spPr bwMode="auto">
            <a:xfrm>
              <a:off x="5472" y="1744"/>
              <a:ext cx="73" cy="80"/>
            </a:xfrm>
            <a:prstGeom prst="ellipse">
              <a:avLst/>
            </a:prstGeom>
            <a:solidFill>
              <a:schemeClr val="folHlink"/>
            </a:solidFill>
            <a:ln w="9525">
              <a:noFill/>
              <a:round/>
              <a:headEnd/>
              <a:tailEnd/>
            </a:ln>
            <a:effectLst/>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1" fontAlgn="base" hangingPunct="1">
        <a:spcBef>
          <a:spcPct val="0"/>
        </a:spcBef>
        <a:spcAft>
          <a:spcPct val="0"/>
        </a:spcAft>
        <a:defRPr sz="3900" b="1">
          <a:solidFill>
            <a:schemeClr val="tx2"/>
          </a:solidFill>
          <a:latin typeface="+mj-lt"/>
          <a:ea typeface="+mj-ea"/>
          <a:cs typeface="+mj-cs"/>
        </a:defRPr>
      </a:lvl1pPr>
      <a:lvl2pPr algn="l" rtl="0" eaLnBrk="1" fontAlgn="base" hangingPunct="1">
        <a:spcBef>
          <a:spcPct val="0"/>
        </a:spcBef>
        <a:spcAft>
          <a:spcPct val="0"/>
        </a:spcAft>
        <a:defRPr sz="3900" b="1">
          <a:solidFill>
            <a:schemeClr val="tx2"/>
          </a:solidFill>
          <a:latin typeface="Arial" charset="0"/>
        </a:defRPr>
      </a:lvl2pPr>
      <a:lvl3pPr algn="l" rtl="0" eaLnBrk="1" fontAlgn="base" hangingPunct="1">
        <a:spcBef>
          <a:spcPct val="0"/>
        </a:spcBef>
        <a:spcAft>
          <a:spcPct val="0"/>
        </a:spcAft>
        <a:defRPr sz="3900" b="1">
          <a:solidFill>
            <a:schemeClr val="tx2"/>
          </a:solidFill>
          <a:latin typeface="Arial" charset="0"/>
        </a:defRPr>
      </a:lvl3pPr>
      <a:lvl4pPr algn="l" rtl="0" eaLnBrk="1" fontAlgn="base" hangingPunct="1">
        <a:spcBef>
          <a:spcPct val="0"/>
        </a:spcBef>
        <a:spcAft>
          <a:spcPct val="0"/>
        </a:spcAft>
        <a:defRPr sz="3900" b="1">
          <a:solidFill>
            <a:schemeClr val="tx2"/>
          </a:solidFill>
          <a:latin typeface="Arial" charset="0"/>
        </a:defRPr>
      </a:lvl4pPr>
      <a:lvl5pPr algn="l" rtl="0" eaLnBrk="1" fontAlgn="base" hangingPunct="1">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1" fontAlgn="base" hangingPunct="1">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1" fontAlgn="base" hangingPunct="1">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1" fontAlgn="base" hangingPunct="1">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1" fontAlgn="base" hangingPunct="1">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EFCOG Contractor Assurance System (CAS) </a:t>
            </a:r>
            <a:r>
              <a:rPr lang="en-US" b="1" dirty="0" smtClean="0"/>
              <a:t>Survey</a:t>
            </a:r>
            <a:endParaRPr lang="en-US" dirty="0"/>
          </a:p>
        </p:txBody>
      </p:sp>
      <p:sp>
        <p:nvSpPr>
          <p:cNvPr id="3" name="Subtitle 2"/>
          <p:cNvSpPr>
            <a:spLocks noGrp="1"/>
          </p:cNvSpPr>
          <p:nvPr>
            <p:ph type="subTitle" idx="1"/>
          </p:nvPr>
        </p:nvSpPr>
        <p:spPr/>
        <p:txBody>
          <a:bodyPr/>
          <a:lstStyle/>
          <a:p>
            <a:r>
              <a:rPr lang="en-US" dirty="0" smtClean="0"/>
              <a:t>Summary of Results</a:t>
            </a:r>
            <a:endParaRPr lang="en-US" dirty="0"/>
          </a:p>
        </p:txBody>
      </p:sp>
      <p:sp>
        <p:nvSpPr>
          <p:cNvPr id="4" name="Subtitle 2"/>
          <p:cNvSpPr txBox="1">
            <a:spLocks/>
          </p:cNvSpPr>
          <p:nvPr/>
        </p:nvSpPr>
        <p:spPr bwMode="auto">
          <a:xfrm>
            <a:off x="304800" y="4953000"/>
            <a:ext cx="5715000" cy="98054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r" rtl="0" eaLnBrk="1" fontAlgn="base" hangingPunct="1">
              <a:spcBef>
                <a:spcPct val="20000"/>
              </a:spcBef>
              <a:spcAft>
                <a:spcPct val="0"/>
              </a:spcAft>
              <a:buClr>
                <a:schemeClr val="tx2"/>
              </a:buClr>
              <a:buSzPct val="70000"/>
              <a:buFont typeface="Wingdings" pitchFamily="2" charset="2"/>
              <a:buNone/>
              <a:defRPr sz="3200">
                <a:solidFill>
                  <a:schemeClr val="tx1"/>
                </a:solidFill>
                <a:latin typeface="+mn-lt"/>
                <a:ea typeface="+mn-ea"/>
                <a:cs typeface="+mn-cs"/>
              </a:defRPr>
            </a:lvl1pPr>
            <a:lvl2pPr marL="692150" indent="-347663" algn="l" rtl="0" eaLnBrk="1" fontAlgn="base" hangingPunct="1">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1" fontAlgn="base" hangingPunct="1">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1" fontAlgn="base" hangingPunct="1">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endParaRPr lang="en-US" sz="2400" b="1" kern="0" smtClean="0"/>
          </a:p>
          <a:p>
            <a:r>
              <a:rPr lang="en-US" sz="1800" b="1" kern="0" smtClean="0"/>
              <a:t>Patricia M. Allen, CAS Technical Subgroup, Chair</a:t>
            </a:r>
            <a:endParaRPr lang="en-US" sz="1800" b="1" kern="0" dirty="0" smtClean="0"/>
          </a:p>
        </p:txBody>
      </p:sp>
    </p:spTree>
    <p:extLst>
      <p:ext uri="{BB962C8B-B14F-4D97-AF65-F5344CB8AC3E}">
        <p14:creationId xmlns:p14="http://schemas.microsoft.com/office/powerpoint/2010/main" val="3252079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Reviews</a:t>
            </a:r>
            <a:endParaRPr lang="en-US" dirty="0"/>
          </a:p>
        </p:txBody>
      </p:sp>
      <p:sp>
        <p:nvSpPr>
          <p:cNvPr id="3" name="Content Placeholder 2"/>
          <p:cNvSpPr>
            <a:spLocks noGrp="1"/>
          </p:cNvSpPr>
          <p:nvPr>
            <p:ph idx="1"/>
          </p:nvPr>
        </p:nvSpPr>
        <p:spPr>
          <a:xfrm>
            <a:off x="304800" y="1752600"/>
            <a:ext cx="8382000" cy="3614737"/>
          </a:xfrm>
        </p:spPr>
        <p:txBody>
          <a:bodyPr/>
          <a:lstStyle/>
          <a:p>
            <a:pPr marL="182880" indent="-228600">
              <a:spcAft>
                <a:spcPts val="1800"/>
              </a:spcAft>
            </a:pPr>
            <a:r>
              <a:rPr lang="en-US" sz="2800" dirty="0" smtClean="0"/>
              <a:t>100% - </a:t>
            </a:r>
            <a:r>
              <a:rPr lang="en-US" sz="2800" dirty="0"/>
              <a:t>An internal audit process exists. </a:t>
            </a:r>
            <a:endParaRPr lang="en-US" sz="2800" dirty="0" smtClean="0"/>
          </a:p>
          <a:p>
            <a:pPr marL="182880" indent="-228600">
              <a:spcBef>
                <a:spcPts val="0"/>
              </a:spcBef>
            </a:pPr>
            <a:r>
              <a:rPr lang="en-US" sz="2800" dirty="0" smtClean="0"/>
              <a:t>100% - </a:t>
            </a:r>
            <a:r>
              <a:rPr lang="en-US" sz="2800" dirty="0"/>
              <a:t>CAS effectiveness reviews are integrated with other process/ system reviews [Section 2.b(1)] (Integrated Safety Management System, Quality Assurance, etc.). </a:t>
            </a:r>
          </a:p>
        </p:txBody>
      </p:sp>
    </p:spTree>
    <p:extLst>
      <p:ext uri="{BB962C8B-B14F-4D97-AF65-F5344CB8AC3E}">
        <p14:creationId xmlns:p14="http://schemas.microsoft.com/office/powerpoint/2010/main" val="3299720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6553200" cy="1295400"/>
          </a:xfrm>
        </p:spPr>
        <p:txBody>
          <a:bodyPr>
            <a:normAutofit/>
          </a:bodyPr>
          <a:lstStyle/>
          <a:p>
            <a:r>
              <a:rPr lang="en-US" dirty="0" smtClean="0"/>
              <a:t>Example Measures for CAS Efficiency</a:t>
            </a:r>
            <a:endParaRPr lang="en-US" dirty="0"/>
          </a:p>
        </p:txBody>
      </p:sp>
      <p:sp>
        <p:nvSpPr>
          <p:cNvPr id="3" name="Content Placeholder 2"/>
          <p:cNvSpPr>
            <a:spLocks noGrp="1"/>
          </p:cNvSpPr>
          <p:nvPr>
            <p:ph idx="1"/>
          </p:nvPr>
        </p:nvSpPr>
        <p:spPr>
          <a:xfrm>
            <a:off x="228600" y="1828800"/>
            <a:ext cx="8229600" cy="3843337"/>
          </a:xfrm>
        </p:spPr>
        <p:txBody>
          <a:bodyPr>
            <a:normAutofit fontScale="77500" lnSpcReduction="20000"/>
          </a:bodyPr>
          <a:lstStyle/>
          <a:p>
            <a:pPr marL="182880" indent="-228600">
              <a:lnSpc>
                <a:spcPct val="120000"/>
              </a:lnSpc>
              <a:spcBef>
                <a:spcPts val="0"/>
              </a:spcBef>
              <a:spcAft>
                <a:spcPts val="1200"/>
              </a:spcAft>
            </a:pPr>
            <a:r>
              <a:rPr lang="en-US" dirty="0"/>
              <a:t>CAS functions are employed both centrally and in line organizations. </a:t>
            </a:r>
            <a:endParaRPr lang="en-US" dirty="0" smtClean="0"/>
          </a:p>
          <a:p>
            <a:pPr marL="182880" indent="-228600">
              <a:lnSpc>
                <a:spcPct val="120000"/>
              </a:lnSpc>
              <a:spcBef>
                <a:spcPts val="0"/>
              </a:spcBef>
              <a:spcAft>
                <a:spcPts val="1200"/>
              </a:spcAft>
            </a:pPr>
            <a:r>
              <a:rPr lang="en-US" dirty="0" smtClean="0"/>
              <a:t>Monthly </a:t>
            </a:r>
            <a:r>
              <a:rPr lang="en-US" dirty="0"/>
              <a:t>performance meeting with the executive leadership </a:t>
            </a:r>
            <a:r>
              <a:rPr lang="en-US" dirty="0" smtClean="0"/>
              <a:t>team.</a:t>
            </a:r>
          </a:p>
          <a:p>
            <a:pPr marL="182880" indent="-228600">
              <a:lnSpc>
                <a:spcPct val="120000"/>
              </a:lnSpc>
              <a:spcBef>
                <a:spcPts val="0"/>
              </a:spcBef>
              <a:spcAft>
                <a:spcPts val="1200"/>
              </a:spcAft>
            </a:pPr>
            <a:r>
              <a:rPr lang="en-US" dirty="0"/>
              <a:t>Cross-discipline committee evaluating CAS for </a:t>
            </a:r>
            <a:r>
              <a:rPr lang="en-US" dirty="0" smtClean="0"/>
              <a:t>trends.</a:t>
            </a:r>
          </a:p>
          <a:p>
            <a:pPr marL="182880" indent="-228600">
              <a:lnSpc>
                <a:spcPct val="120000"/>
              </a:lnSpc>
              <a:spcBef>
                <a:spcPts val="0"/>
              </a:spcBef>
              <a:spcAft>
                <a:spcPts val="1200"/>
              </a:spcAft>
            </a:pPr>
            <a:r>
              <a:rPr lang="en-US" dirty="0" smtClean="0"/>
              <a:t>Leverage </a:t>
            </a:r>
            <a:r>
              <a:rPr lang="en-US" dirty="0"/>
              <a:t>existing activities (Self-Assessment, Safety Observations, Operational Performance Measurement</a:t>
            </a:r>
            <a:r>
              <a:rPr lang="en-US" dirty="0" smtClean="0"/>
              <a:t>). </a:t>
            </a:r>
          </a:p>
          <a:p>
            <a:pPr marL="182880" indent="-228600">
              <a:lnSpc>
                <a:spcPct val="120000"/>
              </a:lnSpc>
              <a:spcBef>
                <a:spcPts val="0"/>
              </a:spcBef>
              <a:spcAft>
                <a:spcPts val="1200"/>
              </a:spcAft>
            </a:pPr>
            <a:r>
              <a:rPr lang="en-US" dirty="0" smtClean="0"/>
              <a:t>Plan assessments with other DOE sites.</a:t>
            </a:r>
            <a:endParaRPr lang="en-US" dirty="0"/>
          </a:p>
        </p:txBody>
      </p:sp>
    </p:spTree>
    <p:extLst>
      <p:ext uri="{BB962C8B-B14F-4D97-AF65-F5344CB8AC3E}">
        <p14:creationId xmlns:p14="http://schemas.microsoft.com/office/powerpoint/2010/main" val="964051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43025929"/>
              </p:ext>
            </p:extLst>
          </p:nvPr>
        </p:nvGraphicFramePr>
        <p:xfrm>
          <a:off x="1295400" y="1600200"/>
          <a:ext cx="6477000" cy="4521850"/>
        </p:xfrm>
        <a:graphic>
          <a:graphicData uri="http://schemas.openxmlformats.org/drawingml/2006/table">
            <a:tbl>
              <a:tblPr firstRow="1" firstCol="1" bandRow="1">
                <a:tableStyleId>{5C22544A-7EE6-4342-B048-85BDC9FD1C3A}</a:tableStyleId>
              </a:tblPr>
              <a:tblGrid>
                <a:gridCol w="5547357"/>
                <a:gridCol w="929643"/>
              </a:tblGrid>
              <a:tr h="559447">
                <a:tc>
                  <a:txBody>
                    <a:bodyPr/>
                    <a:lstStyle/>
                    <a:p>
                      <a:pPr marL="0" marR="0">
                        <a:lnSpc>
                          <a:spcPct val="115000"/>
                        </a:lnSpc>
                        <a:spcBef>
                          <a:spcPts val="0"/>
                        </a:spcBef>
                        <a:spcAft>
                          <a:spcPts val="0"/>
                        </a:spcAft>
                      </a:pPr>
                      <a:r>
                        <a:rPr lang="en-US" sz="2000" dirty="0">
                          <a:effectLst/>
                        </a:rPr>
                        <a:t>Management Assessments</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a:lnSpc>
                          <a:spcPct val="115000"/>
                        </a:lnSpc>
                        <a:spcBef>
                          <a:spcPts val="0"/>
                        </a:spcBef>
                        <a:spcAft>
                          <a:spcPts val="0"/>
                        </a:spcAft>
                      </a:pPr>
                      <a:r>
                        <a:rPr lang="en-US" sz="2000" dirty="0" smtClean="0">
                          <a:effectLst/>
                        </a:rPr>
                        <a:t>100%</a:t>
                      </a:r>
                      <a:endParaRPr lang="en-US" sz="2000" dirty="0">
                        <a:effectLst/>
                        <a:latin typeface="Calibri"/>
                        <a:ea typeface="Calibri"/>
                        <a:cs typeface="Times New Roman"/>
                      </a:endParaRPr>
                    </a:p>
                  </a:txBody>
                  <a:tcPr marL="95250" marR="95250" marT="47625" marB="47625" anchor="ctr">
                    <a:solidFill>
                      <a:srgbClr val="00B0F0"/>
                    </a:solidFill>
                  </a:tcPr>
                </a:tc>
              </a:tr>
              <a:tr h="559447">
                <a:tc>
                  <a:txBody>
                    <a:bodyPr/>
                    <a:lstStyle/>
                    <a:p>
                      <a:pPr marL="0" marR="0">
                        <a:lnSpc>
                          <a:spcPct val="115000"/>
                        </a:lnSpc>
                        <a:spcBef>
                          <a:spcPts val="0"/>
                        </a:spcBef>
                        <a:spcAft>
                          <a:spcPts val="0"/>
                        </a:spcAft>
                      </a:pPr>
                      <a:r>
                        <a:rPr lang="en-US" sz="2000" dirty="0" smtClean="0">
                          <a:effectLst/>
                          <a:latin typeface="Calibri"/>
                          <a:ea typeface="Calibri"/>
                          <a:cs typeface="Times New Roman"/>
                        </a:rPr>
                        <a:t>Risk Based</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smtClean="0">
                          <a:solidFill>
                            <a:schemeClr val="lt1"/>
                          </a:solidFill>
                          <a:effectLst/>
                          <a:latin typeface="+mn-lt"/>
                          <a:ea typeface="+mn-ea"/>
                          <a:cs typeface="+mn-cs"/>
                        </a:rPr>
                        <a:t>100%</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r h="559447">
                <a:tc>
                  <a:txBody>
                    <a:bodyPr/>
                    <a:lstStyle/>
                    <a:p>
                      <a:pPr marL="0" marR="0">
                        <a:lnSpc>
                          <a:spcPct val="115000"/>
                        </a:lnSpc>
                        <a:spcBef>
                          <a:spcPts val="0"/>
                        </a:spcBef>
                        <a:spcAft>
                          <a:spcPts val="0"/>
                        </a:spcAft>
                      </a:pPr>
                      <a:r>
                        <a:rPr lang="en-US" sz="2000" dirty="0">
                          <a:effectLst/>
                        </a:rPr>
                        <a:t>Behavior Based Safety Observations</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87%</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r h="559447">
                <a:tc>
                  <a:txBody>
                    <a:bodyPr/>
                    <a:lstStyle/>
                    <a:p>
                      <a:pPr marL="0" marR="0">
                        <a:lnSpc>
                          <a:spcPct val="115000"/>
                        </a:lnSpc>
                        <a:spcBef>
                          <a:spcPts val="0"/>
                        </a:spcBef>
                        <a:spcAft>
                          <a:spcPts val="0"/>
                        </a:spcAft>
                      </a:pPr>
                      <a:r>
                        <a:rPr lang="en-US" sz="2000">
                          <a:effectLst/>
                        </a:rPr>
                        <a:t>Management Field Observations</a:t>
                      </a:r>
                      <a:endParaRPr lang="en-US" sz="200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93%</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r h="559447">
                <a:tc>
                  <a:txBody>
                    <a:bodyPr/>
                    <a:lstStyle/>
                    <a:p>
                      <a:pPr marL="0" marR="0">
                        <a:lnSpc>
                          <a:spcPct val="115000"/>
                        </a:lnSpc>
                        <a:spcBef>
                          <a:spcPts val="0"/>
                        </a:spcBef>
                        <a:spcAft>
                          <a:spcPts val="0"/>
                        </a:spcAft>
                      </a:pPr>
                      <a:r>
                        <a:rPr lang="en-US" sz="2000">
                          <a:effectLst/>
                        </a:rPr>
                        <a:t>Monitored Evolutions</a:t>
                      </a:r>
                      <a:endParaRPr lang="en-US" sz="200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87%</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r h="559447">
                <a:tc>
                  <a:txBody>
                    <a:bodyPr/>
                    <a:lstStyle/>
                    <a:p>
                      <a:pPr marL="0" marR="0">
                        <a:lnSpc>
                          <a:spcPct val="115000"/>
                        </a:lnSpc>
                        <a:spcBef>
                          <a:spcPts val="0"/>
                        </a:spcBef>
                        <a:spcAft>
                          <a:spcPts val="0"/>
                        </a:spcAft>
                      </a:pPr>
                      <a:r>
                        <a:rPr lang="en-US" sz="2000" dirty="0">
                          <a:effectLst/>
                        </a:rPr>
                        <a:t>Self-Assessments</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smtClean="0">
                          <a:solidFill>
                            <a:schemeClr val="lt1"/>
                          </a:solidFill>
                          <a:effectLst/>
                          <a:latin typeface="+mn-lt"/>
                          <a:ea typeface="+mn-ea"/>
                          <a:cs typeface="+mn-cs"/>
                        </a:rPr>
                        <a:t>100%</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r h="605721">
                <a:tc>
                  <a:txBody>
                    <a:bodyPr/>
                    <a:lstStyle/>
                    <a:p>
                      <a:pPr marL="0" marR="0">
                        <a:lnSpc>
                          <a:spcPct val="115000"/>
                        </a:lnSpc>
                        <a:spcBef>
                          <a:spcPts val="0"/>
                        </a:spcBef>
                        <a:spcAft>
                          <a:spcPts val="0"/>
                        </a:spcAft>
                      </a:pPr>
                      <a:r>
                        <a:rPr lang="en-US" sz="2000" dirty="0">
                          <a:effectLst/>
                        </a:rPr>
                        <a:t>Subcontractor Assessments / Observations</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93%</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r h="559447">
                <a:tc>
                  <a:txBody>
                    <a:bodyPr/>
                    <a:lstStyle/>
                    <a:p>
                      <a:pPr marL="0" marR="0">
                        <a:lnSpc>
                          <a:spcPct val="115000"/>
                        </a:lnSpc>
                        <a:spcBef>
                          <a:spcPts val="0"/>
                        </a:spcBef>
                        <a:spcAft>
                          <a:spcPts val="0"/>
                        </a:spcAft>
                      </a:pPr>
                      <a:r>
                        <a:rPr lang="en-US" sz="2000" dirty="0">
                          <a:effectLst/>
                        </a:rPr>
                        <a:t>Other </a:t>
                      </a:r>
                      <a:r>
                        <a:rPr lang="en-US" sz="2000" dirty="0" smtClean="0">
                          <a:effectLst/>
                        </a:rPr>
                        <a:t>(QA audits, Readiness Reviews)</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smtClean="0">
                          <a:solidFill>
                            <a:schemeClr val="lt1"/>
                          </a:solidFill>
                          <a:effectLst/>
                          <a:latin typeface="+mn-lt"/>
                          <a:ea typeface="+mn-ea"/>
                          <a:cs typeface="+mn-cs"/>
                        </a:rPr>
                        <a:t>  40%</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bl>
          </a:graphicData>
        </a:graphic>
      </p:graphicFrame>
    </p:spTree>
    <p:extLst>
      <p:ext uri="{BB962C8B-B14F-4D97-AF65-F5344CB8AC3E}">
        <p14:creationId xmlns:p14="http://schemas.microsoft.com/office/powerpoint/2010/main" val="1717289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Methods to Select Self-Assessments</a:t>
            </a:r>
            <a:endParaRPr lang="en-US" dirty="0"/>
          </a:p>
        </p:txBody>
      </p:sp>
      <p:sp>
        <p:nvSpPr>
          <p:cNvPr id="3" name="Content Placeholder 2"/>
          <p:cNvSpPr>
            <a:spLocks noGrp="1"/>
          </p:cNvSpPr>
          <p:nvPr>
            <p:ph idx="1"/>
          </p:nvPr>
        </p:nvSpPr>
        <p:spPr>
          <a:xfrm>
            <a:off x="381000" y="1752600"/>
            <a:ext cx="8458200" cy="4191000"/>
          </a:xfrm>
        </p:spPr>
        <p:txBody>
          <a:bodyPr>
            <a:normAutofit/>
          </a:bodyPr>
          <a:lstStyle/>
          <a:p>
            <a:pPr marL="182880" indent="-228600">
              <a:spcBef>
                <a:spcPts val="0"/>
              </a:spcBef>
              <a:spcAft>
                <a:spcPts val="1200"/>
              </a:spcAft>
            </a:pPr>
            <a:r>
              <a:rPr lang="en-US" sz="2800" dirty="0"/>
              <a:t>Risk </a:t>
            </a:r>
            <a:r>
              <a:rPr lang="en-US" sz="2800" dirty="0" smtClean="0"/>
              <a:t>based, </a:t>
            </a:r>
            <a:r>
              <a:rPr lang="en-US" sz="2800" dirty="0"/>
              <a:t>rigorous, formal </a:t>
            </a:r>
            <a:r>
              <a:rPr lang="en-US" sz="2800" dirty="0" smtClean="0"/>
              <a:t>evaluations</a:t>
            </a:r>
          </a:p>
          <a:p>
            <a:pPr marL="182880" indent="-228600">
              <a:spcBef>
                <a:spcPts val="0"/>
              </a:spcBef>
              <a:spcAft>
                <a:spcPts val="1200"/>
              </a:spcAft>
            </a:pPr>
            <a:r>
              <a:rPr lang="en-US" sz="2800" dirty="0"/>
              <a:t>Based upon performance (metrics, trends, events, performance reviews) as well as new or revised processes, mission impact concerns, </a:t>
            </a:r>
            <a:r>
              <a:rPr lang="en-US" sz="2800" dirty="0" smtClean="0"/>
              <a:t>strategic </a:t>
            </a:r>
            <a:r>
              <a:rPr lang="en-US" sz="2800" dirty="0"/>
              <a:t>drivers, and compliance. </a:t>
            </a:r>
            <a:endParaRPr lang="en-US" sz="2800" dirty="0" smtClean="0"/>
          </a:p>
          <a:p>
            <a:pPr marL="182880" indent="-228600">
              <a:spcBef>
                <a:spcPts val="0"/>
              </a:spcBef>
              <a:spcAft>
                <a:spcPts val="1200"/>
              </a:spcAft>
            </a:pPr>
            <a:r>
              <a:rPr lang="en-US" sz="2800" dirty="0" smtClean="0"/>
              <a:t>Integrated with QA, DOE and other external groups for efficiency</a:t>
            </a:r>
          </a:p>
          <a:p>
            <a:pPr marL="182880" indent="-228600">
              <a:spcBef>
                <a:spcPts val="0"/>
              </a:spcBef>
              <a:spcAft>
                <a:spcPts val="1200"/>
              </a:spcAft>
            </a:pPr>
            <a:r>
              <a:rPr lang="en-US" sz="2800" dirty="0" smtClean="0"/>
              <a:t>Multi-year planning – updated as needed</a:t>
            </a:r>
          </a:p>
        </p:txBody>
      </p:sp>
    </p:spTree>
    <p:extLst>
      <p:ext uri="{BB962C8B-B14F-4D97-AF65-F5344CB8AC3E}">
        <p14:creationId xmlns:p14="http://schemas.microsoft.com/office/powerpoint/2010/main" val="2041036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Self-Assessment Effectiveness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70212336"/>
              </p:ext>
            </p:extLst>
          </p:nvPr>
        </p:nvGraphicFramePr>
        <p:xfrm>
          <a:off x="838200" y="1905000"/>
          <a:ext cx="7467600" cy="3581400"/>
        </p:xfrm>
        <a:graphic>
          <a:graphicData uri="http://schemas.openxmlformats.org/drawingml/2006/table">
            <a:tbl>
              <a:tblPr firstRow="1" firstCol="1" bandRow="1">
                <a:tableStyleId>{5C22544A-7EE6-4342-B048-85BDC9FD1C3A}</a:tableStyleId>
              </a:tblPr>
              <a:tblGrid>
                <a:gridCol w="6477000"/>
                <a:gridCol w="990600"/>
              </a:tblGrid>
              <a:tr h="716280">
                <a:tc>
                  <a:txBody>
                    <a:bodyPr/>
                    <a:lstStyle/>
                    <a:p>
                      <a:pPr marL="0" marR="0">
                        <a:lnSpc>
                          <a:spcPct val="115000"/>
                        </a:lnSpc>
                        <a:spcBef>
                          <a:spcPts val="0"/>
                        </a:spcBef>
                        <a:spcAft>
                          <a:spcPts val="0"/>
                        </a:spcAft>
                      </a:pPr>
                      <a:r>
                        <a:rPr lang="en-US" sz="2800" dirty="0">
                          <a:effectLst/>
                        </a:rPr>
                        <a:t>Not Effective</a:t>
                      </a:r>
                      <a:endParaRPr lang="en-US" sz="2800" dirty="0">
                        <a:effectLst/>
                        <a:latin typeface="Calibri"/>
                        <a:ea typeface="Calibri"/>
                        <a:cs typeface="Times New Roman"/>
                      </a:endParaRPr>
                    </a:p>
                  </a:txBody>
                  <a:tcPr marL="50385" marR="50385" marT="33590" marB="33590" anchor="ctr">
                    <a:solidFill>
                      <a:srgbClr val="00B0F0"/>
                    </a:solidFill>
                  </a:tcPr>
                </a:tc>
                <a:tc>
                  <a:txBody>
                    <a:bodyPr/>
                    <a:lstStyle/>
                    <a:p>
                      <a:pPr marL="0" marR="0" algn="r">
                        <a:lnSpc>
                          <a:spcPct val="115000"/>
                        </a:lnSpc>
                        <a:spcBef>
                          <a:spcPts val="0"/>
                        </a:spcBef>
                        <a:spcAft>
                          <a:spcPts val="0"/>
                        </a:spcAft>
                      </a:pPr>
                      <a:r>
                        <a:rPr lang="en-US" sz="2800" dirty="0">
                          <a:effectLst/>
                        </a:rPr>
                        <a:t> </a:t>
                      </a:r>
                      <a:r>
                        <a:rPr lang="en-US" sz="2800" dirty="0" smtClean="0">
                          <a:effectLst/>
                        </a:rPr>
                        <a:t>  0%</a:t>
                      </a:r>
                      <a:endParaRPr lang="en-US" sz="2800" dirty="0">
                        <a:effectLst/>
                        <a:latin typeface="Calibri"/>
                        <a:ea typeface="Calibri"/>
                        <a:cs typeface="Times New Roman"/>
                      </a:endParaRPr>
                    </a:p>
                  </a:txBody>
                  <a:tcPr marL="0" marR="0" marT="0" marB="0" anchor="ctr">
                    <a:solidFill>
                      <a:srgbClr val="00B0F0"/>
                    </a:solidFill>
                  </a:tcPr>
                </a:tc>
              </a:tr>
              <a:tr h="716280">
                <a:tc>
                  <a:txBody>
                    <a:bodyPr/>
                    <a:lstStyle/>
                    <a:p>
                      <a:pPr marL="0" marR="0">
                        <a:lnSpc>
                          <a:spcPct val="115000"/>
                        </a:lnSpc>
                        <a:spcBef>
                          <a:spcPts val="0"/>
                        </a:spcBef>
                        <a:spcAft>
                          <a:spcPts val="0"/>
                        </a:spcAft>
                      </a:pPr>
                      <a:r>
                        <a:rPr lang="en-US" sz="2800" dirty="0">
                          <a:effectLst/>
                        </a:rPr>
                        <a:t>Somewhat ineffective</a:t>
                      </a:r>
                      <a:endParaRPr lang="en-US" sz="2800" dirty="0">
                        <a:effectLst/>
                        <a:latin typeface="Calibri"/>
                        <a:ea typeface="Calibri"/>
                        <a:cs typeface="Times New Roman"/>
                      </a:endParaRPr>
                    </a:p>
                  </a:txBody>
                  <a:tcPr marL="50385" marR="50385" marT="33590" marB="33590"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800" b="1" kern="1200" dirty="0">
                          <a:solidFill>
                            <a:schemeClr val="lt1"/>
                          </a:solidFill>
                          <a:effectLst/>
                          <a:latin typeface="+mn-lt"/>
                          <a:ea typeface="+mn-ea"/>
                          <a:cs typeface="+mn-cs"/>
                        </a:rPr>
                        <a:t>  </a:t>
                      </a:r>
                      <a:r>
                        <a:rPr lang="en-US" sz="2800" b="1" kern="1200" dirty="0" smtClean="0">
                          <a:solidFill>
                            <a:schemeClr val="lt1"/>
                          </a:solidFill>
                          <a:effectLst/>
                          <a:latin typeface="+mn-lt"/>
                          <a:ea typeface="+mn-ea"/>
                          <a:cs typeface="+mn-cs"/>
                        </a:rPr>
                        <a:t> 0%</a:t>
                      </a:r>
                      <a:endParaRPr lang="en-US" sz="2800" b="1" kern="1200" dirty="0">
                        <a:solidFill>
                          <a:schemeClr val="lt1"/>
                        </a:solidFill>
                        <a:effectLst/>
                        <a:latin typeface="+mn-lt"/>
                        <a:ea typeface="+mn-ea"/>
                        <a:cs typeface="+mn-cs"/>
                      </a:endParaRPr>
                    </a:p>
                  </a:txBody>
                  <a:tcPr marL="0" marR="0" marT="0" marB="0" anchor="ctr">
                    <a:solidFill>
                      <a:srgbClr val="00B0F0"/>
                    </a:solidFill>
                  </a:tcPr>
                </a:tc>
              </a:tr>
              <a:tr h="716280">
                <a:tc>
                  <a:txBody>
                    <a:bodyPr/>
                    <a:lstStyle/>
                    <a:p>
                      <a:pPr marL="0" marR="0">
                        <a:lnSpc>
                          <a:spcPct val="115000"/>
                        </a:lnSpc>
                        <a:spcBef>
                          <a:spcPts val="0"/>
                        </a:spcBef>
                        <a:spcAft>
                          <a:spcPts val="0"/>
                        </a:spcAft>
                      </a:pPr>
                      <a:r>
                        <a:rPr lang="en-US" sz="2800" dirty="0">
                          <a:effectLst/>
                        </a:rPr>
                        <a:t>Effective, but could be improved</a:t>
                      </a:r>
                      <a:endParaRPr lang="en-US" sz="2800" dirty="0">
                        <a:effectLst/>
                        <a:latin typeface="Calibri"/>
                        <a:ea typeface="Calibri"/>
                        <a:cs typeface="Times New Roman"/>
                      </a:endParaRPr>
                    </a:p>
                  </a:txBody>
                  <a:tcPr marL="50385" marR="50385" marT="33590" marB="33590"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800" b="1" kern="1200" dirty="0" smtClean="0">
                          <a:solidFill>
                            <a:schemeClr val="lt1"/>
                          </a:solidFill>
                          <a:effectLst/>
                          <a:latin typeface="+mn-lt"/>
                          <a:ea typeface="+mn-ea"/>
                          <a:cs typeface="+mn-cs"/>
                        </a:rPr>
                        <a:t> 67%</a:t>
                      </a:r>
                      <a:endParaRPr lang="en-US" sz="2800" b="1" kern="1200" dirty="0">
                        <a:solidFill>
                          <a:schemeClr val="lt1"/>
                        </a:solidFill>
                        <a:effectLst/>
                        <a:latin typeface="+mn-lt"/>
                        <a:ea typeface="+mn-ea"/>
                        <a:cs typeface="+mn-cs"/>
                      </a:endParaRPr>
                    </a:p>
                  </a:txBody>
                  <a:tcPr marL="0" marR="0" marT="0" marB="0" anchor="ctr">
                    <a:solidFill>
                      <a:srgbClr val="00B0F0"/>
                    </a:solidFill>
                  </a:tcPr>
                </a:tc>
              </a:tr>
              <a:tr h="716280">
                <a:tc>
                  <a:txBody>
                    <a:bodyPr/>
                    <a:lstStyle/>
                    <a:p>
                      <a:pPr marL="0" marR="0">
                        <a:lnSpc>
                          <a:spcPct val="115000"/>
                        </a:lnSpc>
                        <a:spcBef>
                          <a:spcPts val="0"/>
                        </a:spcBef>
                        <a:spcAft>
                          <a:spcPts val="0"/>
                        </a:spcAft>
                      </a:pPr>
                      <a:r>
                        <a:rPr lang="en-US" sz="2800" dirty="0">
                          <a:effectLst/>
                        </a:rPr>
                        <a:t>Somewhat effective</a:t>
                      </a:r>
                      <a:endParaRPr lang="en-US" sz="2800" dirty="0">
                        <a:effectLst/>
                        <a:latin typeface="Calibri"/>
                        <a:ea typeface="Calibri"/>
                        <a:cs typeface="Times New Roman"/>
                      </a:endParaRPr>
                    </a:p>
                  </a:txBody>
                  <a:tcPr marL="50385" marR="50385" marT="33590" marB="33590"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800" b="1" kern="1200" dirty="0" smtClean="0">
                          <a:solidFill>
                            <a:schemeClr val="lt1"/>
                          </a:solidFill>
                          <a:effectLst/>
                          <a:latin typeface="+mn-lt"/>
                          <a:ea typeface="+mn-ea"/>
                          <a:cs typeface="+mn-cs"/>
                        </a:rPr>
                        <a:t> 20%</a:t>
                      </a:r>
                      <a:endParaRPr lang="en-US" sz="2800" b="1" kern="1200" dirty="0">
                        <a:solidFill>
                          <a:schemeClr val="lt1"/>
                        </a:solidFill>
                        <a:effectLst/>
                        <a:latin typeface="+mn-lt"/>
                        <a:ea typeface="+mn-ea"/>
                        <a:cs typeface="+mn-cs"/>
                      </a:endParaRPr>
                    </a:p>
                  </a:txBody>
                  <a:tcPr marL="0" marR="0" marT="0" marB="0" anchor="ctr">
                    <a:solidFill>
                      <a:srgbClr val="00B0F0"/>
                    </a:solidFill>
                  </a:tcPr>
                </a:tc>
              </a:tr>
              <a:tr h="716280">
                <a:tc>
                  <a:txBody>
                    <a:bodyPr/>
                    <a:lstStyle/>
                    <a:p>
                      <a:pPr marL="0" marR="0">
                        <a:lnSpc>
                          <a:spcPct val="115000"/>
                        </a:lnSpc>
                        <a:spcBef>
                          <a:spcPts val="0"/>
                        </a:spcBef>
                        <a:spcAft>
                          <a:spcPts val="0"/>
                        </a:spcAft>
                      </a:pPr>
                      <a:r>
                        <a:rPr lang="en-US" sz="2800">
                          <a:effectLst/>
                        </a:rPr>
                        <a:t>Robust, very effective</a:t>
                      </a:r>
                      <a:endParaRPr lang="en-US" sz="2800">
                        <a:effectLst/>
                        <a:latin typeface="Calibri"/>
                        <a:ea typeface="Calibri"/>
                        <a:cs typeface="Times New Roman"/>
                      </a:endParaRPr>
                    </a:p>
                  </a:txBody>
                  <a:tcPr marL="50385" marR="50385" marT="33590" marB="33590"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800" b="1" kern="1200" dirty="0" smtClean="0">
                          <a:solidFill>
                            <a:schemeClr val="lt1"/>
                          </a:solidFill>
                          <a:effectLst/>
                          <a:latin typeface="+mn-lt"/>
                          <a:ea typeface="+mn-ea"/>
                          <a:cs typeface="+mn-cs"/>
                        </a:rPr>
                        <a:t> 13%</a:t>
                      </a:r>
                      <a:endParaRPr lang="en-US" sz="2800" b="1" kern="1200" dirty="0">
                        <a:solidFill>
                          <a:schemeClr val="lt1"/>
                        </a:solidFill>
                        <a:effectLst/>
                        <a:latin typeface="+mn-lt"/>
                        <a:ea typeface="+mn-ea"/>
                        <a:cs typeface="+mn-cs"/>
                      </a:endParaRPr>
                    </a:p>
                  </a:txBody>
                  <a:tcPr marL="0" marR="0" marT="0" marB="0" anchor="ctr">
                    <a:solidFill>
                      <a:srgbClr val="00B0F0"/>
                    </a:solidFill>
                  </a:tcPr>
                </a:tc>
              </a:tr>
            </a:tbl>
          </a:graphicData>
        </a:graphic>
      </p:graphicFrame>
    </p:spTree>
    <p:extLst>
      <p:ext uri="{BB962C8B-B14F-4D97-AF65-F5344CB8AC3E}">
        <p14:creationId xmlns:p14="http://schemas.microsoft.com/office/powerpoint/2010/main" val="2044151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001000" cy="1295400"/>
          </a:xfrm>
        </p:spPr>
        <p:txBody>
          <a:bodyPr>
            <a:normAutofit/>
          </a:bodyPr>
          <a:lstStyle/>
          <a:p>
            <a:r>
              <a:rPr lang="en-US" sz="3100" dirty="0" smtClean="0"/>
              <a:t>Self-Assessment Rating Considerations</a:t>
            </a:r>
            <a:r>
              <a:rPr lang="en-US" dirty="0" smtClean="0"/>
              <a:t/>
            </a:r>
            <a:br>
              <a:rPr lang="en-US" dirty="0" smtClean="0"/>
            </a:br>
            <a:r>
              <a:rPr lang="en-US" sz="2000" dirty="0" smtClean="0"/>
              <a:t>(different examples given by various respondents </a:t>
            </a:r>
            <a:br>
              <a:rPr lang="en-US" sz="2000" dirty="0" smtClean="0"/>
            </a:br>
            <a:r>
              <a:rPr lang="en-US" sz="2000" dirty="0" smtClean="0"/>
              <a:t>to demonstrate if their SA process is effective)</a:t>
            </a:r>
            <a:endParaRPr lang="en-US" sz="2000" dirty="0"/>
          </a:p>
        </p:txBody>
      </p:sp>
      <p:sp>
        <p:nvSpPr>
          <p:cNvPr id="3" name="Content Placeholder 2"/>
          <p:cNvSpPr>
            <a:spLocks noGrp="1"/>
          </p:cNvSpPr>
          <p:nvPr>
            <p:ph idx="1"/>
          </p:nvPr>
        </p:nvSpPr>
        <p:spPr>
          <a:xfrm>
            <a:off x="381000" y="1752600"/>
            <a:ext cx="8229600" cy="4343400"/>
          </a:xfrm>
        </p:spPr>
        <p:txBody>
          <a:bodyPr>
            <a:normAutofit fontScale="85000" lnSpcReduction="20000"/>
          </a:bodyPr>
          <a:lstStyle/>
          <a:p>
            <a:pPr marL="182880" indent="-228600">
              <a:lnSpc>
                <a:spcPct val="120000"/>
              </a:lnSpc>
              <a:spcBef>
                <a:spcPts val="0"/>
              </a:spcBef>
              <a:spcAft>
                <a:spcPts val="1200"/>
              </a:spcAft>
            </a:pPr>
            <a:r>
              <a:rPr lang="en-US" dirty="0" smtClean="0"/>
              <a:t>Independent </a:t>
            </a:r>
            <a:r>
              <a:rPr lang="en-US" dirty="0"/>
              <a:t>assessments are finding issues not previously </a:t>
            </a:r>
            <a:r>
              <a:rPr lang="en-US" dirty="0" smtClean="0"/>
              <a:t>identified in </a:t>
            </a:r>
            <a:r>
              <a:rPr lang="en-US" dirty="0"/>
              <a:t>self-assessments</a:t>
            </a:r>
            <a:r>
              <a:rPr lang="en-US" dirty="0" smtClean="0"/>
              <a:t>.</a:t>
            </a:r>
          </a:p>
          <a:p>
            <a:pPr marL="182880" indent="-228600">
              <a:lnSpc>
                <a:spcPct val="120000"/>
              </a:lnSpc>
              <a:spcBef>
                <a:spcPts val="0"/>
              </a:spcBef>
              <a:spcAft>
                <a:spcPts val="1200"/>
              </a:spcAft>
            </a:pPr>
            <a:r>
              <a:rPr lang="en-US" dirty="0" smtClean="0"/>
              <a:t>Assessments are being reviewed by QA/CAS for quality (some cases 100% which is a best practice)</a:t>
            </a:r>
          </a:p>
          <a:p>
            <a:pPr marL="182880" indent="-228600">
              <a:lnSpc>
                <a:spcPct val="120000"/>
              </a:lnSpc>
              <a:spcBef>
                <a:spcPts val="0"/>
              </a:spcBef>
              <a:spcAft>
                <a:spcPts val="1200"/>
              </a:spcAft>
            </a:pPr>
            <a:r>
              <a:rPr lang="en-US" dirty="0" smtClean="0"/>
              <a:t>Reduction in ORPS and NTS points to improved self-assessments</a:t>
            </a:r>
          </a:p>
          <a:p>
            <a:pPr marL="182880" indent="-228600">
              <a:lnSpc>
                <a:spcPct val="120000"/>
              </a:lnSpc>
              <a:spcBef>
                <a:spcPts val="0"/>
              </a:spcBef>
              <a:spcAft>
                <a:spcPts val="1200"/>
              </a:spcAft>
            </a:pPr>
            <a:r>
              <a:rPr lang="en-US" dirty="0" smtClean="0"/>
              <a:t>Lack of or reduced number of recurring issues </a:t>
            </a:r>
          </a:p>
          <a:p>
            <a:pPr marL="182880" indent="-228600">
              <a:lnSpc>
                <a:spcPct val="120000"/>
              </a:lnSpc>
              <a:spcBef>
                <a:spcPts val="0"/>
              </a:spcBef>
              <a:spcAft>
                <a:spcPts val="1200"/>
              </a:spcAft>
            </a:pPr>
            <a:r>
              <a:rPr lang="en-US" dirty="0" smtClean="0"/>
              <a:t>Assessor training currently being improved (not required but improving performance)</a:t>
            </a:r>
            <a:endParaRPr lang="en-US" dirty="0"/>
          </a:p>
        </p:txBody>
      </p:sp>
    </p:spTree>
    <p:extLst>
      <p:ext uri="{BB962C8B-B14F-4D97-AF65-F5344CB8AC3E}">
        <p14:creationId xmlns:p14="http://schemas.microsoft.com/office/powerpoint/2010/main" val="3761764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Criteria for Risk Informed </a:t>
            </a:r>
            <a:br>
              <a:rPr lang="en-US" dirty="0" smtClean="0"/>
            </a:br>
            <a:r>
              <a:rPr lang="en-US" dirty="0" smtClean="0"/>
              <a:t>Assessment Planning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92535333"/>
              </p:ext>
            </p:extLst>
          </p:nvPr>
        </p:nvGraphicFramePr>
        <p:xfrm>
          <a:off x="609600" y="1828800"/>
          <a:ext cx="7446104" cy="4442748"/>
        </p:xfrm>
        <a:graphic>
          <a:graphicData uri="http://schemas.openxmlformats.org/drawingml/2006/table">
            <a:tbl>
              <a:tblPr firstRow="1" firstCol="1" bandRow="1">
                <a:tableStyleId>{5C22544A-7EE6-4342-B048-85BDC9FD1C3A}</a:tableStyleId>
              </a:tblPr>
              <a:tblGrid>
                <a:gridCol w="6515090"/>
                <a:gridCol w="931014"/>
              </a:tblGrid>
              <a:tr h="329553">
                <a:tc>
                  <a:txBody>
                    <a:bodyPr/>
                    <a:lstStyle/>
                    <a:p>
                      <a:pPr marL="0" marR="0">
                        <a:lnSpc>
                          <a:spcPct val="115000"/>
                        </a:lnSpc>
                        <a:spcBef>
                          <a:spcPts val="0"/>
                        </a:spcBef>
                        <a:spcAft>
                          <a:spcPts val="0"/>
                        </a:spcAft>
                      </a:pPr>
                      <a:r>
                        <a:rPr lang="en-US" sz="2000" b="1" dirty="0">
                          <a:effectLst/>
                        </a:rPr>
                        <a:t>Operational performance</a:t>
                      </a:r>
                      <a:endParaRPr lang="en-US" sz="2000" b="1" dirty="0">
                        <a:effectLst/>
                        <a:latin typeface="Calibri"/>
                        <a:ea typeface="Calibri"/>
                        <a:cs typeface="Times New Roman"/>
                      </a:endParaRPr>
                    </a:p>
                  </a:txBody>
                  <a:tcPr marL="78380" marR="78380" marT="39190" marB="39190" anchor="ctr">
                    <a:solidFill>
                      <a:srgbClr val="00B0F0"/>
                    </a:solidFill>
                  </a:tcPr>
                </a:tc>
                <a:tc>
                  <a:txBody>
                    <a:bodyPr/>
                    <a:lstStyle/>
                    <a:p>
                      <a:pPr marL="0" marR="0" algn="r">
                        <a:lnSpc>
                          <a:spcPct val="115000"/>
                        </a:lnSpc>
                        <a:spcBef>
                          <a:spcPts val="0"/>
                        </a:spcBef>
                        <a:spcAft>
                          <a:spcPts val="0"/>
                        </a:spcAft>
                      </a:pPr>
                      <a:r>
                        <a:rPr lang="en-US" sz="2000" b="1" dirty="0">
                          <a:effectLst/>
                        </a:rPr>
                        <a:t>  </a:t>
                      </a:r>
                      <a:r>
                        <a:rPr lang="en-US" sz="2000" b="1" dirty="0" smtClean="0">
                          <a:effectLst/>
                        </a:rPr>
                        <a:t>93%</a:t>
                      </a:r>
                      <a:endParaRPr lang="en-US" sz="2000" b="1" dirty="0">
                        <a:effectLst/>
                        <a:latin typeface="Calibri"/>
                        <a:ea typeface="Calibri"/>
                        <a:cs typeface="Times New Roman"/>
                      </a:endParaRPr>
                    </a:p>
                  </a:txBody>
                  <a:tcPr marL="78380" marR="78380" marT="39190" marB="39190" anchor="ctr">
                    <a:solidFill>
                      <a:srgbClr val="00B0F0"/>
                    </a:solidFill>
                  </a:tcPr>
                </a:tc>
              </a:tr>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Operations schedule</a:t>
                      </a:r>
                    </a:p>
                  </a:txBody>
                  <a:tcPr marL="78380" marR="78380" marT="39190" marB="39190"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80%</a:t>
                      </a:r>
                      <a:endParaRPr lang="en-US" sz="2000" b="1" kern="1200" dirty="0">
                        <a:solidFill>
                          <a:schemeClr val="lt1"/>
                        </a:solidFill>
                        <a:effectLst/>
                        <a:latin typeface="+mn-lt"/>
                        <a:ea typeface="+mn-ea"/>
                        <a:cs typeface="+mn-cs"/>
                      </a:endParaRPr>
                    </a:p>
                  </a:txBody>
                  <a:tcPr marL="78380" marR="78380" marT="39190" marB="39190" anchor="ctr">
                    <a:solidFill>
                      <a:srgbClr val="00B0F0"/>
                    </a:solidFill>
                  </a:tcPr>
                </a:tc>
              </a:tr>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Metric review </a:t>
                      </a:r>
                    </a:p>
                  </a:txBody>
                  <a:tcPr marL="78380" marR="78380" marT="39190" marB="39190"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93%</a:t>
                      </a:r>
                      <a:endParaRPr lang="en-US" sz="2000" b="1" kern="1200" dirty="0">
                        <a:solidFill>
                          <a:schemeClr val="lt1"/>
                        </a:solidFill>
                        <a:effectLst/>
                        <a:latin typeface="+mn-lt"/>
                        <a:ea typeface="+mn-ea"/>
                        <a:cs typeface="+mn-cs"/>
                      </a:endParaRPr>
                    </a:p>
                  </a:txBody>
                  <a:tcPr marL="78380" marR="78380" marT="39190" marB="39190" anchor="ctr">
                    <a:solidFill>
                      <a:srgbClr val="00B0F0"/>
                    </a:solidFill>
                  </a:tcPr>
                </a:tc>
              </a:tr>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Trend analysis</a:t>
                      </a:r>
                    </a:p>
                  </a:txBody>
                  <a:tcPr marL="78380" marR="78380" marT="39190" marB="39190"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93%</a:t>
                      </a:r>
                      <a:endParaRPr lang="en-US" sz="2000" b="1" kern="1200" dirty="0">
                        <a:solidFill>
                          <a:schemeClr val="lt1"/>
                        </a:solidFill>
                        <a:effectLst/>
                        <a:latin typeface="+mn-lt"/>
                        <a:ea typeface="+mn-ea"/>
                        <a:cs typeface="+mn-cs"/>
                      </a:endParaRPr>
                    </a:p>
                  </a:txBody>
                  <a:tcPr marL="78380" marR="78380" marT="39190" marB="39190" anchor="ctr">
                    <a:solidFill>
                      <a:srgbClr val="00B0F0"/>
                    </a:solidFill>
                  </a:tcPr>
                </a:tc>
              </a:tr>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Mission/business impact </a:t>
                      </a:r>
                    </a:p>
                  </a:txBody>
                  <a:tcPr marL="78380" marR="78380" marT="39190" marB="39190"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smtClean="0">
                          <a:solidFill>
                            <a:schemeClr val="lt1"/>
                          </a:solidFill>
                          <a:effectLst/>
                          <a:latin typeface="+mn-lt"/>
                          <a:ea typeface="+mn-ea"/>
                          <a:cs typeface="+mn-cs"/>
                        </a:rPr>
                        <a:t>100%</a:t>
                      </a:r>
                      <a:endParaRPr lang="en-US" sz="2000" b="1" kern="1200" dirty="0">
                        <a:solidFill>
                          <a:schemeClr val="lt1"/>
                        </a:solidFill>
                        <a:effectLst/>
                        <a:latin typeface="+mn-lt"/>
                        <a:ea typeface="+mn-ea"/>
                        <a:cs typeface="+mn-cs"/>
                      </a:endParaRPr>
                    </a:p>
                  </a:txBody>
                  <a:tcPr marL="78380" marR="78380" marT="39190" marB="39190" anchor="ctr">
                    <a:solidFill>
                      <a:srgbClr val="00B0F0"/>
                    </a:solidFill>
                  </a:tcPr>
                </a:tc>
              </a:tr>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Consequence to public, environment and worker</a:t>
                      </a:r>
                    </a:p>
                  </a:txBody>
                  <a:tcPr marL="78380" marR="78380" marT="39190" marB="39190"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smtClean="0">
                          <a:solidFill>
                            <a:schemeClr val="lt1"/>
                          </a:solidFill>
                          <a:effectLst/>
                          <a:latin typeface="+mn-lt"/>
                          <a:ea typeface="+mn-ea"/>
                          <a:cs typeface="+mn-cs"/>
                        </a:rPr>
                        <a:t>100%</a:t>
                      </a:r>
                      <a:endParaRPr lang="en-US" sz="2000" b="1" kern="1200" dirty="0">
                        <a:solidFill>
                          <a:schemeClr val="lt1"/>
                        </a:solidFill>
                        <a:effectLst/>
                        <a:latin typeface="+mn-lt"/>
                        <a:ea typeface="+mn-ea"/>
                        <a:cs typeface="+mn-cs"/>
                      </a:endParaRPr>
                    </a:p>
                  </a:txBody>
                  <a:tcPr marL="78380" marR="78380" marT="39190" marB="39190" anchor="ctr">
                    <a:solidFill>
                      <a:srgbClr val="00B0F0"/>
                    </a:solidFill>
                  </a:tcPr>
                </a:tc>
              </a:tr>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External review outcomes </a:t>
                      </a:r>
                    </a:p>
                  </a:txBody>
                  <a:tcPr marL="78380" marR="78380" marT="39190" marB="39190"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smtClean="0">
                          <a:solidFill>
                            <a:schemeClr val="lt1"/>
                          </a:solidFill>
                          <a:effectLst/>
                          <a:latin typeface="+mn-lt"/>
                          <a:ea typeface="+mn-ea"/>
                          <a:cs typeface="+mn-cs"/>
                        </a:rPr>
                        <a:t>100%</a:t>
                      </a:r>
                      <a:endParaRPr lang="en-US" sz="2000" b="1" kern="1200" dirty="0">
                        <a:solidFill>
                          <a:schemeClr val="lt1"/>
                        </a:solidFill>
                        <a:effectLst/>
                        <a:latin typeface="+mn-lt"/>
                        <a:ea typeface="+mn-ea"/>
                        <a:cs typeface="+mn-cs"/>
                      </a:endParaRPr>
                    </a:p>
                  </a:txBody>
                  <a:tcPr marL="78380" marR="78380" marT="39190" marB="39190" anchor="ctr">
                    <a:solidFill>
                      <a:srgbClr val="00B0F0"/>
                    </a:solidFill>
                  </a:tcPr>
                </a:tc>
              </a:tr>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Self-identified issues </a:t>
                      </a:r>
                      <a:r>
                        <a:rPr lang="en-US" sz="2000" b="1" kern="1200" dirty="0" smtClean="0">
                          <a:solidFill>
                            <a:schemeClr val="lt1"/>
                          </a:solidFill>
                          <a:effectLst/>
                          <a:latin typeface="+mn-lt"/>
                          <a:ea typeface="+mn-ea"/>
                          <a:cs typeface="+mn-cs"/>
                        </a:rPr>
                        <a:t>vs </a:t>
                      </a:r>
                      <a:r>
                        <a:rPr lang="en-US" sz="2000" b="1" kern="1200" dirty="0">
                          <a:solidFill>
                            <a:schemeClr val="lt1"/>
                          </a:solidFill>
                          <a:effectLst/>
                          <a:latin typeface="+mn-lt"/>
                          <a:ea typeface="+mn-ea"/>
                          <a:cs typeface="+mn-cs"/>
                        </a:rPr>
                        <a:t>external identified issues</a:t>
                      </a:r>
                    </a:p>
                  </a:txBody>
                  <a:tcPr marL="78380" marR="78380" marT="39190" marB="39190"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87%</a:t>
                      </a:r>
                      <a:endParaRPr lang="en-US" sz="2000" b="1" kern="1200" dirty="0">
                        <a:solidFill>
                          <a:schemeClr val="lt1"/>
                        </a:solidFill>
                        <a:effectLst/>
                        <a:latin typeface="+mn-lt"/>
                        <a:ea typeface="+mn-ea"/>
                        <a:cs typeface="+mn-cs"/>
                      </a:endParaRPr>
                    </a:p>
                  </a:txBody>
                  <a:tcPr marL="78380" marR="78380" marT="39190" marB="39190" anchor="ctr">
                    <a:solidFill>
                      <a:srgbClr val="00B0F0"/>
                    </a:solidFill>
                  </a:tcPr>
                </a:tc>
              </a:tr>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Documented Safety Analysis (DSA) </a:t>
                      </a:r>
                    </a:p>
                  </a:txBody>
                  <a:tcPr marL="78380" marR="78380" marT="39190" marB="39190"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80%</a:t>
                      </a:r>
                      <a:endParaRPr lang="en-US" sz="2000" b="1" kern="1200" dirty="0">
                        <a:solidFill>
                          <a:schemeClr val="lt1"/>
                        </a:solidFill>
                        <a:effectLst/>
                        <a:latin typeface="+mn-lt"/>
                        <a:ea typeface="+mn-ea"/>
                        <a:cs typeface="+mn-cs"/>
                      </a:endParaRPr>
                    </a:p>
                  </a:txBody>
                  <a:tcPr marL="78380" marR="78380" marT="39190" marB="39190" anchor="ctr">
                    <a:solidFill>
                      <a:srgbClr val="00B0F0"/>
                    </a:solidFill>
                  </a:tcPr>
                </a:tc>
              </a:tr>
            </a:tbl>
          </a:graphicData>
        </a:graphic>
      </p:graphicFrame>
    </p:spTree>
    <p:extLst>
      <p:ext uri="{BB962C8B-B14F-4D97-AF65-F5344CB8AC3E}">
        <p14:creationId xmlns:p14="http://schemas.microsoft.com/office/powerpoint/2010/main" val="38091117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Criteria for Risk Informed </a:t>
            </a:r>
            <a:br>
              <a:rPr lang="en-US" dirty="0" smtClean="0"/>
            </a:br>
            <a:r>
              <a:rPr lang="en-US" dirty="0" smtClean="0"/>
              <a:t>Assessment Planning (Continued)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7983411"/>
              </p:ext>
            </p:extLst>
          </p:nvPr>
        </p:nvGraphicFramePr>
        <p:xfrm>
          <a:off x="457200" y="1828800"/>
          <a:ext cx="7903305" cy="4515579"/>
        </p:xfrm>
        <a:graphic>
          <a:graphicData uri="http://schemas.openxmlformats.org/drawingml/2006/table">
            <a:tbl>
              <a:tblPr firstRow="1" firstCol="1" bandRow="1">
                <a:tableStyleId>{5C22544A-7EE6-4342-B048-85BDC9FD1C3A}</a:tableStyleId>
              </a:tblPr>
              <a:tblGrid>
                <a:gridCol w="6749422"/>
                <a:gridCol w="1153883"/>
              </a:tblGrid>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Operational Experience/Lessons Learned</a:t>
                      </a:r>
                    </a:p>
                  </a:txBody>
                  <a:tcPr marL="78380" marR="78380" marT="39190" marB="39190"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80%</a:t>
                      </a:r>
                      <a:endParaRPr lang="en-US" sz="2000" b="1" kern="1200" dirty="0">
                        <a:solidFill>
                          <a:schemeClr val="lt1"/>
                        </a:solidFill>
                        <a:effectLst/>
                        <a:latin typeface="+mn-lt"/>
                        <a:ea typeface="+mn-ea"/>
                        <a:cs typeface="+mn-cs"/>
                      </a:endParaRPr>
                    </a:p>
                  </a:txBody>
                  <a:tcPr marL="78380" marR="78380" marT="39190" marB="39190" anchor="ctr">
                    <a:solidFill>
                      <a:srgbClr val="00B0F0"/>
                    </a:solidFill>
                  </a:tcPr>
                </a:tc>
              </a:tr>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Worker input </a:t>
                      </a:r>
                    </a:p>
                  </a:txBody>
                  <a:tcPr marL="78380" marR="78380" marT="39190" marB="39190"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80%</a:t>
                      </a:r>
                      <a:endParaRPr lang="en-US" sz="2000" b="1" kern="1200" dirty="0">
                        <a:solidFill>
                          <a:schemeClr val="lt1"/>
                        </a:solidFill>
                        <a:effectLst/>
                        <a:latin typeface="+mn-lt"/>
                        <a:ea typeface="+mn-ea"/>
                        <a:cs typeface="+mn-cs"/>
                      </a:endParaRPr>
                    </a:p>
                  </a:txBody>
                  <a:tcPr marL="78380" marR="78380" marT="39190" marB="39190" anchor="ctr">
                    <a:solidFill>
                      <a:srgbClr val="00B0F0"/>
                    </a:solidFill>
                  </a:tcPr>
                </a:tc>
              </a:tr>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NQA-1 </a:t>
                      </a:r>
                    </a:p>
                  </a:txBody>
                  <a:tcPr marL="78380" marR="78380" marT="39190" marB="39190"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67%</a:t>
                      </a:r>
                      <a:endParaRPr lang="en-US" sz="2000" b="1" kern="1200" dirty="0">
                        <a:solidFill>
                          <a:schemeClr val="lt1"/>
                        </a:solidFill>
                        <a:effectLst/>
                        <a:latin typeface="+mn-lt"/>
                        <a:ea typeface="+mn-ea"/>
                        <a:cs typeface="+mn-cs"/>
                      </a:endParaRPr>
                    </a:p>
                  </a:txBody>
                  <a:tcPr marL="78380" marR="78380" marT="39190" marB="39190" anchor="ctr">
                    <a:solidFill>
                      <a:srgbClr val="00B0F0"/>
                    </a:solidFill>
                  </a:tcPr>
                </a:tc>
              </a:tr>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Occurrence Reporting and Processing System (ORPS</a:t>
                      </a:r>
                      <a:r>
                        <a:rPr lang="en-US" sz="2000" b="1" kern="1200" dirty="0" smtClean="0">
                          <a:solidFill>
                            <a:schemeClr val="lt1"/>
                          </a:solidFill>
                          <a:effectLst/>
                          <a:latin typeface="+mn-lt"/>
                          <a:ea typeface="+mn-ea"/>
                          <a:cs typeface="+mn-cs"/>
                        </a:rPr>
                        <a:t>)</a:t>
                      </a:r>
                      <a:endParaRPr lang="en-US" sz="2000" b="1" kern="1200" dirty="0">
                        <a:solidFill>
                          <a:schemeClr val="lt1"/>
                        </a:solidFill>
                        <a:effectLst/>
                        <a:latin typeface="+mn-lt"/>
                        <a:ea typeface="+mn-ea"/>
                        <a:cs typeface="+mn-cs"/>
                      </a:endParaRPr>
                    </a:p>
                  </a:txBody>
                  <a:tcPr marL="78380" marR="78380" marT="39190" marB="39190"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87%</a:t>
                      </a:r>
                      <a:endParaRPr lang="en-US" sz="2000" b="1" kern="1200" dirty="0">
                        <a:solidFill>
                          <a:schemeClr val="lt1"/>
                        </a:solidFill>
                        <a:effectLst/>
                        <a:latin typeface="+mn-lt"/>
                        <a:ea typeface="+mn-ea"/>
                        <a:cs typeface="+mn-cs"/>
                      </a:endParaRPr>
                    </a:p>
                  </a:txBody>
                  <a:tcPr marL="78380" marR="78380" marT="39190" marB="39190" anchor="ctr">
                    <a:solidFill>
                      <a:srgbClr val="00B0F0"/>
                    </a:solidFill>
                  </a:tcPr>
                </a:tc>
              </a:tr>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Noncompliance Tracking System (NTS) </a:t>
                      </a:r>
                    </a:p>
                  </a:txBody>
                  <a:tcPr marL="78380" marR="78380" marT="39190" marB="39190"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87%</a:t>
                      </a:r>
                      <a:endParaRPr lang="en-US" sz="2000" b="1" kern="1200" dirty="0">
                        <a:solidFill>
                          <a:schemeClr val="lt1"/>
                        </a:solidFill>
                        <a:effectLst/>
                        <a:latin typeface="+mn-lt"/>
                        <a:ea typeface="+mn-ea"/>
                        <a:cs typeface="+mn-cs"/>
                      </a:endParaRPr>
                    </a:p>
                  </a:txBody>
                  <a:tcPr marL="78380" marR="78380" marT="39190" marB="39190" anchor="ctr">
                    <a:solidFill>
                      <a:srgbClr val="00B0F0"/>
                    </a:solidFill>
                  </a:tcPr>
                </a:tc>
              </a:tr>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Compliance Assessment and Implementation </a:t>
                      </a:r>
                      <a:r>
                        <a:rPr lang="en-US" sz="2000" b="1" kern="1200" dirty="0" smtClean="0">
                          <a:solidFill>
                            <a:schemeClr val="lt1"/>
                          </a:solidFill>
                          <a:effectLst/>
                          <a:latin typeface="+mn-lt"/>
                          <a:ea typeface="+mn-ea"/>
                          <a:cs typeface="+mn-cs"/>
                        </a:rPr>
                        <a:t>Reports</a:t>
                      </a:r>
                      <a:endParaRPr lang="en-US" sz="2000" b="1" kern="1200" dirty="0">
                        <a:solidFill>
                          <a:schemeClr val="lt1"/>
                        </a:solidFill>
                        <a:effectLst/>
                        <a:latin typeface="+mn-lt"/>
                        <a:ea typeface="+mn-ea"/>
                        <a:cs typeface="+mn-cs"/>
                      </a:endParaRPr>
                    </a:p>
                  </a:txBody>
                  <a:tcPr marL="78380" marR="78380" marT="39190" marB="39190"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67%</a:t>
                      </a:r>
                      <a:endParaRPr lang="en-US" sz="2000" b="1" kern="1200" dirty="0">
                        <a:solidFill>
                          <a:schemeClr val="lt1"/>
                        </a:solidFill>
                        <a:effectLst/>
                        <a:latin typeface="+mn-lt"/>
                        <a:ea typeface="+mn-ea"/>
                        <a:cs typeface="+mn-cs"/>
                      </a:endParaRPr>
                    </a:p>
                  </a:txBody>
                  <a:tcPr marL="78380" marR="78380" marT="39190" marB="39190" anchor="ctr">
                    <a:solidFill>
                      <a:srgbClr val="00B0F0"/>
                    </a:solidFill>
                  </a:tcPr>
                </a:tc>
              </a:tr>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Activity funding profile </a:t>
                      </a:r>
                    </a:p>
                  </a:txBody>
                  <a:tcPr marL="78380" marR="78380" marT="39190" marB="39190"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53%</a:t>
                      </a:r>
                      <a:endParaRPr lang="en-US" sz="2000" b="1" kern="1200" dirty="0">
                        <a:solidFill>
                          <a:schemeClr val="lt1"/>
                        </a:solidFill>
                        <a:effectLst/>
                        <a:latin typeface="+mn-lt"/>
                        <a:ea typeface="+mn-ea"/>
                        <a:cs typeface="+mn-cs"/>
                      </a:endParaRPr>
                    </a:p>
                  </a:txBody>
                  <a:tcPr marL="78380" marR="78380" marT="39190" marB="39190" anchor="ctr">
                    <a:solidFill>
                      <a:srgbClr val="00B0F0"/>
                    </a:solidFill>
                  </a:tcPr>
                </a:tc>
              </a:tr>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Corrective action commitments</a:t>
                      </a:r>
                    </a:p>
                  </a:txBody>
                  <a:tcPr marL="78380" marR="78380" marT="39190" marB="39190"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93%</a:t>
                      </a:r>
                      <a:endParaRPr lang="en-US" sz="2000" b="1" kern="1200" dirty="0">
                        <a:solidFill>
                          <a:schemeClr val="lt1"/>
                        </a:solidFill>
                        <a:effectLst/>
                        <a:latin typeface="+mn-lt"/>
                        <a:ea typeface="+mn-ea"/>
                        <a:cs typeface="+mn-cs"/>
                      </a:endParaRPr>
                    </a:p>
                  </a:txBody>
                  <a:tcPr marL="78380" marR="78380" marT="39190" marB="39190" anchor="ctr">
                    <a:solidFill>
                      <a:srgbClr val="00B0F0"/>
                    </a:solidFill>
                  </a:tcPr>
                </a:tc>
              </a:tr>
              <a:tr h="501731">
                <a:tc>
                  <a:txBody>
                    <a:bodyPr/>
                    <a:lstStyle/>
                    <a:p>
                      <a:pPr marL="0" marR="0" algn="l"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Other </a:t>
                      </a:r>
                      <a:r>
                        <a:rPr lang="en-US" sz="2000" b="1" kern="1200" dirty="0" smtClean="0">
                          <a:solidFill>
                            <a:schemeClr val="lt1"/>
                          </a:solidFill>
                          <a:effectLst/>
                          <a:latin typeface="+mn-lt"/>
                          <a:ea typeface="+mn-ea"/>
                          <a:cs typeface="+mn-cs"/>
                        </a:rPr>
                        <a:t>(Corporate branding, political</a:t>
                      </a:r>
                      <a:r>
                        <a:rPr lang="en-US" sz="2000" b="1" kern="1200" baseline="0" dirty="0" smtClean="0">
                          <a:solidFill>
                            <a:schemeClr val="lt1"/>
                          </a:solidFill>
                          <a:effectLst/>
                          <a:latin typeface="+mn-lt"/>
                          <a:ea typeface="+mn-ea"/>
                          <a:cs typeface="+mn-cs"/>
                        </a:rPr>
                        <a:t> and public trust</a:t>
                      </a:r>
                      <a:r>
                        <a:rPr lang="en-US" sz="2000" b="1" kern="1200" dirty="0" smtClean="0">
                          <a:solidFill>
                            <a:schemeClr val="lt1"/>
                          </a:solidFill>
                          <a:effectLst/>
                          <a:latin typeface="+mn-lt"/>
                          <a:ea typeface="+mn-ea"/>
                          <a:cs typeface="+mn-cs"/>
                        </a:rPr>
                        <a:t>)</a:t>
                      </a:r>
                      <a:endParaRPr lang="en-US" sz="2000" b="1" kern="1200" dirty="0">
                        <a:solidFill>
                          <a:schemeClr val="lt1"/>
                        </a:solidFill>
                        <a:effectLst/>
                        <a:latin typeface="+mn-lt"/>
                        <a:ea typeface="+mn-ea"/>
                        <a:cs typeface="+mn-cs"/>
                      </a:endParaRPr>
                    </a:p>
                  </a:txBody>
                  <a:tcPr marL="78380" marR="78380" marT="39190" marB="39190"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13%</a:t>
                      </a:r>
                      <a:endParaRPr lang="en-US" sz="2000" b="1" kern="1200" dirty="0">
                        <a:solidFill>
                          <a:schemeClr val="lt1"/>
                        </a:solidFill>
                        <a:effectLst/>
                        <a:latin typeface="+mn-lt"/>
                        <a:ea typeface="+mn-ea"/>
                        <a:cs typeface="+mn-cs"/>
                      </a:endParaRPr>
                    </a:p>
                  </a:txBody>
                  <a:tcPr marL="78380" marR="78380" marT="39190" marB="39190" anchor="ctr">
                    <a:solidFill>
                      <a:srgbClr val="00B0F0"/>
                    </a:solidFill>
                  </a:tcPr>
                </a:tc>
              </a:tr>
            </a:tbl>
          </a:graphicData>
        </a:graphic>
      </p:graphicFrame>
    </p:spTree>
    <p:extLst>
      <p:ext uri="{BB962C8B-B14F-4D97-AF65-F5344CB8AC3E}">
        <p14:creationId xmlns:p14="http://schemas.microsoft.com/office/powerpoint/2010/main" val="1069325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Assessments on High Risk Activities</a:t>
            </a:r>
            <a:br>
              <a:rPr lang="en-US" sz="3200" dirty="0" smtClean="0"/>
            </a:br>
            <a:endParaRPr lang="en-US" sz="3200" dirty="0"/>
          </a:p>
        </p:txBody>
      </p:sp>
      <p:sp>
        <p:nvSpPr>
          <p:cNvPr id="3" name="Content Placeholder 2"/>
          <p:cNvSpPr>
            <a:spLocks noGrp="1"/>
          </p:cNvSpPr>
          <p:nvPr>
            <p:ph idx="1"/>
          </p:nvPr>
        </p:nvSpPr>
        <p:spPr>
          <a:xfrm>
            <a:off x="365466" y="2514600"/>
            <a:ext cx="7999671" cy="3200400"/>
          </a:xfrm>
        </p:spPr>
        <p:txBody>
          <a:bodyPr numCol="2">
            <a:normAutofit fontScale="77500" lnSpcReduction="20000"/>
          </a:bodyPr>
          <a:lstStyle/>
          <a:p>
            <a:pPr marL="182880" indent="-228600">
              <a:lnSpc>
                <a:spcPct val="120000"/>
              </a:lnSpc>
              <a:spcBef>
                <a:spcPts val="0"/>
              </a:spcBef>
              <a:spcAft>
                <a:spcPts val="600"/>
              </a:spcAft>
            </a:pPr>
            <a:r>
              <a:rPr lang="en-US" sz="3000" dirty="0" smtClean="0"/>
              <a:t>Nuclear Safety</a:t>
            </a:r>
          </a:p>
          <a:p>
            <a:pPr marL="182880" indent="-228600">
              <a:lnSpc>
                <a:spcPct val="120000"/>
              </a:lnSpc>
              <a:spcBef>
                <a:spcPts val="0"/>
              </a:spcBef>
              <a:spcAft>
                <a:spcPts val="600"/>
              </a:spcAft>
            </a:pPr>
            <a:r>
              <a:rPr lang="en-US" sz="3000" dirty="0" smtClean="0"/>
              <a:t>Radiological Safety </a:t>
            </a:r>
          </a:p>
          <a:p>
            <a:pPr marL="182880" indent="-228600">
              <a:lnSpc>
                <a:spcPct val="120000"/>
              </a:lnSpc>
              <a:spcBef>
                <a:spcPts val="0"/>
              </a:spcBef>
              <a:spcAft>
                <a:spcPts val="600"/>
              </a:spcAft>
            </a:pPr>
            <a:r>
              <a:rPr lang="en-US" sz="3000" dirty="0" smtClean="0"/>
              <a:t>Fire protection</a:t>
            </a:r>
          </a:p>
          <a:p>
            <a:pPr marL="182880" indent="-228600">
              <a:lnSpc>
                <a:spcPct val="120000"/>
              </a:lnSpc>
              <a:spcBef>
                <a:spcPts val="0"/>
              </a:spcBef>
              <a:spcAft>
                <a:spcPts val="600"/>
              </a:spcAft>
            </a:pPr>
            <a:r>
              <a:rPr lang="en-US" sz="3000" dirty="0" smtClean="0"/>
              <a:t>Industrial Safety</a:t>
            </a:r>
          </a:p>
          <a:p>
            <a:pPr marL="182880" indent="-228600">
              <a:lnSpc>
                <a:spcPct val="120000"/>
              </a:lnSpc>
              <a:spcBef>
                <a:spcPts val="0"/>
              </a:spcBef>
              <a:spcAft>
                <a:spcPts val="600"/>
              </a:spcAft>
            </a:pPr>
            <a:r>
              <a:rPr lang="en-US" sz="3000" dirty="0" smtClean="0"/>
              <a:t>Safety Basis </a:t>
            </a:r>
          </a:p>
          <a:p>
            <a:pPr marL="182880" indent="-228600">
              <a:lnSpc>
                <a:spcPct val="120000"/>
              </a:lnSpc>
              <a:spcBef>
                <a:spcPts val="0"/>
              </a:spcBef>
              <a:spcAft>
                <a:spcPts val="600"/>
              </a:spcAft>
            </a:pPr>
            <a:r>
              <a:rPr lang="en-US" sz="3000" dirty="0" smtClean="0"/>
              <a:t>Nuclear Safety Culture</a:t>
            </a:r>
          </a:p>
          <a:p>
            <a:pPr marL="182880" indent="-228600">
              <a:lnSpc>
                <a:spcPct val="120000"/>
              </a:lnSpc>
              <a:spcBef>
                <a:spcPts val="0"/>
              </a:spcBef>
              <a:spcAft>
                <a:spcPts val="600"/>
              </a:spcAft>
            </a:pPr>
            <a:r>
              <a:rPr lang="en-US" sz="3000" dirty="0" smtClean="0"/>
              <a:t>Electrical Safety</a:t>
            </a:r>
          </a:p>
          <a:p>
            <a:pPr marL="182880" indent="-228600">
              <a:lnSpc>
                <a:spcPct val="120000"/>
              </a:lnSpc>
              <a:spcBef>
                <a:spcPts val="0"/>
              </a:spcBef>
              <a:spcAft>
                <a:spcPts val="600"/>
              </a:spcAft>
            </a:pPr>
            <a:r>
              <a:rPr lang="en-US" sz="3000" dirty="0" smtClean="0"/>
              <a:t>Waste Management </a:t>
            </a:r>
          </a:p>
          <a:p>
            <a:pPr marL="182880" indent="-228600">
              <a:lnSpc>
                <a:spcPct val="120000"/>
              </a:lnSpc>
              <a:spcBef>
                <a:spcPts val="0"/>
              </a:spcBef>
              <a:spcAft>
                <a:spcPts val="600"/>
              </a:spcAft>
            </a:pPr>
            <a:r>
              <a:rPr lang="en-US" sz="3000" dirty="0" smtClean="0"/>
              <a:t>Operations</a:t>
            </a:r>
          </a:p>
          <a:p>
            <a:pPr marL="182880" indent="-228600">
              <a:lnSpc>
                <a:spcPct val="120000"/>
              </a:lnSpc>
              <a:spcBef>
                <a:spcPts val="0"/>
              </a:spcBef>
              <a:spcAft>
                <a:spcPts val="600"/>
              </a:spcAft>
            </a:pPr>
            <a:r>
              <a:rPr lang="en-US" sz="3000" dirty="0" smtClean="0"/>
              <a:t>Firearms</a:t>
            </a:r>
          </a:p>
          <a:p>
            <a:pPr marL="182880" indent="-228600">
              <a:lnSpc>
                <a:spcPct val="120000"/>
              </a:lnSpc>
              <a:spcBef>
                <a:spcPts val="0"/>
              </a:spcBef>
              <a:spcAft>
                <a:spcPts val="600"/>
              </a:spcAft>
            </a:pPr>
            <a:r>
              <a:rPr lang="en-US" sz="3000" dirty="0" smtClean="0"/>
              <a:t>Emergency Management</a:t>
            </a:r>
          </a:p>
          <a:p>
            <a:pPr marL="182880" indent="-228600">
              <a:lnSpc>
                <a:spcPct val="120000"/>
              </a:lnSpc>
              <a:spcBef>
                <a:spcPts val="0"/>
              </a:spcBef>
              <a:spcAft>
                <a:spcPts val="600"/>
              </a:spcAft>
            </a:pPr>
            <a:r>
              <a:rPr lang="en-US" sz="3000" dirty="0" smtClean="0"/>
              <a:t>Quality Assurance</a:t>
            </a:r>
          </a:p>
          <a:p>
            <a:pPr marL="182880" indent="-228600">
              <a:lnSpc>
                <a:spcPct val="120000"/>
              </a:lnSpc>
              <a:spcBef>
                <a:spcPts val="0"/>
              </a:spcBef>
              <a:spcAft>
                <a:spcPts val="600"/>
              </a:spcAft>
            </a:pPr>
            <a:r>
              <a:rPr lang="en-US" sz="3000" dirty="0" smtClean="0"/>
              <a:t>Facility start-up</a:t>
            </a:r>
          </a:p>
          <a:p>
            <a:pPr marL="182880" indent="-228600">
              <a:lnSpc>
                <a:spcPct val="120000"/>
              </a:lnSpc>
              <a:spcBef>
                <a:spcPts val="0"/>
              </a:spcBef>
              <a:spcAft>
                <a:spcPts val="600"/>
              </a:spcAft>
            </a:pPr>
            <a:r>
              <a:rPr lang="en-US" dirty="0" smtClean="0"/>
              <a:t>Conduct of Operations</a:t>
            </a:r>
            <a:endParaRPr lang="en-US" sz="3000" dirty="0" smtClean="0"/>
          </a:p>
        </p:txBody>
      </p:sp>
      <p:sp>
        <p:nvSpPr>
          <p:cNvPr id="4" name="TextBox 3"/>
          <p:cNvSpPr txBox="1"/>
          <p:nvPr/>
        </p:nvSpPr>
        <p:spPr>
          <a:xfrm>
            <a:off x="304800" y="1371600"/>
            <a:ext cx="8047518" cy="954107"/>
          </a:xfrm>
          <a:prstGeom prst="rect">
            <a:avLst/>
          </a:prstGeom>
          <a:noFill/>
        </p:spPr>
        <p:txBody>
          <a:bodyPr wrap="square" rtlCol="0">
            <a:spAutoFit/>
          </a:bodyPr>
          <a:lstStyle/>
          <a:p>
            <a:r>
              <a:rPr lang="en-US" sz="2800" dirty="0" smtClean="0"/>
              <a:t>100% reported that assessments appropriately cover high risk activities such as:</a:t>
            </a:r>
            <a:endParaRPr lang="en-US" sz="2400" dirty="0" smtClean="0"/>
          </a:p>
        </p:txBody>
      </p:sp>
    </p:spTree>
    <p:extLst>
      <p:ext uri="{BB962C8B-B14F-4D97-AF65-F5344CB8AC3E}">
        <p14:creationId xmlns:p14="http://schemas.microsoft.com/office/powerpoint/2010/main" val="375513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543800" cy="1295400"/>
          </a:xfrm>
        </p:spPr>
        <p:txBody>
          <a:bodyPr/>
          <a:lstStyle/>
          <a:p>
            <a:r>
              <a:rPr lang="en-US" dirty="0" smtClean="0"/>
              <a:t>Risk Based Assessments</a:t>
            </a:r>
            <a:br>
              <a:rPr lang="en-US" dirty="0" smtClean="0"/>
            </a:br>
            <a:endParaRPr lang="en-US" dirty="0"/>
          </a:p>
        </p:txBody>
      </p:sp>
      <p:sp>
        <p:nvSpPr>
          <p:cNvPr id="5" name="Content Placeholder 4"/>
          <p:cNvSpPr>
            <a:spLocks noGrp="1"/>
          </p:cNvSpPr>
          <p:nvPr>
            <p:ph idx="1"/>
          </p:nvPr>
        </p:nvSpPr>
        <p:spPr>
          <a:xfrm>
            <a:off x="76200" y="1371600"/>
            <a:ext cx="8382000" cy="4525963"/>
          </a:xfrm>
        </p:spPr>
        <p:txBody>
          <a:bodyPr>
            <a:noAutofit/>
          </a:bodyPr>
          <a:lstStyle/>
          <a:p>
            <a:pPr marL="0" indent="0">
              <a:buNone/>
            </a:pPr>
            <a:r>
              <a:rPr lang="en-US" sz="1800" b="1" i="1" dirty="0" smtClean="0"/>
              <a:t>EFCOG </a:t>
            </a:r>
            <a:r>
              <a:rPr lang="en-US" sz="1800" b="1" i="1" dirty="0"/>
              <a:t>Best Practice #124 </a:t>
            </a:r>
            <a:r>
              <a:rPr lang="en-US" sz="1800" b="1" i="1" dirty="0" smtClean="0"/>
              <a:t>at WTP:  </a:t>
            </a:r>
          </a:p>
          <a:p>
            <a:pPr marL="0" indent="0">
              <a:spcBef>
                <a:spcPts val="0"/>
              </a:spcBef>
              <a:spcAft>
                <a:spcPts val="1200"/>
              </a:spcAft>
              <a:buNone/>
            </a:pPr>
            <a:r>
              <a:rPr lang="en-US" sz="1600" i="1" dirty="0" smtClean="0"/>
              <a:t>Risk </a:t>
            </a:r>
            <a:r>
              <a:rPr lang="en-US" sz="1600" i="1" dirty="0"/>
              <a:t>informed assessments are planned in an integrated manner with the WTP Project Quality Organization, the US Department of Energy (DOE) and other project related external </a:t>
            </a:r>
            <a:r>
              <a:rPr lang="en-US" sz="1600" i="1" dirty="0" smtClean="0"/>
              <a:t>organizations</a:t>
            </a:r>
            <a:r>
              <a:rPr lang="en-US" sz="1600" i="1" dirty="0"/>
              <a:t>. </a:t>
            </a:r>
            <a:r>
              <a:rPr lang="en-US" sz="1600" i="1" dirty="0" smtClean="0"/>
              <a:t> The </a:t>
            </a:r>
            <a:r>
              <a:rPr lang="en-US" sz="1600" i="1" dirty="0"/>
              <a:t>objectives of planning and scheduling these assessments are to identify and assess critical project processes or areas, apply appropriate rigor and resources, and effectively control overlapping and duplication of assessments to minimize the impact to the organization. Risk informed assessment consider</a:t>
            </a:r>
            <a:r>
              <a:rPr lang="en-US" sz="1600" i="1" dirty="0" smtClean="0"/>
              <a:t>:</a:t>
            </a:r>
          </a:p>
          <a:p>
            <a:pPr marL="182880" indent="-228600">
              <a:spcBef>
                <a:spcPts val="0"/>
              </a:spcBef>
            </a:pPr>
            <a:r>
              <a:rPr lang="en-US" sz="1600" i="1" dirty="0" smtClean="0"/>
              <a:t>Health </a:t>
            </a:r>
            <a:r>
              <a:rPr lang="en-US" sz="1600" i="1" dirty="0"/>
              <a:t>and safety of the public, workforce or environment. </a:t>
            </a:r>
            <a:endParaRPr lang="en-US" sz="1600" i="1" dirty="0" smtClean="0"/>
          </a:p>
          <a:p>
            <a:pPr marL="182880" indent="-228600">
              <a:spcBef>
                <a:spcPts val="0"/>
              </a:spcBef>
            </a:pPr>
            <a:r>
              <a:rPr lang="en-US" sz="1600" i="1" dirty="0" smtClean="0"/>
              <a:t>Reliability</a:t>
            </a:r>
            <a:r>
              <a:rPr lang="en-US" sz="1600" i="1" dirty="0"/>
              <a:t>, availability, or maintainability of equipment or the facility. </a:t>
            </a:r>
            <a:endParaRPr lang="en-US" sz="1600" i="1" dirty="0" smtClean="0"/>
          </a:p>
          <a:p>
            <a:pPr marL="182880" indent="-228600">
              <a:spcBef>
                <a:spcPts val="0"/>
              </a:spcBef>
            </a:pPr>
            <a:r>
              <a:rPr lang="en-US" sz="1600" i="1" dirty="0" smtClean="0"/>
              <a:t>Required </a:t>
            </a:r>
            <a:r>
              <a:rPr lang="en-US" sz="1600" i="1" dirty="0"/>
              <a:t>Assessment (e.g. required by contract clause, Orders, </a:t>
            </a:r>
            <a:r>
              <a:rPr lang="en-US" sz="1600" i="1" dirty="0" smtClean="0"/>
              <a:t>Procedures</a:t>
            </a:r>
            <a:r>
              <a:rPr lang="en-US" sz="1600" i="1" dirty="0"/>
              <a:t>, Condition Report [CR], </a:t>
            </a:r>
            <a:r>
              <a:rPr lang="en-US" sz="1600" i="1" dirty="0" err="1"/>
              <a:t>etc</a:t>
            </a:r>
            <a:r>
              <a:rPr lang="en-US" sz="1600" i="1" dirty="0"/>
              <a:t>). </a:t>
            </a:r>
            <a:endParaRPr lang="en-US" sz="1600" i="1" dirty="0" smtClean="0"/>
          </a:p>
          <a:p>
            <a:pPr marL="182880" indent="-228600">
              <a:spcBef>
                <a:spcPts val="0"/>
              </a:spcBef>
            </a:pPr>
            <a:r>
              <a:rPr lang="en-US" sz="1600" i="1" dirty="0" smtClean="0"/>
              <a:t>Consequences </a:t>
            </a:r>
            <a:r>
              <a:rPr lang="en-US" sz="1600" i="1" dirty="0"/>
              <a:t>of recurrence of prior events. </a:t>
            </a:r>
            <a:endParaRPr lang="en-US" sz="1600" i="1" dirty="0" smtClean="0"/>
          </a:p>
          <a:p>
            <a:pPr marL="182880" indent="-228600">
              <a:spcBef>
                <a:spcPts val="0"/>
              </a:spcBef>
            </a:pPr>
            <a:r>
              <a:rPr lang="en-US" sz="1600" i="1" dirty="0" smtClean="0"/>
              <a:t>Shift </a:t>
            </a:r>
            <a:r>
              <a:rPr lang="en-US" sz="1600" i="1" dirty="0"/>
              <a:t>in Project phases or focus that could represent high risk. </a:t>
            </a:r>
            <a:r>
              <a:rPr lang="en-US" sz="1600" i="1" dirty="0" smtClean="0"/>
              <a:t> </a:t>
            </a:r>
          </a:p>
          <a:p>
            <a:pPr marL="182880" indent="-228600">
              <a:spcBef>
                <a:spcPts val="0"/>
              </a:spcBef>
            </a:pPr>
            <a:r>
              <a:rPr lang="en-US" sz="1600" i="1" dirty="0" smtClean="0"/>
              <a:t>Significant </a:t>
            </a:r>
            <a:r>
              <a:rPr lang="en-US" sz="1600" i="1" dirty="0"/>
              <a:t>internal/external Lessons Learned that could represent high risk. </a:t>
            </a:r>
            <a:endParaRPr lang="en-US" sz="1600" i="1" dirty="0" smtClean="0"/>
          </a:p>
          <a:p>
            <a:pPr marL="182880" indent="-228600">
              <a:spcBef>
                <a:spcPts val="0"/>
              </a:spcBef>
            </a:pPr>
            <a:r>
              <a:rPr lang="en-US" sz="1600" i="1" dirty="0" smtClean="0"/>
              <a:t>Upcoming </a:t>
            </a:r>
            <a:r>
              <a:rPr lang="en-US" sz="1600" i="1" dirty="0"/>
              <a:t>milestones related to high-risk deliverables or significant milestones. </a:t>
            </a:r>
            <a:endParaRPr lang="en-US" sz="1600" i="1" dirty="0" smtClean="0"/>
          </a:p>
          <a:p>
            <a:pPr marL="182880" indent="-228600">
              <a:spcBef>
                <a:spcPts val="0"/>
              </a:spcBef>
            </a:pPr>
            <a:r>
              <a:rPr lang="en-US" sz="1600" i="1" dirty="0" smtClean="0"/>
              <a:t>Periodically </a:t>
            </a:r>
            <a:r>
              <a:rPr lang="en-US" sz="1600" i="1" dirty="0"/>
              <a:t>assess the adequacy and effective implementation of management processes. </a:t>
            </a:r>
            <a:r>
              <a:rPr lang="en-US" sz="1600" i="1" dirty="0" smtClean="0"/>
              <a:t>Assessments </a:t>
            </a:r>
            <a:r>
              <a:rPr lang="en-US" sz="1600" i="1" dirty="0"/>
              <a:t>to determine program compliance. </a:t>
            </a:r>
            <a:endParaRPr lang="en-US" sz="1600" i="1" dirty="0" smtClean="0"/>
          </a:p>
          <a:p>
            <a:pPr marL="182880" indent="-228600">
              <a:spcBef>
                <a:spcPts val="0"/>
              </a:spcBef>
            </a:pPr>
            <a:r>
              <a:rPr lang="en-US" sz="1600" i="1" dirty="0" smtClean="0"/>
              <a:t>Project </a:t>
            </a:r>
            <a:r>
              <a:rPr lang="en-US" sz="1600" i="1" dirty="0"/>
              <a:t>Risk Register. </a:t>
            </a:r>
            <a:endParaRPr lang="en-US" sz="1600" i="1" dirty="0" smtClean="0"/>
          </a:p>
          <a:p>
            <a:pPr marL="182880" indent="-228600">
              <a:spcBef>
                <a:spcPts val="0"/>
              </a:spcBef>
            </a:pPr>
            <a:r>
              <a:rPr lang="en-US" sz="1600" i="1" dirty="0" smtClean="0"/>
              <a:t>Benchmarking </a:t>
            </a:r>
            <a:r>
              <a:rPr lang="en-US" sz="1600" i="1" dirty="0"/>
              <a:t>activities. </a:t>
            </a:r>
            <a:endParaRPr lang="en-US" sz="1600" i="1" dirty="0" smtClean="0"/>
          </a:p>
          <a:p>
            <a:pPr marL="182880" indent="-228600">
              <a:spcBef>
                <a:spcPts val="0"/>
              </a:spcBef>
            </a:pPr>
            <a:r>
              <a:rPr lang="en-US" sz="1600" i="1" dirty="0" smtClean="0"/>
              <a:t>WTP </a:t>
            </a:r>
            <a:r>
              <a:rPr lang="en-US" sz="1600" i="1" dirty="0"/>
              <a:t>Trend Program results. </a:t>
            </a:r>
            <a:endParaRPr lang="en-US" sz="1600" i="1" dirty="0" smtClean="0"/>
          </a:p>
          <a:p>
            <a:pPr marL="182880" indent="-228600">
              <a:spcBef>
                <a:spcPts val="0"/>
              </a:spcBef>
            </a:pPr>
            <a:r>
              <a:rPr lang="en-US" sz="1600" i="1" dirty="0" smtClean="0"/>
              <a:t>Institutional </a:t>
            </a:r>
            <a:r>
              <a:rPr lang="en-US" sz="1600" i="1" dirty="0"/>
              <a:t>Risk Management Committee</a:t>
            </a:r>
          </a:p>
        </p:txBody>
      </p:sp>
    </p:spTree>
    <p:extLst>
      <p:ext uri="{BB962C8B-B14F-4D97-AF65-F5344CB8AC3E}">
        <p14:creationId xmlns:p14="http://schemas.microsoft.com/office/powerpoint/2010/main" val="104974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Summary</a:t>
            </a:r>
            <a:endParaRPr lang="en-US" dirty="0"/>
          </a:p>
        </p:txBody>
      </p:sp>
      <p:sp>
        <p:nvSpPr>
          <p:cNvPr id="3" name="Content Placeholder 2"/>
          <p:cNvSpPr>
            <a:spLocks noGrp="1"/>
          </p:cNvSpPr>
          <p:nvPr>
            <p:ph idx="1"/>
          </p:nvPr>
        </p:nvSpPr>
        <p:spPr>
          <a:xfrm>
            <a:off x="457200" y="1905001"/>
            <a:ext cx="8382000" cy="533399"/>
          </a:xfrm>
        </p:spPr>
        <p:txBody>
          <a:bodyPr>
            <a:normAutofit/>
          </a:bodyPr>
          <a:lstStyle/>
          <a:p>
            <a:pPr marL="0" indent="0">
              <a:buNone/>
            </a:pPr>
            <a:r>
              <a:rPr lang="en-US" sz="2400" dirty="0" smtClean="0"/>
              <a:t>Survey responses provided by these 15 companies: </a:t>
            </a:r>
          </a:p>
        </p:txBody>
      </p:sp>
      <p:sp>
        <p:nvSpPr>
          <p:cNvPr id="4" name="TextBox 3"/>
          <p:cNvSpPr txBox="1"/>
          <p:nvPr/>
        </p:nvSpPr>
        <p:spPr>
          <a:xfrm>
            <a:off x="457200" y="4267200"/>
            <a:ext cx="8382000" cy="1323439"/>
          </a:xfrm>
          <a:prstGeom prst="rect">
            <a:avLst/>
          </a:prstGeom>
          <a:noFill/>
        </p:spPr>
        <p:txBody>
          <a:bodyPr wrap="square" rtlCol="0">
            <a:spAutoFit/>
          </a:bodyPr>
          <a:lstStyle/>
          <a:p>
            <a:r>
              <a:rPr lang="en-US" sz="2000" dirty="0"/>
              <a:t>Level of detail varied but most indicate a relatively mature CAS program with some that have documented best practices. Most improvement areas relating to metrics, issues trending and analysis, assessment quality and parent company involvement/contract governance</a:t>
            </a:r>
            <a:r>
              <a:rPr lang="en-US" sz="2000" dirty="0" smtClean="0"/>
              <a:t>.</a:t>
            </a:r>
            <a:endParaRPr lang="en-US" sz="2000" dirty="0"/>
          </a:p>
        </p:txBody>
      </p:sp>
      <p:sp>
        <p:nvSpPr>
          <p:cNvPr id="5" name="Rectangle 4"/>
          <p:cNvSpPr/>
          <p:nvPr/>
        </p:nvSpPr>
        <p:spPr>
          <a:xfrm>
            <a:off x="3429000" y="2562761"/>
            <a:ext cx="1295400" cy="1323439"/>
          </a:xfrm>
          <a:prstGeom prst="rect">
            <a:avLst/>
          </a:prstGeom>
        </p:spPr>
        <p:txBody>
          <a:bodyPr wrap="square">
            <a:spAutoFit/>
          </a:bodyPr>
          <a:lstStyle/>
          <a:p>
            <a:pPr indent="-182880"/>
            <a:r>
              <a:rPr lang="en-US" sz="2000" dirty="0" smtClean="0"/>
              <a:t>LLNL</a:t>
            </a:r>
            <a:endParaRPr lang="en-US" sz="2000" dirty="0"/>
          </a:p>
          <a:p>
            <a:pPr indent="-182880"/>
            <a:r>
              <a:rPr lang="en-US" sz="2000" dirty="0"/>
              <a:t>SRR</a:t>
            </a:r>
          </a:p>
          <a:p>
            <a:pPr indent="-182880"/>
            <a:r>
              <a:rPr lang="en-US" sz="2000" dirty="0"/>
              <a:t>SPRU</a:t>
            </a:r>
          </a:p>
          <a:p>
            <a:pPr indent="-182880"/>
            <a:r>
              <a:rPr lang="en-US" sz="2000" dirty="0"/>
              <a:t>Ames </a:t>
            </a:r>
            <a:r>
              <a:rPr lang="en-US" sz="2000" dirty="0" smtClean="0"/>
              <a:t>Lab</a:t>
            </a:r>
            <a:endParaRPr lang="en-US" sz="2000" dirty="0"/>
          </a:p>
        </p:txBody>
      </p:sp>
      <p:sp>
        <p:nvSpPr>
          <p:cNvPr id="6" name="Rectangle 5"/>
          <p:cNvSpPr/>
          <p:nvPr/>
        </p:nvSpPr>
        <p:spPr>
          <a:xfrm>
            <a:off x="838200" y="2550210"/>
            <a:ext cx="1219200" cy="1323439"/>
          </a:xfrm>
          <a:prstGeom prst="rect">
            <a:avLst/>
          </a:prstGeom>
        </p:spPr>
        <p:txBody>
          <a:bodyPr wrap="square">
            <a:spAutoFit/>
          </a:bodyPr>
          <a:lstStyle/>
          <a:p>
            <a:pPr indent="-182880"/>
            <a:r>
              <a:rPr lang="en-US" sz="2000" dirty="0"/>
              <a:t>WTP</a:t>
            </a:r>
          </a:p>
          <a:p>
            <a:pPr indent="-182880"/>
            <a:r>
              <a:rPr lang="en-US" sz="2000" dirty="0"/>
              <a:t>LANL</a:t>
            </a:r>
          </a:p>
          <a:p>
            <a:pPr indent="-182880"/>
            <a:r>
              <a:rPr lang="en-US" sz="2000" dirty="0"/>
              <a:t>Y-12</a:t>
            </a:r>
          </a:p>
          <a:p>
            <a:pPr indent="-182880"/>
            <a:r>
              <a:rPr lang="en-US" sz="2000" dirty="0" smtClean="0"/>
              <a:t>INL</a:t>
            </a:r>
            <a:endParaRPr lang="en-US" sz="2000" dirty="0"/>
          </a:p>
        </p:txBody>
      </p:sp>
      <p:sp>
        <p:nvSpPr>
          <p:cNvPr id="7" name="Rectangle 6"/>
          <p:cNvSpPr/>
          <p:nvPr/>
        </p:nvSpPr>
        <p:spPr>
          <a:xfrm>
            <a:off x="1981200" y="2551448"/>
            <a:ext cx="1219200" cy="1323439"/>
          </a:xfrm>
          <a:prstGeom prst="rect">
            <a:avLst/>
          </a:prstGeom>
        </p:spPr>
        <p:txBody>
          <a:bodyPr wrap="square">
            <a:spAutoFit/>
          </a:bodyPr>
          <a:lstStyle/>
          <a:p>
            <a:pPr indent="-182880"/>
            <a:r>
              <a:rPr lang="en-US" sz="2000" dirty="0" smtClean="0"/>
              <a:t>WCH</a:t>
            </a:r>
            <a:endParaRPr lang="en-US" sz="2000" dirty="0"/>
          </a:p>
          <a:p>
            <a:pPr indent="-182880"/>
            <a:r>
              <a:rPr lang="en-US" sz="2000" dirty="0"/>
              <a:t>Nevada</a:t>
            </a:r>
          </a:p>
          <a:p>
            <a:pPr indent="-182880"/>
            <a:r>
              <a:rPr lang="en-US" sz="2000" dirty="0" smtClean="0"/>
              <a:t>Argonne</a:t>
            </a:r>
          </a:p>
          <a:p>
            <a:pPr indent="-182880"/>
            <a:r>
              <a:rPr lang="en-US" sz="2000" dirty="0" smtClean="0"/>
              <a:t>UCOR</a:t>
            </a:r>
            <a:endParaRPr lang="en-US" sz="2000" dirty="0"/>
          </a:p>
        </p:txBody>
      </p:sp>
      <p:sp>
        <p:nvSpPr>
          <p:cNvPr id="8" name="Rectangle 7"/>
          <p:cNvSpPr/>
          <p:nvPr/>
        </p:nvSpPr>
        <p:spPr>
          <a:xfrm>
            <a:off x="4572000" y="2557723"/>
            <a:ext cx="2057400" cy="1015663"/>
          </a:xfrm>
          <a:prstGeom prst="rect">
            <a:avLst/>
          </a:prstGeom>
        </p:spPr>
        <p:txBody>
          <a:bodyPr wrap="square">
            <a:spAutoFit/>
          </a:bodyPr>
          <a:lstStyle/>
          <a:p>
            <a:pPr indent="-182880"/>
            <a:r>
              <a:rPr lang="en-US" sz="2000" dirty="0" smtClean="0"/>
              <a:t>CHPRC</a:t>
            </a:r>
            <a:endParaRPr lang="en-US" sz="2000" dirty="0"/>
          </a:p>
          <a:p>
            <a:pPr indent="-182880"/>
            <a:r>
              <a:rPr lang="en-US" sz="2000" dirty="0"/>
              <a:t>FLOUR-BWXT</a:t>
            </a:r>
          </a:p>
          <a:p>
            <a:pPr indent="-182880"/>
            <a:r>
              <a:rPr lang="en-US" sz="2000" dirty="0" err="1"/>
              <a:t>Centerra</a:t>
            </a:r>
            <a:r>
              <a:rPr lang="en-US" sz="2000" dirty="0"/>
              <a:t>-SRS</a:t>
            </a:r>
          </a:p>
        </p:txBody>
      </p:sp>
    </p:spTree>
    <p:extLst>
      <p:ext uri="{BB962C8B-B14F-4D97-AF65-F5344CB8AC3E}">
        <p14:creationId xmlns:p14="http://schemas.microsoft.com/office/powerpoint/2010/main" val="19345199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Management</a:t>
            </a:r>
            <a:endParaRPr lang="en-US" dirty="0"/>
          </a:p>
        </p:txBody>
      </p:sp>
      <p:sp>
        <p:nvSpPr>
          <p:cNvPr id="3" name="Content Placeholder 2"/>
          <p:cNvSpPr>
            <a:spLocks noGrp="1"/>
          </p:cNvSpPr>
          <p:nvPr>
            <p:ph idx="1"/>
          </p:nvPr>
        </p:nvSpPr>
        <p:spPr>
          <a:xfrm>
            <a:off x="381000" y="1752600"/>
            <a:ext cx="8229600" cy="4073525"/>
          </a:xfrm>
        </p:spPr>
        <p:txBody>
          <a:bodyPr>
            <a:normAutofit/>
          </a:bodyPr>
          <a:lstStyle/>
          <a:p>
            <a:pPr marL="182880" indent="-228600">
              <a:lnSpc>
                <a:spcPct val="110000"/>
              </a:lnSpc>
              <a:spcBef>
                <a:spcPts val="1200"/>
              </a:spcBef>
              <a:spcAft>
                <a:spcPts val="1200"/>
              </a:spcAft>
            </a:pPr>
            <a:r>
              <a:rPr lang="en-US" sz="2400" dirty="0" smtClean="0"/>
              <a:t>100% - </a:t>
            </a:r>
            <a:r>
              <a:rPr lang="en-US" sz="2400" dirty="0"/>
              <a:t>A comprehensive assessment schedule is issued on a periodic basis. </a:t>
            </a:r>
            <a:endParaRPr lang="en-US" sz="2400" dirty="0" smtClean="0"/>
          </a:p>
          <a:p>
            <a:pPr marL="182880" indent="-228600">
              <a:lnSpc>
                <a:spcPct val="110000"/>
              </a:lnSpc>
              <a:spcBef>
                <a:spcPts val="1200"/>
              </a:spcBef>
              <a:spcAft>
                <a:spcPts val="1200"/>
              </a:spcAft>
            </a:pPr>
            <a:r>
              <a:rPr lang="en-US" sz="2400" dirty="0" smtClean="0"/>
              <a:t>80% - </a:t>
            </a:r>
            <a:r>
              <a:rPr lang="en-US" sz="2400" dirty="0"/>
              <a:t>The quality of </a:t>
            </a:r>
            <a:r>
              <a:rPr lang="en-US" sz="2400" dirty="0" smtClean="0"/>
              <a:t>self-assessments </a:t>
            </a:r>
            <a:r>
              <a:rPr lang="en-US" sz="2400" dirty="0"/>
              <a:t>is evaluated. </a:t>
            </a:r>
            <a:endParaRPr lang="en-US" sz="2400" dirty="0" smtClean="0"/>
          </a:p>
          <a:p>
            <a:pPr marL="182880" indent="-228600">
              <a:lnSpc>
                <a:spcPct val="110000"/>
              </a:lnSpc>
              <a:spcBef>
                <a:spcPts val="1200"/>
              </a:spcBef>
              <a:spcAft>
                <a:spcPts val="1200"/>
              </a:spcAft>
            </a:pPr>
            <a:r>
              <a:rPr lang="en-US" sz="2400" dirty="0" smtClean="0"/>
              <a:t>100% - </a:t>
            </a:r>
            <a:r>
              <a:rPr lang="en-US" sz="2400" dirty="0"/>
              <a:t>The issue management system captures both programmatic (compliance) and performance deficiencies. </a:t>
            </a:r>
            <a:endParaRPr lang="en-US" sz="2400" dirty="0" smtClean="0"/>
          </a:p>
          <a:p>
            <a:pPr marL="182880" indent="-228600">
              <a:lnSpc>
                <a:spcPct val="110000"/>
              </a:lnSpc>
              <a:spcBef>
                <a:spcPts val="1200"/>
              </a:spcBef>
              <a:spcAft>
                <a:spcPts val="1200"/>
              </a:spcAft>
            </a:pPr>
            <a:r>
              <a:rPr lang="en-US" sz="2400" dirty="0" smtClean="0"/>
              <a:t>100% - </a:t>
            </a:r>
            <a:r>
              <a:rPr lang="en-US" sz="2400" dirty="0"/>
              <a:t>The significance of </a:t>
            </a:r>
            <a:r>
              <a:rPr lang="en-US" sz="2400" dirty="0" smtClean="0"/>
              <a:t>issues is </a:t>
            </a:r>
            <a:r>
              <a:rPr lang="en-US" sz="2400" dirty="0"/>
              <a:t>categorized based on risk and priority and other appropriate factors. </a:t>
            </a:r>
          </a:p>
        </p:txBody>
      </p:sp>
    </p:spTree>
    <p:extLst>
      <p:ext uri="{BB962C8B-B14F-4D97-AF65-F5344CB8AC3E}">
        <p14:creationId xmlns:p14="http://schemas.microsoft.com/office/powerpoint/2010/main" val="576239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for Issue Significance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60521903"/>
              </p:ext>
            </p:extLst>
          </p:nvPr>
        </p:nvGraphicFramePr>
        <p:xfrm>
          <a:off x="457200" y="1676400"/>
          <a:ext cx="7715250" cy="4331722"/>
        </p:xfrm>
        <a:graphic>
          <a:graphicData uri="http://schemas.openxmlformats.org/drawingml/2006/table">
            <a:tbl>
              <a:tblPr firstRow="1" firstCol="1" bandRow="1">
                <a:tableStyleId>{5C22544A-7EE6-4342-B048-85BDC9FD1C3A}</a:tableStyleId>
              </a:tblPr>
              <a:tblGrid>
                <a:gridCol w="6905625"/>
                <a:gridCol w="809625"/>
              </a:tblGrid>
              <a:tr h="457200">
                <a:tc>
                  <a:txBody>
                    <a:bodyPr/>
                    <a:lstStyle/>
                    <a:p>
                      <a:pPr marL="0" marR="0">
                        <a:lnSpc>
                          <a:spcPct val="115000"/>
                        </a:lnSpc>
                        <a:spcBef>
                          <a:spcPts val="0"/>
                        </a:spcBef>
                        <a:spcAft>
                          <a:spcPts val="0"/>
                        </a:spcAft>
                      </a:pPr>
                      <a:r>
                        <a:rPr lang="en-US" sz="2000" dirty="0">
                          <a:effectLst/>
                        </a:rPr>
                        <a:t>Operational performance </a:t>
                      </a:r>
                      <a:endParaRPr lang="en-US" sz="2000" dirty="0">
                        <a:effectLst/>
                        <a:latin typeface="Calibri"/>
                        <a:ea typeface="Calibri"/>
                        <a:cs typeface="Times New Roman"/>
                      </a:endParaRPr>
                    </a:p>
                  </a:txBody>
                  <a:tcPr marL="79761" marR="79761" marT="39881" marB="39881" anchor="ctr">
                    <a:solidFill>
                      <a:srgbClr val="00B0F0"/>
                    </a:solidFill>
                  </a:tcPr>
                </a:tc>
                <a:tc>
                  <a:txBody>
                    <a:bodyPr/>
                    <a:lstStyle/>
                    <a:p>
                      <a:pPr marL="0" marR="0" algn="r">
                        <a:lnSpc>
                          <a:spcPct val="115000"/>
                        </a:lnSpc>
                        <a:spcBef>
                          <a:spcPts val="0"/>
                        </a:spcBef>
                        <a:spcAft>
                          <a:spcPts val="0"/>
                        </a:spcAft>
                      </a:pPr>
                      <a:r>
                        <a:rPr lang="en-US" sz="2000" dirty="0">
                          <a:effectLst/>
                        </a:rPr>
                        <a:t>  </a:t>
                      </a:r>
                      <a:r>
                        <a:rPr lang="en-US" sz="2000" dirty="0" smtClean="0">
                          <a:effectLst/>
                        </a:rPr>
                        <a:t>93%</a:t>
                      </a:r>
                      <a:endParaRPr lang="en-US" sz="2000" dirty="0">
                        <a:effectLst/>
                        <a:latin typeface="Calibri"/>
                        <a:ea typeface="Calibri"/>
                        <a:cs typeface="Times New Roman"/>
                      </a:endParaRPr>
                    </a:p>
                  </a:txBody>
                  <a:tcPr marL="79761" marR="79761" marT="39881" marB="39881" anchor="ctr">
                    <a:solidFill>
                      <a:srgbClr val="00B0F0"/>
                    </a:solidFill>
                  </a:tcPr>
                </a:tc>
              </a:tr>
              <a:tr h="457200">
                <a:tc>
                  <a:txBody>
                    <a:bodyPr/>
                    <a:lstStyle/>
                    <a:p>
                      <a:pPr marL="0" marR="0">
                        <a:lnSpc>
                          <a:spcPct val="115000"/>
                        </a:lnSpc>
                        <a:spcBef>
                          <a:spcPts val="0"/>
                        </a:spcBef>
                        <a:spcAft>
                          <a:spcPts val="0"/>
                        </a:spcAft>
                      </a:pPr>
                      <a:r>
                        <a:rPr lang="en-US" sz="2000" b="1" kern="1200" dirty="0">
                          <a:solidFill>
                            <a:schemeClr val="lt1"/>
                          </a:solidFill>
                          <a:effectLst/>
                          <a:latin typeface="+mn-lt"/>
                          <a:ea typeface="+mn-ea"/>
                          <a:cs typeface="+mn-cs"/>
                        </a:rPr>
                        <a:t>Operations schedule </a:t>
                      </a:r>
                    </a:p>
                  </a:txBody>
                  <a:tcPr marL="79761" marR="79761" marT="39881" marB="39881" anchor="ctr">
                    <a:solidFill>
                      <a:srgbClr val="00B0F0"/>
                    </a:solidFill>
                  </a:tcP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57%</a:t>
                      </a:r>
                      <a:endParaRPr lang="en-US" sz="2000" b="1" kern="1200" dirty="0">
                        <a:solidFill>
                          <a:schemeClr val="lt1"/>
                        </a:solidFill>
                        <a:effectLst/>
                        <a:latin typeface="+mn-lt"/>
                        <a:ea typeface="+mn-ea"/>
                        <a:cs typeface="+mn-cs"/>
                      </a:endParaRPr>
                    </a:p>
                  </a:txBody>
                  <a:tcPr marL="79761" marR="79761" marT="39881" marB="39881" anchor="ctr">
                    <a:solidFill>
                      <a:srgbClr val="00B0F0"/>
                    </a:solidFill>
                  </a:tcPr>
                </a:tc>
              </a:tr>
              <a:tr h="457200">
                <a:tc>
                  <a:txBody>
                    <a:bodyPr/>
                    <a:lstStyle/>
                    <a:p>
                      <a:pPr marL="0" marR="0">
                        <a:lnSpc>
                          <a:spcPct val="115000"/>
                        </a:lnSpc>
                        <a:spcBef>
                          <a:spcPts val="0"/>
                        </a:spcBef>
                        <a:spcAft>
                          <a:spcPts val="0"/>
                        </a:spcAft>
                      </a:pPr>
                      <a:r>
                        <a:rPr lang="en-US" sz="2000" b="1" kern="1200" dirty="0">
                          <a:solidFill>
                            <a:schemeClr val="lt1"/>
                          </a:solidFill>
                          <a:effectLst/>
                          <a:latin typeface="+mn-lt"/>
                          <a:ea typeface="+mn-ea"/>
                          <a:cs typeface="+mn-cs"/>
                        </a:rPr>
                        <a:t>Metric review</a:t>
                      </a:r>
                    </a:p>
                  </a:txBody>
                  <a:tcPr marL="79761" marR="79761" marT="39881" marB="39881" anchor="ctr">
                    <a:solidFill>
                      <a:srgbClr val="00B0F0"/>
                    </a:solidFill>
                  </a:tcP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64%</a:t>
                      </a:r>
                      <a:endParaRPr lang="en-US" sz="2000" b="1" kern="1200" dirty="0">
                        <a:solidFill>
                          <a:schemeClr val="lt1"/>
                        </a:solidFill>
                        <a:effectLst/>
                        <a:latin typeface="+mn-lt"/>
                        <a:ea typeface="+mn-ea"/>
                        <a:cs typeface="+mn-cs"/>
                      </a:endParaRPr>
                    </a:p>
                  </a:txBody>
                  <a:tcPr marL="79761" marR="79761" marT="39881" marB="39881" anchor="ctr">
                    <a:solidFill>
                      <a:srgbClr val="00B0F0"/>
                    </a:solidFill>
                  </a:tcPr>
                </a:tc>
              </a:tr>
              <a:tr h="457200">
                <a:tc>
                  <a:txBody>
                    <a:bodyPr/>
                    <a:lstStyle/>
                    <a:p>
                      <a:pPr marL="0" marR="0">
                        <a:lnSpc>
                          <a:spcPct val="115000"/>
                        </a:lnSpc>
                        <a:spcBef>
                          <a:spcPts val="0"/>
                        </a:spcBef>
                        <a:spcAft>
                          <a:spcPts val="0"/>
                        </a:spcAft>
                      </a:pPr>
                      <a:r>
                        <a:rPr lang="en-US" sz="2000" b="1" kern="1200" dirty="0">
                          <a:solidFill>
                            <a:schemeClr val="lt1"/>
                          </a:solidFill>
                          <a:effectLst/>
                          <a:latin typeface="+mn-lt"/>
                          <a:ea typeface="+mn-ea"/>
                          <a:cs typeface="+mn-cs"/>
                        </a:rPr>
                        <a:t>Trend analysis</a:t>
                      </a:r>
                    </a:p>
                  </a:txBody>
                  <a:tcPr marL="79761" marR="79761" marT="39881" marB="39881" anchor="ctr">
                    <a:solidFill>
                      <a:srgbClr val="00B0F0"/>
                    </a:solidFill>
                  </a:tcP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86%</a:t>
                      </a:r>
                      <a:endParaRPr lang="en-US" sz="2000" b="1" kern="1200" dirty="0">
                        <a:solidFill>
                          <a:schemeClr val="lt1"/>
                        </a:solidFill>
                        <a:effectLst/>
                        <a:latin typeface="+mn-lt"/>
                        <a:ea typeface="+mn-ea"/>
                        <a:cs typeface="+mn-cs"/>
                      </a:endParaRPr>
                    </a:p>
                  </a:txBody>
                  <a:tcPr marL="79761" marR="79761" marT="39881" marB="39881" anchor="ctr">
                    <a:solidFill>
                      <a:srgbClr val="00B0F0"/>
                    </a:solidFill>
                  </a:tcPr>
                </a:tc>
              </a:tr>
              <a:tr h="888416">
                <a:tc>
                  <a:txBody>
                    <a:bodyPr/>
                    <a:lstStyle/>
                    <a:p>
                      <a:pPr marL="0" marR="0">
                        <a:lnSpc>
                          <a:spcPct val="115000"/>
                        </a:lnSpc>
                        <a:spcBef>
                          <a:spcPts val="0"/>
                        </a:spcBef>
                        <a:spcAft>
                          <a:spcPts val="0"/>
                        </a:spcAft>
                      </a:pPr>
                      <a:r>
                        <a:rPr lang="en-US" sz="2000" b="1" kern="1200" dirty="0">
                          <a:solidFill>
                            <a:schemeClr val="lt1"/>
                          </a:solidFill>
                          <a:effectLst/>
                          <a:latin typeface="+mn-lt"/>
                          <a:ea typeface="+mn-ea"/>
                          <a:cs typeface="+mn-cs"/>
                        </a:rPr>
                        <a:t>Management makes informed decisions and corrects negative performance/compliance trends before they become significant</a:t>
                      </a:r>
                    </a:p>
                  </a:txBody>
                  <a:tcPr marL="79761" marR="79761" marT="39881" marB="39881" anchor="ctr">
                    <a:solidFill>
                      <a:srgbClr val="00B0F0"/>
                    </a:solidFill>
                  </a:tcP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93%</a:t>
                      </a:r>
                      <a:endParaRPr lang="en-US" sz="2000" b="1" kern="1200" dirty="0">
                        <a:solidFill>
                          <a:schemeClr val="lt1"/>
                        </a:solidFill>
                        <a:effectLst/>
                        <a:latin typeface="+mn-lt"/>
                        <a:ea typeface="+mn-ea"/>
                        <a:cs typeface="+mn-cs"/>
                      </a:endParaRPr>
                    </a:p>
                  </a:txBody>
                  <a:tcPr marL="79761" marR="79761" marT="39881" marB="39881" anchor="ctr">
                    <a:solidFill>
                      <a:srgbClr val="00B0F0"/>
                    </a:solidFill>
                  </a:tcPr>
                </a:tc>
              </a:tr>
              <a:tr h="457200">
                <a:tc>
                  <a:txBody>
                    <a:bodyPr/>
                    <a:lstStyle/>
                    <a:p>
                      <a:pPr marL="0" marR="0">
                        <a:lnSpc>
                          <a:spcPct val="115000"/>
                        </a:lnSpc>
                        <a:spcBef>
                          <a:spcPts val="0"/>
                        </a:spcBef>
                        <a:spcAft>
                          <a:spcPts val="0"/>
                        </a:spcAft>
                      </a:pPr>
                      <a:r>
                        <a:rPr lang="en-US" sz="2000" b="1" kern="1200" dirty="0">
                          <a:solidFill>
                            <a:schemeClr val="lt1"/>
                          </a:solidFill>
                          <a:effectLst/>
                          <a:latin typeface="+mn-lt"/>
                          <a:ea typeface="+mn-ea"/>
                          <a:cs typeface="+mn-cs"/>
                        </a:rPr>
                        <a:t>Mission/business impact </a:t>
                      </a:r>
                    </a:p>
                  </a:txBody>
                  <a:tcPr marL="79761" marR="79761" marT="39881" marB="39881" anchor="ctr">
                    <a:solidFill>
                      <a:srgbClr val="00B0F0"/>
                    </a:solidFill>
                  </a:tcP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86%</a:t>
                      </a:r>
                      <a:endParaRPr lang="en-US" sz="2000" b="1" kern="1200" dirty="0">
                        <a:solidFill>
                          <a:schemeClr val="lt1"/>
                        </a:solidFill>
                        <a:effectLst/>
                        <a:latin typeface="+mn-lt"/>
                        <a:ea typeface="+mn-ea"/>
                        <a:cs typeface="+mn-cs"/>
                      </a:endParaRPr>
                    </a:p>
                  </a:txBody>
                  <a:tcPr marL="79761" marR="79761" marT="39881" marB="39881" anchor="ctr">
                    <a:solidFill>
                      <a:srgbClr val="00B0F0"/>
                    </a:solidFill>
                  </a:tcPr>
                </a:tc>
              </a:tr>
              <a:tr h="457200">
                <a:tc>
                  <a:txBody>
                    <a:bodyPr/>
                    <a:lstStyle/>
                    <a:p>
                      <a:pPr marL="0" marR="0">
                        <a:lnSpc>
                          <a:spcPct val="115000"/>
                        </a:lnSpc>
                        <a:spcBef>
                          <a:spcPts val="0"/>
                        </a:spcBef>
                        <a:spcAft>
                          <a:spcPts val="0"/>
                        </a:spcAft>
                      </a:pPr>
                      <a:r>
                        <a:rPr lang="en-US" sz="2000" b="1" kern="1200" dirty="0">
                          <a:solidFill>
                            <a:schemeClr val="lt1"/>
                          </a:solidFill>
                          <a:effectLst/>
                          <a:latin typeface="+mn-lt"/>
                          <a:ea typeface="+mn-ea"/>
                          <a:cs typeface="+mn-cs"/>
                        </a:rPr>
                        <a:t>Consequence to public, environment, and worker</a:t>
                      </a:r>
                    </a:p>
                  </a:txBody>
                  <a:tcPr marL="79761" marR="79761" marT="39881" marB="39881" anchor="ctr">
                    <a:solidFill>
                      <a:srgbClr val="00B0F0"/>
                    </a:solidFill>
                  </a:tcP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93%</a:t>
                      </a:r>
                      <a:endParaRPr lang="en-US" sz="2000" b="1" kern="1200" dirty="0">
                        <a:solidFill>
                          <a:schemeClr val="lt1"/>
                        </a:solidFill>
                        <a:effectLst/>
                        <a:latin typeface="+mn-lt"/>
                        <a:ea typeface="+mn-ea"/>
                        <a:cs typeface="+mn-cs"/>
                      </a:endParaRPr>
                    </a:p>
                  </a:txBody>
                  <a:tcPr marL="79761" marR="79761" marT="39881" marB="39881" anchor="ctr">
                    <a:solidFill>
                      <a:srgbClr val="00B0F0"/>
                    </a:solidFill>
                  </a:tcPr>
                </a:tc>
              </a:tr>
              <a:tr h="457200">
                <a:tc>
                  <a:txBody>
                    <a:bodyPr/>
                    <a:lstStyle/>
                    <a:p>
                      <a:pPr marL="0" marR="0">
                        <a:lnSpc>
                          <a:spcPct val="115000"/>
                        </a:lnSpc>
                        <a:spcBef>
                          <a:spcPts val="0"/>
                        </a:spcBef>
                        <a:spcAft>
                          <a:spcPts val="0"/>
                        </a:spcAft>
                      </a:pPr>
                      <a:r>
                        <a:rPr lang="en-US" sz="2000" b="1" kern="1200" dirty="0">
                          <a:solidFill>
                            <a:schemeClr val="lt1"/>
                          </a:solidFill>
                          <a:effectLst/>
                          <a:latin typeface="+mn-lt"/>
                          <a:ea typeface="+mn-ea"/>
                          <a:cs typeface="+mn-cs"/>
                        </a:rPr>
                        <a:t>External review outcomes</a:t>
                      </a:r>
                    </a:p>
                  </a:txBody>
                  <a:tcPr marL="79761" marR="79761" marT="39881" marB="39881" anchor="ctr">
                    <a:solidFill>
                      <a:srgbClr val="00B0F0"/>
                    </a:solidFill>
                  </a:tcP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79%</a:t>
                      </a:r>
                      <a:endParaRPr lang="en-US" sz="2000" b="1" kern="1200" dirty="0">
                        <a:solidFill>
                          <a:schemeClr val="lt1"/>
                        </a:solidFill>
                        <a:effectLst/>
                        <a:latin typeface="+mn-lt"/>
                        <a:ea typeface="+mn-ea"/>
                        <a:cs typeface="+mn-cs"/>
                      </a:endParaRPr>
                    </a:p>
                  </a:txBody>
                  <a:tcPr marL="79761" marR="79761" marT="39881" marB="39881" anchor="ctr">
                    <a:solidFill>
                      <a:srgbClr val="00B0F0"/>
                    </a:solidFill>
                  </a:tcPr>
                </a:tc>
              </a:tr>
            </a:tbl>
          </a:graphicData>
        </a:graphic>
      </p:graphicFrame>
    </p:spTree>
    <p:extLst>
      <p:ext uri="{BB962C8B-B14F-4D97-AF65-F5344CB8AC3E}">
        <p14:creationId xmlns:p14="http://schemas.microsoft.com/office/powerpoint/2010/main" val="23771940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for Issue Significance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4582226"/>
              </p:ext>
            </p:extLst>
          </p:nvPr>
        </p:nvGraphicFramePr>
        <p:xfrm>
          <a:off x="304800" y="1676400"/>
          <a:ext cx="8458200" cy="4114800"/>
        </p:xfrm>
        <a:graphic>
          <a:graphicData uri="http://schemas.openxmlformats.org/drawingml/2006/table">
            <a:tbl>
              <a:tblPr firstRow="1" firstCol="1" bandRow="1">
                <a:tableStyleId>{5C22544A-7EE6-4342-B048-85BDC9FD1C3A}</a:tableStyleId>
              </a:tblPr>
              <a:tblGrid>
                <a:gridCol w="7352517"/>
                <a:gridCol w="1105683"/>
              </a:tblGrid>
              <a:tr h="457200">
                <a:tc>
                  <a:txBody>
                    <a:bodyPr/>
                    <a:lstStyle/>
                    <a:p>
                      <a:pPr marL="0" marR="0">
                        <a:lnSpc>
                          <a:spcPct val="115000"/>
                        </a:lnSpc>
                        <a:spcBef>
                          <a:spcPts val="0"/>
                        </a:spcBef>
                        <a:spcAft>
                          <a:spcPts val="0"/>
                        </a:spcAft>
                      </a:pPr>
                      <a:r>
                        <a:rPr lang="en-US" sz="2000" b="1" kern="1200" dirty="0">
                          <a:solidFill>
                            <a:schemeClr val="lt1"/>
                          </a:solidFill>
                          <a:effectLst/>
                          <a:latin typeface="+mn-lt"/>
                          <a:ea typeface="+mn-ea"/>
                          <a:cs typeface="+mn-cs"/>
                        </a:rPr>
                        <a:t>Self-identified issues versus external identified issues</a:t>
                      </a:r>
                    </a:p>
                  </a:txBody>
                  <a:tcPr marL="79761" marR="79761" marT="39881" marB="39881" anchor="ctr">
                    <a:solidFill>
                      <a:srgbClr val="00B0F0"/>
                    </a:solidFill>
                  </a:tcP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79%</a:t>
                      </a:r>
                      <a:endParaRPr lang="en-US" sz="2000" b="1" kern="1200" dirty="0">
                        <a:solidFill>
                          <a:schemeClr val="lt1"/>
                        </a:solidFill>
                        <a:effectLst/>
                        <a:latin typeface="+mn-lt"/>
                        <a:ea typeface="+mn-ea"/>
                        <a:cs typeface="+mn-cs"/>
                      </a:endParaRPr>
                    </a:p>
                  </a:txBody>
                  <a:tcPr marL="79761" marR="79761" marT="39881" marB="39881" anchor="ctr">
                    <a:solidFill>
                      <a:srgbClr val="00B0F0"/>
                    </a:solidFill>
                  </a:tcPr>
                </a:tc>
              </a:tr>
              <a:tr h="457200">
                <a:tc>
                  <a:txBody>
                    <a:bodyPr/>
                    <a:lstStyle/>
                    <a:p>
                      <a:pPr marL="0" marR="0">
                        <a:lnSpc>
                          <a:spcPct val="115000"/>
                        </a:lnSpc>
                        <a:spcBef>
                          <a:spcPts val="0"/>
                        </a:spcBef>
                        <a:spcAft>
                          <a:spcPts val="0"/>
                        </a:spcAft>
                      </a:pPr>
                      <a:r>
                        <a:rPr lang="en-US" sz="2000" b="1" kern="1200" dirty="0">
                          <a:solidFill>
                            <a:schemeClr val="lt1"/>
                          </a:solidFill>
                          <a:effectLst/>
                          <a:latin typeface="+mn-lt"/>
                          <a:ea typeface="+mn-ea"/>
                          <a:cs typeface="+mn-cs"/>
                        </a:rPr>
                        <a:t>Documented Safety Analysis (DSA) </a:t>
                      </a:r>
                    </a:p>
                  </a:txBody>
                  <a:tcPr marL="79761" marR="79761" marT="39881" marB="39881" anchor="ctr">
                    <a:solidFill>
                      <a:srgbClr val="00B0F0"/>
                    </a:solidFill>
                  </a:tcP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79%</a:t>
                      </a:r>
                      <a:endParaRPr lang="en-US" sz="2000" b="1" kern="1200" dirty="0">
                        <a:solidFill>
                          <a:schemeClr val="lt1"/>
                        </a:solidFill>
                        <a:effectLst/>
                        <a:latin typeface="+mn-lt"/>
                        <a:ea typeface="+mn-ea"/>
                        <a:cs typeface="+mn-cs"/>
                      </a:endParaRPr>
                    </a:p>
                  </a:txBody>
                  <a:tcPr marL="79761" marR="79761" marT="39881" marB="39881" anchor="ctr">
                    <a:solidFill>
                      <a:srgbClr val="00B0F0"/>
                    </a:solidFill>
                  </a:tcPr>
                </a:tc>
              </a:tr>
              <a:tr h="457200">
                <a:tc>
                  <a:txBody>
                    <a:bodyPr/>
                    <a:lstStyle/>
                    <a:p>
                      <a:pPr marL="0" marR="0">
                        <a:lnSpc>
                          <a:spcPct val="115000"/>
                        </a:lnSpc>
                        <a:spcBef>
                          <a:spcPts val="0"/>
                        </a:spcBef>
                        <a:spcAft>
                          <a:spcPts val="0"/>
                        </a:spcAft>
                      </a:pPr>
                      <a:r>
                        <a:rPr lang="en-US" sz="2000" b="1" kern="1200" dirty="0">
                          <a:solidFill>
                            <a:schemeClr val="lt1"/>
                          </a:solidFill>
                          <a:effectLst/>
                          <a:latin typeface="+mn-lt"/>
                          <a:ea typeface="+mn-ea"/>
                          <a:cs typeface="+mn-cs"/>
                        </a:rPr>
                        <a:t>Operational Experience/Lessons Learned</a:t>
                      </a:r>
                    </a:p>
                  </a:txBody>
                  <a:tcPr marL="79761" marR="79761" marT="39881" marB="39881" anchor="ctr">
                    <a:solidFill>
                      <a:srgbClr val="00B0F0"/>
                    </a:solidFill>
                  </a:tcP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79%</a:t>
                      </a:r>
                      <a:endParaRPr lang="en-US" sz="2000" b="1" kern="1200" dirty="0">
                        <a:solidFill>
                          <a:schemeClr val="lt1"/>
                        </a:solidFill>
                        <a:effectLst/>
                        <a:latin typeface="+mn-lt"/>
                        <a:ea typeface="+mn-ea"/>
                        <a:cs typeface="+mn-cs"/>
                      </a:endParaRPr>
                    </a:p>
                  </a:txBody>
                  <a:tcPr marL="79761" marR="79761" marT="39881" marB="39881" anchor="ctr">
                    <a:solidFill>
                      <a:srgbClr val="00B0F0"/>
                    </a:solidFill>
                  </a:tcPr>
                </a:tc>
              </a:tr>
              <a:tr h="457200">
                <a:tc>
                  <a:txBody>
                    <a:bodyPr/>
                    <a:lstStyle/>
                    <a:p>
                      <a:pPr marL="0" marR="0">
                        <a:lnSpc>
                          <a:spcPct val="115000"/>
                        </a:lnSpc>
                        <a:spcBef>
                          <a:spcPts val="0"/>
                        </a:spcBef>
                        <a:spcAft>
                          <a:spcPts val="0"/>
                        </a:spcAft>
                      </a:pPr>
                      <a:r>
                        <a:rPr lang="en-US" sz="2000" b="1" kern="1200" dirty="0">
                          <a:solidFill>
                            <a:schemeClr val="lt1"/>
                          </a:solidFill>
                          <a:effectLst/>
                          <a:latin typeface="+mn-lt"/>
                          <a:ea typeface="+mn-ea"/>
                          <a:cs typeface="+mn-cs"/>
                        </a:rPr>
                        <a:t>Worker input </a:t>
                      </a:r>
                    </a:p>
                  </a:txBody>
                  <a:tcPr marL="79761" marR="79761" marT="39881" marB="39881" anchor="ctr">
                    <a:solidFill>
                      <a:srgbClr val="00B0F0"/>
                    </a:solidFill>
                  </a:tcP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79%</a:t>
                      </a:r>
                      <a:endParaRPr lang="en-US" sz="2000" b="1" kern="1200" dirty="0">
                        <a:solidFill>
                          <a:schemeClr val="lt1"/>
                        </a:solidFill>
                        <a:effectLst/>
                        <a:latin typeface="+mn-lt"/>
                        <a:ea typeface="+mn-ea"/>
                        <a:cs typeface="+mn-cs"/>
                      </a:endParaRPr>
                    </a:p>
                  </a:txBody>
                  <a:tcPr marL="79761" marR="79761" marT="39881" marB="39881" anchor="ctr">
                    <a:solidFill>
                      <a:srgbClr val="00B0F0"/>
                    </a:solidFill>
                  </a:tcPr>
                </a:tc>
              </a:tr>
              <a:tr h="457200">
                <a:tc>
                  <a:txBody>
                    <a:bodyPr/>
                    <a:lstStyle/>
                    <a:p>
                      <a:pPr marL="0" marR="0">
                        <a:lnSpc>
                          <a:spcPct val="115000"/>
                        </a:lnSpc>
                        <a:spcBef>
                          <a:spcPts val="0"/>
                        </a:spcBef>
                        <a:spcAft>
                          <a:spcPts val="0"/>
                        </a:spcAft>
                      </a:pPr>
                      <a:r>
                        <a:rPr lang="en-US" sz="2000" b="1" kern="1200" dirty="0">
                          <a:solidFill>
                            <a:schemeClr val="lt1"/>
                          </a:solidFill>
                          <a:effectLst/>
                          <a:latin typeface="+mn-lt"/>
                          <a:ea typeface="+mn-ea"/>
                          <a:cs typeface="+mn-cs"/>
                        </a:rPr>
                        <a:t>NQA-1 </a:t>
                      </a:r>
                    </a:p>
                  </a:txBody>
                  <a:tcPr marL="79761" marR="79761" marT="39881" marB="39881" anchor="ctr">
                    <a:solidFill>
                      <a:srgbClr val="00B0F0"/>
                    </a:solidFill>
                  </a:tcP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64%</a:t>
                      </a:r>
                      <a:endParaRPr lang="en-US" sz="2000" b="1" kern="1200" dirty="0">
                        <a:solidFill>
                          <a:schemeClr val="lt1"/>
                        </a:solidFill>
                        <a:effectLst/>
                        <a:latin typeface="+mn-lt"/>
                        <a:ea typeface="+mn-ea"/>
                        <a:cs typeface="+mn-cs"/>
                      </a:endParaRPr>
                    </a:p>
                  </a:txBody>
                  <a:tcPr marL="79761" marR="79761" marT="39881" marB="39881" anchor="ctr">
                    <a:solidFill>
                      <a:srgbClr val="00B0F0"/>
                    </a:solidFill>
                  </a:tcPr>
                </a:tc>
              </a:tr>
              <a:tr h="457200">
                <a:tc>
                  <a:txBody>
                    <a:bodyPr/>
                    <a:lstStyle/>
                    <a:p>
                      <a:pPr marL="0" marR="0">
                        <a:lnSpc>
                          <a:spcPct val="115000"/>
                        </a:lnSpc>
                        <a:spcBef>
                          <a:spcPts val="0"/>
                        </a:spcBef>
                        <a:spcAft>
                          <a:spcPts val="0"/>
                        </a:spcAft>
                      </a:pPr>
                      <a:r>
                        <a:rPr lang="en-US" sz="2000" b="1" kern="1200" dirty="0">
                          <a:solidFill>
                            <a:schemeClr val="lt1"/>
                          </a:solidFill>
                          <a:effectLst/>
                          <a:latin typeface="+mn-lt"/>
                          <a:ea typeface="+mn-ea"/>
                          <a:cs typeface="+mn-cs"/>
                        </a:rPr>
                        <a:t>Occurrence Reporting and Processing System (ORPS</a:t>
                      </a:r>
                      <a:r>
                        <a:rPr lang="en-US" sz="2000" b="1" kern="1200" dirty="0" smtClean="0">
                          <a:solidFill>
                            <a:schemeClr val="lt1"/>
                          </a:solidFill>
                          <a:effectLst/>
                          <a:latin typeface="+mn-lt"/>
                          <a:ea typeface="+mn-ea"/>
                          <a:cs typeface="+mn-cs"/>
                        </a:rPr>
                        <a:t>)</a:t>
                      </a:r>
                      <a:endParaRPr lang="en-US" sz="2000" b="1" kern="1200" dirty="0">
                        <a:solidFill>
                          <a:schemeClr val="lt1"/>
                        </a:solidFill>
                        <a:effectLst/>
                        <a:latin typeface="+mn-lt"/>
                        <a:ea typeface="+mn-ea"/>
                        <a:cs typeface="+mn-cs"/>
                      </a:endParaRPr>
                    </a:p>
                  </a:txBody>
                  <a:tcPr marL="79761" marR="79761" marT="39881" marB="39881" anchor="ctr">
                    <a:solidFill>
                      <a:srgbClr val="00B0F0"/>
                    </a:solidFill>
                  </a:tcPr>
                </a:tc>
                <a:tc>
                  <a:txBody>
                    <a:bodyPr/>
                    <a:lstStyle/>
                    <a:p>
                      <a:pPr marL="0" marR="0" algn="r">
                        <a:lnSpc>
                          <a:spcPct val="115000"/>
                        </a:lnSpc>
                        <a:spcBef>
                          <a:spcPts val="0"/>
                        </a:spcBef>
                        <a:spcAft>
                          <a:spcPts val="0"/>
                        </a:spcAft>
                      </a:pPr>
                      <a:r>
                        <a:rPr lang="en-US" sz="2000" b="1" kern="1200" dirty="0" smtClean="0">
                          <a:solidFill>
                            <a:schemeClr val="lt1"/>
                          </a:solidFill>
                          <a:effectLst/>
                          <a:latin typeface="+mn-lt"/>
                          <a:ea typeface="+mn-ea"/>
                          <a:cs typeface="+mn-cs"/>
                        </a:rPr>
                        <a:t>100%</a:t>
                      </a:r>
                      <a:endParaRPr lang="en-US" sz="2000" b="1" kern="1200" dirty="0">
                        <a:solidFill>
                          <a:schemeClr val="lt1"/>
                        </a:solidFill>
                        <a:effectLst/>
                        <a:latin typeface="+mn-lt"/>
                        <a:ea typeface="+mn-ea"/>
                        <a:cs typeface="+mn-cs"/>
                      </a:endParaRPr>
                    </a:p>
                  </a:txBody>
                  <a:tcPr marL="79761" marR="79761" marT="39881" marB="39881" anchor="ctr">
                    <a:solidFill>
                      <a:srgbClr val="00B0F0"/>
                    </a:solidFill>
                  </a:tcPr>
                </a:tc>
              </a:tr>
              <a:tr h="457200">
                <a:tc>
                  <a:txBody>
                    <a:bodyPr/>
                    <a:lstStyle/>
                    <a:p>
                      <a:pPr marL="0" marR="0">
                        <a:lnSpc>
                          <a:spcPct val="115000"/>
                        </a:lnSpc>
                        <a:spcBef>
                          <a:spcPts val="0"/>
                        </a:spcBef>
                        <a:spcAft>
                          <a:spcPts val="0"/>
                        </a:spcAft>
                      </a:pPr>
                      <a:r>
                        <a:rPr lang="en-US" sz="2000" b="1" kern="1200" dirty="0">
                          <a:solidFill>
                            <a:schemeClr val="lt1"/>
                          </a:solidFill>
                          <a:effectLst/>
                          <a:latin typeface="+mn-lt"/>
                          <a:ea typeface="+mn-ea"/>
                          <a:cs typeface="+mn-cs"/>
                        </a:rPr>
                        <a:t>Noncompliance Tracking System (NTS) </a:t>
                      </a:r>
                    </a:p>
                  </a:txBody>
                  <a:tcPr marL="79761" marR="79761" marT="39881" marB="39881" anchor="ctr">
                    <a:solidFill>
                      <a:srgbClr val="00B0F0"/>
                    </a:solidFill>
                  </a:tcP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93%</a:t>
                      </a:r>
                      <a:endParaRPr lang="en-US" sz="2000" b="1" kern="1200" dirty="0">
                        <a:solidFill>
                          <a:schemeClr val="lt1"/>
                        </a:solidFill>
                        <a:effectLst/>
                        <a:latin typeface="+mn-lt"/>
                        <a:ea typeface="+mn-ea"/>
                        <a:cs typeface="+mn-cs"/>
                      </a:endParaRPr>
                    </a:p>
                  </a:txBody>
                  <a:tcPr marL="79761" marR="79761" marT="39881" marB="39881" anchor="ctr">
                    <a:solidFill>
                      <a:srgbClr val="00B0F0"/>
                    </a:solidFill>
                  </a:tcPr>
                </a:tc>
              </a:tr>
              <a:tr h="457200">
                <a:tc>
                  <a:txBody>
                    <a:bodyPr/>
                    <a:lstStyle/>
                    <a:p>
                      <a:pPr marL="0" marR="0">
                        <a:lnSpc>
                          <a:spcPct val="115000"/>
                        </a:lnSpc>
                        <a:spcBef>
                          <a:spcPts val="0"/>
                        </a:spcBef>
                        <a:spcAft>
                          <a:spcPts val="0"/>
                        </a:spcAft>
                      </a:pPr>
                      <a:r>
                        <a:rPr lang="en-US" sz="2000" b="1" kern="1200" dirty="0">
                          <a:solidFill>
                            <a:schemeClr val="lt1"/>
                          </a:solidFill>
                          <a:effectLst/>
                          <a:latin typeface="+mn-lt"/>
                          <a:ea typeface="+mn-ea"/>
                          <a:cs typeface="+mn-cs"/>
                        </a:rPr>
                        <a:t>Compliance assessment reports to DOE</a:t>
                      </a:r>
                    </a:p>
                  </a:txBody>
                  <a:tcPr marL="79761" marR="79761" marT="39881" marB="39881" anchor="ctr">
                    <a:solidFill>
                      <a:srgbClr val="00B0F0"/>
                    </a:solidFill>
                  </a:tcP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93%</a:t>
                      </a:r>
                      <a:endParaRPr lang="en-US" sz="2000" b="1" kern="1200" dirty="0">
                        <a:solidFill>
                          <a:schemeClr val="lt1"/>
                        </a:solidFill>
                        <a:effectLst/>
                        <a:latin typeface="+mn-lt"/>
                        <a:ea typeface="+mn-ea"/>
                        <a:cs typeface="+mn-cs"/>
                      </a:endParaRPr>
                    </a:p>
                  </a:txBody>
                  <a:tcPr marL="79761" marR="79761" marT="39881" marB="39881" anchor="ctr">
                    <a:solidFill>
                      <a:srgbClr val="00B0F0"/>
                    </a:solidFill>
                  </a:tcPr>
                </a:tc>
              </a:tr>
              <a:tr h="457200">
                <a:tc>
                  <a:txBody>
                    <a:bodyPr/>
                    <a:lstStyle/>
                    <a:p>
                      <a:pPr marL="0" marR="0">
                        <a:lnSpc>
                          <a:spcPct val="115000"/>
                        </a:lnSpc>
                        <a:spcBef>
                          <a:spcPts val="0"/>
                        </a:spcBef>
                        <a:spcAft>
                          <a:spcPts val="0"/>
                        </a:spcAft>
                      </a:pPr>
                      <a:r>
                        <a:rPr lang="en-US" sz="2000" b="1" kern="1200" dirty="0" smtClean="0">
                          <a:solidFill>
                            <a:schemeClr val="lt1"/>
                          </a:solidFill>
                          <a:effectLst/>
                          <a:latin typeface="+mn-lt"/>
                          <a:ea typeface="+mn-ea"/>
                          <a:cs typeface="+mn-cs"/>
                        </a:rPr>
                        <a:t>Other (Corporate branding, political</a:t>
                      </a:r>
                      <a:r>
                        <a:rPr lang="en-US" sz="2000" b="1" kern="1200" baseline="0" dirty="0" smtClean="0">
                          <a:solidFill>
                            <a:schemeClr val="lt1"/>
                          </a:solidFill>
                          <a:effectLst/>
                          <a:latin typeface="+mn-lt"/>
                          <a:ea typeface="+mn-ea"/>
                          <a:cs typeface="+mn-cs"/>
                        </a:rPr>
                        <a:t> and public trust)</a:t>
                      </a:r>
                      <a:endParaRPr lang="en-US" sz="2000" b="1" kern="1200" dirty="0">
                        <a:solidFill>
                          <a:schemeClr val="lt1"/>
                        </a:solidFill>
                        <a:effectLst/>
                        <a:latin typeface="+mn-lt"/>
                        <a:ea typeface="+mn-ea"/>
                        <a:cs typeface="+mn-cs"/>
                      </a:endParaRPr>
                    </a:p>
                  </a:txBody>
                  <a:tcPr marL="79761" marR="79761" marT="39881" marB="39881" anchor="ctr">
                    <a:solidFill>
                      <a:srgbClr val="00B0F0"/>
                    </a:solidFill>
                  </a:tcPr>
                </a:tc>
                <a:tc>
                  <a:txBody>
                    <a:bodyPr/>
                    <a:lstStyle/>
                    <a:p>
                      <a:pPr marL="0" marR="0" algn="r">
                        <a:lnSpc>
                          <a:spcPct val="115000"/>
                        </a:lnSpc>
                        <a:spcBef>
                          <a:spcPts val="0"/>
                        </a:spcBef>
                        <a:spcAft>
                          <a:spcPts val="0"/>
                        </a:spcAft>
                      </a:pPr>
                      <a:r>
                        <a:rPr lang="en-US" sz="2000" b="1" kern="1200" dirty="0" smtClean="0">
                          <a:solidFill>
                            <a:schemeClr val="lt1"/>
                          </a:solidFill>
                          <a:effectLst/>
                          <a:latin typeface="+mn-lt"/>
                          <a:ea typeface="+mn-ea"/>
                          <a:cs typeface="+mn-cs"/>
                        </a:rPr>
                        <a:t>    7%</a:t>
                      </a:r>
                      <a:endParaRPr lang="en-US" sz="2000" b="1" kern="1200" dirty="0">
                        <a:solidFill>
                          <a:schemeClr val="lt1"/>
                        </a:solidFill>
                        <a:effectLst/>
                        <a:latin typeface="+mn-lt"/>
                        <a:ea typeface="+mn-ea"/>
                        <a:cs typeface="+mn-cs"/>
                      </a:endParaRPr>
                    </a:p>
                  </a:txBody>
                  <a:tcPr marL="79761" marR="79761" marT="39881" marB="39881" anchor="ctr">
                    <a:solidFill>
                      <a:srgbClr val="00B0F0"/>
                    </a:solidFill>
                  </a:tcPr>
                </a:tc>
              </a:tr>
            </a:tbl>
          </a:graphicData>
        </a:graphic>
      </p:graphicFrame>
    </p:spTree>
    <p:extLst>
      <p:ext uri="{BB962C8B-B14F-4D97-AF65-F5344CB8AC3E}">
        <p14:creationId xmlns:p14="http://schemas.microsoft.com/office/powerpoint/2010/main" val="42070274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 Levels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54223574"/>
              </p:ext>
            </p:extLst>
          </p:nvPr>
        </p:nvGraphicFramePr>
        <p:xfrm>
          <a:off x="228600" y="1676400"/>
          <a:ext cx="7924800" cy="4480560"/>
        </p:xfrm>
        <a:graphic>
          <a:graphicData uri="http://schemas.openxmlformats.org/drawingml/2006/table">
            <a:tbl>
              <a:tblPr firstRow="1" bandRow="1">
                <a:tableStyleId>{5C22544A-7EE6-4342-B048-85BDC9FD1C3A}</a:tableStyleId>
              </a:tblPr>
              <a:tblGrid>
                <a:gridCol w="3429000"/>
                <a:gridCol w="2514600"/>
                <a:gridCol w="1981200"/>
              </a:tblGrid>
              <a:tr h="370840">
                <a:tc>
                  <a:txBody>
                    <a:bodyPr/>
                    <a:lstStyle/>
                    <a:p>
                      <a:r>
                        <a:rPr lang="en-US" dirty="0" smtClean="0"/>
                        <a:t>Significance Levels *</a:t>
                      </a:r>
                      <a:endParaRPr lang="en-US" dirty="0"/>
                    </a:p>
                  </a:txBody>
                  <a:tcPr anchor="ctr">
                    <a:solidFill>
                      <a:srgbClr val="00B0F0"/>
                    </a:solidFill>
                  </a:tcPr>
                </a:tc>
                <a:tc>
                  <a:txBody>
                    <a:bodyPr/>
                    <a:lstStyle/>
                    <a:p>
                      <a:r>
                        <a:rPr lang="en-US" dirty="0" smtClean="0"/>
                        <a:t>Frequency for higher significance</a:t>
                      </a:r>
                      <a:r>
                        <a:rPr lang="en-US" baseline="0" dirty="0" smtClean="0"/>
                        <a:t> issues</a:t>
                      </a:r>
                      <a:endParaRPr lang="en-US" dirty="0"/>
                    </a:p>
                  </a:txBody>
                  <a:tcPr anchor="ctr">
                    <a:solidFill>
                      <a:srgbClr val="00B0F0"/>
                    </a:solidFill>
                  </a:tcPr>
                </a:tc>
                <a:tc>
                  <a:txBody>
                    <a:bodyPr/>
                    <a:lstStyle/>
                    <a:p>
                      <a:r>
                        <a:rPr lang="en-US" dirty="0" smtClean="0"/>
                        <a:t>Requirements</a:t>
                      </a:r>
                      <a:endParaRPr lang="en-US" dirty="0"/>
                    </a:p>
                  </a:txBody>
                  <a:tcPr anchor="ctr">
                    <a:solidFill>
                      <a:srgbClr val="00B0F0"/>
                    </a:solidFill>
                  </a:tcPr>
                </a:tc>
              </a:tr>
              <a:tr h="731520">
                <a:tc>
                  <a:txBody>
                    <a:bodyPr/>
                    <a:lstStyle/>
                    <a:p>
                      <a:r>
                        <a:rPr lang="en-US" sz="1600" dirty="0" smtClean="0"/>
                        <a:t>A or 1  -</a:t>
                      </a:r>
                      <a:r>
                        <a:rPr lang="en-US" sz="1600" baseline="0" dirty="0" smtClean="0"/>
                        <a:t>  Very High; includes </a:t>
                      </a:r>
                      <a:r>
                        <a:rPr lang="en-US" sz="1600" i="0" baseline="0" dirty="0" smtClean="0"/>
                        <a:t>SCAQ</a:t>
                      </a:r>
                      <a:r>
                        <a:rPr lang="en-US" sz="1600" i="1" baseline="0" dirty="0" smtClean="0"/>
                        <a:t>(Significant conditions adverse to quality)</a:t>
                      </a:r>
                      <a:r>
                        <a:rPr lang="en-US" sz="1600" baseline="0" dirty="0" smtClean="0"/>
                        <a:t> and ORPS Cat 1</a:t>
                      </a:r>
                      <a:endParaRPr lang="en-US" sz="1600" dirty="0" smtClean="0"/>
                    </a:p>
                  </a:txBody>
                  <a:tcPr anchor="ctr"/>
                </a:tc>
                <a:tc>
                  <a:txBody>
                    <a:bodyPr/>
                    <a:lstStyle/>
                    <a:p>
                      <a:r>
                        <a:rPr lang="en-US" sz="1600" dirty="0" smtClean="0"/>
                        <a:t>Rare </a:t>
                      </a:r>
                      <a:endParaRPr lang="en-US" sz="1600" dirty="0"/>
                    </a:p>
                  </a:txBody>
                  <a:tcPr anchor="ctr"/>
                </a:tc>
                <a:tc>
                  <a:txBody>
                    <a:bodyPr/>
                    <a:lstStyle/>
                    <a:p>
                      <a:r>
                        <a:rPr lang="en-US" sz="1600" dirty="0" smtClean="0"/>
                        <a:t>RCA, Effectiveness Review</a:t>
                      </a:r>
                      <a:r>
                        <a:rPr lang="en-US" sz="1600" baseline="0" dirty="0" smtClean="0"/>
                        <a:t> (ER)</a:t>
                      </a:r>
                      <a:endParaRPr lang="en-US" sz="1600" dirty="0"/>
                    </a:p>
                  </a:txBody>
                  <a:tcPr anchor="ctr"/>
                </a:tc>
              </a:tr>
              <a:tr h="731520">
                <a:tc>
                  <a:txBody>
                    <a:bodyPr/>
                    <a:lstStyle/>
                    <a:p>
                      <a:r>
                        <a:rPr lang="en-US" sz="1600" dirty="0" smtClean="0"/>
                        <a:t>B or 2  -  High; includes CAQ </a:t>
                      </a:r>
                      <a:r>
                        <a:rPr lang="en-US" sz="1600" i="1" dirty="0" smtClean="0"/>
                        <a:t>(Conditions adverse to quality) </a:t>
                      </a:r>
                      <a:r>
                        <a:rPr lang="en-US" sz="1600" dirty="0" smtClean="0"/>
                        <a:t>and ORPS Cat 2</a:t>
                      </a:r>
                      <a:endParaRPr lang="en-US" sz="1600" dirty="0"/>
                    </a:p>
                  </a:txBody>
                  <a:tcPr anchor="ctr"/>
                </a:tc>
                <a:tc>
                  <a:txBody>
                    <a:bodyPr/>
                    <a:lstStyle/>
                    <a:p>
                      <a:r>
                        <a:rPr lang="en-US" sz="1600" dirty="0" smtClean="0"/>
                        <a:t>Responses ranged from 10%,</a:t>
                      </a:r>
                      <a:r>
                        <a:rPr lang="en-US" sz="1600" baseline="0" dirty="0" smtClean="0"/>
                        <a:t> </a:t>
                      </a:r>
                      <a:r>
                        <a:rPr lang="en-US" sz="1600" dirty="0" smtClean="0"/>
                        <a:t>6%,</a:t>
                      </a:r>
                      <a:r>
                        <a:rPr lang="en-US" sz="1600" baseline="0" dirty="0" smtClean="0"/>
                        <a:t> 5%, </a:t>
                      </a:r>
                      <a:r>
                        <a:rPr lang="en-US" sz="1600" dirty="0" smtClean="0"/>
                        <a:t>3%, 2%, </a:t>
                      </a:r>
                      <a:r>
                        <a:rPr lang="en-US" sz="1600" baseline="0" dirty="0" smtClean="0"/>
                        <a:t>&lt;2%, </a:t>
                      </a:r>
                      <a:r>
                        <a:rPr lang="en-US" sz="1600" dirty="0" smtClean="0"/>
                        <a:t>1%, </a:t>
                      </a:r>
                      <a:r>
                        <a:rPr lang="en-US" sz="1600" baseline="0" dirty="0" smtClean="0"/>
                        <a:t>0.4%, to 0%,  </a:t>
                      </a:r>
                      <a:endParaRPr lang="en-US" sz="1600" dirty="0"/>
                    </a:p>
                  </a:txBody>
                  <a:tcPr anchor="ctr"/>
                </a:tc>
                <a:tc>
                  <a:txBody>
                    <a:bodyPr/>
                    <a:lstStyle/>
                    <a:p>
                      <a:r>
                        <a:rPr lang="en-US" sz="1600" dirty="0" smtClean="0"/>
                        <a:t>ACA, may require ER or RCA</a:t>
                      </a:r>
                      <a:endParaRPr lang="en-US" sz="1600" dirty="0"/>
                    </a:p>
                  </a:txBody>
                  <a:tcPr anchor="ctr"/>
                </a:tc>
              </a:tr>
              <a:tr h="731520">
                <a:tc>
                  <a:txBody>
                    <a:bodyPr/>
                    <a:lstStyle/>
                    <a:p>
                      <a:r>
                        <a:rPr lang="en-US" sz="1600" dirty="0" smtClean="0"/>
                        <a:t>C or 3  -  Medium; Not warranting cause analysis</a:t>
                      </a:r>
                      <a:endParaRPr lang="en-US" sz="1600" dirty="0"/>
                    </a:p>
                  </a:txBody>
                  <a:tcPr anchor="ctr"/>
                </a:tc>
                <a:tc>
                  <a:txBody>
                    <a:bodyPr/>
                    <a:lstStyle/>
                    <a:p>
                      <a:r>
                        <a:rPr lang="en-US" sz="1600" dirty="0" smtClean="0"/>
                        <a:t>N/A</a:t>
                      </a:r>
                      <a:endParaRPr lang="en-US" sz="1600" dirty="0"/>
                    </a:p>
                  </a:txBody>
                  <a:tcPr anchor="ctr"/>
                </a:tc>
                <a:tc>
                  <a:txBody>
                    <a:bodyPr/>
                    <a:lstStyle/>
                    <a:p>
                      <a:r>
                        <a:rPr lang="en-US" sz="1600" dirty="0" smtClean="0"/>
                        <a:t>ACA optional</a:t>
                      </a:r>
                      <a:endParaRPr lang="en-US" sz="1600" dirty="0"/>
                    </a:p>
                  </a:txBody>
                  <a:tcPr anchor="ctr"/>
                </a:tc>
              </a:tr>
              <a:tr h="731520">
                <a:tc>
                  <a:txBody>
                    <a:bodyPr/>
                    <a:lstStyle/>
                    <a:p>
                      <a:r>
                        <a:rPr lang="en-US" sz="1600" dirty="0" smtClean="0"/>
                        <a:t>D or 4  -  Low;</a:t>
                      </a:r>
                      <a:r>
                        <a:rPr lang="en-US" sz="1600" baseline="0" dirty="0" smtClean="0"/>
                        <a:t> </a:t>
                      </a:r>
                      <a:r>
                        <a:rPr lang="en-US" sz="1600" dirty="0" smtClean="0"/>
                        <a:t>Worthy of tracking, or Trend Only</a:t>
                      </a:r>
                      <a:endParaRPr lang="en-US" sz="1600" dirty="0"/>
                    </a:p>
                  </a:txBody>
                  <a:tcPr anchor="ctr"/>
                </a:tc>
                <a:tc>
                  <a:txBody>
                    <a:bodyPr/>
                    <a:lstStyle/>
                    <a:p>
                      <a:r>
                        <a:rPr lang="en-US" sz="1600" dirty="0" smtClean="0"/>
                        <a:t>N/A</a:t>
                      </a:r>
                      <a:endParaRPr lang="en-US" sz="1600" dirty="0"/>
                    </a:p>
                  </a:txBody>
                  <a:tcPr anchor="ctr"/>
                </a:tc>
                <a:tc>
                  <a:txBody>
                    <a:bodyPr/>
                    <a:lstStyle/>
                    <a:p>
                      <a:r>
                        <a:rPr lang="en-US" sz="1600" dirty="0" smtClean="0"/>
                        <a:t>None specified</a:t>
                      </a:r>
                      <a:endParaRPr lang="en-US" sz="1600" dirty="0"/>
                    </a:p>
                  </a:txBody>
                  <a:tcPr anchor="ctr"/>
                </a:tc>
              </a:tr>
              <a:tr h="731520">
                <a:tc>
                  <a:txBody>
                    <a:bodyPr/>
                    <a:lstStyle/>
                    <a:p>
                      <a:r>
                        <a:rPr lang="en-US" sz="1600" dirty="0" smtClean="0"/>
                        <a:t>OFI – Improvement opportunity</a:t>
                      </a:r>
                      <a:endParaRPr lang="en-US" sz="1600" dirty="0"/>
                    </a:p>
                  </a:txBody>
                  <a:tcPr anchor="ctr"/>
                </a:tc>
                <a:tc>
                  <a:txBody>
                    <a:bodyPr/>
                    <a:lstStyle/>
                    <a:p>
                      <a:r>
                        <a:rPr lang="en-US" sz="1600" dirty="0" smtClean="0"/>
                        <a:t>N/A</a:t>
                      </a:r>
                      <a:endParaRPr lang="en-US" sz="1600" dirty="0"/>
                    </a:p>
                  </a:txBody>
                  <a:tcPr anchor="ctr"/>
                </a:tc>
                <a:tc>
                  <a:txBody>
                    <a:bodyPr/>
                    <a:lstStyle/>
                    <a:p>
                      <a:r>
                        <a:rPr lang="en-US" sz="1600" dirty="0" smtClean="0"/>
                        <a:t>None</a:t>
                      </a:r>
                      <a:r>
                        <a:rPr lang="en-US" sz="1600" baseline="0" dirty="0" smtClean="0"/>
                        <a:t> specified</a:t>
                      </a:r>
                      <a:endParaRPr lang="en-US" sz="1600" dirty="0"/>
                    </a:p>
                  </a:txBody>
                  <a:tcPr anchor="ctr"/>
                </a:tc>
              </a:tr>
            </a:tbl>
          </a:graphicData>
        </a:graphic>
      </p:graphicFrame>
    </p:spTree>
    <p:extLst>
      <p:ext uri="{BB962C8B-B14F-4D97-AF65-F5344CB8AC3E}">
        <p14:creationId xmlns:p14="http://schemas.microsoft.com/office/powerpoint/2010/main" val="28745874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 Level </a:t>
            </a:r>
            <a:endParaRPr lang="en-US" dirty="0"/>
          </a:p>
        </p:txBody>
      </p:sp>
      <p:sp>
        <p:nvSpPr>
          <p:cNvPr id="3" name="Content Placeholder 2"/>
          <p:cNvSpPr>
            <a:spLocks noGrp="1"/>
          </p:cNvSpPr>
          <p:nvPr>
            <p:ph idx="1"/>
          </p:nvPr>
        </p:nvSpPr>
        <p:spPr>
          <a:xfrm>
            <a:off x="152400" y="1600200"/>
            <a:ext cx="8534400" cy="4525963"/>
          </a:xfrm>
        </p:spPr>
        <p:txBody>
          <a:bodyPr>
            <a:normAutofit fontScale="70000" lnSpcReduction="20000"/>
          </a:bodyPr>
          <a:lstStyle/>
          <a:p>
            <a:pPr marL="182880" indent="-228600">
              <a:lnSpc>
                <a:spcPct val="120000"/>
              </a:lnSpc>
              <a:spcBef>
                <a:spcPts val="0"/>
              </a:spcBef>
              <a:spcAft>
                <a:spcPts val="1200"/>
              </a:spcAft>
            </a:pPr>
            <a:r>
              <a:rPr lang="en-US" dirty="0" smtClean="0"/>
              <a:t>100% - </a:t>
            </a:r>
            <a:r>
              <a:rPr lang="en-US" dirty="0"/>
              <a:t>There is alignment between DOE and the contractor in defining </a:t>
            </a:r>
            <a:r>
              <a:rPr lang="en-US" dirty="0" smtClean="0"/>
              <a:t>issue categories.</a:t>
            </a:r>
          </a:p>
          <a:p>
            <a:pPr marL="182880" indent="-228600">
              <a:lnSpc>
                <a:spcPct val="120000"/>
              </a:lnSpc>
              <a:spcBef>
                <a:spcPts val="0"/>
              </a:spcBef>
              <a:spcAft>
                <a:spcPts val="1200"/>
              </a:spcAft>
            </a:pPr>
            <a:r>
              <a:rPr lang="en-US" dirty="0" smtClean="0"/>
              <a:t>100% - </a:t>
            </a:r>
            <a:r>
              <a:rPr lang="en-US" dirty="0"/>
              <a:t>For higher significance issues, a thorough analysis of underlying causal factors is completed and documented. </a:t>
            </a:r>
            <a:endParaRPr lang="en-US" dirty="0" smtClean="0"/>
          </a:p>
          <a:p>
            <a:pPr marL="182880" indent="-228600">
              <a:lnSpc>
                <a:spcPct val="120000"/>
              </a:lnSpc>
              <a:spcBef>
                <a:spcPts val="0"/>
              </a:spcBef>
              <a:spcAft>
                <a:spcPts val="1200"/>
              </a:spcAft>
            </a:pPr>
            <a:r>
              <a:rPr lang="en-US" dirty="0" smtClean="0"/>
              <a:t>87% - </a:t>
            </a:r>
            <a:r>
              <a:rPr lang="en-US" dirty="0"/>
              <a:t>For higher significance issues, expectations for timely corrective action closure have been established. </a:t>
            </a:r>
            <a:r>
              <a:rPr lang="en-US" b="1" dirty="0" smtClean="0">
                <a:solidFill>
                  <a:schemeClr val="lt1"/>
                </a:solidFill>
              </a:rPr>
              <a:t>O</a:t>
            </a:r>
          </a:p>
          <a:p>
            <a:pPr marL="0" indent="0">
              <a:spcBef>
                <a:spcPts val="1800"/>
              </a:spcBef>
              <a:buNone/>
            </a:pPr>
            <a:r>
              <a:rPr lang="en-US" b="1" i="1" dirty="0" smtClean="0"/>
              <a:t>EFCOG Best Practice #70 - Human </a:t>
            </a:r>
            <a:r>
              <a:rPr lang="en-US" b="1" i="1" dirty="0"/>
              <a:t>performance improvement (HPI) is an integral component in cause analysis activities. The use of HPI concepts helps to ensure that error precursors, flawed defenses, and latent organizational and programmatic weakness are discovered, resolved, and used in composite analysis of identified issues. </a:t>
            </a:r>
          </a:p>
        </p:txBody>
      </p:sp>
    </p:spTree>
    <p:extLst>
      <p:ext uri="{BB962C8B-B14F-4D97-AF65-F5344CB8AC3E}">
        <p14:creationId xmlns:p14="http://schemas.microsoft.com/office/powerpoint/2010/main" val="1560842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Corrective Action metrics</a:t>
            </a:r>
            <a:endParaRPr lang="en-US" dirty="0"/>
          </a:p>
        </p:txBody>
      </p:sp>
      <p:sp>
        <p:nvSpPr>
          <p:cNvPr id="3" name="Content Placeholder 2"/>
          <p:cNvSpPr>
            <a:spLocks noGrp="1"/>
          </p:cNvSpPr>
          <p:nvPr>
            <p:ph idx="1"/>
          </p:nvPr>
        </p:nvSpPr>
        <p:spPr>
          <a:xfrm>
            <a:off x="304800" y="1676400"/>
            <a:ext cx="8001000" cy="4525963"/>
          </a:xfrm>
        </p:spPr>
        <p:txBody>
          <a:bodyPr>
            <a:normAutofit/>
          </a:bodyPr>
          <a:lstStyle/>
          <a:p>
            <a:pPr marL="182880" indent="-228600">
              <a:spcBef>
                <a:spcPts val="0"/>
              </a:spcBef>
              <a:spcAft>
                <a:spcPts val="1200"/>
              </a:spcAft>
            </a:pPr>
            <a:r>
              <a:rPr lang="en-US" sz="2800" dirty="0" smtClean="0"/>
              <a:t>88% - </a:t>
            </a:r>
            <a:r>
              <a:rPr lang="en-US" sz="2800" dirty="0"/>
              <a:t>Metrics on corrective action timeliness are </a:t>
            </a:r>
            <a:r>
              <a:rPr lang="en-US" sz="2800" dirty="0" smtClean="0"/>
              <a:t>maintained.</a:t>
            </a:r>
          </a:p>
          <a:p>
            <a:pPr marL="182880" indent="-228600">
              <a:spcBef>
                <a:spcPts val="0"/>
              </a:spcBef>
              <a:spcAft>
                <a:spcPts val="1200"/>
              </a:spcAft>
            </a:pPr>
            <a:r>
              <a:rPr lang="en-US" sz="2800" dirty="0" smtClean="0"/>
              <a:t>59% - </a:t>
            </a:r>
            <a:r>
              <a:rPr lang="en-US" sz="2800" dirty="0"/>
              <a:t>Metrics on corrective actions that were extended are </a:t>
            </a:r>
            <a:r>
              <a:rPr lang="en-US" sz="2800" dirty="0" smtClean="0"/>
              <a:t>maintained.</a:t>
            </a:r>
          </a:p>
          <a:p>
            <a:pPr marL="182880" indent="-228600">
              <a:spcBef>
                <a:spcPts val="0"/>
              </a:spcBef>
              <a:spcAft>
                <a:spcPts val="1200"/>
              </a:spcAft>
            </a:pPr>
            <a:r>
              <a:rPr lang="en-US" sz="2800" dirty="0" smtClean="0"/>
              <a:t>88% - </a:t>
            </a:r>
            <a:r>
              <a:rPr lang="en-US" sz="2800" dirty="0"/>
              <a:t>Metrics on overdue corrective actions are maintained. </a:t>
            </a:r>
          </a:p>
        </p:txBody>
      </p:sp>
    </p:spTree>
    <p:extLst>
      <p:ext uri="{BB962C8B-B14F-4D97-AF65-F5344CB8AC3E}">
        <p14:creationId xmlns:p14="http://schemas.microsoft.com/office/powerpoint/2010/main" val="3296629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2238"/>
            <a:ext cx="7696200" cy="1477962"/>
          </a:xfrm>
        </p:spPr>
        <p:txBody>
          <a:bodyPr>
            <a:normAutofit/>
          </a:bodyPr>
          <a:lstStyle/>
          <a:p>
            <a:r>
              <a:rPr lang="en-US" sz="3200" dirty="0" smtClean="0"/>
              <a:t>Handling Overdue Corrective Actions</a:t>
            </a:r>
            <a:br>
              <a:rPr lang="en-US" sz="3200" dirty="0" smtClean="0"/>
            </a:br>
            <a:endParaRPr lang="en-US" sz="3200" dirty="0"/>
          </a:p>
        </p:txBody>
      </p:sp>
      <p:sp>
        <p:nvSpPr>
          <p:cNvPr id="3" name="Content Placeholder 2"/>
          <p:cNvSpPr>
            <a:spLocks noGrp="1"/>
          </p:cNvSpPr>
          <p:nvPr>
            <p:ph idx="1"/>
          </p:nvPr>
        </p:nvSpPr>
        <p:spPr>
          <a:xfrm>
            <a:off x="304800" y="1676400"/>
            <a:ext cx="8229600" cy="4411662"/>
          </a:xfrm>
        </p:spPr>
        <p:txBody>
          <a:bodyPr>
            <a:normAutofit fontScale="77500" lnSpcReduction="20000"/>
          </a:bodyPr>
          <a:lstStyle/>
          <a:p>
            <a:pPr marL="182880" indent="-228600">
              <a:lnSpc>
                <a:spcPct val="120000"/>
              </a:lnSpc>
              <a:spcBef>
                <a:spcPts val="0"/>
              </a:spcBef>
              <a:spcAft>
                <a:spcPts val="1200"/>
              </a:spcAft>
            </a:pPr>
            <a:r>
              <a:rPr lang="en-US" dirty="0" smtClean="0"/>
              <a:t>Weekly notifications generated by software to issue owners and managers.</a:t>
            </a:r>
          </a:p>
          <a:p>
            <a:pPr marL="182880" indent="-228600">
              <a:lnSpc>
                <a:spcPct val="120000"/>
              </a:lnSpc>
              <a:spcBef>
                <a:spcPts val="0"/>
              </a:spcBef>
              <a:spcAft>
                <a:spcPts val="1200"/>
              </a:spcAft>
            </a:pPr>
            <a:r>
              <a:rPr lang="en-US" dirty="0" smtClean="0"/>
              <a:t>Reviewed at management review boards as appropriate.  Due dates changes may be approved.</a:t>
            </a:r>
          </a:p>
          <a:p>
            <a:pPr marL="182880" indent="-228600">
              <a:lnSpc>
                <a:spcPct val="120000"/>
              </a:lnSpc>
              <a:spcBef>
                <a:spcPts val="0"/>
              </a:spcBef>
              <a:spcAft>
                <a:spcPts val="1200"/>
              </a:spcAft>
            </a:pPr>
            <a:r>
              <a:rPr lang="en-US" dirty="0" smtClean="0"/>
              <a:t>If needed based on significance, issue raised to high level management.</a:t>
            </a:r>
          </a:p>
          <a:p>
            <a:pPr marL="182880" indent="-228600">
              <a:lnSpc>
                <a:spcPct val="120000"/>
              </a:lnSpc>
              <a:spcBef>
                <a:spcPts val="0"/>
              </a:spcBef>
              <a:spcAft>
                <a:spcPts val="1200"/>
              </a:spcAft>
            </a:pPr>
            <a:r>
              <a:rPr lang="en-US" dirty="0" smtClean="0"/>
              <a:t>Discussed with internal oversite committees.</a:t>
            </a:r>
          </a:p>
          <a:p>
            <a:pPr marL="182880" indent="-228600">
              <a:lnSpc>
                <a:spcPct val="120000"/>
              </a:lnSpc>
              <a:spcBef>
                <a:spcPts val="0"/>
              </a:spcBef>
              <a:spcAft>
                <a:spcPts val="1200"/>
              </a:spcAft>
            </a:pPr>
            <a:r>
              <a:rPr lang="en-US" dirty="0" smtClean="0"/>
              <a:t>Some </a:t>
            </a:r>
            <a:r>
              <a:rPr lang="en-US" dirty="0"/>
              <a:t>corrective actions are allowed to remain overdue to increase visibility to the need to re-prioritize resources to complete them. </a:t>
            </a:r>
          </a:p>
        </p:txBody>
      </p:sp>
    </p:spTree>
    <p:extLst>
      <p:ext uri="{BB962C8B-B14F-4D97-AF65-F5344CB8AC3E}">
        <p14:creationId xmlns:p14="http://schemas.microsoft.com/office/powerpoint/2010/main" val="38615842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Other Actions from Review of Corrective Action Timeliness Metrics</a:t>
            </a:r>
            <a:endParaRPr lang="en-US" sz="3200" dirty="0"/>
          </a:p>
        </p:txBody>
      </p:sp>
      <p:sp>
        <p:nvSpPr>
          <p:cNvPr id="3" name="Content Placeholder 2"/>
          <p:cNvSpPr>
            <a:spLocks noGrp="1"/>
          </p:cNvSpPr>
          <p:nvPr>
            <p:ph idx="1"/>
          </p:nvPr>
        </p:nvSpPr>
        <p:spPr>
          <a:xfrm>
            <a:off x="228600" y="1600200"/>
            <a:ext cx="8229600" cy="4525963"/>
          </a:xfrm>
        </p:spPr>
        <p:txBody>
          <a:bodyPr>
            <a:noAutofit/>
          </a:bodyPr>
          <a:lstStyle/>
          <a:p>
            <a:pPr marL="182880" indent="-228600">
              <a:spcBef>
                <a:spcPts val="0"/>
              </a:spcBef>
              <a:spcAft>
                <a:spcPts val="1800"/>
              </a:spcAft>
            </a:pPr>
            <a:r>
              <a:rPr lang="en-US" sz="2000" dirty="0"/>
              <a:t>If there is a general trend the executive leadership team would be briefed about the issue and the need to manage their </a:t>
            </a:r>
            <a:r>
              <a:rPr lang="en-US" sz="2000" dirty="0" smtClean="0"/>
              <a:t>issues.</a:t>
            </a:r>
          </a:p>
          <a:p>
            <a:pPr marL="182880" indent="-228600">
              <a:spcBef>
                <a:spcPts val="0"/>
              </a:spcBef>
              <a:spcAft>
                <a:spcPts val="1800"/>
              </a:spcAft>
            </a:pPr>
            <a:r>
              <a:rPr lang="en-US" sz="2000" dirty="0"/>
              <a:t>Further evaluation may be performed to determine trends and causes - drives improvement to the issues tracking software and communication of </a:t>
            </a:r>
            <a:r>
              <a:rPr lang="en-US" sz="2000" dirty="0" smtClean="0"/>
              <a:t>expectations. (Best Practice?)</a:t>
            </a:r>
          </a:p>
          <a:p>
            <a:pPr marL="182880" indent="-228600">
              <a:spcBef>
                <a:spcPts val="0"/>
              </a:spcBef>
              <a:spcAft>
                <a:spcPts val="1800"/>
              </a:spcAft>
            </a:pPr>
            <a:r>
              <a:rPr lang="en-US" sz="2000" dirty="0"/>
              <a:t>Discussed at Senior Management Team Dashboard reviews and with the Board Of Managers of the parent companies</a:t>
            </a:r>
            <a:r>
              <a:rPr lang="en-US" sz="2000" dirty="0" smtClean="0"/>
              <a:t>.</a:t>
            </a:r>
          </a:p>
          <a:p>
            <a:pPr marL="182880" indent="-228600">
              <a:spcBef>
                <a:spcPts val="0"/>
              </a:spcBef>
              <a:spcAft>
                <a:spcPts val="1200"/>
              </a:spcAft>
            </a:pPr>
            <a:r>
              <a:rPr lang="en-US" sz="2000" dirty="0"/>
              <a:t>Actions are generally not taken based on a single metric. In the case of timeliness, for example, the metrics for on-time completion, aging, and backlog quantity would be reviewed in concert to determine what actions are appropriate.</a:t>
            </a:r>
          </a:p>
        </p:txBody>
      </p:sp>
    </p:spTree>
    <p:extLst>
      <p:ext uri="{BB962C8B-B14F-4D97-AF65-F5344CB8AC3E}">
        <p14:creationId xmlns:p14="http://schemas.microsoft.com/office/powerpoint/2010/main" val="36181248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Effectiveness Reviews</a:t>
            </a:r>
            <a:endParaRPr lang="en-US" dirty="0"/>
          </a:p>
        </p:txBody>
      </p:sp>
      <p:sp>
        <p:nvSpPr>
          <p:cNvPr id="3" name="Content Placeholder 2"/>
          <p:cNvSpPr>
            <a:spLocks noGrp="1"/>
          </p:cNvSpPr>
          <p:nvPr>
            <p:ph idx="1"/>
          </p:nvPr>
        </p:nvSpPr>
        <p:spPr>
          <a:xfrm>
            <a:off x="228600" y="1752600"/>
            <a:ext cx="8458200" cy="4525963"/>
          </a:xfrm>
        </p:spPr>
        <p:txBody>
          <a:bodyPr>
            <a:normAutofit/>
          </a:bodyPr>
          <a:lstStyle/>
          <a:p>
            <a:pPr marL="274320" indent="-228600">
              <a:spcBef>
                <a:spcPts val="0"/>
              </a:spcBef>
              <a:spcAft>
                <a:spcPts val="1200"/>
              </a:spcAft>
            </a:pPr>
            <a:r>
              <a:rPr lang="en-US" sz="2800" dirty="0" smtClean="0"/>
              <a:t>94% - </a:t>
            </a:r>
            <a:r>
              <a:rPr lang="en-US" sz="2800" dirty="0"/>
              <a:t>Effectiveness reviews are utilized to validate the effectiveness of the implemented corrective actions in preventing recurrence of the issue</a:t>
            </a:r>
            <a:r>
              <a:rPr lang="en-US" sz="2800" dirty="0" smtClean="0"/>
              <a:t>.</a:t>
            </a:r>
          </a:p>
          <a:p>
            <a:pPr marL="274320" indent="-228600">
              <a:spcBef>
                <a:spcPts val="0"/>
              </a:spcBef>
              <a:spcAft>
                <a:spcPts val="1200"/>
              </a:spcAft>
            </a:pPr>
            <a:r>
              <a:rPr lang="en-US" sz="2800" dirty="0" smtClean="0"/>
              <a:t>59% - </a:t>
            </a:r>
            <a:r>
              <a:rPr lang="en-US" sz="2800" dirty="0"/>
              <a:t>P</a:t>
            </a:r>
            <a:r>
              <a:rPr lang="en-US" sz="2800" dirty="0" smtClean="0"/>
              <a:t>ersonnel </a:t>
            </a:r>
            <a:r>
              <a:rPr lang="en-US" sz="2800" dirty="0"/>
              <a:t>conducting effectiveness reviews required to be trained</a:t>
            </a:r>
            <a:r>
              <a:rPr lang="en-US" sz="2800" dirty="0" smtClean="0"/>
              <a:t>?</a:t>
            </a:r>
          </a:p>
          <a:p>
            <a:pPr marL="274320" indent="-228600">
              <a:spcBef>
                <a:spcPts val="0"/>
              </a:spcBef>
              <a:spcAft>
                <a:spcPts val="1200"/>
              </a:spcAft>
            </a:pPr>
            <a:r>
              <a:rPr lang="en-US" sz="2800" dirty="0" smtClean="0"/>
              <a:t>4% - Personnel </a:t>
            </a:r>
            <a:r>
              <a:rPr lang="en-US" sz="2800" dirty="0"/>
              <a:t>conducting effectiveness reviews required to be qualified</a:t>
            </a:r>
          </a:p>
        </p:txBody>
      </p:sp>
    </p:spTree>
    <p:extLst>
      <p:ext uri="{BB962C8B-B14F-4D97-AF65-F5344CB8AC3E}">
        <p14:creationId xmlns:p14="http://schemas.microsoft.com/office/powerpoint/2010/main" val="15632168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315200" cy="1295400"/>
          </a:xfrm>
        </p:spPr>
        <p:txBody>
          <a:bodyPr>
            <a:normAutofit fontScale="90000"/>
          </a:bodyPr>
          <a:lstStyle/>
          <a:p>
            <a:r>
              <a:rPr lang="en-US" dirty="0" smtClean="0"/>
              <a:t>Effectiveness Review Training and Qualification Requirements</a:t>
            </a:r>
            <a:endParaRPr lang="en-US" dirty="0"/>
          </a:p>
        </p:txBody>
      </p:sp>
      <p:sp>
        <p:nvSpPr>
          <p:cNvPr id="3" name="Content Placeholder 2"/>
          <p:cNvSpPr>
            <a:spLocks noGrp="1"/>
          </p:cNvSpPr>
          <p:nvPr>
            <p:ph idx="1"/>
          </p:nvPr>
        </p:nvSpPr>
        <p:spPr>
          <a:xfrm>
            <a:off x="304800" y="1752600"/>
            <a:ext cx="8305800" cy="4525963"/>
          </a:xfrm>
        </p:spPr>
        <p:txBody>
          <a:bodyPr>
            <a:normAutofit/>
          </a:bodyPr>
          <a:lstStyle/>
          <a:p>
            <a:pPr marL="182880" indent="-228600">
              <a:lnSpc>
                <a:spcPct val="110000"/>
              </a:lnSpc>
              <a:spcBef>
                <a:spcPts val="0"/>
              </a:spcBef>
              <a:spcAft>
                <a:spcPts val="1200"/>
              </a:spcAft>
            </a:pPr>
            <a:r>
              <a:rPr lang="en-US" sz="2800" dirty="0"/>
              <a:t>Effectiveness reviewers complete a training course for Effectiveness </a:t>
            </a:r>
            <a:r>
              <a:rPr lang="en-US" sz="2800" dirty="0" smtClean="0"/>
              <a:t>Review</a:t>
            </a:r>
          </a:p>
          <a:p>
            <a:pPr marL="182880" indent="-228600">
              <a:lnSpc>
                <a:spcPct val="110000"/>
              </a:lnSpc>
              <a:spcBef>
                <a:spcPts val="0"/>
              </a:spcBef>
              <a:spcAft>
                <a:spcPts val="1200"/>
              </a:spcAft>
            </a:pPr>
            <a:r>
              <a:rPr lang="en-US" sz="2800" dirty="0"/>
              <a:t>NQA-1 based lead assessor </a:t>
            </a:r>
            <a:r>
              <a:rPr lang="en-US" sz="2800" dirty="0" smtClean="0"/>
              <a:t>qualification</a:t>
            </a:r>
          </a:p>
          <a:p>
            <a:pPr marL="182880" indent="-228600">
              <a:lnSpc>
                <a:spcPct val="110000"/>
              </a:lnSpc>
              <a:spcBef>
                <a:spcPts val="0"/>
              </a:spcBef>
              <a:spcAft>
                <a:spcPts val="1200"/>
              </a:spcAft>
            </a:pPr>
            <a:r>
              <a:rPr lang="en-US" sz="2800" dirty="0"/>
              <a:t>Responsible Manager, Corrective Action Management </a:t>
            </a:r>
            <a:endParaRPr lang="en-US" sz="2800" dirty="0" smtClean="0"/>
          </a:p>
          <a:p>
            <a:pPr marL="182880" indent="-228600">
              <a:lnSpc>
                <a:spcPct val="110000"/>
              </a:lnSpc>
              <a:spcBef>
                <a:spcPts val="0"/>
              </a:spcBef>
              <a:spcAft>
                <a:spcPts val="1200"/>
              </a:spcAft>
            </a:pPr>
            <a:r>
              <a:rPr lang="en-US" sz="2800" dirty="0" smtClean="0"/>
              <a:t>No </a:t>
            </a:r>
            <a:r>
              <a:rPr lang="en-US" sz="2800" dirty="0"/>
              <a:t>specific training on effectiveness review. However, a procedure exists that detail instructions for performing effectiveness reviews</a:t>
            </a:r>
            <a:r>
              <a:rPr lang="en-US" sz="2800" dirty="0" smtClean="0"/>
              <a:t>.</a:t>
            </a:r>
          </a:p>
          <a:p>
            <a:endParaRPr lang="en-US" sz="2800" dirty="0"/>
          </a:p>
        </p:txBody>
      </p:sp>
    </p:spTree>
    <p:extLst>
      <p:ext uri="{BB962C8B-B14F-4D97-AF65-F5344CB8AC3E}">
        <p14:creationId xmlns:p14="http://schemas.microsoft.com/office/powerpoint/2010/main" val="2004454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 Survey  </a:t>
            </a:r>
            <a:endParaRPr lang="en-US" dirty="0"/>
          </a:p>
        </p:txBody>
      </p:sp>
      <p:sp>
        <p:nvSpPr>
          <p:cNvPr id="3" name="Content Placeholder 2"/>
          <p:cNvSpPr>
            <a:spLocks noGrp="1"/>
          </p:cNvSpPr>
          <p:nvPr>
            <p:ph idx="1"/>
          </p:nvPr>
        </p:nvSpPr>
        <p:spPr>
          <a:xfrm>
            <a:off x="457200" y="1600200"/>
            <a:ext cx="8229600" cy="4411662"/>
          </a:xfrm>
        </p:spPr>
        <p:txBody>
          <a:bodyPr>
            <a:normAutofit lnSpcReduction="10000"/>
          </a:bodyPr>
          <a:lstStyle/>
          <a:p>
            <a:pPr marL="0" indent="0">
              <a:spcAft>
                <a:spcPts val="1200"/>
              </a:spcAft>
              <a:buNone/>
            </a:pPr>
            <a:r>
              <a:rPr lang="en-US" sz="2000" dirty="0" smtClean="0"/>
              <a:t>Survey Responses to CAS components in these main areas:</a:t>
            </a:r>
          </a:p>
          <a:p>
            <a:pPr indent="-228600"/>
            <a:r>
              <a:rPr lang="en-US" sz="2000" dirty="0" smtClean="0"/>
              <a:t>CAS Management and Scope</a:t>
            </a:r>
          </a:p>
          <a:p>
            <a:pPr indent="-228600"/>
            <a:r>
              <a:rPr lang="en-US" sz="2000" dirty="0" smtClean="0"/>
              <a:t>CAS Effectiveness</a:t>
            </a:r>
          </a:p>
          <a:p>
            <a:pPr indent="-228600"/>
            <a:r>
              <a:rPr lang="en-US" sz="2000" dirty="0" smtClean="0"/>
              <a:t>Assessment Process</a:t>
            </a:r>
          </a:p>
          <a:p>
            <a:pPr indent="-228600"/>
            <a:r>
              <a:rPr lang="en-US" sz="2000" dirty="0" smtClean="0"/>
              <a:t>Issue Management Process</a:t>
            </a:r>
          </a:p>
          <a:p>
            <a:pPr indent="-228600"/>
            <a:r>
              <a:rPr lang="en-US" sz="2000" dirty="0" smtClean="0"/>
              <a:t>Performance Analysis </a:t>
            </a:r>
          </a:p>
          <a:p>
            <a:pPr indent="-228600"/>
            <a:r>
              <a:rPr lang="en-US" sz="2000" dirty="0" smtClean="0"/>
              <a:t>Feedback and Improvement</a:t>
            </a:r>
          </a:p>
          <a:p>
            <a:pPr indent="-228600"/>
            <a:r>
              <a:rPr lang="en-US" sz="2000" dirty="0" smtClean="0"/>
              <a:t>Metrics</a:t>
            </a:r>
          </a:p>
          <a:p>
            <a:pPr indent="-228600"/>
            <a:r>
              <a:rPr lang="en-US" sz="2000" dirty="0" smtClean="0"/>
              <a:t>CAS Program Implementation and Monitoring</a:t>
            </a:r>
          </a:p>
          <a:p>
            <a:pPr indent="-228600"/>
            <a:r>
              <a:rPr lang="en-US" sz="2000" dirty="0" smtClean="0"/>
              <a:t>Improvement Areas</a:t>
            </a:r>
          </a:p>
          <a:p>
            <a:pPr marL="0" indent="0">
              <a:buNone/>
            </a:pPr>
            <a:endParaRPr lang="en-US" sz="2000" dirty="0"/>
          </a:p>
          <a:p>
            <a:pPr marL="0" indent="0">
              <a:buNone/>
            </a:pPr>
            <a:r>
              <a:rPr lang="en-US" sz="2000" dirty="0" smtClean="0"/>
              <a:t>Survey process comments are also included.</a:t>
            </a:r>
          </a:p>
        </p:txBody>
      </p:sp>
    </p:spTree>
    <p:extLst>
      <p:ext uri="{BB962C8B-B14F-4D97-AF65-F5344CB8AC3E}">
        <p14:creationId xmlns:p14="http://schemas.microsoft.com/office/powerpoint/2010/main" val="29109073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Analysis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57283787"/>
              </p:ext>
            </p:extLst>
          </p:nvPr>
        </p:nvGraphicFramePr>
        <p:xfrm>
          <a:off x="304800" y="1828800"/>
          <a:ext cx="7708210" cy="4114800"/>
        </p:xfrm>
        <a:graphic>
          <a:graphicData uri="http://schemas.openxmlformats.org/drawingml/2006/table">
            <a:tbl>
              <a:tblPr firstRow="1" firstCol="1" bandRow="1">
                <a:tableStyleId>{5C22544A-7EE6-4342-B048-85BDC9FD1C3A}</a:tableStyleId>
              </a:tblPr>
              <a:tblGrid>
                <a:gridCol w="6585965"/>
                <a:gridCol w="1122245"/>
              </a:tblGrid>
              <a:tr h="822960">
                <a:tc>
                  <a:txBody>
                    <a:bodyPr/>
                    <a:lstStyle/>
                    <a:p>
                      <a:pPr marL="0" marR="0">
                        <a:lnSpc>
                          <a:spcPct val="115000"/>
                        </a:lnSpc>
                        <a:spcBef>
                          <a:spcPts val="0"/>
                        </a:spcBef>
                        <a:spcAft>
                          <a:spcPts val="0"/>
                        </a:spcAft>
                      </a:pPr>
                      <a:r>
                        <a:rPr lang="en-US" sz="2000" dirty="0" smtClean="0">
                          <a:effectLst/>
                          <a:latin typeface="Calibri"/>
                          <a:ea typeface="Calibri"/>
                          <a:cs typeface="Times New Roman"/>
                        </a:rPr>
                        <a:t>Readily</a:t>
                      </a:r>
                      <a:r>
                        <a:rPr lang="en-US" sz="2000" baseline="0" dirty="0" smtClean="0">
                          <a:effectLst/>
                          <a:latin typeface="Calibri"/>
                          <a:ea typeface="Calibri"/>
                          <a:cs typeface="Times New Roman"/>
                        </a:rPr>
                        <a:t> accessible s</a:t>
                      </a:r>
                      <a:r>
                        <a:rPr lang="en-US" sz="2000" dirty="0" smtClean="0">
                          <a:effectLst/>
                          <a:latin typeface="Calibri"/>
                          <a:ea typeface="Calibri"/>
                          <a:cs typeface="Times New Roman"/>
                        </a:rPr>
                        <a:t>ystem in place to capture plans and schedules for corrective actions and track to completion</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a:lnSpc>
                          <a:spcPct val="115000"/>
                        </a:lnSpc>
                        <a:spcBef>
                          <a:spcPts val="0"/>
                        </a:spcBef>
                        <a:spcAft>
                          <a:spcPts val="0"/>
                        </a:spcAft>
                      </a:pPr>
                      <a:r>
                        <a:rPr lang="en-US" sz="2000" dirty="0" smtClean="0">
                          <a:effectLst/>
                          <a:latin typeface="Calibri"/>
                          <a:ea typeface="Calibri"/>
                          <a:cs typeface="Times New Roman"/>
                        </a:rPr>
                        <a:t>100%</a:t>
                      </a:r>
                      <a:endParaRPr lang="en-US" sz="2000" dirty="0">
                        <a:effectLst/>
                        <a:latin typeface="Calibri"/>
                        <a:ea typeface="Calibri"/>
                        <a:cs typeface="Times New Roman"/>
                      </a:endParaRP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Documentation of trending analysis and results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smtClean="0">
                          <a:solidFill>
                            <a:schemeClr val="lt1"/>
                          </a:solidFill>
                          <a:effectLst/>
                          <a:latin typeface="Calibri"/>
                          <a:ea typeface="Calibri"/>
                          <a:cs typeface="Times New Roman"/>
                        </a:rPr>
                        <a:t>100%</a:t>
                      </a:r>
                      <a:endParaRPr lang="en-US" sz="2000" b="1" kern="1200" dirty="0">
                        <a:solidFill>
                          <a:schemeClr val="lt1"/>
                        </a:solidFill>
                        <a:effectLst/>
                        <a:latin typeface="Calibri"/>
                        <a:ea typeface="Calibri"/>
                        <a:cs typeface="Times New Roman"/>
                      </a:endParaRP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Consolidated summary reports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Calibri"/>
                          <a:ea typeface="Calibri"/>
                          <a:cs typeface="Times New Roman"/>
                        </a:rPr>
                        <a:t>  </a:t>
                      </a:r>
                      <a:r>
                        <a:rPr lang="en-US" sz="2000" b="1" kern="1200" dirty="0" smtClean="0">
                          <a:solidFill>
                            <a:schemeClr val="lt1"/>
                          </a:solidFill>
                          <a:effectLst/>
                          <a:latin typeface="Calibri"/>
                          <a:ea typeface="Calibri"/>
                          <a:cs typeface="Times New Roman"/>
                        </a:rPr>
                        <a:t>87%</a:t>
                      </a:r>
                      <a:endParaRPr lang="en-US" sz="2000" b="1" kern="1200" dirty="0">
                        <a:solidFill>
                          <a:schemeClr val="lt1"/>
                        </a:solidFill>
                        <a:effectLst/>
                        <a:latin typeface="Calibri"/>
                        <a:ea typeface="Calibri"/>
                        <a:cs typeface="Times New Roman"/>
                      </a:endParaRP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Management review teams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Calibri"/>
                          <a:ea typeface="Calibri"/>
                          <a:cs typeface="Times New Roman"/>
                        </a:rPr>
                        <a:t>  </a:t>
                      </a:r>
                      <a:r>
                        <a:rPr lang="en-US" sz="2000" b="1" kern="1200" dirty="0" smtClean="0">
                          <a:solidFill>
                            <a:schemeClr val="lt1"/>
                          </a:solidFill>
                          <a:effectLst/>
                          <a:latin typeface="Calibri"/>
                          <a:ea typeface="Calibri"/>
                          <a:cs typeface="Times New Roman"/>
                        </a:rPr>
                        <a:t>87%</a:t>
                      </a:r>
                      <a:endParaRPr lang="en-US" sz="2000" b="1" kern="1200" dirty="0">
                        <a:solidFill>
                          <a:schemeClr val="lt1"/>
                        </a:solidFill>
                        <a:effectLst/>
                        <a:latin typeface="Calibri"/>
                        <a:ea typeface="Calibri"/>
                        <a:cs typeface="Times New Roman"/>
                      </a:endParaRP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Dashboard metrics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Calibri"/>
                          <a:ea typeface="Calibri"/>
                          <a:cs typeface="Times New Roman"/>
                        </a:rPr>
                        <a:t>  </a:t>
                      </a:r>
                      <a:r>
                        <a:rPr lang="en-US" sz="2000" b="1" kern="1200" dirty="0" smtClean="0">
                          <a:solidFill>
                            <a:schemeClr val="lt1"/>
                          </a:solidFill>
                          <a:effectLst/>
                          <a:latin typeface="Calibri"/>
                          <a:ea typeface="Calibri"/>
                          <a:cs typeface="Times New Roman"/>
                        </a:rPr>
                        <a:t>93%</a:t>
                      </a:r>
                      <a:endParaRPr lang="en-US" sz="2000" b="1" kern="1200" dirty="0">
                        <a:solidFill>
                          <a:schemeClr val="lt1"/>
                        </a:solidFill>
                        <a:effectLst/>
                        <a:latin typeface="Calibri"/>
                        <a:ea typeface="Calibri"/>
                        <a:cs typeface="Times New Roman"/>
                      </a:endParaRP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Internal reviews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smtClean="0">
                          <a:solidFill>
                            <a:schemeClr val="lt1"/>
                          </a:solidFill>
                          <a:effectLst/>
                          <a:latin typeface="Calibri"/>
                          <a:ea typeface="Calibri"/>
                          <a:cs typeface="Times New Roman"/>
                        </a:rPr>
                        <a:t>100%</a:t>
                      </a:r>
                      <a:endParaRPr lang="en-US" sz="2000" b="1" kern="1200" dirty="0">
                        <a:solidFill>
                          <a:schemeClr val="lt1"/>
                        </a:solidFill>
                        <a:effectLst/>
                        <a:latin typeface="Calibri"/>
                        <a:ea typeface="Calibri"/>
                        <a:cs typeface="Times New Roman"/>
                      </a:endParaRP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Data exists in a readily accessible system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Calibri"/>
                          <a:ea typeface="Calibri"/>
                          <a:cs typeface="Times New Roman"/>
                        </a:rPr>
                        <a:t>  </a:t>
                      </a:r>
                      <a:r>
                        <a:rPr lang="en-US" sz="2000" b="1" kern="1200" dirty="0" smtClean="0">
                          <a:solidFill>
                            <a:schemeClr val="lt1"/>
                          </a:solidFill>
                          <a:effectLst/>
                          <a:latin typeface="Calibri"/>
                          <a:ea typeface="Calibri"/>
                          <a:cs typeface="Times New Roman"/>
                        </a:rPr>
                        <a:t>93%</a:t>
                      </a:r>
                      <a:endParaRPr lang="en-US" sz="2000" b="1" kern="1200" dirty="0">
                        <a:solidFill>
                          <a:schemeClr val="lt1"/>
                        </a:solidFill>
                        <a:effectLst/>
                        <a:latin typeface="Calibri"/>
                        <a:ea typeface="Calibri"/>
                        <a:cs typeface="Times New Roman"/>
                      </a:endParaRPr>
                    </a:p>
                  </a:txBody>
                  <a:tcPr marL="95250" marR="95250" marT="47625" marB="47625" anchor="ctr">
                    <a:solidFill>
                      <a:srgbClr val="00B0F0"/>
                    </a:solidFill>
                  </a:tcPr>
                </a:tc>
              </a:tr>
            </a:tbl>
          </a:graphicData>
        </a:graphic>
      </p:graphicFrame>
    </p:spTree>
    <p:extLst>
      <p:ext uri="{BB962C8B-B14F-4D97-AF65-F5344CB8AC3E}">
        <p14:creationId xmlns:p14="http://schemas.microsoft.com/office/powerpoint/2010/main" val="29457494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Analysis Review</a:t>
            </a:r>
            <a:endParaRPr lang="en-US" dirty="0"/>
          </a:p>
        </p:txBody>
      </p:sp>
      <p:sp>
        <p:nvSpPr>
          <p:cNvPr id="3" name="Content Placeholder 2"/>
          <p:cNvSpPr>
            <a:spLocks noGrp="1"/>
          </p:cNvSpPr>
          <p:nvPr>
            <p:ph idx="1"/>
          </p:nvPr>
        </p:nvSpPr>
        <p:spPr>
          <a:xfrm>
            <a:off x="381000" y="1828800"/>
            <a:ext cx="8305800" cy="3992563"/>
          </a:xfrm>
        </p:spPr>
        <p:txBody>
          <a:bodyPr>
            <a:normAutofit/>
          </a:bodyPr>
          <a:lstStyle/>
          <a:p>
            <a:pPr marL="182880" indent="-228600">
              <a:spcBef>
                <a:spcPts val="0"/>
              </a:spcBef>
              <a:spcAft>
                <a:spcPts val="1200"/>
              </a:spcAft>
            </a:pPr>
            <a:r>
              <a:rPr lang="en-US" sz="2800" dirty="0" smtClean="0"/>
              <a:t>100% - </a:t>
            </a:r>
            <a:r>
              <a:rPr lang="en-US" sz="2800" dirty="0"/>
              <a:t>Using a graded approach that considers hazards and risks, issues and performance trends/analyses are presented to senior management. </a:t>
            </a:r>
            <a:endParaRPr lang="en-US" sz="2800" dirty="0" smtClean="0"/>
          </a:p>
          <a:p>
            <a:pPr marL="182880" indent="-228600">
              <a:spcBef>
                <a:spcPts val="0"/>
              </a:spcBef>
              <a:spcAft>
                <a:spcPts val="1200"/>
              </a:spcAft>
            </a:pPr>
            <a:r>
              <a:rPr lang="en-US" sz="2800" dirty="0" smtClean="0"/>
              <a:t>100% - </a:t>
            </a:r>
            <a:r>
              <a:rPr lang="en-US" sz="2800" dirty="0"/>
              <a:t>Actions are taken based upon negative performance/compliance </a:t>
            </a:r>
            <a:r>
              <a:rPr lang="en-US" sz="2800" dirty="0" smtClean="0"/>
              <a:t>trends.</a:t>
            </a:r>
            <a:endParaRPr lang="en-US" sz="2800" dirty="0"/>
          </a:p>
        </p:txBody>
      </p:sp>
    </p:spTree>
    <p:extLst>
      <p:ext uri="{BB962C8B-B14F-4D97-AF65-F5344CB8AC3E}">
        <p14:creationId xmlns:p14="http://schemas.microsoft.com/office/powerpoint/2010/main" val="30534714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6629400" cy="1295400"/>
          </a:xfrm>
        </p:spPr>
        <p:txBody>
          <a:bodyPr>
            <a:normAutofit/>
          </a:bodyPr>
          <a:lstStyle/>
          <a:p>
            <a:r>
              <a:rPr lang="en-US" dirty="0"/>
              <a:t>Timely </a:t>
            </a:r>
            <a:r>
              <a:rPr lang="en-US" dirty="0" smtClean="0"/>
              <a:t>Communication </a:t>
            </a:r>
            <a:r>
              <a:rPr lang="en-US" dirty="0"/>
              <a:t>to the Contracting Officer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71255903"/>
              </p:ext>
            </p:extLst>
          </p:nvPr>
        </p:nvGraphicFramePr>
        <p:xfrm>
          <a:off x="609600" y="1905000"/>
          <a:ext cx="6664452" cy="3539490"/>
        </p:xfrm>
        <a:graphic>
          <a:graphicData uri="http://schemas.openxmlformats.org/drawingml/2006/table">
            <a:tbl>
              <a:tblPr firstRow="1" firstCol="1" bandRow="1">
                <a:tableStyleId>{5C22544A-7EE6-4342-B048-85BDC9FD1C3A}</a:tableStyleId>
              </a:tblPr>
              <a:tblGrid>
                <a:gridCol w="5732059"/>
                <a:gridCol w="932393"/>
              </a:tblGrid>
              <a:tr h="548640">
                <a:tc>
                  <a:txBody>
                    <a:bodyPr/>
                    <a:lstStyle/>
                    <a:p>
                      <a:pPr marL="0" marR="0">
                        <a:lnSpc>
                          <a:spcPct val="115000"/>
                        </a:lnSpc>
                        <a:spcBef>
                          <a:spcPts val="0"/>
                        </a:spcBef>
                        <a:spcAft>
                          <a:spcPts val="0"/>
                        </a:spcAft>
                      </a:pPr>
                      <a:r>
                        <a:rPr lang="en-US" sz="2000" dirty="0">
                          <a:effectLst/>
                        </a:rPr>
                        <a:t>Verbally inform DOE Management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a:lnSpc>
                          <a:spcPct val="115000"/>
                        </a:lnSpc>
                        <a:spcBef>
                          <a:spcPts val="0"/>
                        </a:spcBef>
                        <a:spcAft>
                          <a:spcPts val="0"/>
                        </a:spcAft>
                      </a:pPr>
                      <a:r>
                        <a:rPr lang="en-US" sz="2000" dirty="0">
                          <a:effectLst/>
                        </a:rPr>
                        <a:t>  </a:t>
                      </a:r>
                      <a:r>
                        <a:rPr lang="en-US" sz="2000" dirty="0" smtClean="0">
                          <a:effectLst/>
                        </a:rPr>
                        <a:t>93%</a:t>
                      </a:r>
                      <a:endParaRPr lang="en-US" sz="2000" dirty="0">
                        <a:effectLst/>
                        <a:latin typeface="Calibri"/>
                        <a:ea typeface="Calibri"/>
                        <a:cs typeface="Times New Roman"/>
                      </a:endParaRP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Written communication to DOE Management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smtClean="0">
                          <a:solidFill>
                            <a:schemeClr val="lt1"/>
                          </a:solidFill>
                          <a:effectLst/>
                          <a:latin typeface="+mn-lt"/>
                          <a:ea typeface="+mn-ea"/>
                          <a:cs typeface="+mn-cs"/>
                        </a:rPr>
                        <a:t>100%</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Electronic access of assurance-related communication</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87%</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Periodic reports/briefings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93%</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Letter to the Contracting Officer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smtClean="0">
                          <a:solidFill>
                            <a:schemeClr val="lt1"/>
                          </a:solidFill>
                          <a:effectLst/>
                          <a:latin typeface="+mn-lt"/>
                          <a:ea typeface="+mn-ea"/>
                          <a:cs typeface="+mn-cs"/>
                        </a:rPr>
                        <a:t>100%</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Contracting Officer’s Representative (COR)</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93%</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bl>
          </a:graphicData>
        </a:graphic>
      </p:graphicFrame>
    </p:spTree>
    <p:extLst>
      <p:ext uri="{BB962C8B-B14F-4D97-AF65-F5344CB8AC3E}">
        <p14:creationId xmlns:p14="http://schemas.microsoft.com/office/powerpoint/2010/main" val="2208810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Feedback </a:t>
            </a:r>
            <a:r>
              <a:rPr lang="en-US" dirty="0"/>
              <a:t>and </a:t>
            </a:r>
            <a:r>
              <a:rPr lang="en-US" dirty="0" smtClean="0"/>
              <a:t>Improvement Mechanisms </a:t>
            </a:r>
            <a:r>
              <a:rPr lang="en-US" dirty="0"/>
              <a:t>U</a:t>
            </a:r>
            <a:r>
              <a:rPr lang="en-US" dirty="0" smtClean="0"/>
              <a:t>tilized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3338879"/>
              </p:ext>
            </p:extLst>
          </p:nvPr>
        </p:nvGraphicFramePr>
        <p:xfrm>
          <a:off x="304800" y="1905000"/>
          <a:ext cx="7670772" cy="3840480"/>
        </p:xfrm>
        <a:graphic>
          <a:graphicData uri="http://schemas.openxmlformats.org/drawingml/2006/table">
            <a:tbl>
              <a:tblPr firstRow="1" firstCol="1" bandRow="1">
                <a:tableStyleId>{5C22544A-7EE6-4342-B048-85BDC9FD1C3A}</a:tableStyleId>
              </a:tblPr>
              <a:tblGrid>
                <a:gridCol w="6382759"/>
                <a:gridCol w="1288013"/>
              </a:tblGrid>
              <a:tr h="548640">
                <a:tc>
                  <a:txBody>
                    <a:bodyPr/>
                    <a:lstStyle/>
                    <a:p>
                      <a:pPr marL="0" marR="0">
                        <a:lnSpc>
                          <a:spcPct val="115000"/>
                        </a:lnSpc>
                        <a:spcBef>
                          <a:spcPts val="0"/>
                        </a:spcBef>
                        <a:spcAft>
                          <a:spcPts val="0"/>
                        </a:spcAft>
                      </a:pPr>
                      <a:r>
                        <a:rPr lang="en-US" sz="2000" dirty="0">
                          <a:effectLst/>
                        </a:rPr>
                        <a:t>Employee concerns program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a:lnSpc>
                          <a:spcPct val="115000"/>
                        </a:lnSpc>
                        <a:spcBef>
                          <a:spcPts val="0"/>
                        </a:spcBef>
                        <a:spcAft>
                          <a:spcPts val="0"/>
                        </a:spcAft>
                      </a:pPr>
                      <a:r>
                        <a:rPr lang="en-US" sz="2000" dirty="0">
                          <a:effectLst/>
                        </a:rPr>
                        <a:t>  </a:t>
                      </a:r>
                      <a:r>
                        <a:rPr lang="en-US" sz="2000" dirty="0" smtClean="0">
                          <a:effectLst/>
                        </a:rPr>
                        <a:t>93%</a:t>
                      </a:r>
                      <a:endParaRPr lang="en-US" sz="2000" dirty="0">
                        <a:effectLst/>
                        <a:latin typeface="Calibri"/>
                        <a:ea typeface="Calibri"/>
                        <a:cs typeface="Times New Roman"/>
                      </a:endParaRP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Hot lines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87%</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Employee suggestions program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80%</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Labor organization input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93%</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Work planning and hazard identification activities</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a:lnSpc>
                          <a:spcPct val="115000"/>
                        </a:lnSpc>
                        <a:spcBef>
                          <a:spcPts val="0"/>
                        </a:spcBef>
                        <a:spcAft>
                          <a:spcPts val="0"/>
                        </a:spcAft>
                      </a:pPr>
                      <a:r>
                        <a:rPr lang="en-US" sz="2000" b="1" kern="1200" dirty="0" smtClean="0">
                          <a:solidFill>
                            <a:schemeClr val="lt1"/>
                          </a:solidFill>
                          <a:effectLst/>
                          <a:latin typeface="+mn-lt"/>
                          <a:ea typeface="+mn-ea"/>
                          <a:cs typeface="+mn-cs"/>
                        </a:rPr>
                        <a:t>100%</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Operating experience/lessons learned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a:lnSpc>
                          <a:spcPct val="115000"/>
                        </a:lnSpc>
                        <a:spcBef>
                          <a:spcPts val="0"/>
                        </a:spcBef>
                        <a:spcAft>
                          <a:spcPts val="0"/>
                        </a:spcAft>
                      </a:pPr>
                      <a:r>
                        <a:rPr lang="en-US" sz="2000" b="1" kern="1200" dirty="0" smtClean="0">
                          <a:solidFill>
                            <a:schemeClr val="lt1"/>
                          </a:solidFill>
                          <a:effectLst/>
                          <a:latin typeface="+mn-lt"/>
                          <a:ea typeface="+mn-ea"/>
                          <a:cs typeface="+mn-cs"/>
                        </a:rPr>
                        <a:t>100%</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ISMS effectiveness reviews</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smtClean="0">
                          <a:solidFill>
                            <a:schemeClr val="lt1"/>
                          </a:solidFill>
                          <a:effectLst/>
                          <a:latin typeface="+mn-lt"/>
                          <a:ea typeface="+mn-ea"/>
                          <a:cs typeface="+mn-cs"/>
                        </a:rPr>
                        <a:t>100%</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bl>
          </a:graphicData>
        </a:graphic>
      </p:graphicFrame>
    </p:spTree>
    <p:extLst>
      <p:ext uri="{BB962C8B-B14F-4D97-AF65-F5344CB8AC3E}">
        <p14:creationId xmlns:p14="http://schemas.microsoft.com/office/powerpoint/2010/main" val="9110797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Feedback </a:t>
            </a:r>
            <a:r>
              <a:rPr lang="en-US" dirty="0"/>
              <a:t>and </a:t>
            </a:r>
            <a:r>
              <a:rPr lang="en-US" dirty="0" smtClean="0"/>
              <a:t>Improvement Mechanisms Utilized (continued)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85584125"/>
              </p:ext>
            </p:extLst>
          </p:nvPr>
        </p:nvGraphicFramePr>
        <p:xfrm>
          <a:off x="685800" y="1905000"/>
          <a:ext cx="6438900" cy="4088130"/>
        </p:xfrm>
        <a:graphic>
          <a:graphicData uri="http://schemas.openxmlformats.org/drawingml/2006/table">
            <a:tbl>
              <a:tblPr firstRow="1" firstCol="1" bandRow="1">
                <a:tableStyleId>{5C22544A-7EE6-4342-B048-85BDC9FD1C3A}</a:tableStyleId>
              </a:tblPr>
              <a:tblGrid>
                <a:gridCol w="5504221"/>
                <a:gridCol w="934679"/>
              </a:tblGrid>
              <a:tr h="548640">
                <a:tc>
                  <a:txBody>
                    <a:bodyPr/>
                    <a:lstStyle/>
                    <a:p>
                      <a:pPr marL="0" marR="0">
                        <a:lnSpc>
                          <a:spcPct val="115000"/>
                        </a:lnSpc>
                        <a:spcBef>
                          <a:spcPts val="0"/>
                        </a:spcBef>
                        <a:spcAft>
                          <a:spcPts val="0"/>
                        </a:spcAft>
                      </a:pPr>
                      <a:r>
                        <a:rPr lang="en-US" sz="2000" dirty="0">
                          <a:effectLst/>
                        </a:rPr>
                        <a:t>Event fact finding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a:lnSpc>
                          <a:spcPct val="115000"/>
                        </a:lnSpc>
                        <a:spcBef>
                          <a:spcPts val="0"/>
                        </a:spcBef>
                        <a:spcAft>
                          <a:spcPts val="0"/>
                        </a:spcAft>
                      </a:pPr>
                      <a:r>
                        <a:rPr lang="en-US" sz="2000" b="1" kern="1200" dirty="0" smtClean="0">
                          <a:solidFill>
                            <a:schemeClr val="lt1"/>
                          </a:solidFill>
                          <a:effectLst/>
                          <a:latin typeface="+mn-lt"/>
                          <a:ea typeface="+mn-ea"/>
                          <a:cs typeface="+mn-cs"/>
                        </a:rPr>
                        <a:t>100%</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Post job reviews/critiques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93%</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Leading indicators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93%</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Lagging indicators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a:lnSpc>
                          <a:spcPct val="115000"/>
                        </a:lnSpc>
                        <a:spcBef>
                          <a:spcPts val="0"/>
                        </a:spcBef>
                        <a:spcAft>
                          <a:spcPts val="0"/>
                        </a:spcAft>
                      </a:pPr>
                      <a:r>
                        <a:rPr lang="en-US" sz="2000" b="1" kern="1200" dirty="0" smtClean="0">
                          <a:solidFill>
                            <a:schemeClr val="lt1"/>
                          </a:solidFill>
                          <a:effectLst/>
                          <a:latin typeface="+mn-lt"/>
                          <a:ea typeface="+mn-ea"/>
                          <a:cs typeface="+mn-cs"/>
                        </a:rPr>
                        <a:t>100%</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Roundtable meetings</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93%</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Performance Objectives, Measures, and Commitments (POMCs)</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93%</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ISMS effectiveness reviews</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smtClean="0">
                          <a:solidFill>
                            <a:schemeClr val="lt1"/>
                          </a:solidFill>
                          <a:effectLst/>
                          <a:latin typeface="+mn-lt"/>
                          <a:ea typeface="+mn-ea"/>
                          <a:cs typeface="+mn-cs"/>
                        </a:rPr>
                        <a:t>100%</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bl>
          </a:graphicData>
        </a:graphic>
      </p:graphicFrame>
    </p:spTree>
    <p:extLst>
      <p:ext uri="{BB962C8B-B14F-4D97-AF65-F5344CB8AC3E}">
        <p14:creationId xmlns:p14="http://schemas.microsoft.com/office/powerpoint/2010/main" val="16142313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5791200" cy="1295400"/>
          </a:xfrm>
        </p:spPr>
        <p:txBody>
          <a:bodyPr>
            <a:normAutofit/>
          </a:bodyPr>
          <a:lstStyle/>
          <a:p>
            <a:r>
              <a:rPr lang="en-US" dirty="0" smtClean="0"/>
              <a:t>Metrics </a:t>
            </a:r>
            <a:r>
              <a:rPr lang="en-US" dirty="0"/>
              <a:t>and </a:t>
            </a:r>
            <a:r>
              <a:rPr lang="en-US" dirty="0" smtClean="0"/>
              <a:t>Targets Used within </a:t>
            </a:r>
            <a:r>
              <a:rPr lang="en-US" dirty="0"/>
              <a:t>CAS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81200083"/>
              </p:ext>
            </p:extLst>
          </p:nvPr>
        </p:nvGraphicFramePr>
        <p:xfrm>
          <a:off x="1905001" y="1981202"/>
          <a:ext cx="4933950" cy="3840480"/>
        </p:xfrm>
        <a:graphic>
          <a:graphicData uri="http://schemas.openxmlformats.org/drawingml/2006/table">
            <a:tbl>
              <a:tblPr firstRow="1" firstCol="1" bandRow="1">
                <a:tableStyleId>{5C22544A-7EE6-4342-B048-85BDC9FD1C3A}</a:tableStyleId>
              </a:tblPr>
              <a:tblGrid>
                <a:gridCol w="3981450"/>
                <a:gridCol w="952500"/>
              </a:tblGrid>
              <a:tr h="548640">
                <a:tc>
                  <a:txBody>
                    <a:bodyPr/>
                    <a:lstStyle/>
                    <a:p>
                      <a:pPr marL="0" marR="0">
                        <a:lnSpc>
                          <a:spcPct val="115000"/>
                        </a:lnSpc>
                        <a:spcBef>
                          <a:spcPts val="0"/>
                        </a:spcBef>
                        <a:spcAft>
                          <a:spcPts val="0"/>
                        </a:spcAft>
                      </a:pPr>
                      <a:r>
                        <a:rPr lang="en-US" sz="2000" dirty="0">
                          <a:effectLst/>
                        </a:rPr>
                        <a:t>Operational performance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a:lnSpc>
                          <a:spcPct val="115000"/>
                        </a:lnSpc>
                        <a:spcBef>
                          <a:spcPts val="0"/>
                        </a:spcBef>
                        <a:spcAft>
                          <a:spcPts val="0"/>
                        </a:spcAft>
                      </a:pPr>
                      <a:r>
                        <a:rPr lang="en-US" sz="2000" dirty="0">
                          <a:effectLst/>
                        </a:rPr>
                        <a:t>  80 %</a:t>
                      </a:r>
                      <a:endParaRPr lang="en-US" sz="2000" dirty="0">
                        <a:effectLst/>
                        <a:latin typeface="Calibri"/>
                        <a:ea typeface="Calibri"/>
                        <a:cs typeface="Times New Roman"/>
                      </a:endParaRP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Cost/budget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73 %</a:t>
                      </a: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Benchmarking</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60 %</a:t>
                      </a: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Safety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100 %</a:t>
                      </a: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Safety Culture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93 %</a:t>
                      </a: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Environmental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93 %</a:t>
                      </a: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QA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100 %</a:t>
                      </a:r>
                    </a:p>
                  </a:txBody>
                  <a:tcPr marL="95250" marR="95250" marT="47625" marB="47625" anchor="ctr">
                    <a:solidFill>
                      <a:srgbClr val="00B0F0"/>
                    </a:solidFill>
                  </a:tcPr>
                </a:tc>
              </a:tr>
            </a:tbl>
          </a:graphicData>
        </a:graphic>
      </p:graphicFrame>
    </p:spTree>
    <p:extLst>
      <p:ext uri="{BB962C8B-B14F-4D97-AF65-F5344CB8AC3E}">
        <p14:creationId xmlns:p14="http://schemas.microsoft.com/office/powerpoint/2010/main" val="12715926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315200" cy="1295400"/>
          </a:xfrm>
        </p:spPr>
        <p:txBody>
          <a:bodyPr>
            <a:normAutofit/>
          </a:bodyPr>
          <a:lstStyle/>
          <a:p>
            <a:r>
              <a:rPr lang="en-US" dirty="0" smtClean="0"/>
              <a:t>Metrics </a:t>
            </a:r>
            <a:r>
              <a:rPr lang="en-US" dirty="0"/>
              <a:t>and </a:t>
            </a:r>
            <a:r>
              <a:rPr lang="en-US" dirty="0" smtClean="0"/>
              <a:t>Targets Used within CAS (continued)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94493091"/>
              </p:ext>
            </p:extLst>
          </p:nvPr>
        </p:nvGraphicFramePr>
        <p:xfrm>
          <a:off x="1047750" y="2133600"/>
          <a:ext cx="7048500" cy="4309110"/>
        </p:xfrm>
        <a:graphic>
          <a:graphicData uri="http://schemas.openxmlformats.org/drawingml/2006/table">
            <a:tbl>
              <a:tblPr firstRow="1" firstCol="1" bandRow="1">
                <a:tableStyleId>{5C22544A-7EE6-4342-B048-85BDC9FD1C3A}</a:tableStyleId>
              </a:tblPr>
              <a:tblGrid>
                <a:gridCol w="6112624"/>
                <a:gridCol w="935876"/>
              </a:tblGrid>
              <a:tr h="640080">
                <a:tc>
                  <a:txBody>
                    <a:bodyPr/>
                    <a:lstStyle/>
                    <a:p>
                      <a:pPr marL="0" marR="0">
                        <a:lnSpc>
                          <a:spcPct val="115000"/>
                        </a:lnSpc>
                        <a:spcBef>
                          <a:spcPts val="0"/>
                        </a:spcBef>
                        <a:spcAft>
                          <a:spcPts val="0"/>
                        </a:spcAft>
                      </a:pPr>
                      <a:r>
                        <a:rPr lang="en-US" sz="2000" dirty="0">
                          <a:effectLst/>
                        </a:rPr>
                        <a:t>Security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93%</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r h="640080">
                <a:tc>
                  <a:txBody>
                    <a:bodyPr/>
                    <a:lstStyle/>
                    <a:p>
                      <a:pPr marL="0" marR="0">
                        <a:lnSpc>
                          <a:spcPct val="115000"/>
                        </a:lnSpc>
                        <a:spcBef>
                          <a:spcPts val="0"/>
                        </a:spcBef>
                        <a:spcAft>
                          <a:spcPts val="0"/>
                        </a:spcAft>
                      </a:pPr>
                      <a:r>
                        <a:rPr lang="en-US" sz="2000" dirty="0">
                          <a:effectLst/>
                        </a:rPr>
                        <a:t>HR</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67%</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r h="640080">
                <a:tc>
                  <a:txBody>
                    <a:bodyPr/>
                    <a:lstStyle/>
                    <a:p>
                      <a:pPr marL="0" marR="0">
                        <a:lnSpc>
                          <a:spcPct val="115000"/>
                        </a:lnSpc>
                        <a:spcBef>
                          <a:spcPts val="0"/>
                        </a:spcBef>
                        <a:spcAft>
                          <a:spcPts val="0"/>
                        </a:spcAft>
                      </a:pPr>
                      <a:r>
                        <a:rPr lang="en-US" sz="2000" dirty="0">
                          <a:effectLst/>
                        </a:rPr>
                        <a:t>Self-Assessments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smtClean="0">
                          <a:solidFill>
                            <a:schemeClr val="lt1"/>
                          </a:solidFill>
                          <a:effectLst/>
                          <a:latin typeface="+mn-lt"/>
                          <a:ea typeface="+mn-ea"/>
                          <a:cs typeface="+mn-cs"/>
                        </a:rPr>
                        <a:t>100%</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smtClean="0">
                          <a:effectLst/>
                        </a:rPr>
                        <a:t>Issues (including number, significance, internally vs. externally identified, etc.)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smtClean="0">
                          <a:solidFill>
                            <a:schemeClr val="lt1"/>
                          </a:solidFill>
                          <a:effectLst/>
                          <a:latin typeface="+mn-lt"/>
                          <a:ea typeface="+mn-ea"/>
                          <a:cs typeface="+mn-cs"/>
                        </a:rPr>
                        <a:t>100%</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Corrective Actions (including number, timeliness, effectiveness, etc.)</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93%</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Other </a:t>
                      </a:r>
                      <a:r>
                        <a:rPr lang="en-US" sz="2000" dirty="0" smtClean="0">
                          <a:effectLst/>
                        </a:rPr>
                        <a:t>(Mission</a:t>
                      </a:r>
                      <a:r>
                        <a:rPr lang="en-US" sz="2000" baseline="0" dirty="0" smtClean="0">
                          <a:effectLst/>
                        </a:rPr>
                        <a:t> Accomplishment, Radiological Controls, etc.</a:t>
                      </a:r>
                      <a:r>
                        <a:rPr lang="en-US" sz="2000" dirty="0" smtClean="0">
                          <a:effectLst/>
                        </a:rPr>
                        <a:t>)</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27%</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bl>
          </a:graphicData>
        </a:graphic>
      </p:graphicFrame>
    </p:spTree>
    <p:extLst>
      <p:ext uri="{BB962C8B-B14F-4D97-AF65-F5344CB8AC3E}">
        <p14:creationId xmlns:p14="http://schemas.microsoft.com/office/powerpoint/2010/main" val="361981923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772400" cy="1295400"/>
          </a:xfrm>
        </p:spPr>
        <p:txBody>
          <a:bodyPr>
            <a:normAutofit/>
          </a:bodyPr>
          <a:lstStyle/>
          <a:p>
            <a:r>
              <a:rPr lang="en-US" dirty="0" smtClean="0"/>
              <a:t>Basis for Confidence </a:t>
            </a:r>
            <a:br>
              <a:rPr lang="en-US" dirty="0" smtClean="0"/>
            </a:br>
            <a:r>
              <a:rPr lang="en-US" dirty="0" smtClean="0"/>
              <a:t>in Metrics </a:t>
            </a:r>
            <a:r>
              <a:rPr lang="en-US" dirty="0"/>
              <a:t>U</a:t>
            </a:r>
            <a:r>
              <a:rPr lang="en-US" dirty="0" smtClean="0"/>
              <a:t>tilized</a:t>
            </a:r>
            <a:endParaRPr lang="en-US" dirty="0"/>
          </a:p>
        </p:txBody>
      </p:sp>
      <p:sp>
        <p:nvSpPr>
          <p:cNvPr id="3" name="Content Placeholder 2"/>
          <p:cNvSpPr>
            <a:spLocks noGrp="1"/>
          </p:cNvSpPr>
          <p:nvPr>
            <p:ph idx="1"/>
          </p:nvPr>
        </p:nvSpPr>
        <p:spPr>
          <a:xfrm>
            <a:off x="381000" y="1676400"/>
            <a:ext cx="8382000" cy="4525963"/>
          </a:xfrm>
        </p:spPr>
        <p:txBody>
          <a:bodyPr>
            <a:normAutofit fontScale="62500" lnSpcReduction="20000"/>
          </a:bodyPr>
          <a:lstStyle/>
          <a:p>
            <a:pPr marL="182880" indent="-228600">
              <a:lnSpc>
                <a:spcPct val="120000"/>
              </a:lnSpc>
              <a:spcBef>
                <a:spcPts val="0"/>
              </a:spcBef>
              <a:spcAft>
                <a:spcPts val="1200"/>
              </a:spcAft>
            </a:pPr>
            <a:r>
              <a:rPr lang="en-US" dirty="0" smtClean="0"/>
              <a:t>Established based on </a:t>
            </a:r>
            <a:r>
              <a:rPr lang="en-US" dirty="0"/>
              <a:t>benchmarking from commercial nuclear, and </a:t>
            </a:r>
            <a:r>
              <a:rPr lang="en-US" dirty="0" smtClean="0"/>
              <a:t>input </a:t>
            </a:r>
            <a:r>
              <a:rPr lang="en-US" dirty="0"/>
              <a:t>from </a:t>
            </a:r>
            <a:r>
              <a:rPr lang="en-US" dirty="0" smtClean="0"/>
              <a:t>subject </a:t>
            </a:r>
            <a:r>
              <a:rPr lang="en-US" dirty="0"/>
              <a:t>matter </a:t>
            </a:r>
            <a:r>
              <a:rPr lang="en-US" dirty="0" smtClean="0"/>
              <a:t>experts.</a:t>
            </a:r>
          </a:p>
          <a:p>
            <a:pPr marL="182880" indent="-228600">
              <a:lnSpc>
                <a:spcPct val="120000"/>
              </a:lnSpc>
              <a:spcBef>
                <a:spcPts val="0"/>
              </a:spcBef>
              <a:spcAft>
                <a:spcPts val="1200"/>
              </a:spcAft>
            </a:pPr>
            <a:r>
              <a:rPr lang="en-US" dirty="0" smtClean="0"/>
              <a:t>Vetted </a:t>
            </a:r>
            <a:r>
              <a:rPr lang="en-US" dirty="0"/>
              <a:t>through senior management, Performance Improvement Review Boards, and </a:t>
            </a:r>
            <a:r>
              <a:rPr lang="en-US" dirty="0" smtClean="0"/>
              <a:t>DOE. </a:t>
            </a:r>
          </a:p>
          <a:p>
            <a:pPr marL="182880" indent="-228600">
              <a:lnSpc>
                <a:spcPct val="120000"/>
              </a:lnSpc>
              <a:spcBef>
                <a:spcPts val="0"/>
              </a:spcBef>
              <a:spcAft>
                <a:spcPts val="1200"/>
              </a:spcAft>
            </a:pPr>
            <a:r>
              <a:rPr lang="en-US" dirty="0"/>
              <a:t>Metrics are aligned to company goals and objectives </a:t>
            </a:r>
            <a:r>
              <a:rPr lang="en-US" dirty="0" smtClean="0"/>
              <a:t>which correlate with NNSA goals.</a:t>
            </a:r>
          </a:p>
          <a:p>
            <a:pPr marL="182880" indent="-228600">
              <a:lnSpc>
                <a:spcPct val="120000"/>
              </a:lnSpc>
              <a:spcBef>
                <a:spcPts val="0"/>
              </a:spcBef>
              <a:spcAft>
                <a:spcPts val="1200"/>
              </a:spcAft>
            </a:pPr>
            <a:r>
              <a:rPr lang="en-US" dirty="0"/>
              <a:t>Currently reviewing metrics and re-aligning where </a:t>
            </a:r>
            <a:r>
              <a:rPr lang="en-US" dirty="0" smtClean="0"/>
              <a:t>needed.</a:t>
            </a:r>
          </a:p>
          <a:p>
            <a:pPr marL="182880" indent="-228600">
              <a:lnSpc>
                <a:spcPct val="120000"/>
              </a:lnSpc>
              <a:spcBef>
                <a:spcPts val="0"/>
              </a:spcBef>
              <a:spcAft>
                <a:spcPts val="1200"/>
              </a:spcAft>
            </a:pPr>
            <a:r>
              <a:rPr lang="en-US" dirty="0"/>
              <a:t>The metrics set is periodically reviewed </a:t>
            </a:r>
            <a:r>
              <a:rPr lang="en-US" dirty="0" smtClean="0"/>
              <a:t>and updated against </a:t>
            </a:r>
            <a:r>
              <a:rPr lang="en-US" dirty="0"/>
              <a:t>results and strategic </a:t>
            </a:r>
            <a:r>
              <a:rPr lang="en-US" dirty="0" smtClean="0"/>
              <a:t>objectives.</a:t>
            </a:r>
          </a:p>
          <a:p>
            <a:pPr marL="182880" indent="-228600">
              <a:lnSpc>
                <a:spcPct val="120000"/>
              </a:lnSpc>
              <a:spcBef>
                <a:spcPts val="0"/>
              </a:spcBef>
              <a:spcAft>
                <a:spcPts val="1200"/>
              </a:spcAft>
            </a:pPr>
            <a:r>
              <a:rPr lang="en-US" dirty="0" smtClean="0"/>
              <a:t>Balance </a:t>
            </a:r>
            <a:r>
              <a:rPr lang="en-US" dirty="0"/>
              <a:t>of mission and operational performance. </a:t>
            </a:r>
            <a:r>
              <a:rPr lang="en-US" dirty="0" smtClean="0"/>
              <a:t> </a:t>
            </a:r>
          </a:p>
          <a:p>
            <a:pPr marL="182880" indent="-228600">
              <a:lnSpc>
                <a:spcPct val="120000"/>
              </a:lnSpc>
              <a:spcBef>
                <a:spcPts val="0"/>
              </a:spcBef>
              <a:spcAft>
                <a:spcPts val="1200"/>
              </a:spcAft>
            </a:pPr>
            <a:r>
              <a:rPr lang="en-US" dirty="0" smtClean="0"/>
              <a:t>Relevant (crucial </a:t>
            </a:r>
            <a:r>
              <a:rPr lang="en-US" dirty="0"/>
              <a:t>to </a:t>
            </a:r>
            <a:r>
              <a:rPr lang="en-US" dirty="0" smtClean="0"/>
              <a:t>success), Actionable, Encourage </a:t>
            </a:r>
            <a:r>
              <a:rPr lang="en-US" dirty="0"/>
              <a:t>right behaviors, Technically correct, and Cost effective.</a:t>
            </a:r>
          </a:p>
        </p:txBody>
      </p:sp>
    </p:spTree>
    <p:extLst>
      <p:ext uri="{BB962C8B-B14F-4D97-AF65-F5344CB8AC3E}">
        <p14:creationId xmlns:p14="http://schemas.microsoft.com/office/powerpoint/2010/main" val="18349942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Benchmarking</a:t>
            </a:r>
            <a:endParaRPr lang="en-US" dirty="0"/>
          </a:p>
        </p:txBody>
      </p:sp>
      <p:sp>
        <p:nvSpPr>
          <p:cNvPr id="3" name="Content Placeholder 2"/>
          <p:cNvSpPr>
            <a:spLocks noGrp="1"/>
          </p:cNvSpPr>
          <p:nvPr>
            <p:ph idx="1"/>
          </p:nvPr>
        </p:nvSpPr>
        <p:spPr>
          <a:xfrm>
            <a:off x="304800" y="1676400"/>
            <a:ext cx="8229600" cy="4411662"/>
          </a:xfrm>
        </p:spPr>
        <p:txBody>
          <a:bodyPr>
            <a:normAutofit fontScale="92500"/>
          </a:bodyPr>
          <a:lstStyle/>
          <a:p>
            <a:pPr marL="182880" indent="-228600">
              <a:spcBef>
                <a:spcPts val="0"/>
              </a:spcBef>
              <a:spcAft>
                <a:spcPts val="600"/>
              </a:spcAft>
            </a:pPr>
            <a:r>
              <a:rPr lang="en-US" sz="2800" dirty="0" smtClean="0"/>
              <a:t>Recent Efforts – Other DOE Sites/Programs, Nuclear Power Plants, Nuclear Energy Institute, INPO, CAS Functional Area Coordinators Team, other industries, Lessons Learned, SME participation in assessments.</a:t>
            </a:r>
          </a:p>
          <a:p>
            <a:pPr marL="182880" indent="-228600">
              <a:spcBef>
                <a:spcPts val="0"/>
              </a:spcBef>
              <a:spcAft>
                <a:spcPts val="600"/>
              </a:spcAft>
            </a:pPr>
            <a:endParaRPr lang="en-US" sz="2800" dirty="0" smtClean="0"/>
          </a:p>
          <a:p>
            <a:pPr marL="182880" indent="-228600">
              <a:spcBef>
                <a:spcPts val="0"/>
              </a:spcBef>
              <a:spcAft>
                <a:spcPts val="600"/>
              </a:spcAft>
            </a:pPr>
            <a:r>
              <a:rPr lang="en-US" sz="2800" dirty="0" smtClean="0"/>
              <a:t>Results – CAS redesigned to match industry best practices, better use of risk management methods, analysis of most efficient CAS structure, many approaches seen – but those that work best have visible senior management support.  </a:t>
            </a:r>
            <a:endParaRPr lang="en-US" sz="2800" dirty="0"/>
          </a:p>
        </p:txBody>
      </p:sp>
    </p:spTree>
    <p:extLst>
      <p:ext uri="{BB962C8B-B14F-4D97-AF65-F5344CB8AC3E}">
        <p14:creationId xmlns:p14="http://schemas.microsoft.com/office/powerpoint/2010/main" val="11641990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543800" cy="1295400"/>
          </a:xfrm>
        </p:spPr>
        <p:txBody>
          <a:bodyPr/>
          <a:lstStyle/>
          <a:p>
            <a:r>
              <a:rPr lang="en-US" dirty="0" smtClean="0"/>
              <a:t>CAS Description Document</a:t>
            </a:r>
            <a:endParaRPr lang="en-US" dirty="0"/>
          </a:p>
        </p:txBody>
      </p:sp>
      <p:sp>
        <p:nvSpPr>
          <p:cNvPr id="3" name="Content Placeholder 2"/>
          <p:cNvSpPr>
            <a:spLocks noGrp="1"/>
          </p:cNvSpPr>
          <p:nvPr>
            <p:ph idx="1"/>
          </p:nvPr>
        </p:nvSpPr>
        <p:spPr>
          <a:xfrm>
            <a:off x="228600" y="1524000"/>
            <a:ext cx="8534400" cy="4724400"/>
          </a:xfrm>
        </p:spPr>
        <p:txBody>
          <a:bodyPr>
            <a:normAutofit fontScale="40000" lnSpcReduction="20000"/>
          </a:bodyPr>
          <a:lstStyle/>
          <a:p>
            <a:pPr marL="182880" indent="-228600"/>
            <a:r>
              <a:rPr lang="en-US" sz="4400" dirty="0" smtClean="0"/>
              <a:t>95% - </a:t>
            </a:r>
            <a:r>
              <a:rPr lang="en-US" sz="4400" dirty="0"/>
              <a:t>CAS Description Document is in </a:t>
            </a:r>
            <a:r>
              <a:rPr lang="en-US" sz="4400" dirty="0" smtClean="0"/>
              <a:t>place.</a:t>
            </a:r>
          </a:p>
          <a:p>
            <a:pPr marL="182880" indent="-228600">
              <a:spcBef>
                <a:spcPts val="1200"/>
              </a:spcBef>
              <a:spcAft>
                <a:spcPts val="1200"/>
              </a:spcAft>
            </a:pPr>
            <a:r>
              <a:rPr lang="en-US" sz="4400" dirty="0" smtClean="0"/>
              <a:t>Processes to </a:t>
            </a:r>
            <a:r>
              <a:rPr lang="en-US" sz="4400" dirty="0"/>
              <a:t>provide timely notification </a:t>
            </a:r>
            <a:r>
              <a:rPr lang="en-US" sz="4400" dirty="0" smtClean="0"/>
              <a:t>prior to </a:t>
            </a:r>
            <a:r>
              <a:rPr lang="en-US" sz="4400" dirty="0"/>
              <a:t>significant CAS </a:t>
            </a:r>
            <a:r>
              <a:rPr lang="en-US" sz="4400" dirty="0" smtClean="0"/>
              <a:t>changes.</a:t>
            </a:r>
          </a:p>
          <a:p>
            <a:pPr marL="457200" lvl="1" indent="-228600">
              <a:spcAft>
                <a:spcPts val="600"/>
              </a:spcAft>
            </a:pPr>
            <a:r>
              <a:rPr lang="en-US" sz="4500" dirty="0"/>
              <a:t>D</a:t>
            </a:r>
            <a:r>
              <a:rPr lang="en-US" sz="4500" dirty="0" smtClean="0"/>
              <a:t>iscussed with </a:t>
            </a:r>
            <a:r>
              <a:rPr lang="en-US" sz="4500" dirty="0"/>
              <a:t>the site office so </a:t>
            </a:r>
            <a:r>
              <a:rPr lang="en-US" sz="4500" dirty="0" smtClean="0"/>
              <a:t>they concur before change is </a:t>
            </a:r>
            <a:r>
              <a:rPr lang="en-US" sz="4500" dirty="0"/>
              <a:t>institutionalized</a:t>
            </a:r>
            <a:r>
              <a:rPr lang="en-US" sz="4500" dirty="0" smtClean="0"/>
              <a:t>.</a:t>
            </a:r>
          </a:p>
          <a:p>
            <a:pPr marL="457200" lvl="1" indent="-228600">
              <a:spcAft>
                <a:spcPts val="600"/>
              </a:spcAft>
            </a:pPr>
            <a:r>
              <a:rPr lang="en-US" sz="4500" dirty="0"/>
              <a:t>Direct Communication from CAS Director with DOE </a:t>
            </a:r>
            <a:r>
              <a:rPr lang="en-US" sz="4500" dirty="0" smtClean="0"/>
              <a:t>for </a:t>
            </a:r>
            <a:r>
              <a:rPr lang="en-US" sz="4500" dirty="0"/>
              <a:t>review of upcoming changes, formal contractor </a:t>
            </a:r>
            <a:r>
              <a:rPr lang="en-US" sz="4500" dirty="0" smtClean="0"/>
              <a:t>letter.</a:t>
            </a:r>
          </a:p>
          <a:p>
            <a:pPr marL="457200" lvl="1" indent="-228600">
              <a:spcAft>
                <a:spcPts val="600"/>
              </a:spcAft>
            </a:pPr>
            <a:r>
              <a:rPr lang="en-US" sz="4500" dirty="0"/>
              <a:t>Periodic partnership meetings are informal methods. Letters to the CO with updated CAS Documents when major changes occur</a:t>
            </a:r>
            <a:r>
              <a:rPr lang="en-US" sz="4500" dirty="0" smtClean="0"/>
              <a:t>.</a:t>
            </a:r>
          </a:p>
          <a:p>
            <a:pPr marL="457200" lvl="1" indent="-228600">
              <a:spcAft>
                <a:spcPts val="600"/>
              </a:spcAft>
            </a:pPr>
            <a:r>
              <a:rPr lang="en-US" sz="4500" dirty="0"/>
              <a:t>Established in Partnership </a:t>
            </a:r>
            <a:r>
              <a:rPr lang="en-US" sz="4500" dirty="0" smtClean="0"/>
              <a:t>Agreement.</a:t>
            </a:r>
          </a:p>
          <a:p>
            <a:pPr marL="457200" lvl="1" indent="-228600">
              <a:spcAft>
                <a:spcPts val="600"/>
              </a:spcAft>
            </a:pPr>
            <a:r>
              <a:rPr lang="en-US" sz="4500" dirty="0"/>
              <a:t>Annual contract milestone for review of the CAS</a:t>
            </a:r>
            <a:r>
              <a:rPr lang="en-US" sz="4500" dirty="0" smtClean="0"/>
              <a:t>.</a:t>
            </a:r>
          </a:p>
          <a:p>
            <a:pPr marL="457200" lvl="1" indent="-228600">
              <a:spcAft>
                <a:spcPts val="600"/>
              </a:spcAft>
            </a:pPr>
            <a:r>
              <a:rPr lang="en-US" sz="4500" dirty="0"/>
              <a:t>The Site Office is included in the CAS document review process</a:t>
            </a:r>
            <a:r>
              <a:rPr lang="en-US" sz="4500" dirty="0" smtClean="0"/>
              <a:t>.</a:t>
            </a:r>
          </a:p>
          <a:p>
            <a:pPr marL="457200" lvl="1" indent="-228600">
              <a:spcAft>
                <a:spcPts val="600"/>
              </a:spcAft>
            </a:pPr>
            <a:r>
              <a:rPr lang="en-US" sz="4500" dirty="0"/>
              <a:t>Formally, the Annual QA Program Description document update. Informally, it would be discussed in depth before the first letter was written</a:t>
            </a:r>
            <a:r>
              <a:rPr lang="en-US" sz="4500" dirty="0" smtClean="0"/>
              <a:t>.</a:t>
            </a:r>
          </a:p>
          <a:p>
            <a:pPr marL="457200" lvl="1" indent="-228600">
              <a:spcAft>
                <a:spcPts val="600"/>
              </a:spcAft>
            </a:pPr>
            <a:r>
              <a:rPr lang="en-US" sz="4500" dirty="0" smtClean="0"/>
              <a:t>Several commented that no significant changes have been made post contract.</a:t>
            </a:r>
            <a:endParaRPr lang="en-US" sz="4500" dirty="0"/>
          </a:p>
        </p:txBody>
      </p:sp>
    </p:spTree>
    <p:extLst>
      <p:ext uri="{BB962C8B-B14F-4D97-AF65-F5344CB8AC3E}">
        <p14:creationId xmlns:p14="http://schemas.microsoft.com/office/powerpoint/2010/main" val="2153023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 Requirements </a:t>
            </a:r>
            <a:endParaRPr lang="en-US" dirty="0"/>
          </a:p>
        </p:txBody>
      </p:sp>
      <p:sp>
        <p:nvSpPr>
          <p:cNvPr id="3" name="Content Placeholder 2"/>
          <p:cNvSpPr>
            <a:spLocks noGrp="1"/>
          </p:cNvSpPr>
          <p:nvPr>
            <p:ph idx="1"/>
          </p:nvPr>
        </p:nvSpPr>
        <p:spPr/>
        <p:txBody>
          <a:bodyPr>
            <a:normAutofit fontScale="85000" lnSpcReduction="10000"/>
          </a:bodyPr>
          <a:lstStyle/>
          <a:p>
            <a:pPr indent="-228600">
              <a:lnSpc>
                <a:spcPct val="110000"/>
              </a:lnSpc>
              <a:spcBef>
                <a:spcPts val="600"/>
              </a:spcBef>
              <a:spcAft>
                <a:spcPts val="1200"/>
              </a:spcAft>
            </a:pPr>
            <a:r>
              <a:rPr lang="en-US" dirty="0" smtClean="0"/>
              <a:t>80% of respondents - A </a:t>
            </a:r>
            <a:r>
              <a:rPr lang="en-US" dirty="0"/>
              <a:t>crosswalk of requirements or similar document vs how the requirements are met is maintained as part of the CAS.  </a:t>
            </a:r>
            <a:endParaRPr lang="en-US" dirty="0" smtClean="0"/>
          </a:p>
          <a:p>
            <a:pPr indent="-228600">
              <a:lnSpc>
                <a:spcPct val="110000"/>
              </a:lnSpc>
              <a:spcBef>
                <a:spcPts val="600"/>
              </a:spcBef>
              <a:spcAft>
                <a:spcPts val="1200"/>
              </a:spcAft>
            </a:pPr>
            <a:r>
              <a:rPr lang="en-US" dirty="0" smtClean="0"/>
              <a:t>100% of all respondents - </a:t>
            </a:r>
            <a:r>
              <a:rPr lang="en-US" dirty="0"/>
              <a:t>A formal process for evaluating changes to the contract including the flow down process exists. </a:t>
            </a:r>
            <a:endParaRPr lang="en-US" dirty="0" smtClean="0"/>
          </a:p>
          <a:p>
            <a:pPr indent="-228600">
              <a:lnSpc>
                <a:spcPct val="110000"/>
              </a:lnSpc>
              <a:spcBef>
                <a:spcPts val="600"/>
              </a:spcBef>
            </a:pPr>
            <a:r>
              <a:rPr lang="en-US" dirty="0" smtClean="0"/>
              <a:t>100% of all respondents - </a:t>
            </a:r>
            <a:r>
              <a:rPr lang="en-US" dirty="0"/>
              <a:t>Requirements are flowed down to subcontractors to the extent necessary to ensure overall compliance with these requirements. </a:t>
            </a:r>
          </a:p>
        </p:txBody>
      </p:sp>
    </p:spTree>
    <p:extLst>
      <p:ext uri="{BB962C8B-B14F-4D97-AF65-F5344CB8AC3E}">
        <p14:creationId xmlns:p14="http://schemas.microsoft.com/office/powerpoint/2010/main" val="2418835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Frequency of Analysis </a:t>
            </a:r>
            <a:br>
              <a:rPr lang="en-US" dirty="0" smtClean="0"/>
            </a:br>
            <a:r>
              <a:rPr lang="en-US" dirty="0" smtClean="0"/>
              <a:t>of CAS results</a:t>
            </a:r>
            <a:endParaRPr lang="en-US" dirty="0"/>
          </a:p>
        </p:txBody>
      </p:sp>
      <p:sp>
        <p:nvSpPr>
          <p:cNvPr id="3" name="Content Placeholder 2"/>
          <p:cNvSpPr>
            <a:spLocks noGrp="1"/>
          </p:cNvSpPr>
          <p:nvPr>
            <p:ph idx="1"/>
          </p:nvPr>
        </p:nvSpPr>
        <p:spPr>
          <a:xfrm>
            <a:off x="304800" y="1447800"/>
            <a:ext cx="8153400" cy="4525963"/>
          </a:xfrm>
        </p:spPr>
        <p:txBody>
          <a:bodyPr>
            <a:noAutofit/>
          </a:bodyPr>
          <a:lstStyle/>
          <a:p>
            <a:pPr marL="182880" indent="-228600">
              <a:lnSpc>
                <a:spcPct val="120000"/>
              </a:lnSpc>
              <a:spcBef>
                <a:spcPts val="0"/>
              </a:spcBef>
              <a:spcAft>
                <a:spcPts val="1200"/>
              </a:spcAft>
            </a:pPr>
            <a:r>
              <a:rPr lang="en-US" sz="2000" dirty="0"/>
              <a:t>CAS elements are analyzed, compiled, and reported to the DOE through routine weekly and monthly shared management meetings. </a:t>
            </a:r>
            <a:endParaRPr lang="en-US" sz="2000" dirty="0" smtClean="0"/>
          </a:p>
          <a:p>
            <a:pPr marL="182880" indent="-228600">
              <a:lnSpc>
                <a:spcPct val="120000"/>
              </a:lnSpc>
              <a:spcBef>
                <a:spcPts val="0"/>
              </a:spcBef>
              <a:spcAft>
                <a:spcPts val="1200"/>
              </a:spcAft>
            </a:pPr>
            <a:r>
              <a:rPr lang="en-US" sz="2000" dirty="0" smtClean="0"/>
              <a:t>As needed</a:t>
            </a:r>
          </a:p>
          <a:p>
            <a:pPr marL="182880" indent="-228600">
              <a:lnSpc>
                <a:spcPct val="120000"/>
              </a:lnSpc>
              <a:spcBef>
                <a:spcPts val="0"/>
              </a:spcBef>
              <a:spcAft>
                <a:spcPts val="1200"/>
              </a:spcAft>
            </a:pPr>
            <a:r>
              <a:rPr lang="en-US" sz="2000" dirty="0" smtClean="0"/>
              <a:t>Monthly</a:t>
            </a:r>
          </a:p>
          <a:p>
            <a:pPr marL="182880" indent="-228600">
              <a:lnSpc>
                <a:spcPct val="120000"/>
              </a:lnSpc>
              <a:spcBef>
                <a:spcPts val="0"/>
              </a:spcBef>
              <a:spcAft>
                <a:spcPts val="1200"/>
              </a:spcAft>
            </a:pPr>
            <a:r>
              <a:rPr lang="en-US" sz="2000" dirty="0" smtClean="0"/>
              <a:t>Quarterly</a:t>
            </a:r>
          </a:p>
          <a:p>
            <a:pPr marL="182880" indent="-228600">
              <a:lnSpc>
                <a:spcPct val="120000"/>
              </a:lnSpc>
              <a:spcBef>
                <a:spcPts val="0"/>
              </a:spcBef>
              <a:spcAft>
                <a:spcPts val="1200"/>
              </a:spcAft>
            </a:pPr>
            <a:r>
              <a:rPr lang="en-US" sz="2000" dirty="0" smtClean="0"/>
              <a:t>Compiled </a:t>
            </a:r>
            <a:r>
              <a:rPr lang="en-US" sz="2000" dirty="0"/>
              <a:t>and analyzed </a:t>
            </a:r>
            <a:r>
              <a:rPr lang="en-US" sz="2000" dirty="0" smtClean="0"/>
              <a:t>monthly, reported </a:t>
            </a:r>
            <a:r>
              <a:rPr lang="en-US" sz="2000" dirty="0"/>
              <a:t>to DOE quarterly</a:t>
            </a:r>
            <a:r>
              <a:rPr lang="en-US" sz="2000" dirty="0" smtClean="0"/>
              <a:t>.</a:t>
            </a:r>
          </a:p>
          <a:p>
            <a:pPr marL="182880" indent="-228600">
              <a:lnSpc>
                <a:spcPct val="120000"/>
              </a:lnSpc>
              <a:spcBef>
                <a:spcPts val="0"/>
              </a:spcBef>
              <a:spcAft>
                <a:spcPts val="1200"/>
              </a:spcAft>
            </a:pPr>
            <a:r>
              <a:rPr lang="en-US" sz="2000" dirty="0" smtClean="0"/>
              <a:t>Information </a:t>
            </a:r>
            <a:r>
              <a:rPr lang="en-US" sz="2000" dirty="0"/>
              <a:t>is available on demand through </a:t>
            </a:r>
            <a:r>
              <a:rPr lang="en-US" sz="2000" dirty="0" smtClean="0"/>
              <a:t>CAS website. </a:t>
            </a:r>
          </a:p>
          <a:p>
            <a:pPr marL="182880" indent="-228600">
              <a:lnSpc>
                <a:spcPct val="120000"/>
              </a:lnSpc>
              <a:spcBef>
                <a:spcPts val="0"/>
              </a:spcBef>
              <a:spcAft>
                <a:spcPts val="1200"/>
              </a:spcAft>
            </a:pPr>
            <a:r>
              <a:rPr lang="en-US" sz="2000" dirty="0"/>
              <a:t>Individual performance metrics </a:t>
            </a:r>
            <a:r>
              <a:rPr lang="en-US" sz="2000" dirty="0" smtClean="0"/>
              <a:t>analyzed </a:t>
            </a:r>
            <a:r>
              <a:rPr lang="en-US" sz="2000" dirty="0"/>
              <a:t>monthly and quarterly. </a:t>
            </a:r>
            <a:r>
              <a:rPr lang="en-US" sz="2000" dirty="0" smtClean="0"/>
              <a:t> Annual </a:t>
            </a:r>
            <a:r>
              <a:rPr lang="en-US" sz="2000" dirty="0"/>
              <a:t>submissions </a:t>
            </a:r>
            <a:r>
              <a:rPr lang="en-US" sz="2000" dirty="0" err="1" smtClean="0"/>
              <a:t>toDOE</a:t>
            </a:r>
            <a:r>
              <a:rPr lang="en-US" sz="2000" dirty="0" smtClean="0"/>
              <a:t> </a:t>
            </a:r>
            <a:r>
              <a:rPr lang="en-US" sz="2000" dirty="0"/>
              <a:t>in accordance with contract direction.</a:t>
            </a:r>
          </a:p>
        </p:txBody>
      </p:sp>
    </p:spTree>
    <p:extLst>
      <p:ext uri="{BB962C8B-B14F-4D97-AF65-F5344CB8AC3E}">
        <p14:creationId xmlns:p14="http://schemas.microsoft.com/office/powerpoint/2010/main" val="41619067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Governing CAS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66644984"/>
              </p:ext>
            </p:extLst>
          </p:nvPr>
        </p:nvGraphicFramePr>
        <p:xfrm>
          <a:off x="685800" y="1905000"/>
          <a:ext cx="7467600" cy="2834640"/>
        </p:xfrm>
        <a:graphic>
          <a:graphicData uri="http://schemas.openxmlformats.org/drawingml/2006/table">
            <a:tbl>
              <a:tblPr firstRow="1" firstCol="1" bandRow="1">
                <a:tableStyleId>{5C22544A-7EE6-4342-B048-85BDC9FD1C3A}</a:tableStyleId>
              </a:tblPr>
              <a:tblGrid>
                <a:gridCol w="6514289"/>
                <a:gridCol w="953311"/>
              </a:tblGrid>
              <a:tr h="822960">
                <a:tc>
                  <a:txBody>
                    <a:bodyPr/>
                    <a:lstStyle/>
                    <a:p>
                      <a:pPr marL="0" marR="0">
                        <a:lnSpc>
                          <a:spcPct val="115000"/>
                        </a:lnSpc>
                        <a:spcBef>
                          <a:spcPts val="0"/>
                        </a:spcBef>
                        <a:spcAft>
                          <a:spcPts val="0"/>
                        </a:spcAft>
                      </a:pPr>
                      <a:r>
                        <a:rPr lang="en-US" sz="2000" dirty="0">
                          <a:effectLst/>
                        </a:rPr>
                        <a:t>DOE O 226.1B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a:lnSpc>
                          <a:spcPct val="115000"/>
                        </a:lnSpc>
                        <a:spcBef>
                          <a:spcPts val="0"/>
                        </a:spcBef>
                        <a:spcAft>
                          <a:spcPts val="0"/>
                        </a:spcAft>
                      </a:pPr>
                      <a:r>
                        <a:rPr lang="en-US" sz="2000" dirty="0" smtClean="0">
                          <a:effectLst/>
                        </a:rPr>
                        <a:t>80%</a:t>
                      </a:r>
                      <a:endParaRPr lang="en-US" sz="2000" dirty="0">
                        <a:effectLst/>
                        <a:latin typeface="Calibri"/>
                        <a:ea typeface="Calibri"/>
                        <a:cs typeface="Times New Roman"/>
                      </a:endParaRPr>
                    </a:p>
                  </a:txBody>
                  <a:tcPr marL="95250" marR="95250" marT="47625" marB="47625" anchor="ctr">
                    <a:solidFill>
                      <a:srgbClr val="00B0F0"/>
                    </a:solidFill>
                  </a:tcPr>
                </a:tc>
              </a:tr>
              <a:tr h="822960">
                <a:tc>
                  <a:txBody>
                    <a:bodyPr/>
                    <a:lstStyle/>
                    <a:p>
                      <a:pPr marL="0" marR="0">
                        <a:lnSpc>
                          <a:spcPct val="115000"/>
                        </a:lnSpc>
                        <a:spcBef>
                          <a:spcPts val="0"/>
                        </a:spcBef>
                        <a:spcAft>
                          <a:spcPts val="0"/>
                        </a:spcAft>
                      </a:pPr>
                      <a:r>
                        <a:rPr lang="en-US" sz="2000" dirty="0">
                          <a:effectLst/>
                        </a:rPr>
                        <a:t>Prime Contract H Clause</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smtClean="0">
                          <a:solidFill>
                            <a:schemeClr val="lt1"/>
                          </a:solidFill>
                          <a:effectLst/>
                          <a:latin typeface="+mn-lt"/>
                          <a:ea typeface="+mn-ea"/>
                          <a:cs typeface="+mn-cs"/>
                        </a:rPr>
                        <a:t>80%</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r h="1188720">
                <a:tc>
                  <a:txBody>
                    <a:bodyPr/>
                    <a:lstStyle/>
                    <a:p>
                      <a:pPr marL="0" marR="0">
                        <a:lnSpc>
                          <a:spcPct val="115000"/>
                        </a:lnSpc>
                        <a:spcBef>
                          <a:spcPts val="0"/>
                        </a:spcBef>
                        <a:spcAft>
                          <a:spcPts val="0"/>
                        </a:spcAft>
                      </a:pPr>
                      <a:r>
                        <a:rPr lang="en-US" sz="2000" dirty="0">
                          <a:effectLst/>
                        </a:rPr>
                        <a:t>Other </a:t>
                      </a:r>
                      <a:r>
                        <a:rPr lang="en-US" sz="2000" dirty="0" smtClean="0">
                          <a:effectLst/>
                        </a:rPr>
                        <a:t>(NNSA SD 226.1, DOE PEMP, QA Program, ISMS Program, Safeguards and Security Program, various</a:t>
                      </a:r>
                      <a:r>
                        <a:rPr lang="en-US" sz="2000" baseline="0" dirty="0" smtClean="0">
                          <a:effectLst/>
                        </a:rPr>
                        <a:t> other contract clauses (I and J</a:t>
                      </a:r>
                      <a:r>
                        <a:rPr lang="en-US" sz="2000" dirty="0" smtClean="0">
                          <a:effectLst/>
                        </a:rPr>
                        <a:t>))</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smtClean="0">
                          <a:solidFill>
                            <a:schemeClr val="lt1"/>
                          </a:solidFill>
                          <a:effectLst/>
                          <a:latin typeface="+mn-lt"/>
                          <a:ea typeface="+mn-ea"/>
                          <a:cs typeface="+mn-cs"/>
                        </a:rPr>
                        <a:t>33%</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bl>
          </a:graphicData>
        </a:graphic>
      </p:graphicFrame>
    </p:spTree>
    <p:extLst>
      <p:ext uri="{BB962C8B-B14F-4D97-AF65-F5344CB8AC3E}">
        <p14:creationId xmlns:p14="http://schemas.microsoft.com/office/powerpoint/2010/main" val="25950962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543800" cy="1295400"/>
          </a:xfrm>
        </p:spPr>
        <p:txBody>
          <a:bodyPr>
            <a:normAutofit/>
          </a:bodyPr>
          <a:lstStyle/>
          <a:p>
            <a:r>
              <a:rPr lang="en-US" sz="3200" dirty="0" smtClean="0"/>
              <a:t>Other Requirements Governing CAS?</a:t>
            </a:r>
            <a:endParaRPr lang="en-US" sz="3200" dirty="0"/>
          </a:p>
        </p:txBody>
      </p:sp>
      <p:sp>
        <p:nvSpPr>
          <p:cNvPr id="3" name="Content Placeholder 2"/>
          <p:cNvSpPr>
            <a:spLocks noGrp="1"/>
          </p:cNvSpPr>
          <p:nvPr>
            <p:ph idx="1"/>
          </p:nvPr>
        </p:nvSpPr>
        <p:spPr>
          <a:xfrm>
            <a:off x="381000" y="1524000"/>
            <a:ext cx="8458200" cy="4411662"/>
          </a:xfrm>
        </p:spPr>
        <p:txBody>
          <a:bodyPr>
            <a:normAutofit/>
          </a:bodyPr>
          <a:lstStyle/>
          <a:p>
            <a:pPr marL="0" indent="0">
              <a:spcAft>
                <a:spcPts val="1200"/>
              </a:spcAft>
              <a:buNone/>
            </a:pPr>
            <a:r>
              <a:rPr lang="en-US" sz="2800" dirty="0" smtClean="0"/>
              <a:t>27% said yes and provided the following examples:</a:t>
            </a:r>
          </a:p>
          <a:p>
            <a:pPr marL="182880" indent="-228600">
              <a:spcBef>
                <a:spcPts val="0"/>
              </a:spcBef>
              <a:spcAft>
                <a:spcPts val="1200"/>
              </a:spcAft>
            </a:pPr>
            <a:r>
              <a:rPr lang="en-US" sz="2600" dirty="0" smtClean="0"/>
              <a:t>Local customer expectations</a:t>
            </a:r>
          </a:p>
          <a:p>
            <a:pPr marL="182880" indent="-228600">
              <a:spcBef>
                <a:spcPts val="0"/>
              </a:spcBef>
              <a:spcAft>
                <a:spcPts val="1200"/>
              </a:spcAft>
            </a:pPr>
            <a:r>
              <a:rPr lang="en-US" sz="2600" dirty="0" smtClean="0"/>
              <a:t>Internal oversight group expectations (</a:t>
            </a:r>
            <a:r>
              <a:rPr lang="en-US" sz="2600" dirty="0"/>
              <a:t>President's Accident Prevention Council, </a:t>
            </a:r>
            <a:r>
              <a:rPr lang="en-US" sz="2600" dirty="0" smtClean="0"/>
              <a:t>Safety </a:t>
            </a:r>
            <a:r>
              <a:rPr lang="en-US" sz="2600" dirty="0"/>
              <a:t>Advocates routine meetings, and </a:t>
            </a:r>
            <a:r>
              <a:rPr lang="en-US" sz="2600" dirty="0" smtClean="0"/>
              <a:t>Safety </a:t>
            </a:r>
            <a:r>
              <a:rPr lang="en-US" sz="2600" dirty="0"/>
              <a:t>Culture Monitoring </a:t>
            </a:r>
            <a:r>
              <a:rPr lang="en-US" sz="2600" dirty="0" smtClean="0"/>
              <a:t>Panel)</a:t>
            </a:r>
          </a:p>
          <a:p>
            <a:pPr marL="182880" indent="-228600">
              <a:spcBef>
                <a:spcPts val="0"/>
              </a:spcBef>
              <a:spcAft>
                <a:spcPts val="1200"/>
              </a:spcAft>
            </a:pPr>
            <a:r>
              <a:rPr lang="en-US" sz="2600" dirty="0"/>
              <a:t>Though not technically "CAS" </a:t>
            </a:r>
            <a:r>
              <a:rPr lang="en-US" sz="2600" dirty="0" smtClean="0"/>
              <a:t>we </a:t>
            </a:r>
            <a:r>
              <a:rPr lang="en-US" sz="2600" dirty="0"/>
              <a:t>treat Occurrence Reporting and PAAA as part of the CAS </a:t>
            </a:r>
            <a:r>
              <a:rPr lang="en-US" sz="2600" dirty="0" smtClean="0"/>
              <a:t>systems.</a:t>
            </a:r>
          </a:p>
          <a:p>
            <a:endParaRPr lang="en-US" dirty="0"/>
          </a:p>
        </p:txBody>
      </p:sp>
    </p:spTree>
    <p:extLst>
      <p:ext uri="{BB962C8B-B14F-4D97-AF65-F5344CB8AC3E}">
        <p14:creationId xmlns:p14="http://schemas.microsoft.com/office/powerpoint/2010/main" val="43060795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543800" cy="1295400"/>
          </a:xfrm>
        </p:spPr>
        <p:txBody>
          <a:bodyPr/>
          <a:lstStyle/>
          <a:p>
            <a:r>
              <a:rPr lang="en-US" dirty="0" smtClean="0"/>
              <a:t>Internal Program Reviews</a:t>
            </a:r>
            <a:endParaRPr lang="en-US" dirty="0"/>
          </a:p>
        </p:txBody>
      </p:sp>
      <p:sp>
        <p:nvSpPr>
          <p:cNvPr id="3" name="Content Placeholder 2"/>
          <p:cNvSpPr>
            <a:spLocks noGrp="1"/>
          </p:cNvSpPr>
          <p:nvPr>
            <p:ph idx="1"/>
          </p:nvPr>
        </p:nvSpPr>
        <p:spPr>
          <a:xfrm>
            <a:off x="152400" y="1676400"/>
            <a:ext cx="8382000" cy="5029200"/>
          </a:xfrm>
        </p:spPr>
        <p:txBody>
          <a:bodyPr>
            <a:normAutofit fontScale="25000" lnSpcReduction="20000"/>
          </a:bodyPr>
          <a:lstStyle/>
          <a:p>
            <a:pPr marL="182880" indent="-182880">
              <a:lnSpc>
                <a:spcPct val="120000"/>
              </a:lnSpc>
              <a:spcBef>
                <a:spcPts val="0"/>
              </a:spcBef>
              <a:spcAft>
                <a:spcPts val="600"/>
              </a:spcAft>
            </a:pPr>
            <a:r>
              <a:rPr lang="en-US" sz="6400" dirty="0" smtClean="0"/>
              <a:t>Time of Last Review - 2015, Quarterly, 2016, annually, at contract change (2011) – program aspects reviewed periodically since then</a:t>
            </a:r>
          </a:p>
          <a:p>
            <a:pPr marL="182880" indent="-182880">
              <a:lnSpc>
                <a:spcPct val="120000"/>
              </a:lnSpc>
              <a:spcBef>
                <a:spcPts val="0"/>
              </a:spcBef>
              <a:spcAft>
                <a:spcPts val="600"/>
              </a:spcAft>
            </a:pPr>
            <a:r>
              <a:rPr lang="en-US" sz="6400" dirty="0" smtClean="0"/>
              <a:t>Best practices </a:t>
            </a:r>
          </a:p>
          <a:p>
            <a:pPr marL="457200" lvl="1" indent="-182880">
              <a:lnSpc>
                <a:spcPct val="120000"/>
              </a:lnSpc>
              <a:spcBef>
                <a:spcPts val="0"/>
              </a:spcBef>
              <a:spcAft>
                <a:spcPts val="600"/>
              </a:spcAft>
            </a:pPr>
            <a:r>
              <a:rPr lang="en-US" sz="6400" dirty="0" smtClean="0"/>
              <a:t>“</a:t>
            </a:r>
            <a:r>
              <a:rPr lang="en-US" sz="6400" dirty="0"/>
              <a:t>pillars for sustainability”, specifically governance, roles and accountabilities, and oversight, were found to be robust and </a:t>
            </a:r>
            <a:r>
              <a:rPr lang="en-US" sz="6400" dirty="0" smtClean="0"/>
              <a:t>rigorous; </a:t>
            </a:r>
          </a:p>
          <a:p>
            <a:pPr marL="457200" lvl="1" indent="-182880">
              <a:lnSpc>
                <a:spcPct val="120000"/>
              </a:lnSpc>
              <a:spcBef>
                <a:spcPts val="0"/>
              </a:spcBef>
              <a:spcAft>
                <a:spcPts val="600"/>
              </a:spcAft>
            </a:pPr>
            <a:r>
              <a:rPr lang="en-US" sz="6400" dirty="0" smtClean="0"/>
              <a:t>Performance </a:t>
            </a:r>
            <a:r>
              <a:rPr lang="en-US" sz="6400" dirty="0"/>
              <a:t>Assurance Improvement </a:t>
            </a:r>
            <a:r>
              <a:rPr lang="en-US" sz="6400" dirty="0" smtClean="0"/>
              <a:t>Plan</a:t>
            </a:r>
          </a:p>
          <a:p>
            <a:pPr marL="457200" lvl="1" indent="-182880">
              <a:lnSpc>
                <a:spcPct val="120000"/>
              </a:lnSpc>
              <a:spcBef>
                <a:spcPts val="0"/>
              </a:spcBef>
              <a:spcAft>
                <a:spcPts val="600"/>
              </a:spcAft>
            </a:pPr>
            <a:r>
              <a:rPr lang="en-US" sz="6400" dirty="0" smtClean="0"/>
              <a:t>Management </a:t>
            </a:r>
            <a:r>
              <a:rPr lang="en-US" sz="6400" dirty="0"/>
              <a:t>Review </a:t>
            </a:r>
            <a:r>
              <a:rPr lang="en-US" sz="6400" dirty="0" smtClean="0"/>
              <a:t>Meeting process</a:t>
            </a:r>
          </a:p>
          <a:p>
            <a:pPr marL="457200" lvl="1" indent="-182880">
              <a:lnSpc>
                <a:spcPct val="120000"/>
              </a:lnSpc>
              <a:spcBef>
                <a:spcPts val="0"/>
              </a:spcBef>
              <a:spcAft>
                <a:spcPts val="600"/>
              </a:spcAft>
            </a:pPr>
            <a:r>
              <a:rPr lang="en-US" sz="6400" dirty="0" smtClean="0"/>
              <a:t>Use </a:t>
            </a:r>
            <a:r>
              <a:rPr lang="en-US" sz="6400" dirty="0"/>
              <a:t>of </a:t>
            </a:r>
            <a:r>
              <a:rPr lang="en-US" sz="6400" dirty="0" err="1" smtClean="0"/>
              <a:t>OPEXShare</a:t>
            </a:r>
            <a:r>
              <a:rPr lang="en-US" sz="6400" dirty="0" smtClean="0"/>
              <a:t> to improve Lessons Learned Program</a:t>
            </a:r>
          </a:p>
          <a:p>
            <a:pPr marL="457200" lvl="1" indent="-182880">
              <a:lnSpc>
                <a:spcPct val="120000"/>
              </a:lnSpc>
              <a:spcBef>
                <a:spcPts val="0"/>
              </a:spcBef>
              <a:spcAft>
                <a:spcPts val="600"/>
              </a:spcAft>
            </a:pPr>
            <a:r>
              <a:rPr lang="en-US" sz="6400" dirty="0" smtClean="0"/>
              <a:t>Risk -based </a:t>
            </a:r>
            <a:r>
              <a:rPr lang="en-US" sz="6400" dirty="0"/>
              <a:t>assessment planning done jointly with </a:t>
            </a:r>
            <a:r>
              <a:rPr lang="en-US" sz="6400" dirty="0" smtClean="0"/>
              <a:t>DOE</a:t>
            </a:r>
          </a:p>
          <a:p>
            <a:pPr marL="457200" lvl="1" indent="-182880">
              <a:lnSpc>
                <a:spcPct val="120000"/>
              </a:lnSpc>
              <a:spcBef>
                <a:spcPts val="0"/>
              </a:spcBef>
              <a:spcAft>
                <a:spcPts val="600"/>
              </a:spcAft>
            </a:pPr>
            <a:r>
              <a:rPr lang="en-US" sz="6400" dirty="0" smtClean="0"/>
              <a:t>Open/honest </a:t>
            </a:r>
            <a:r>
              <a:rPr lang="en-US" sz="6400" dirty="0"/>
              <a:t>worker </a:t>
            </a:r>
            <a:r>
              <a:rPr lang="en-US" sz="6400" dirty="0" smtClean="0"/>
              <a:t>feedback</a:t>
            </a:r>
          </a:p>
          <a:p>
            <a:pPr marL="457200" lvl="1" indent="-182880">
              <a:lnSpc>
                <a:spcPct val="120000"/>
              </a:lnSpc>
              <a:spcBef>
                <a:spcPts val="0"/>
              </a:spcBef>
              <a:spcAft>
                <a:spcPts val="600"/>
              </a:spcAft>
            </a:pPr>
            <a:r>
              <a:rPr lang="en-US" sz="6400" dirty="0" smtClean="0"/>
              <a:t>Self-critical </a:t>
            </a:r>
            <a:r>
              <a:rPr lang="en-US" sz="6400" dirty="0"/>
              <a:t>grading (CAS metrics; Management Observation </a:t>
            </a:r>
            <a:r>
              <a:rPr lang="en-US" sz="6400" dirty="0" smtClean="0"/>
              <a:t>Program)</a:t>
            </a:r>
          </a:p>
          <a:p>
            <a:pPr marL="457200" lvl="1" indent="-182880">
              <a:lnSpc>
                <a:spcPct val="120000"/>
              </a:lnSpc>
              <a:spcBef>
                <a:spcPts val="0"/>
              </a:spcBef>
              <a:spcAft>
                <a:spcPts val="600"/>
              </a:spcAft>
            </a:pPr>
            <a:r>
              <a:rPr lang="en-US" sz="6400" dirty="0" smtClean="0"/>
              <a:t>Partnership </a:t>
            </a:r>
            <a:r>
              <a:rPr lang="en-US" sz="6400" dirty="0"/>
              <a:t>meetings with </a:t>
            </a:r>
            <a:r>
              <a:rPr lang="en-US" sz="6400" dirty="0" smtClean="0"/>
              <a:t>Field </a:t>
            </a:r>
            <a:r>
              <a:rPr lang="en-US" sz="6400" dirty="0"/>
              <a:t>Office </a:t>
            </a:r>
            <a:r>
              <a:rPr lang="en-US" sz="6400" dirty="0" smtClean="0"/>
              <a:t>that focus discussion </a:t>
            </a:r>
            <a:r>
              <a:rPr lang="en-US" sz="6400" dirty="0"/>
              <a:t>around information from the CAS data are highly productive, produce outputs that drive improvement and promote a joint focus on overall mission </a:t>
            </a:r>
            <a:r>
              <a:rPr lang="en-US" sz="6400" dirty="0" smtClean="0"/>
              <a:t>success</a:t>
            </a:r>
          </a:p>
          <a:p>
            <a:pPr marL="457200" lvl="1" indent="-182880">
              <a:lnSpc>
                <a:spcPct val="120000"/>
              </a:lnSpc>
              <a:spcBef>
                <a:spcPts val="0"/>
              </a:spcBef>
              <a:spcAft>
                <a:spcPts val="600"/>
              </a:spcAft>
            </a:pPr>
            <a:r>
              <a:rPr lang="en-US" sz="6400" dirty="0" smtClean="0"/>
              <a:t>Engagement </a:t>
            </a:r>
            <a:r>
              <a:rPr lang="en-US" sz="6400" dirty="0"/>
              <a:t>of the corporate </a:t>
            </a:r>
            <a:r>
              <a:rPr lang="en-US" sz="6400" dirty="0" smtClean="0"/>
              <a:t>parent</a:t>
            </a:r>
          </a:p>
          <a:p>
            <a:pPr marL="457200" lvl="1" indent="-182880">
              <a:lnSpc>
                <a:spcPct val="120000"/>
              </a:lnSpc>
              <a:spcBef>
                <a:spcPts val="0"/>
              </a:spcBef>
              <a:spcAft>
                <a:spcPts val="600"/>
              </a:spcAft>
            </a:pPr>
            <a:r>
              <a:rPr lang="en-US" sz="6400" dirty="0" smtClean="0"/>
              <a:t>Management </a:t>
            </a:r>
            <a:r>
              <a:rPr lang="en-US" sz="6400" dirty="0"/>
              <a:t>Training for New </a:t>
            </a:r>
            <a:r>
              <a:rPr lang="en-US" sz="6400" dirty="0" smtClean="0"/>
              <a:t>Hires  </a:t>
            </a:r>
            <a:endParaRPr lang="en-US" sz="6400" dirty="0"/>
          </a:p>
        </p:txBody>
      </p:sp>
    </p:spTree>
    <p:extLst>
      <p:ext uri="{BB962C8B-B14F-4D97-AF65-F5344CB8AC3E}">
        <p14:creationId xmlns:p14="http://schemas.microsoft.com/office/powerpoint/2010/main" val="7689856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543800" cy="1295400"/>
          </a:xfrm>
        </p:spPr>
        <p:txBody>
          <a:bodyPr>
            <a:normAutofit/>
          </a:bodyPr>
          <a:lstStyle/>
          <a:p>
            <a:r>
              <a:rPr lang="en-US" sz="3200" dirty="0" smtClean="0"/>
              <a:t>Internal Program Reviews (continued)</a:t>
            </a:r>
            <a:endParaRPr lang="en-US" sz="3200" dirty="0"/>
          </a:p>
        </p:txBody>
      </p:sp>
      <p:sp>
        <p:nvSpPr>
          <p:cNvPr id="3" name="Content Placeholder 2"/>
          <p:cNvSpPr>
            <a:spLocks noGrp="1"/>
          </p:cNvSpPr>
          <p:nvPr>
            <p:ph idx="1"/>
          </p:nvPr>
        </p:nvSpPr>
        <p:spPr>
          <a:xfrm>
            <a:off x="152400" y="1371600"/>
            <a:ext cx="8686800" cy="4724400"/>
          </a:xfrm>
        </p:spPr>
        <p:txBody>
          <a:bodyPr>
            <a:normAutofit fontScale="92500" lnSpcReduction="20000"/>
          </a:bodyPr>
          <a:lstStyle/>
          <a:p>
            <a:pPr marL="182880" indent="-228600">
              <a:lnSpc>
                <a:spcPct val="110000"/>
              </a:lnSpc>
              <a:spcBef>
                <a:spcPts val="0"/>
              </a:spcBef>
              <a:spcAft>
                <a:spcPts val="600"/>
              </a:spcAft>
            </a:pPr>
            <a:r>
              <a:rPr lang="en-US" dirty="0" smtClean="0"/>
              <a:t>Key Lessons Learned from CAS reviews</a:t>
            </a:r>
          </a:p>
          <a:p>
            <a:pPr marL="457200" lvl="1" indent="-228600">
              <a:lnSpc>
                <a:spcPct val="120000"/>
              </a:lnSpc>
              <a:spcBef>
                <a:spcPts val="0"/>
              </a:spcBef>
              <a:spcAft>
                <a:spcPts val="600"/>
              </a:spcAft>
            </a:pPr>
            <a:r>
              <a:rPr lang="en-US" sz="2400" dirty="0"/>
              <a:t>Continual management engagement and prioritization is needed </a:t>
            </a:r>
            <a:endParaRPr lang="en-US" sz="2400" dirty="0" smtClean="0"/>
          </a:p>
          <a:p>
            <a:pPr marL="457200" lvl="1" indent="-228600">
              <a:lnSpc>
                <a:spcPct val="120000"/>
              </a:lnSpc>
              <a:spcBef>
                <a:spcPts val="0"/>
              </a:spcBef>
              <a:spcAft>
                <a:spcPts val="600"/>
              </a:spcAft>
            </a:pPr>
            <a:r>
              <a:rPr lang="en-US" sz="2400" dirty="0"/>
              <a:t>Strong infrastructure does not mean it is utilized </a:t>
            </a:r>
            <a:r>
              <a:rPr lang="en-US" sz="2400" dirty="0" smtClean="0"/>
              <a:t>correctly</a:t>
            </a:r>
          </a:p>
          <a:p>
            <a:pPr marL="457200" lvl="1" indent="-228600">
              <a:lnSpc>
                <a:spcPct val="120000"/>
              </a:lnSpc>
              <a:spcBef>
                <a:spcPts val="0"/>
              </a:spcBef>
              <a:spcAft>
                <a:spcPts val="600"/>
              </a:spcAft>
            </a:pPr>
            <a:r>
              <a:rPr lang="en-US" sz="2400" dirty="0"/>
              <a:t>Better integrated action plans for benchmarking </a:t>
            </a:r>
            <a:endParaRPr lang="en-US" sz="2400" dirty="0" smtClean="0"/>
          </a:p>
          <a:p>
            <a:pPr marL="457200" lvl="1" indent="-228600">
              <a:lnSpc>
                <a:spcPct val="120000"/>
              </a:lnSpc>
              <a:spcBef>
                <a:spcPts val="0"/>
              </a:spcBef>
              <a:spcAft>
                <a:spcPts val="600"/>
              </a:spcAft>
            </a:pPr>
            <a:r>
              <a:rPr lang="en-US" sz="2400" dirty="0"/>
              <a:t>Do not increase the total number of assessments </a:t>
            </a:r>
            <a:endParaRPr lang="en-US" sz="2400" dirty="0" smtClean="0"/>
          </a:p>
          <a:p>
            <a:pPr marL="457200" lvl="1" indent="-228600">
              <a:lnSpc>
                <a:spcPct val="120000"/>
              </a:lnSpc>
              <a:spcBef>
                <a:spcPts val="0"/>
              </a:spcBef>
              <a:spcAft>
                <a:spcPts val="600"/>
              </a:spcAft>
            </a:pPr>
            <a:r>
              <a:rPr lang="en-US" sz="2400" dirty="0"/>
              <a:t>Create metrics to uncover “blind spots” </a:t>
            </a:r>
            <a:endParaRPr lang="en-US" sz="2400" dirty="0" smtClean="0"/>
          </a:p>
          <a:p>
            <a:pPr marL="457200" lvl="1" indent="-228600">
              <a:lnSpc>
                <a:spcPct val="120000"/>
              </a:lnSpc>
              <a:spcBef>
                <a:spcPts val="0"/>
              </a:spcBef>
              <a:spcAft>
                <a:spcPts val="600"/>
              </a:spcAft>
            </a:pPr>
            <a:r>
              <a:rPr lang="en-US" sz="2400" dirty="0"/>
              <a:t>Consider benefits of using external resources for the review of Operations </a:t>
            </a:r>
            <a:r>
              <a:rPr lang="en-US" sz="2400" dirty="0" smtClean="0"/>
              <a:t>areas</a:t>
            </a:r>
          </a:p>
          <a:p>
            <a:pPr marL="457200" lvl="1" indent="-228600">
              <a:lnSpc>
                <a:spcPct val="120000"/>
              </a:lnSpc>
              <a:spcBef>
                <a:spcPts val="0"/>
              </a:spcBef>
              <a:spcAft>
                <a:spcPts val="600"/>
              </a:spcAft>
            </a:pPr>
            <a:r>
              <a:rPr lang="en-US" sz="2400" dirty="0"/>
              <a:t>Better management involvement with field personnel (management providing feedback</a:t>
            </a:r>
            <a:r>
              <a:rPr lang="en-US" sz="2400" dirty="0" smtClean="0"/>
              <a:t>) </a:t>
            </a:r>
          </a:p>
          <a:p>
            <a:pPr marL="457200" lvl="1" indent="-228600">
              <a:lnSpc>
                <a:spcPct val="120000"/>
              </a:lnSpc>
              <a:spcBef>
                <a:spcPts val="0"/>
              </a:spcBef>
              <a:spcAft>
                <a:spcPts val="600"/>
              </a:spcAft>
            </a:pPr>
            <a:r>
              <a:rPr lang="en-US" sz="2400" dirty="0" smtClean="0"/>
              <a:t>Timely communications</a:t>
            </a:r>
            <a:endParaRPr lang="en-US" sz="2400" dirty="0"/>
          </a:p>
        </p:txBody>
      </p:sp>
    </p:spTree>
    <p:extLst>
      <p:ext uri="{BB962C8B-B14F-4D97-AF65-F5344CB8AC3E}">
        <p14:creationId xmlns:p14="http://schemas.microsoft.com/office/powerpoint/2010/main" val="14114348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Reviews by DOE</a:t>
            </a:r>
            <a:endParaRPr lang="en-US" dirty="0"/>
          </a:p>
        </p:txBody>
      </p:sp>
      <p:sp>
        <p:nvSpPr>
          <p:cNvPr id="3" name="Content Placeholder 2"/>
          <p:cNvSpPr>
            <a:spLocks noGrp="1"/>
          </p:cNvSpPr>
          <p:nvPr>
            <p:ph idx="1"/>
          </p:nvPr>
        </p:nvSpPr>
        <p:spPr>
          <a:xfrm>
            <a:off x="381000" y="1676400"/>
            <a:ext cx="8229600" cy="4411662"/>
          </a:xfrm>
        </p:spPr>
        <p:txBody>
          <a:bodyPr>
            <a:normAutofit fontScale="85000" lnSpcReduction="20000"/>
          </a:bodyPr>
          <a:lstStyle/>
          <a:p>
            <a:pPr marL="0" indent="0">
              <a:lnSpc>
                <a:spcPct val="120000"/>
              </a:lnSpc>
              <a:spcBef>
                <a:spcPts val="0"/>
              </a:spcBef>
              <a:spcAft>
                <a:spcPts val="1200"/>
              </a:spcAft>
              <a:buNone/>
            </a:pPr>
            <a:r>
              <a:rPr lang="en-US" sz="3300" dirty="0" smtClean="0"/>
              <a:t>Time of last review</a:t>
            </a:r>
          </a:p>
          <a:p>
            <a:pPr marL="182880" indent="-228600">
              <a:lnSpc>
                <a:spcPct val="110000"/>
              </a:lnSpc>
              <a:spcBef>
                <a:spcPts val="0"/>
              </a:spcBef>
              <a:spcAft>
                <a:spcPts val="1200"/>
              </a:spcAft>
            </a:pPr>
            <a:r>
              <a:rPr lang="en-US" dirty="0" smtClean="0"/>
              <a:t>Quality </a:t>
            </a:r>
            <a:r>
              <a:rPr lang="en-US" dirty="0"/>
              <a:t>Assurance Program </a:t>
            </a:r>
            <a:r>
              <a:rPr lang="en-US" dirty="0" smtClean="0"/>
              <a:t>was reviewed from </a:t>
            </a:r>
            <a:r>
              <a:rPr lang="en-US" dirty="0"/>
              <a:t>February 2016 through April of 2016. While focused on the QAP, the audit included most of the scope of CAS as well</a:t>
            </a:r>
            <a:r>
              <a:rPr lang="en-US" dirty="0" smtClean="0"/>
              <a:t>.</a:t>
            </a:r>
          </a:p>
          <a:p>
            <a:pPr marL="182880" indent="-228600">
              <a:lnSpc>
                <a:spcPct val="110000"/>
              </a:lnSpc>
              <a:spcBef>
                <a:spcPts val="0"/>
              </a:spcBef>
              <a:spcAft>
                <a:spcPts val="1200"/>
              </a:spcAft>
            </a:pPr>
            <a:r>
              <a:rPr lang="en-US" dirty="0"/>
              <a:t>S</a:t>
            </a:r>
            <a:r>
              <a:rPr lang="en-US" dirty="0" smtClean="0"/>
              <a:t>hadowed internal </a:t>
            </a:r>
            <a:r>
              <a:rPr lang="en-US" dirty="0"/>
              <a:t>assessment 4 years ago</a:t>
            </a:r>
            <a:r>
              <a:rPr lang="en-US" dirty="0" smtClean="0"/>
              <a:t>.</a:t>
            </a:r>
          </a:p>
          <a:p>
            <a:pPr marL="182880" indent="-228600">
              <a:lnSpc>
                <a:spcPct val="110000"/>
              </a:lnSpc>
              <a:spcBef>
                <a:spcPts val="0"/>
              </a:spcBef>
              <a:spcAft>
                <a:spcPts val="1200"/>
              </a:spcAft>
            </a:pPr>
            <a:r>
              <a:rPr lang="en-US" dirty="0"/>
              <a:t>Ongoing quarterly Evaluation </a:t>
            </a:r>
            <a:r>
              <a:rPr lang="en-US" dirty="0" smtClean="0"/>
              <a:t>Reports</a:t>
            </a:r>
          </a:p>
          <a:p>
            <a:pPr marL="182880" indent="-228600">
              <a:lnSpc>
                <a:spcPct val="110000"/>
              </a:lnSpc>
              <a:spcBef>
                <a:spcPts val="0"/>
              </a:spcBef>
              <a:spcAft>
                <a:spcPts val="1200"/>
              </a:spcAft>
            </a:pPr>
            <a:r>
              <a:rPr lang="en-US" dirty="0" smtClean="0"/>
              <a:t>Program is routinely reviewed </a:t>
            </a:r>
          </a:p>
          <a:p>
            <a:pPr marL="182880" indent="-228600">
              <a:lnSpc>
                <a:spcPct val="110000"/>
              </a:lnSpc>
              <a:spcBef>
                <a:spcPts val="0"/>
              </a:spcBef>
              <a:spcAft>
                <a:spcPts val="1200"/>
              </a:spcAft>
            </a:pPr>
            <a:r>
              <a:rPr lang="en-US" dirty="0" smtClean="0"/>
              <a:t>2016</a:t>
            </a:r>
            <a:r>
              <a:rPr lang="en-US" b="1" dirty="0" smtClean="0">
                <a:solidFill>
                  <a:srgbClr val="FF0000"/>
                </a:solidFill>
              </a:rPr>
              <a:t>/</a:t>
            </a:r>
            <a:r>
              <a:rPr lang="en-US" dirty="0" smtClean="0"/>
              <a:t>2015</a:t>
            </a:r>
            <a:r>
              <a:rPr lang="en-US" b="1" dirty="0" smtClean="0">
                <a:solidFill>
                  <a:srgbClr val="FF0000"/>
                </a:solidFill>
              </a:rPr>
              <a:t>/</a:t>
            </a:r>
            <a:r>
              <a:rPr lang="en-US" dirty="0" smtClean="0"/>
              <a:t>2014</a:t>
            </a:r>
            <a:r>
              <a:rPr lang="en-US" b="1" dirty="0" smtClean="0">
                <a:solidFill>
                  <a:srgbClr val="FF0000"/>
                </a:solidFill>
              </a:rPr>
              <a:t>/</a:t>
            </a:r>
            <a:r>
              <a:rPr lang="en-US" dirty="0" smtClean="0"/>
              <a:t>2013</a:t>
            </a:r>
            <a:r>
              <a:rPr lang="en-US" b="1" dirty="0" smtClean="0">
                <a:solidFill>
                  <a:srgbClr val="FF0000"/>
                </a:solidFill>
              </a:rPr>
              <a:t>/</a:t>
            </a:r>
            <a:r>
              <a:rPr lang="en-US" dirty="0" smtClean="0"/>
              <a:t>2012</a:t>
            </a:r>
            <a:r>
              <a:rPr lang="en-US" b="1" dirty="0" smtClean="0">
                <a:solidFill>
                  <a:srgbClr val="FF0000"/>
                </a:solidFill>
              </a:rPr>
              <a:t>/</a:t>
            </a:r>
            <a:r>
              <a:rPr lang="en-US" dirty="0" smtClean="0"/>
              <a:t>2011</a:t>
            </a:r>
            <a:endParaRPr lang="en-US" dirty="0"/>
          </a:p>
        </p:txBody>
      </p:sp>
    </p:spTree>
    <p:extLst>
      <p:ext uri="{BB962C8B-B14F-4D97-AF65-F5344CB8AC3E}">
        <p14:creationId xmlns:p14="http://schemas.microsoft.com/office/powerpoint/2010/main" val="9503024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from DOE Reviews</a:t>
            </a:r>
            <a:endParaRPr lang="en-US" dirty="0"/>
          </a:p>
        </p:txBody>
      </p:sp>
      <p:sp>
        <p:nvSpPr>
          <p:cNvPr id="3" name="Content Placeholder 2"/>
          <p:cNvSpPr>
            <a:spLocks noGrp="1"/>
          </p:cNvSpPr>
          <p:nvPr>
            <p:ph idx="1"/>
          </p:nvPr>
        </p:nvSpPr>
        <p:spPr>
          <a:xfrm>
            <a:off x="381000" y="1600200"/>
            <a:ext cx="8229600" cy="4411662"/>
          </a:xfrm>
        </p:spPr>
        <p:txBody>
          <a:bodyPr>
            <a:normAutofit fontScale="70000" lnSpcReduction="20000"/>
          </a:bodyPr>
          <a:lstStyle/>
          <a:p>
            <a:pPr marL="182880" indent="-228600"/>
            <a:r>
              <a:rPr lang="en-US" dirty="0" smtClean="0"/>
              <a:t>Best practices seemed to match those listed for internal reviews</a:t>
            </a:r>
          </a:p>
          <a:p>
            <a:pPr marL="182880" indent="-228600">
              <a:spcBef>
                <a:spcPts val="1200"/>
              </a:spcBef>
            </a:pPr>
            <a:r>
              <a:rPr lang="en-US" dirty="0" smtClean="0"/>
              <a:t>Lessons Learned</a:t>
            </a:r>
          </a:p>
          <a:p>
            <a:pPr marL="457200" lvl="1" indent="-182880">
              <a:spcBef>
                <a:spcPts val="600"/>
              </a:spcBef>
            </a:pPr>
            <a:r>
              <a:rPr lang="en-US" sz="2900" dirty="0" smtClean="0"/>
              <a:t>Need better integration of Field office and headquarters reviews to increase efficiency</a:t>
            </a:r>
          </a:p>
          <a:p>
            <a:pPr marL="457200" lvl="1" indent="-182880">
              <a:spcBef>
                <a:spcPts val="600"/>
              </a:spcBef>
            </a:pPr>
            <a:r>
              <a:rPr lang="en-US" sz="2900" dirty="0"/>
              <a:t>Continue focus on line follow-through for issues management </a:t>
            </a:r>
            <a:endParaRPr lang="en-US" sz="2900" dirty="0" smtClean="0"/>
          </a:p>
          <a:p>
            <a:pPr marL="457200" lvl="1" indent="-182880">
              <a:spcBef>
                <a:spcPts val="600"/>
              </a:spcBef>
            </a:pPr>
            <a:r>
              <a:rPr lang="en-US" sz="2900" dirty="0"/>
              <a:t>Work on making Lessons Learned system more impactful </a:t>
            </a:r>
            <a:endParaRPr lang="en-US" sz="2900" dirty="0" smtClean="0"/>
          </a:p>
          <a:p>
            <a:pPr marL="457200" lvl="1" indent="-182880">
              <a:spcBef>
                <a:spcPts val="600"/>
              </a:spcBef>
            </a:pPr>
            <a:r>
              <a:rPr lang="en-US" sz="2900" dirty="0"/>
              <a:t>Integrate </a:t>
            </a:r>
            <a:r>
              <a:rPr lang="en-US" sz="2900" dirty="0" smtClean="0"/>
              <a:t>assessment </a:t>
            </a:r>
            <a:r>
              <a:rPr lang="en-US" sz="2900" dirty="0"/>
              <a:t>plan </a:t>
            </a:r>
            <a:endParaRPr lang="en-US" sz="2900" dirty="0" smtClean="0"/>
          </a:p>
          <a:p>
            <a:pPr marL="457200" lvl="1" indent="-182880">
              <a:spcBef>
                <a:spcPts val="600"/>
              </a:spcBef>
            </a:pPr>
            <a:r>
              <a:rPr lang="en-US" sz="2900" dirty="0"/>
              <a:t>Explore </a:t>
            </a:r>
            <a:r>
              <a:rPr lang="en-US" sz="2900" dirty="0" smtClean="0"/>
              <a:t>use of metrics and other </a:t>
            </a:r>
            <a:r>
              <a:rPr lang="en-US" sz="2900" dirty="0"/>
              <a:t>assurance methods in lieu of performing </a:t>
            </a:r>
            <a:r>
              <a:rPr lang="en-US" sz="2900" dirty="0" smtClean="0"/>
              <a:t>assessments</a:t>
            </a:r>
          </a:p>
          <a:p>
            <a:pPr marL="457200" lvl="1" indent="-182880">
              <a:spcBef>
                <a:spcPts val="600"/>
              </a:spcBef>
            </a:pPr>
            <a:r>
              <a:rPr lang="en-US" sz="2900" dirty="0" smtClean="0"/>
              <a:t>Benchmark</a:t>
            </a:r>
          </a:p>
          <a:p>
            <a:pPr marL="457200" lvl="1" indent="-182880">
              <a:spcBef>
                <a:spcPts val="600"/>
              </a:spcBef>
            </a:pPr>
            <a:r>
              <a:rPr lang="en-US" sz="2900" dirty="0"/>
              <a:t>Causal Analysts are not trained </a:t>
            </a:r>
          </a:p>
          <a:p>
            <a:pPr marL="457200" lvl="1" indent="-182880">
              <a:spcBef>
                <a:spcPts val="600"/>
              </a:spcBef>
            </a:pPr>
            <a:r>
              <a:rPr lang="en-US" sz="2900" dirty="0"/>
              <a:t>Improvements needed in Risk Management, lessons learned, metrics, and effectiveness reviews</a:t>
            </a:r>
            <a:r>
              <a:rPr lang="en-US" sz="2900" dirty="0" smtClean="0"/>
              <a:t>.</a:t>
            </a:r>
          </a:p>
          <a:p>
            <a:pPr marL="457200" lvl="1" indent="-182880">
              <a:spcBef>
                <a:spcPts val="600"/>
              </a:spcBef>
            </a:pPr>
            <a:r>
              <a:rPr lang="en-US" sz="2900" dirty="0"/>
              <a:t>Analysis and Trending needs to be improved.</a:t>
            </a:r>
            <a:endParaRPr lang="en-US" sz="2900" dirty="0" smtClean="0"/>
          </a:p>
          <a:p>
            <a:endParaRPr lang="en-US" dirty="0"/>
          </a:p>
        </p:txBody>
      </p:sp>
    </p:spTree>
    <p:extLst>
      <p:ext uri="{BB962C8B-B14F-4D97-AF65-F5344CB8AC3E}">
        <p14:creationId xmlns:p14="http://schemas.microsoft.com/office/powerpoint/2010/main" val="53618867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 of Assessments</a:t>
            </a:r>
            <a:endParaRPr lang="en-US" dirty="0"/>
          </a:p>
        </p:txBody>
      </p:sp>
      <p:sp>
        <p:nvSpPr>
          <p:cNvPr id="3" name="Content Placeholder 2"/>
          <p:cNvSpPr>
            <a:spLocks noGrp="1"/>
          </p:cNvSpPr>
          <p:nvPr>
            <p:ph idx="1"/>
          </p:nvPr>
        </p:nvSpPr>
        <p:spPr>
          <a:xfrm>
            <a:off x="381000" y="1676400"/>
            <a:ext cx="8229600" cy="4411662"/>
          </a:xfrm>
        </p:spPr>
        <p:txBody>
          <a:bodyPr>
            <a:noAutofit/>
          </a:bodyPr>
          <a:lstStyle/>
          <a:p>
            <a:pPr marL="182880" indent="-228600">
              <a:spcBef>
                <a:spcPts val="0"/>
              </a:spcBef>
              <a:spcAft>
                <a:spcPts val="1200"/>
              </a:spcAft>
            </a:pPr>
            <a:r>
              <a:rPr lang="en-US" sz="1800" dirty="0"/>
              <a:t>For situations where no or few issues have been identified by internal assessments for a particular functional area or facility, a process is in place to evaluate the situation, </a:t>
            </a:r>
            <a:r>
              <a:rPr lang="en-US" sz="1800" dirty="0">
                <a:solidFill>
                  <a:srgbClr val="FF0000"/>
                </a:solidFill>
              </a:rPr>
              <a:t>verify that the internal assessments had the appropriate scope, breadth, depth, and rigor</a:t>
            </a:r>
            <a:r>
              <a:rPr lang="en-US" sz="1800" dirty="0"/>
              <a:t>, and take any necessary corrective actions. </a:t>
            </a:r>
            <a:r>
              <a:rPr lang="en-US" sz="1800" dirty="0" smtClean="0"/>
              <a:t>– 62% yes</a:t>
            </a:r>
          </a:p>
          <a:p>
            <a:pPr marL="182880" indent="-228600">
              <a:spcBef>
                <a:spcPts val="0"/>
              </a:spcBef>
              <a:spcAft>
                <a:spcPts val="1200"/>
              </a:spcAft>
            </a:pPr>
            <a:r>
              <a:rPr lang="en-US" sz="1800" dirty="0"/>
              <a:t>Functional Areas that have previously been determined to be in compliance with requirements are </a:t>
            </a:r>
            <a:r>
              <a:rPr lang="en-US" sz="1800" dirty="0">
                <a:solidFill>
                  <a:srgbClr val="FF0000"/>
                </a:solidFill>
              </a:rPr>
              <a:t>periodically assessed to provide confidence that they remain in compliance</a:t>
            </a:r>
            <a:r>
              <a:rPr lang="en-US" sz="1800" dirty="0"/>
              <a:t>. </a:t>
            </a:r>
            <a:r>
              <a:rPr lang="en-US" sz="1800" dirty="0" smtClean="0"/>
              <a:t>– 100% yes</a:t>
            </a:r>
          </a:p>
          <a:p>
            <a:pPr marL="182880" indent="-228600">
              <a:spcBef>
                <a:spcPts val="0"/>
              </a:spcBef>
              <a:spcAft>
                <a:spcPts val="1200"/>
              </a:spcAft>
            </a:pPr>
            <a:r>
              <a:rPr lang="en-US" sz="1800" dirty="0"/>
              <a:t>For situations where an external or independent assessment identified issues with a functional area or facility that internal assessments had not previously identified, a process is in place to evaluate the situation, identify causes, and implement any necessary </a:t>
            </a:r>
            <a:r>
              <a:rPr lang="en-US" sz="1800" dirty="0">
                <a:solidFill>
                  <a:srgbClr val="FF0000"/>
                </a:solidFill>
              </a:rPr>
              <a:t>corrective</a:t>
            </a:r>
            <a:r>
              <a:rPr lang="en-US" sz="1800" dirty="0"/>
              <a:t> </a:t>
            </a:r>
            <a:r>
              <a:rPr lang="en-US" sz="1800" dirty="0">
                <a:solidFill>
                  <a:srgbClr val="FF0000"/>
                </a:solidFill>
              </a:rPr>
              <a:t>actions to strengthen the internal assessment process to prevent recurrence</a:t>
            </a:r>
            <a:r>
              <a:rPr lang="en-US" sz="1800" dirty="0" smtClean="0"/>
              <a:t>. – 73% yes</a:t>
            </a:r>
            <a:endParaRPr lang="en-US" sz="1800" dirty="0"/>
          </a:p>
        </p:txBody>
      </p:sp>
    </p:spTree>
    <p:extLst>
      <p:ext uri="{BB962C8B-B14F-4D97-AF65-F5344CB8AC3E}">
        <p14:creationId xmlns:p14="http://schemas.microsoft.com/office/powerpoint/2010/main" val="7451099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Coding Issues for Trend Analysis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2542691"/>
              </p:ext>
            </p:extLst>
          </p:nvPr>
        </p:nvGraphicFramePr>
        <p:xfrm>
          <a:off x="304800" y="1752600"/>
          <a:ext cx="7620000" cy="3996690"/>
        </p:xfrm>
        <a:graphic>
          <a:graphicData uri="http://schemas.openxmlformats.org/drawingml/2006/table">
            <a:tbl>
              <a:tblPr firstRow="1" firstCol="1" bandRow="1">
                <a:tableStyleId>{5C22544A-7EE6-4342-B048-85BDC9FD1C3A}</a:tableStyleId>
              </a:tblPr>
              <a:tblGrid>
                <a:gridCol w="6705600"/>
                <a:gridCol w="914400"/>
              </a:tblGrid>
              <a:tr h="640080">
                <a:tc>
                  <a:txBody>
                    <a:bodyPr/>
                    <a:lstStyle/>
                    <a:p>
                      <a:pPr marL="0" marR="0">
                        <a:lnSpc>
                          <a:spcPct val="115000"/>
                        </a:lnSpc>
                        <a:spcBef>
                          <a:spcPts val="0"/>
                        </a:spcBef>
                        <a:spcAft>
                          <a:spcPts val="0"/>
                        </a:spcAft>
                      </a:pPr>
                      <a:r>
                        <a:rPr lang="en-US" sz="2000" dirty="0">
                          <a:effectLst/>
                        </a:rPr>
                        <a:t>ORPS codes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a:lnSpc>
                          <a:spcPct val="115000"/>
                        </a:lnSpc>
                        <a:spcBef>
                          <a:spcPts val="0"/>
                        </a:spcBef>
                        <a:spcAft>
                          <a:spcPts val="0"/>
                        </a:spcAft>
                      </a:pPr>
                      <a:r>
                        <a:rPr lang="en-US" sz="2000" dirty="0">
                          <a:effectLst/>
                        </a:rPr>
                        <a:t>  </a:t>
                      </a:r>
                      <a:r>
                        <a:rPr lang="en-US" sz="2000" dirty="0" smtClean="0">
                          <a:effectLst/>
                        </a:rPr>
                        <a:t>93%</a:t>
                      </a:r>
                      <a:endParaRPr lang="en-US" sz="2000" dirty="0">
                        <a:effectLst/>
                        <a:latin typeface="Calibri"/>
                        <a:ea typeface="Calibri"/>
                        <a:cs typeface="Times New Roman"/>
                      </a:endParaRPr>
                    </a:p>
                  </a:txBody>
                  <a:tcPr marL="95250" marR="95250" marT="47625" marB="47625" anchor="ctr">
                    <a:solidFill>
                      <a:srgbClr val="00B0F0"/>
                    </a:solidFill>
                  </a:tcPr>
                </a:tc>
              </a:tr>
              <a:tr h="640080">
                <a:tc>
                  <a:txBody>
                    <a:bodyPr/>
                    <a:lstStyle/>
                    <a:p>
                      <a:pPr marL="0" marR="0">
                        <a:lnSpc>
                          <a:spcPct val="115000"/>
                        </a:lnSpc>
                        <a:spcBef>
                          <a:spcPts val="0"/>
                        </a:spcBef>
                        <a:spcAft>
                          <a:spcPts val="0"/>
                        </a:spcAft>
                      </a:pPr>
                      <a:r>
                        <a:rPr lang="en-US" sz="2000" dirty="0">
                          <a:effectLst/>
                        </a:rPr>
                        <a:t>Causal analysis codes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93%</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r h="640080">
                <a:tc>
                  <a:txBody>
                    <a:bodyPr/>
                    <a:lstStyle/>
                    <a:p>
                      <a:pPr marL="0" marR="0">
                        <a:lnSpc>
                          <a:spcPct val="115000"/>
                        </a:lnSpc>
                        <a:spcBef>
                          <a:spcPts val="0"/>
                        </a:spcBef>
                        <a:spcAft>
                          <a:spcPts val="0"/>
                        </a:spcAft>
                      </a:pPr>
                      <a:r>
                        <a:rPr lang="en-US" sz="2000" dirty="0">
                          <a:effectLst/>
                        </a:rPr>
                        <a:t>Functional Program Area codes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86%</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r h="640080">
                <a:tc>
                  <a:txBody>
                    <a:bodyPr/>
                    <a:lstStyle/>
                    <a:p>
                      <a:pPr marL="0" marR="0">
                        <a:lnSpc>
                          <a:spcPct val="115000"/>
                        </a:lnSpc>
                        <a:spcBef>
                          <a:spcPts val="0"/>
                        </a:spcBef>
                        <a:spcAft>
                          <a:spcPts val="0"/>
                        </a:spcAft>
                      </a:pPr>
                      <a:r>
                        <a:rPr lang="en-US" sz="2000" dirty="0">
                          <a:effectLst/>
                        </a:rPr>
                        <a:t>ISMS Core Functions and Guiding Principles codes</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79%</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r h="640080">
                <a:tc>
                  <a:txBody>
                    <a:bodyPr/>
                    <a:lstStyle/>
                    <a:p>
                      <a:pPr marL="0" marR="0">
                        <a:lnSpc>
                          <a:spcPct val="115000"/>
                        </a:lnSpc>
                        <a:spcBef>
                          <a:spcPts val="0"/>
                        </a:spcBef>
                        <a:spcAft>
                          <a:spcPts val="0"/>
                        </a:spcAft>
                      </a:pPr>
                      <a:r>
                        <a:rPr lang="en-US" sz="2000" dirty="0">
                          <a:effectLst/>
                        </a:rPr>
                        <a:t>Human Performance Improvement (HPI) codes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64%</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r h="640080">
                <a:tc>
                  <a:txBody>
                    <a:bodyPr/>
                    <a:lstStyle/>
                    <a:p>
                      <a:pPr marL="0" marR="0">
                        <a:lnSpc>
                          <a:spcPct val="115000"/>
                        </a:lnSpc>
                        <a:spcBef>
                          <a:spcPts val="0"/>
                        </a:spcBef>
                        <a:spcAft>
                          <a:spcPts val="0"/>
                        </a:spcAft>
                      </a:pPr>
                      <a:r>
                        <a:rPr lang="en-US" sz="2000" dirty="0">
                          <a:effectLst/>
                        </a:rPr>
                        <a:t>Other </a:t>
                      </a:r>
                      <a:r>
                        <a:rPr lang="en-US" sz="2000" dirty="0" smtClean="0">
                          <a:effectLst/>
                        </a:rPr>
                        <a:t>(</a:t>
                      </a:r>
                      <a:r>
                        <a:rPr lang="en-US" sz="2000" b="1" kern="1200" dirty="0" smtClean="0">
                          <a:solidFill>
                            <a:schemeClr val="lt1"/>
                          </a:solidFill>
                          <a:effectLst/>
                          <a:latin typeface="+mn-lt"/>
                          <a:ea typeface="+mn-ea"/>
                          <a:cs typeface="+mn-cs"/>
                        </a:rPr>
                        <a:t>Organization specific trend codes, Subject Matter Area codes, Quality</a:t>
                      </a:r>
                      <a:r>
                        <a:rPr lang="en-US" sz="2000" dirty="0" smtClean="0">
                          <a:effectLst/>
                        </a:rPr>
                        <a:t>)</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000" b="1" kern="1200" dirty="0">
                          <a:solidFill>
                            <a:schemeClr val="lt1"/>
                          </a:solidFill>
                          <a:effectLst/>
                          <a:latin typeface="+mn-lt"/>
                          <a:ea typeface="+mn-ea"/>
                          <a:cs typeface="+mn-cs"/>
                        </a:rPr>
                        <a:t>  </a:t>
                      </a:r>
                      <a:r>
                        <a:rPr lang="en-US" sz="2000" b="1" kern="1200" dirty="0" smtClean="0">
                          <a:solidFill>
                            <a:schemeClr val="lt1"/>
                          </a:solidFill>
                          <a:effectLst/>
                          <a:latin typeface="+mn-lt"/>
                          <a:ea typeface="+mn-ea"/>
                          <a:cs typeface="+mn-cs"/>
                        </a:rPr>
                        <a:t>21%</a:t>
                      </a:r>
                      <a:endParaRPr lang="en-US" sz="2000" b="1" kern="1200" dirty="0">
                        <a:solidFill>
                          <a:schemeClr val="lt1"/>
                        </a:solidFill>
                        <a:effectLst/>
                        <a:latin typeface="+mn-lt"/>
                        <a:ea typeface="+mn-ea"/>
                        <a:cs typeface="+mn-cs"/>
                      </a:endParaRPr>
                    </a:p>
                  </a:txBody>
                  <a:tcPr marL="95250" marR="95250" marT="47625" marB="47625" anchor="ctr">
                    <a:solidFill>
                      <a:srgbClr val="00B0F0"/>
                    </a:solidFill>
                  </a:tcPr>
                </a:tc>
              </a:tr>
            </a:tbl>
          </a:graphicData>
        </a:graphic>
      </p:graphicFrame>
    </p:spTree>
    <p:extLst>
      <p:ext uri="{BB962C8B-B14F-4D97-AF65-F5344CB8AC3E}">
        <p14:creationId xmlns:p14="http://schemas.microsoft.com/office/powerpoint/2010/main" val="9627084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543800" cy="1295400"/>
          </a:xfrm>
        </p:spPr>
        <p:txBody>
          <a:bodyPr>
            <a:normAutofit/>
          </a:bodyPr>
          <a:lstStyle/>
          <a:p>
            <a:r>
              <a:rPr lang="en-US" sz="3200" dirty="0" smtClean="0"/>
              <a:t>Ways to Identify Cross-Cutting Issues</a:t>
            </a:r>
            <a:endParaRPr lang="en-US" sz="3200" dirty="0"/>
          </a:p>
        </p:txBody>
      </p:sp>
      <p:sp>
        <p:nvSpPr>
          <p:cNvPr id="3" name="Content Placeholder 2"/>
          <p:cNvSpPr>
            <a:spLocks noGrp="1"/>
          </p:cNvSpPr>
          <p:nvPr>
            <p:ph idx="1"/>
          </p:nvPr>
        </p:nvSpPr>
        <p:spPr>
          <a:xfrm>
            <a:off x="304800" y="1295400"/>
            <a:ext cx="8382000" cy="4267200"/>
          </a:xfrm>
        </p:spPr>
        <p:txBody>
          <a:bodyPr>
            <a:normAutofit fontScale="25000" lnSpcReduction="20000"/>
          </a:bodyPr>
          <a:lstStyle/>
          <a:p>
            <a:pPr marL="182880" indent="-228600">
              <a:lnSpc>
                <a:spcPct val="120000"/>
              </a:lnSpc>
              <a:spcBef>
                <a:spcPts val="0"/>
              </a:spcBef>
              <a:spcAft>
                <a:spcPts val="1200"/>
              </a:spcAft>
            </a:pPr>
            <a:r>
              <a:rPr lang="en-US" sz="8000" dirty="0"/>
              <a:t>I</a:t>
            </a:r>
            <a:r>
              <a:rPr lang="en-US" sz="8000" dirty="0" smtClean="0"/>
              <a:t>ndependent</a:t>
            </a:r>
            <a:r>
              <a:rPr lang="en-US" sz="8000" dirty="0"/>
              <a:t>, line-and sponsored </a:t>
            </a:r>
            <a:r>
              <a:rPr lang="en-US" sz="8000" dirty="0" smtClean="0"/>
              <a:t>assessments</a:t>
            </a:r>
          </a:p>
          <a:p>
            <a:pPr marL="182880" indent="-228600">
              <a:lnSpc>
                <a:spcPct val="120000"/>
              </a:lnSpc>
              <a:spcBef>
                <a:spcPts val="0"/>
              </a:spcBef>
              <a:spcAft>
                <a:spcPts val="1200"/>
              </a:spcAft>
            </a:pPr>
            <a:r>
              <a:rPr lang="en-US" sz="8000" dirty="0" smtClean="0"/>
              <a:t>Reach </a:t>
            </a:r>
            <a:r>
              <a:rPr lang="en-US" sz="8000" dirty="0"/>
              <a:t>back to corporate resources </a:t>
            </a:r>
            <a:endParaRPr lang="en-US" sz="8000" dirty="0" smtClean="0"/>
          </a:p>
          <a:p>
            <a:pPr marL="182880" indent="-228600">
              <a:lnSpc>
                <a:spcPct val="120000"/>
              </a:lnSpc>
              <a:spcBef>
                <a:spcPts val="0"/>
              </a:spcBef>
              <a:spcAft>
                <a:spcPts val="1200"/>
              </a:spcAft>
            </a:pPr>
            <a:r>
              <a:rPr lang="en-US" sz="8000" dirty="0" smtClean="0"/>
              <a:t>Cognitive </a:t>
            </a:r>
            <a:r>
              <a:rPr lang="en-US" sz="8000" dirty="0"/>
              <a:t>and data-based </a:t>
            </a:r>
            <a:r>
              <a:rPr lang="en-US" sz="8000" dirty="0" smtClean="0"/>
              <a:t>trending</a:t>
            </a:r>
          </a:p>
          <a:p>
            <a:pPr marL="182880" indent="-228600">
              <a:lnSpc>
                <a:spcPct val="120000"/>
              </a:lnSpc>
              <a:spcBef>
                <a:spcPts val="0"/>
              </a:spcBef>
              <a:spcAft>
                <a:spcPts val="1200"/>
              </a:spcAft>
            </a:pPr>
            <a:r>
              <a:rPr lang="en-US" sz="8000" dirty="0" smtClean="0"/>
              <a:t>Management review of issues (e.g. Performance </a:t>
            </a:r>
            <a:r>
              <a:rPr lang="en-US" sz="8000" dirty="0"/>
              <a:t>Analysis </a:t>
            </a:r>
            <a:r>
              <a:rPr lang="en-US" sz="8000" dirty="0" smtClean="0"/>
              <a:t>Committee, Operations </a:t>
            </a:r>
            <a:r>
              <a:rPr lang="en-US" sz="8000" dirty="0"/>
              <a:t>Council, Management Review </a:t>
            </a:r>
            <a:r>
              <a:rPr lang="en-US" sz="8000" dirty="0" smtClean="0"/>
              <a:t>Meetings, </a:t>
            </a:r>
            <a:r>
              <a:rPr lang="en-US" sz="8000" dirty="0"/>
              <a:t>Business and Operations </a:t>
            </a:r>
            <a:r>
              <a:rPr lang="en-US" sz="8000" dirty="0" smtClean="0"/>
              <a:t>Council, </a:t>
            </a:r>
            <a:r>
              <a:rPr lang="en-US" sz="8000" dirty="0"/>
              <a:t>Trend Working Groups</a:t>
            </a:r>
            <a:r>
              <a:rPr lang="en-US" sz="8000" dirty="0" smtClean="0"/>
              <a:t>)</a:t>
            </a:r>
          </a:p>
          <a:p>
            <a:pPr marL="182880" indent="-228600">
              <a:lnSpc>
                <a:spcPct val="120000"/>
              </a:lnSpc>
              <a:spcBef>
                <a:spcPts val="0"/>
              </a:spcBef>
              <a:spcAft>
                <a:spcPts val="1200"/>
              </a:spcAft>
            </a:pPr>
            <a:r>
              <a:rPr lang="en-US" sz="8000" dirty="0"/>
              <a:t>All </a:t>
            </a:r>
            <a:r>
              <a:rPr lang="en-US" sz="8000" dirty="0" smtClean="0"/>
              <a:t>issues </a:t>
            </a:r>
            <a:r>
              <a:rPr lang="en-US" sz="8000" dirty="0"/>
              <a:t>undergo </a:t>
            </a:r>
            <a:r>
              <a:rPr lang="en-US" sz="8000" dirty="0" smtClean="0"/>
              <a:t>screening </a:t>
            </a:r>
            <a:r>
              <a:rPr lang="en-US" sz="8000" dirty="0"/>
              <a:t>process and review and approval by </a:t>
            </a:r>
            <a:r>
              <a:rPr lang="en-US" sz="8000" dirty="0" smtClean="0"/>
              <a:t>Review </a:t>
            </a:r>
            <a:r>
              <a:rPr lang="en-US" sz="8000" dirty="0"/>
              <a:t>Boards. Extent of condition reviews are initiated and during this process, cross-cutting issues are </a:t>
            </a:r>
            <a:r>
              <a:rPr lang="en-US" sz="8000" dirty="0" smtClean="0"/>
              <a:t>identified.  </a:t>
            </a:r>
          </a:p>
          <a:p>
            <a:pPr marL="182880" indent="-228600">
              <a:lnSpc>
                <a:spcPct val="120000"/>
              </a:lnSpc>
              <a:spcBef>
                <a:spcPts val="0"/>
              </a:spcBef>
              <a:spcAft>
                <a:spcPts val="1200"/>
              </a:spcAft>
            </a:pPr>
            <a:r>
              <a:rPr lang="en-US" sz="8000" dirty="0"/>
              <a:t>Director, ESH&amp;QAD, and Manager, Quality Assurance, conduct monthly trending </a:t>
            </a:r>
            <a:r>
              <a:rPr lang="en-US" sz="8000" dirty="0" smtClean="0"/>
              <a:t>analyses.</a:t>
            </a:r>
          </a:p>
          <a:p>
            <a:pPr marL="182880" indent="-228600">
              <a:lnSpc>
                <a:spcPct val="120000"/>
              </a:lnSpc>
              <a:spcBef>
                <a:spcPts val="0"/>
              </a:spcBef>
              <a:spcAft>
                <a:spcPts val="1200"/>
              </a:spcAft>
            </a:pPr>
            <a:r>
              <a:rPr lang="en-US" sz="8000" dirty="0"/>
              <a:t>Event Investigations</a:t>
            </a:r>
            <a:endParaRPr lang="en-US" sz="8000" dirty="0" smtClean="0"/>
          </a:p>
          <a:p>
            <a:endParaRPr lang="en-US" dirty="0"/>
          </a:p>
        </p:txBody>
      </p:sp>
    </p:spTree>
    <p:extLst>
      <p:ext uri="{BB962C8B-B14F-4D97-AF65-F5344CB8AC3E}">
        <p14:creationId xmlns:p14="http://schemas.microsoft.com/office/powerpoint/2010/main" val="3896451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Responsibilities</a:t>
            </a:r>
            <a:endParaRPr lang="en-US" dirty="0"/>
          </a:p>
        </p:txBody>
      </p:sp>
      <p:sp>
        <p:nvSpPr>
          <p:cNvPr id="3" name="Content Placeholder 2"/>
          <p:cNvSpPr>
            <a:spLocks noGrp="1"/>
          </p:cNvSpPr>
          <p:nvPr>
            <p:ph idx="1"/>
          </p:nvPr>
        </p:nvSpPr>
        <p:spPr/>
        <p:txBody>
          <a:bodyPr>
            <a:normAutofit fontScale="92500"/>
          </a:bodyPr>
          <a:lstStyle/>
          <a:p>
            <a:pPr marL="182880" indent="-228600">
              <a:spcAft>
                <a:spcPts val="1200"/>
              </a:spcAft>
            </a:pPr>
            <a:r>
              <a:rPr lang="en-US" dirty="0" smtClean="0"/>
              <a:t>100% - </a:t>
            </a:r>
            <a:r>
              <a:rPr lang="en-US" dirty="0"/>
              <a:t>Management responsibilities and accountabilities are assigned as part of the CAS. </a:t>
            </a:r>
            <a:endParaRPr lang="en-US" dirty="0" smtClean="0"/>
          </a:p>
          <a:p>
            <a:pPr marL="182880" indent="-228600">
              <a:spcAft>
                <a:spcPts val="1200"/>
              </a:spcAft>
            </a:pPr>
            <a:r>
              <a:rPr lang="en-US" dirty="0" smtClean="0"/>
              <a:t>100% - </a:t>
            </a:r>
            <a:r>
              <a:rPr lang="en-US" dirty="0"/>
              <a:t>All work performed under the contract, including the work of subcontractors, is monitored and evaluated to ensure work performance meets the applicable </a:t>
            </a:r>
            <a:r>
              <a:rPr lang="en-US" dirty="0" smtClean="0"/>
              <a:t>requirements.</a:t>
            </a:r>
          </a:p>
          <a:p>
            <a:pPr marL="182880" indent="-228600">
              <a:spcAft>
                <a:spcPts val="1200"/>
              </a:spcAft>
            </a:pPr>
            <a:r>
              <a:rPr lang="en-US" dirty="0" smtClean="0"/>
              <a:t>93% - </a:t>
            </a:r>
            <a:r>
              <a:rPr lang="en-US" dirty="0"/>
              <a:t>Risks are identified and managed as part of the CAS.   </a:t>
            </a:r>
          </a:p>
        </p:txBody>
      </p:sp>
    </p:spTree>
    <p:extLst>
      <p:ext uri="{BB962C8B-B14F-4D97-AF65-F5344CB8AC3E}">
        <p14:creationId xmlns:p14="http://schemas.microsoft.com/office/powerpoint/2010/main" val="15686498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543800" cy="944562"/>
          </a:xfrm>
        </p:spPr>
        <p:txBody>
          <a:bodyPr/>
          <a:lstStyle/>
          <a:p>
            <a:r>
              <a:rPr lang="en-US" dirty="0" smtClean="0"/>
              <a:t>Best Practices for CAS</a:t>
            </a:r>
            <a:endParaRPr lang="en-US" dirty="0"/>
          </a:p>
        </p:txBody>
      </p:sp>
      <p:sp>
        <p:nvSpPr>
          <p:cNvPr id="3" name="Content Placeholder 2"/>
          <p:cNvSpPr>
            <a:spLocks noGrp="1"/>
          </p:cNvSpPr>
          <p:nvPr>
            <p:ph idx="1"/>
          </p:nvPr>
        </p:nvSpPr>
        <p:spPr>
          <a:xfrm>
            <a:off x="152400" y="1600200"/>
            <a:ext cx="8686800" cy="4876800"/>
          </a:xfrm>
        </p:spPr>
        <p:txBody>
          <a:bodyPr>
            <a:normAutofit fontScale="25000" lnSpcReduction="20000"/>
          </a:bodyPr>
          <a:lstStyle/>
          <a:p>
            <a:pPr marL="182880" indent="-228600">
              <a:lnSpc>
                <a:spcPct val="120000"/>
              </a:lnSpc>
              <a:spcBef>
                <a:spcPts val="0"/>
              </a:spcBef>
              <a:spcAft>
                <a:spcPts val="0"/>
              </a:spcAft>
            </a:pPr>
            <a:r>
              <a:rPr lang="en-US" sz="8000" dirty="0" smtClean="0"/>
              <a:t>Employ </a:t>
            </a:r>
            <a:r>
              <a:rPr lang="en-US" sz="8000" dirty="0"/>
              <a:t>a deployed staff model to help managers use CAS effectively, and a central group for CAS program management and cause analysis. </a:t>
            </a:r>
            <a:r>
              <a:rPr lang="en-US" sz="8000" dirty="0" smtClean="0"/>
              <a:t>(</a:t>
            </a:r>
            <a:r>
              <a:rPr lang="en-US" sz="8000" dirty="0"/>
              <a:t>EFCOG Best Practice # 68 </a:t>
            </a:r>
            <a:r>
              <a:rPr lang="en-US" sz="8000" dirty="0" smtClean="0"/>
              <a:t>)</a:t>
            </a:r>
          </a:p>
          <a:p>
            <a:pPr marL="182880" indent="-228600">
              <a:lnSpc>
                <a:spcPct val="120000"/>
              </a:lnSpc>
              <a:spcBef>
                <a:spcPts val="0"/>
              </a:spcBef>
              <a:spcAft>
                <a:spcPts val="0"/>
              </a:spcAft>
            </a:pPr>
            <a:r>
              <a:rPr lang="en-US" sz="8000" dirty="0"/>
              <a:t>Human performance improvement (HPI) is an integral component in cause analysis activities</a:t>
            </a:r>
            <a:r>
              <a:rPr lang="en-US" sz="8000" dirty="0" smtClean="0"/>
              <a:t>. (</a:t>
            </a:r>
            <a:r>
              <a:rPr lang="en-US" sz="8000" dirty="0"/>
              <a:t>EFCOG Best Practice # </a:t>
            </a:r>
            <a:r>
              <a:rPr lang="en-US" sz="8000" dirty="0" smtClean="0"/>
              <a:t>70)</a:t>
            </a:r>
          </a:p>
          <a:p>
            <a:pPr marL="182880" indent="-228600">
              <a:lnSpc>
                <a:spcPct val="120000"/>
              </a:lnSpc>
              <a:spcBef>
                <a:spcPts val="0"/>
              </a:spcBef>
              <a:spcAft>
                <a:spcPts val="0"/>
              </a:spcAft>
            </a:pPr>
            <a:r>
              <a:rPr lang="en-US" sz="8000" dirty="0" smtClean="0"/>
              <a:t>Use Risk-based Assessments. (EFCOG </a:t>
            </a:r>
            <a:r>
              <a:rPr lang="en-US" sz="8000" dirty="0"/>
              <a:t>Best Practice #</a:t>
            </a:r>
            <a:r>
              <a:rPr lang="en-US" sz="8000" dirty="0" smtClean="0"/>
              <a:t>124) </a:t>
            </a:r>
          </a:p>
          <a:p>
            <a:pPr marL="182880" indent="-228600">
              <a:lnSpc>
                <a:spcPct val="120000"/>
              </a:lnSpc>
              <a:spcBef>
                <a:spcPts val="0"/>
              </a:spcBef>
              <a:spcAft>
                <a:spcPts val="0"/>
              </a:spcAft>
            </a:pPr>
            <a:r>
              <a:rPr lang="en-US" sz="8000" dirty="0" smtClean="0"/>
              <a:t>Use review boards to enhance senior management engagement.</a:t>
            </a:r>
          </a:p>
          <a:p>
            <a:pPr marL="182880" indent="-228600">
              <a:lnSpc>
                <a:spcPct val="120000"/>
              </a:lnSpc>
              <a:spcBef>
                <a:spcPts val="0"/>
              </a:spcBef>
              <a:spcAft>
                <a:spcPts val="0"/>
              </a:spcAft>
            </a:pPr>
            <a:r>
              <a:rPr lang="en-US" sz="8000" dirty="0" smtClean="0"/>
              <a:t>Integrate </a:t>
            </a:r>
            <a:r>
              <a:rPr lang="en-US" sz="8000" dirty="0"/>
              <a:t>CAS components to each other</a:t>
            </a:r>
            <a:r>
              <a:rPr lang="en-US" sz="8000" dirty="0" smtClean="0"/>
              <a:t>. (e.g. assessments identify issues and issues highlight need for assessments)</a:t>
            </a:r>
          </a:p>
          <a:p>
            <a:pPr marL="182880" indent="-228600">
              <a:lnSpc>
                <a:spcPct val="120000"/>
              </a:lnSpc>
              <a:spcBef>
                <a:spcPts val="0"/>
              </a:spcBef>
              <a:spcAft>
                <a:spcPts val="0"/>
              </a:spcAft>
            </a:pPr>
            <a:r>
              <a:rPr lang="en-US" sz="8000" dirty="0" smtClean="0"/>
              <a:t>Establish a centralized </a:t>
            </a:r>
            <a:r>
              <a:rPr lang="en-US" sz="8000" dirty="0"/>
              <a:t>program with distributed ownership with Directorate Assurance Managers </a:t>
            </a:r>
            <a:r>
              <a:rPr lang="en-US" sz="8000" dirty="0" smtClean="0"/>
              <a:t>assigned.</a:t>
            </a:r>
          </a:p>
          <a:p>
            <a:pPr marL="182880" indent="-228600">
              <a:lnSpc>
                <a:spcPct val="120000"/>
              </a:lnSpc>
              <a:spcBef>
                <a:spcPts val="0"/>
              </a:spcBef>
              <a:spcAft>
                <a:spcPts val="0"/>
              </a:spcAft>
            </a:pPr>
            <a:r>
              <a:rPr lang="en-US" sz="8000" dirty="0" smtClean="0"/>
              <a:t>Promote Trust with customers –BP for SLAC</a:t>
            </a:r>
          </a:p>
          <a:p>
            <a:pPr marL="182880" indent="-228600">
              <a:lnSpc>
                <a:spcPct val="120000"/>
              </a:lnSpc>
              <a:spcBef>
                <a:spcPts val="0"/>
              </a:spcBef>
              <a:spcAft>
                <a:spcPts val="0"/>
              </a:spcAft>
            </a:pPr>
            <a:r>
              <a:rPr lang="en-US" sz="8000" dirty="0" smtClean="0"/>
              <a:t>Maintain a Low </a:t>
            </a:r>
            <a:r>
              <a:rPr lang="en-US" sz="8000" dirty="0"/>
              <a:t>threshold system </a:t>
            </a:r>
            <a:r>
              <a:rPr lang="en-US" sz="8000" dirty="0" smtClean="0"/>
              <a:t>for issue reporting</a:t>
            </a:r>
          </a:p>
          <a:p>
            <a:pPr marL="182880" indent="-228600">
              <a:lnSpc>
                <a:spcPct val="120000"/>
              </a:lnSpc>
              <a:spcBef>
                <a:spcPts val="0"/>
              </a:spcBef>
              <a:spcAft>
                <a:spcPts val="0"/>
              </a:spcAft>
            </a:pPr>
            <a:r>
              <a:rPr lang="en-US" sz="8000" dirty="0" smtClean="0"/>
              <a:t>Review Trends via </a:t>
            </a:r>
            <a:r>
              <a:rPr lang="en-US" sz="8000" dirty="0"/>
              <a:t>Working Groups </a:t>
            </a:r>
            <a:endParaRPr lang="en-US" sz="8000" dirty="0" smtClean="0"/>
          </a:p>
          <a:p>
            <a:pPr marL="182880" indent="-228600">
              <a:lnSpc>
                <a:spcPct val="120000"/>
              </a:lnSpc>
              <a:spcBef>
                <a:spcPts val="0"/>
              </a:spcBef>
              <a:spcAft>
                <a:spcPts val="0"/>
              </a:spcAft>
            </a:pPr>
            <a:r>
              <a:rPr lang="en-US" sz="8000" dirty="0" smtClean="0"/>
              <a:t>Use well </a:t>
            </a:r>
            <a:r>
              <a:rPr lang="en-US" sz="8000" dirty="0"/>
              <a:t>developed performance indicators </a:t>
            </a:r>
            <a:r>
              <a:rPr lang="en-US" sz="8000" dirty="0" smtClean="0"/>
              <a:t>to </a:t>
            </a:r>
            <a:r>
              <a:rPr lang="en-US" sz="8000" dirty="0"/>
              <a:t>help manage the </a:t>
            </a:r>
            <a:r>
              <a:rPr lang="en-US" sz="8000" dirty="0" smtClean="0"/>
              <a:t>process</a:t>
            </a:r>
          </a:p>
          <a:p>
            <a:pPr marL="182880" indent="-228600">
              <a:lnSpc>
                <a:spcPct val="120000"/>
              </a:lnSpc>
              <a:spcBef>
                <a:spcPts val="0"/>
              </a:spcBef>
              <a:spcAft>
                <a:spcPts val="0"/>
              </a:spcAft>
            </a:pPr>
            <a:r>
              <a:rPr lang="en-US" sz="8000" dirty="0" smtClean="0"/>
              <a:t>Maintain a strong Nuclear Safety Culture</a:t>
            </a:r>
          </a:p>
          <a:p>
            <a:endParaRPr lang="en-US" dirty="0"/>
          </a:p>
        </p:txBody>
      </p:sp>
    </p:spTree>
    <p:extLst>
      <p:ext uri="{BB962C8B-B14F-4D97-AF65-F5344CB8AC3E}">
        <p14:creationId xmlns:p14="http://schemas.microsoft.com/office/powerpoint/2010/main" val="21934236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020762"/>
          </a:xfrm>
        </p:spPr>
        <p:txBody>
          <a:bodyPr/>
          <a:lstStyle/>
          <a:p>
            <a:r>
              <a:rPr lang="en-US" dirty="0" smtClean="0"/>
              <a:t>CAS Staffing</a:t>
            </a:r>
            <a:endParaRPr lang="en-US" dirty="0"/>
          </a:p>
        </p:txBody>
      </p:sp>
      <p:sp>
        <p:nvSpPr>
          <p:cNvPr id="3" name="Content Placeholder 2"/>
          <p:cNvSpPr>
            <a:spLocks noGrp="1"/>
          </p:cNvSpPr>
          <p:nvPr>
            <p:ph idx="1"/>
          </p:nvPr>
        </p:nvSpPr>
        <p:spPr>
          <a:xfrm>
            <a:off x="304800" y="1676400"/>
            <a:ext cx="8458200" cy="4953000"/>
          </a:xfrm>
        </p:spPr>
        <p:txBody>
          <a:bodyPr>
            <a:noAutofit/>
          </a:bodyPr>
          <a:lstStyle/>
          <a:p>
            <a:pPr marL="0" indent="0">
              <a:buNone/>
            </a:pPr>
            <a:r>
              <a:rPr lang="en-US" sz="2000" dirty="0" smtClean="0"/>
              <a:t>Reported staffing numbers range from 48 - 2.  As one responder pointed out, “this is a trick question.”  Answers may be for just CAS program oversight, or include those imbedded throughout the organization performing CAS related activities (full or part-time).</a:t>
            </a:r>
          </a:p>
          <a:p>
            <a:pPr marL="0" indent="0">
              <a:buNone/>
            </a:pPr>
            <a:endParaRPr lang="en-US" sz="2000" dirty="0" smtClean="0"/>
          </a:p>
          <a:p>
            <a:pPr marL="182880" lvl="1" indent="-228600">
              <a:spcBef>
                <a:spcPts val="0"/>
              </a:spcBef>
              <a:spcAft>
                <a:spcPts val="0"/>
              </a:spcAft>
            </a:pPr>
            <a:r>
              <a:rPr lang="en-US" sz="2000" dirty="0" smtClean="0"/>
              <a:t>First example: </a:t>
            </a:r>
            <a:r>
              <a:rPr lang="en-US" sz="2000" dirty="0"/>
              <a:t>Metrics, data analysis </a:t>
            </a:r>
            <a:r>
              <a:rPr lang="en-US" sz="2000" dirty="0" smtClean="0"/>
              <a:t>– 3; </a:t>
            </a:r>
            <a:r>
              <a:rPr lang="en-US" sz="2000" dirty="0"/>
              <a:t>Assessments </a:t>
            </a:r>
            <a:r>
              <a:rPr lang="en-US" sz="2000" dirty="0" smtClean="0"/>
              <a:t>– 9; </a:t>
            </a:r>
            <a:r>
              <a:rPr lang="en-US" sz="2000" dirty="0"/>
              <a:t>Risk </a:t>
            </a:r>
            <a:r>
              <a:rPr lang="en-US" sz="2000" dirty="0" smtClean="0"/>
              <a:t>– 5; Lessons </a:t>
            </a:r>
            <a:r>
              <a:rPr lang="en-US" sz="2000" dirty="0"/>
              <a:t>Learned </a:t>
            </a:r>
            <a:r>
              <a:rPr lang="en-US" sz="2000" dirty="0" smtClean="0"/>
              <a:t>– 1; </a:t>
            </a:r>
            <a:r>
              <a:rPr lang="en-US" sz="2000" dirty="0"/>
              <a:t>Issues Management </a:t>
            </a:r>
            <a:r>
              <a:rPr lang="en-US" sz="2000" dirty="0" smtClean="0"/>
              <a:t>– 12; </a:t>
            </a:r>
            <a:r>
              <a:rPr lang="en-US" sz="2000" dirty="0"/>
              <a:t>PAAA </a:t>
            </a:r>
            <a:r>
              <a:rPr lang="en-US" sz="2000" dirty="0" smtClean="0"/>
              <a:t>– 2; </a:t>
            </a:r>
            <a:r>
              <a:rPr lang="en-US" sz="2000" dirty="0"/>
              <a:t>ORPS - 1</a:t>
            </a:r>
          </a:p>
          <a:p>
            <a:pPr marL="182880" lvl="1" indent="-228600">
              <a:spcBef>
                <a:spcPts val="1200"/>
              </a:spcBef>
              <a:spcAft>
                <a:spcPts val="0"/>
              </a:spcAft>
            </a:pPr>
            <a:r>
              <a:rPr lang="en-US" sz="2000" dirty="0" smtClean="0"/>
              <a:t>Second example: Corrective </a:t>
            </a:r>
            <a:r>
              <a:rPr lang="en-US" sz="2000" dirty="0"/>
              <a:t>Action Program </a:t>
            </a:r>
            <a:r>
              <a:rPr lang="en-US" sz="2000" dirty="0" smtClean="0"/>
              <a:t>Management - 1; Corrective </a:t>
            </a:r>
            <a:r>
              <a:rPr lang="en-US" sz="2000" dirty="0"/>
              <a:t>action </a:t>
            </a:r>
            <a:r>
              <a:rPr lang="en-US" sz="2000" dirty="0" smtClean="0"/>
              <a:t>management - </a:t>
            </a:r>
            <a:r>
              <a:rPr lang="en-US" sz="2000" dirty="0"/>
              <a:t>1 supervisor, 4 individual </a:t>
            </a:r>
            <a:r>
              <a:rPr lang="en-US" sz="2000" dirty="0" smtClean="0"/>
              <a:t>contributors; Cause Analysis - </a:t>
            </a:r>
            <a:r>
              <a:rPr lang="en-US" sz="2000" dirty="0"/>
              <a:t>1 supervisor, 8 individual </a:t>
            </a:r>
            <a:r>
              <a:rPr lang="en-US" sz="2000" dirty="0" smtClean="0"/>
              <a:t>contributors; </a:t>
            </a:r>
            <a:r>
              <a:rPr lang="en-US" sz="2000" dirty="0"/>
              <a:t>Organizational Effectiveness </a:t>
            </a:r>
            <a:r>
              <a:rPr lang="en-US" sz="2000" dirty="0" smtClean="0"/>
              <a:t>Program - 1 manager; Program Leads – 4; </a:t>
            </a:r>
            <a:r>
              <a:rPr lang="en-US" sz="2000" dirty="0"/>
              <a:t>Employee </a:t>
            </a:r>
            <a:r>
              <a:rPr lang="en-US" sz="2000" dirty="0" smtClean="0"/>
              <a:t>Concerns - </a:t>
            </a:r>
            <a:r>
              <a:rPr lang="en-US" sz="2000" dirty="0"/>
              <a:t>1 manager, 2 individual </a:t>
            </a:r>
            <a:r>
              <a:rPr lang="en-US" sz="2000" dirty="0" smtClean="0"/>
              <a:t>contributors</a:t>
            </a:r>
          </a:p>
          <a:p>
            <a:pPr marL="182880" lvl="1" indent="-228600">
              <a:spcBef>
                <a:spcPts val="1200"/>
              </a:spcBef>
              <a:spcAft>
                <a:spcPts val="0"/>
              </a:spcAft>
            </a:pPr>
            <a:r>
              <a:rPr lang="en-US" sz="2000" dirty="0" smtClean="0"/>
              <a:t>Third example: </a:t>
            </a:r>
            <a:r>
              <a:rPr lang="en-US" sz="2000" dirty="0"/>
              <a:t>Screening </a:t>
            </a:r>
            <a:r>
              <a:rPr lang="en-US" sz="2000" dirty="0" smtClean="0"/>
              <a:t>– 1; Performance Indicators – 2; </a:t>
            </a:r>
            <a:r>
              <a:rPr lang="en-US" sz="2000" dirty="0"/>
              <a:t>IT </a:t>
            </a:r>
            <a:r>
              <a:rPr lang="en-US" sz="2000" dirty="0" smtClean="0"/>
              <a:t>– 1; </a:t>
            </a:r>
            <a:r>
              <a:rPr lang="en-US" sz="2000" dirty="0"/>
              <a:t>PAAA </a:t>
            </a:r>
            <a:r>
              <a:rPr lang="en-US" sz="2000" dirty="0" smtClean="0"/>
              <a:t>– 2; Manager – 1; </a:t>
            </a:r>
            <a:r>
              <a:rPr lang="en-US" sz="2000" dirty="0"/>
              <a:t>Project facilitators/analysts </a:t>
            </a:r>
            <a:r>
              <a:rPr lang="en-US" sz="2000" dirty="0" smtClean="0"/>
              <a:t>- (</a:t>
            </a:r>
            <a:r>
              <a:rPr lang="en-US" sz="2000" dirty="0"/>
              <a:t>8-10</a:t>
            </a:r>
            <a:r>
              <a:rPr lang="en-US" sz="2000" dirty="0" smtClean="0"/>
              <a:t>)</a:t>
            </a:r>
          </a:p>
        </p:txBody>
      </p:sp>
    </p:spTree>
    <p:extLst>
      <p:ext uri="{BB962C8B-B14F-4D97-AF65-F5344CB8AC3E}">
        <p14:creationId xmlns:p14="http://schemas.microsoft.com/office/powerpoint/2010/main" val="39182150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Planned CAS Improvements</a:t>
            </a:r>
            <a:endParaRPr lang="en-US" dirty="0"/>
          </a:p>
        </p:txBody>
      </p:sp>
      <p:sp>
        <p:nvSpPr>
          <p:cNvPr id="3" name="Content Placeholder 2"/>
          <p:cNvSpPr>
            <a:spLocks noGrp="1"/>
          </p:cNvSpPr>
          <p:nvPr>
            <p:ph idx="1"/>
          </p:nvPr>
        </p:nvSpPr>
        <p:spPr>
          <a:xfrm>
            <a:off x="304800" y="1524000"/>
            <a:ext cx="8229600" cy="4411662"/>
          </a:xfrm>
        </p:spPr>
        <p:txBody>
          <a:bodyPr>
            <a:normAutofit fontScale="77500" lnSpcReduction="20000"/>
          </a:bodyPr>
          <a:lstStyle/>
          <a:p>
            <a:pPr marL="182880" indent="-228600">
              <a:lnSpc>
                <a:spcPct val="110000"/>
              </a:lnSpc>
              <a:spcBef>
                <a:spcPts val="0"/>
              </a:spcBef>
              <a:spcAft>
                <a:spcPts val="1200"/>
              </a:spcAft>
            </a:pPr>
            <a:r>
              <a:rPr lang="en-US" dirty="0"/>
              <a:t>A benchmarking procedure is being </a:t>
            </a:r>
            <a:r>
              <a:rPr lang="en-US" dirty="0" smtClean="0"/>
              <a:t>developed. </a:t>
            </a:r>
          </a:p>
          <a:p>
            <a:pPr marL="182880" indent="-228600">
              <a:lnSpc>
                <a:spcPct val="110000"/>
              </a:lnSpc>
              <a:spcBef>
                <a:spcPts val="0"/>
              </a:spcBef>
              <a:spcAft>
                <a:spcPts val="1200"/>
              </a:spcAft>
            </a:pPr>
            <a:r>
              <a:rPr lang="en-US" dirty="0" smtClean="0"/>
              <a:t>Increased </a:t>
            </a:r>
            <a:r>
              <a:rPr lang="en-US" dirty="0"/>
              <a:t>emphasis on cognitive trending in preference to our dependence data-based trending. </a:t>
            </a:r>
            <a:endParaRPr lang="en-US" dirty="0" smtClean="0"/>
          </a:p>
          <a:p>
            <a:pPr marL="182880" indent="-228600">
              <a:lnSpc>
                <a:spcPct val="110000"/>
              </a:lnSpc>
              <a:spcBef>
                <a:spcPts val="0"/>
              </a:spcBef>
              <a:spcAft>
                <a:spcPts val="1200"/>
              </a:spcAft>
            </a:pPr>
            <a:r>
              <a:rPr lang="en-US" dirty="0" smtClean="0"/>
              <a:t>Increase use </a:t>
            </a:r>
            <a:r>
              <a:rPr lang="en-US" dirty="0"/>
              <a:t>of external SMEs on assessment </a:t>
            </a:r>
            <a:r>
              <a:rPr lang="en-US" dirty="0" smtClean="0"/>
              <a:t>teams.</a:t>
            </a:r>
          </a:p>
          <a:p>
            <a:pPr marL="182880" indent="-228600">
              <a:lnSpc>
                <a:spcPct val="110000"/>
              </a:lnSpc>
              <a:spcBef>
                <a:spcPts val="0"/>
              </a:spcBef>
              <a:spcAft>
                <a:spcPts val="1200"/>
              </a:spcAft>
            </a:pPr>
            <a:r>
              <a:rPr lang="en-US" dirty="0" smtClean="0"/>
              <a:t>Fewer</a:t>
            </a:r>
            <a:r>
              <a:rPr lang="en-US" dirty="0"/>
              <a:t>, deeper self-assessments </a:t>
            </a:r>
            <a:endParaRPr lang="en-US" dirty="0" smtClean="0"/>
          </a:p>
          <a:p>
            <a:pPr marL="182880" indent="-228600">
              <a:lnSpc>
                <a:spcPct val="110000"/>
              </a:lnSpc>
              <a:spcBef>
                <a:spcPts val="0"/>
              </a:spcBef>
              <a:spcAft>
                <a:spcPts val="1200"/>
              </a:spcAft>
            </a:pPr>
            <a:r>
              <a:rPr lang="en-US" dirty="0"/>
              <a:t>C</a:t>
            </a:r>
            <a:r>
              <a:rPr lang="en-US" dirty="0" smtClean="0"/>
              <a:t>ustomer alignment on streamlined </a:t>
            </a:r>
            <a:r>
              <a:rPr lang="en-US" dirty="0"/>
              <a:t>apparent cause evaluations </a:t>
            </a:r>
            <a:r>
              <a:rPr lang="en-US" dirty="0" smtClean="0"/>
              <a:t>and QA </a:t>
            </a:r>
            <a:r>
              <a:rPr lang="en-US" dirty="0"/>
              <a:t>Missed Opportunity </a:t>
            </a:r>
            <a:r>
              <a:rPr lang="en-US" dirty="0" smtClean="0"/>
              <a:t>Evaluations</a:t>
            </a:r>
          </a:p>
          <a:p>
            <a:pPr marL="182880" indent="-228600">
              <a:lnSpc>
                <a:spcPct val="110000"/>
              </a:lnSpc>
              <a:spcBef>
                <a:spcPts val="0"/>
              </a:spcBef>
              <a:spcAft>
                <a:spcPts val="1200"/>
              </a:spcAft>
            </a:pPr>
            <a:r>
              <a:rPr lang="en-US" dirty="0"/>
              <a:t>Metrics </a:t>
            </a:r>
            <a:r>
              <a:rPr lang="en-US" dirty="0" smtClean="0"/>
              <a:t>improvements </a:t>
            </a:r>
          </a:p>
          <a:p>
            <a:pPr marL="182880" indent="-228600">
              <a:lnSpc>
                <a:spcPct val="110000"/>
              </a:lnSpc>
              <a:spcBef>
                <a:spcPts val="0"/>
              </a:spcBef>
              <a:spcAft>
                <a:spcPts val="1200"/>
              </a:spcAft>
            </a:pPr>
            <a:r>
              <a:rPr lang="en-US" dirty="0"/>
              <a:t>N</a:t>
            </a:r>
            <a:r>
              <a:rPr lang="en-US" dirty="0" smtClean="0"/>
              <a:t>ew </a:t>
            </a:r>
            <a:r>
              <a:rPr lang="en-US" dirty="0"/>
              <a:t>system that allows for greater integration with the various CAS/Management </a:t>
            </a:r>
            <a:r>
              <a:rPr lang="en-US" dirty="0" smtClean="0"/>
              <a:t>tools</a:t>
            </a:r>
            <a:endParaRPr lang="en-US" dirty="0"/>
          </a:p>
          <a:p>
            <a:pPr marL="0" indent="0">
              <a:buNone/>
            </a:pPr>
            <a:endParaRPr lang="en-US" dirty="0"/>
          </a:p>
        </p:txBody>
      </p:sp>
    </p:spTree>
    <p:extLst>
      <p:ext uri="{BB962C8B-B14F-4D97-AF65-F5344CB8AC3E}">
        <p14:creationId xmlns:p14="http://schemas.microsoft.com/office/powerpoint/2010/main" val="5379956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r>
              <a:rPr lang="en-US" dirty="0" smtClean="0"/>
              <a:t>Planned CAS Improvements (continued)</a:t>
            </a:r>
            <a:endParaRPr lang="en-US" dirty="0"/>
          </a:p>
        </p:txBody>
      </p:sp>
      <p:sp>
        <p:nvSpPr>
          <p:cNvPr id="3" name="Content Placeholder 2"/>
          <p:cNvSpPr>
            <a:spLocks noGrp="1"/>
          </p:cNvSpPr>
          <p:nvPr>
            <p:ph idx="1"/>
          </p:nvPr>
        </p:nvSpPr>
        <p:spPr>
          <a:xfrm>
            <a:off x="304800" y="1600200"/>
            <a:ext cx="8229600" cy="4525963"/>
          </a:xfrm>
        </p:spPr>
        <p:txBody>
          <a:bodyPr>
            <a:normAutofit fontScale="77500" lnSpcReduction="20000"/>
          </a:bodyPr>
          <a:lstStyle/>
          <a:p>
            <a:pPr marL="182880" indent="-228600">
              <a:lnSpc>
                <a:spcPct val="120000"/>
              </a:lnSpc>
              <a:spcBef>
                <a:spcPts val="600"/>
              </a:spcBef>
              <a:spcAft>
                <a:spcPts val="0"/>
              </a:spcAft>
            </a:pPr>
            <a:r>
              <a:rPr lang="en-US" dirty="0" smtClean="0"/>
              <a:t>Anticipate </a:t>
            </a:r>
            <a:r>
              <a:rPr lang="en-US" dirty="0"/>
              <a:t>revision to NNSA SD 226.1 will require more formal involvement of the parent company </a:t>
            </a:r>
            <a:endParaRPr lang="en-US" dirty="0" smtClean="0"/>
          </a:p>
          <a:p>
            <a:pPr marL="182880" indent="-228600">
              <a:lnSpc>
                <a:spcPct val="120000"/>
              </a:lnSpc>
              <a:spcBef>
                <a:spcPts val="600"/>
              </a:spcBef>
              <a:spcAft>
                <a:spcPts val="0"/>
              </a:spcAft>
            </a:pPr>
            <a:r>
              <a:rPr lang="en-US" dirty="0"/>
              <a:t>Transition to NQA-1 2015 will expand the scope and number of </a:t>
            </a:r>
            <a:r>
              <a:rPr lang="en-US" dirty="0" smtClean="0"/>
              <a:t>self-assessments</a:t>
            </a:r>
          </a:p>
          <a:p>
            <a:pPr marL="182880" indent="-228600">
              <a:lnSpc>
                <a:spcPct val="120000"/>
              </a:lnSpc>
              <a:spcBef>
                <a:spcPts val="600"/>
              </a:spcBef>
              <a:spcAft>
                <a:spcPts val="0"/>
              </a:spcAft>
            </a:pPr>
            <a:r>
              <a:rPr lang="en-US" dirty="0" smtClean="0"/>
              <a:t>Improving </a:t>
            </a:r>
            <a:r>
              <a:rPr lang="en-US" dirty="0"/>
              <a:t>the annual planning process for </a:t>
            </a:r>
            <a:r>
              <a:rPr lang="en-US" dirty="0" smtClean="0"/>
              <a:t>self-assessments</a:t>
            </a:r>
          </a:p>
          <a:p>
            <a:pPr marL="182880" indent="-228600">
              <a:lnSpc>
                <a:spcPct val="120000"/>
              </a:lnSpc>
              <a:spcBef>
                <a:spcPts val="600"/>
              </a:spcBef>
              <a:spcAft>
                <a:spcPts val="0"/>
              </a:spcAft>
            </a:pPr>
            <a:r>
              <a:rPr lang="en-US" dirty="0"/>
              <a:t>Incorporation of Contract Governance into the CAS </a:t>
            </a:r>
            <a:r>
              <a:rPr lang="en-US" dirty="0" smtClean="0"/>
              <a:t>Description</a:t>
            </a:r>
          </a:p>
          <a:p>
            <a:pPr marL="182880" indent="-228600">
              <a:lnSpc>
                <a:spcPct val="120000"/>
              </a:lnSpc>
              <a:spcBef>
                <a:spcPts val="600"/>
              </a:spcBef>
              <a:spcAft>
                <a:spcPts val="0"/>
              </a:spcAft>
            </a:pPr>
            <a:r>
              <a:rPr lang="en-US" dirty="0"/>
              <a:t>Better feedback from senior </a:t>
            </a:r>
            <a:r>
              <a:rPr lang="en-US" dirty="0" smtClean="0"/>
              <a:t>management</a:t>
            </a:r>
          </a:p>
          <a:p>
            <a:pPr marL="182880" indent="-228600">
              <a:lnSpc>
                <a:spcPct val="120000"/>
              </a:lnSpc>
              <a:spcBef>
                <a:spcPts val="600"/>
              </a:spcBef>
              <a:spcAft>
                <a:spcPts val="0"/>
              </a:spcAft>
            </a:pPr>
            <a:r>
              <a:rPr lang="en-US" dirty="0"/>
              <a:t>Conduct training and oversight of the assessment program to raise the overall quality </a:t>
            </a:r>
            <a:endParaRPr lang="en-US" dirty="0" smtClean="0"/>
          </a:p>
        </p:txBody>
      </p:sp>
    </p:spTree>
    <p:extLst>
      <p:ext uri="{BB962C8B-B14F-4D97-AF65-F5344CB8AC3E}">
        <p14:creationId xmlns:p14="http://schemas.microsoft.com/office/powerpoint/2010/main" val="20109359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696200" cy="1295400"/>
          </a:xfrm>
        </p:spPr>
        <p:txBody>
          <a:bodyPr>
            <a:noAutofit/>
          </a:bodyPr>
          <a:lstStyle/>
          <a:p>
            <a:r>
              <a:rPr lang="en-US" sz="3200" dirty="0" smtClean="0"/>
              <a:t>How Does the Performance Evaluation Plan Address/Measure CAS</a:t>
            </a:r>
            <a:endParaRPr lang="en-US" sz="3200" dirty="0"/>
          </a:p>
        </p:txBody>
      </p:sp>
      <p:sp>
        <p:nvSpPr>
          <p:cNvPr id="3" name="Content Placeholder 2"/>
          <p:cNvSpPr>
            <a:spLocks noGrp="1"/>
          </p:cNvSpPr>
          <p:nvPr>
            <p:ph idx="1"/>
          </p:nvPr>
        </p:nvSpPr>
        <p:spPr>
          <a:xfrm>
            <a:off x="304800" y="1752600"/>
            <a:ext cx="8229600" cy="4191000"/>
          </a:xfrm>
        </p:spPr>
        <p:txBody>
          <a:bodyPr>
            <a:noAutofit/>
          </a:bodyPr>
          <a:lstStyle/>
          <a:p>
            <a:pPr marL="182880" indent="-182880">
              <a:spcBef>
                <a:spcPts val="0"/>
              </a:spcBef>
              <a:spcAft>
                <a:spcPts val="600"/>
              </a:spcAft>
            </a:pPr>
            <a:r>
              <a:rPr lang="en-US" sz="2000" dirty="0"/>
              <a:t>Directly. The entire report is a reflection on how the CAS program is performing. </a:t>
            </a:r>
            <a:endParaRPr lang="en-US" sz="2000" dirty="0" smtClean="0"/>
          </a:p>
          <a:p>
            <a:pPr marL="182880" indent="-182880">
              <a:spcBef>
                <a:spcPts val="0"/>
              </a:spcBef>
              <a:spcAft>
                <a:spcPts val="600"/>
              </a:spcAft>
            </a:pPr>
            <a:r>
              <a:rPr lang="en-US" sz="2000" dirty="0"/>
              <a:t>CAS metrics and results of CAS processes inform the Performance Evaluation Measurement Plan (PEMP). Generally the PEMP requires the demonstration of a robust CAS</a:t>
            </a:r>
            <a:r>
              <a:rPr lang="en-US" sz="2000" dirty="0" smtClean="0"/>
              <a:t>.</a:t>
            </a:r>
          </a:p>
          <a:p>
            <a:pPr marL="182880" indent="-182880">
              <a:spcBef>
                <a:spcPts val="0"/>
              </a:spcBef>
              <a:spcAft>
                <a:spcPts val="600"/>
              </a:spcAft>
            </a:pPr>
            <a:r>
              <a:rPr lang="en-US" sz="2000" dirty="0"/>
              <a:t>The Performance Evaluation Management Plan (PEMP) contains </a:t>
            </a:r>
            <a:r>
              <a:rPr lang="en-US" sz="2000" dirty="0" smtClean="0"/>
              <a:t>objective   </a:t>
            </a:r>
            <a:r>
              <a:rPr lang="en-US" sz="2000" dirty="0"/>
              <a:t>6 - Management, which essentially is focused around performance monitoring and continuous improvement that is driven from the CAS. </a:t>
            </a:r>
            <a:endParaRPr lang="en-US" sz="2000" dirty="0" smtClean="0"/>
          </a:p>
          <a:p>
            <a:pPr marL="182880" indent="-182880">
              <a:spcBef>
                <a:spcPts val="0"/>
              </a:spcBef>
              <a:spcAft>
                <a:spcPts val="600"/>
              </a:spcAft>
            </a:pPr>
            <a:r>
              <a:rPr lang="en-US" sz="2000" dirty="0"/>
              <a:t>Objective 6.4, "Provide effective, efficient, and responsive CAS, including Internal Audit and Quality</a:t>
            </a:r>
            <a:r>
              <a:rPr lang="en-US" sz="2000" dirty="0" smtClean="0"/>
              <a:t>.“</a:t>
            </a:r>
          </a:p>
          <a:p>
            <a:pPr marL="182880" indent="-182880">
              <a:spcBef>
                <a:spcPts val="0"/>
              </a:spcBef>
              <a:spcAft>
                <a:spcPts val="600"/>
              </a:spcAft>
            </a:pPr>
            <a:r>
              <a:rPr lang="en-US" sz="2000" dirty="0"/>
              <a:t>The current Performance Evaluation Measurement Plan (PEMP) does not specifically measure CAS attributes at this time.</a:t>
            </a:r>
          </a:p>
        </p:txBody>
      </p:sp>
    </p:spTree>
    <p:extLst>
      <p:ext uri="{BB962C8B-B14F-4D97-AF65-F5344CB8AC3E}">
        <p14:creationId xmlns:p14="http://schemas.microsoft.com/office/powerpoint/2010/main" val="18197368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Comments</a:t>
            </a:r>
            <a:endParaRPr lang="en-US" dirty="0"/>
          </a:p>
        </p:txBody>
      </p:sp>
      <p:sp>
        <p:nvSpPr>
          <p:cNvPr id="3" name="Content Placeholder 2"/>
          <p:cNvSpPr>
            <a:spLocks noGrp="1"/>
          </p:cNvSpPr>
          <p:nvPr>
            <p:ph idx="1"/>
          </p:nvPr>
        </p:nvSpPr>
        <p:spPr>
          <a:xfrm>
            <a:off x="381000" y="1752600"/>
            <a:ext cx="8229600" cy="4068763"/>
          </a:xfrm>
        </p:spPr>
        <p:txBody>
          <a:bodyPr>
            <a:normAutofit/>
          </a:bodyPr>
          <a:lstStyle/>
          <a:p>
            <a:pPr marL="182880" indent="-228600">
              <a:spcBef>
                <a:spcPts val="0"/>
              </a:spcBef>
              <a:spcAft>
                <a:spcPts val="1200"/>
              </a:spcAft>
            </a:pPr>
            <a:r>
              <a:rPr lang="en-US" sz="2400" dirty="0" smtClean="0"/>
              <a:t>The survey was too long.</a:t>
            </a:r>
          </a:p>
          <a:p>
            <a:pPr marL="182880" indent="-228600">
              <a:spcBef>
                <a:spcPts val="0"/>
              </a:spcBef>
              <a:spcAft>
                <a:spcPts val="1200"/>
              </a:spcAft>
            </a:pPr>
            <a:r>
              <a:rPr lang="en-US" sz="2400" dirty="0"/>
              <a:t>Warn people about the length of this survey before starting or provide a mechanism to save progress. </a:t>
            </a:r>
            <a:endParaRPr lang="en-US" sz="2400" dirty="0" smtClean="0"/>
          </a:p>
          <a:p>
            <a:pPr marL="182880" indent="-228600">
              <a:spcBef>
                <a:spcPts val="0"/>
              </a:spcBef>
              <a:spcAft>
                <a:spcPts val="1200"/>
              </a:spcAft>
            </a:pPr>
            <a:r>
              <a:rPr lang="en-US" sz="2400" dirty="0"/>
              <a:t>Consider breaking survey into smaller pieces. </a:t>
            </a:r>
          </a:p>
        </p:txBody>
      </p:sp>
    </p:spTree>
    <p:extLst>
      <p:ext uri="{BB962C8B-B14F-4D97-AF65-F5344CB8AC3E}">
        <p14:creationId xmlns:p14="http://schemas.microsoft.com/office/powerpoint/2010/main" val="1038882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543800" cy="731838"/>
          </a:xfrm>
        </p:spPr>
        <p:txBody>
          <a:bodyPr/>
          <a:lstStyle/>
          <a:p>
            <a:r>
              <a:rPr lang="en-US" sz="3200" dirty="0" smtClean="0"/>
              <a:t>Reference: Titles of Respondents</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69605941"/>
              </p:ext>
            </p:extLst>
          </p:nvPr>
        </p:nvGraphicFramePr>
        <p:xfrm>
          <a:off x="762000" y="1143000"/>
          <a:ext cx="6248400" cy="4883658"/>
        </p:xfrm>
        <a:graphic>
          <a:graphicData uri="http://schemas.openxmlformats.org/drawingml/2006/table">
            <a:tbl>
              <a:tblPr firstRow="1" firstCol="1" bandRow="1">
                <a:tableStyleId>{5C22544A-7EE6-4342-B048-85BDC9FD1C3A}</a:tableStyleId>
              </a:tblPr>
              <a:tblGrid>
                <a:gridCol w="6248400"/>
              </a:tblGrid>
              <a:tr h="365760">
                <a:tc>
                  <a:txBody>
                    <a:bodyPr/>
                    <a:lstStyle/>
                    <a:p>
                      <a:pPr marL="0" marR="0">
                        <a:lnSpc>
                          <a:spcPct val="115000"/>
                        </a:lnSpc>
                        <a:spcBef>
                          <a:spcPts val="0"/>
                        </a:spcBef>
                        <a:spcAft>
                          <a:spcPts val="1000"/>
                        </a:spcAft>
                      </a:pPr>
                      <a:r>
                        <a:rPr lang="en-US" sz="1600" dirty="0">
                          <a:effectLst/>
                        </a:rPr>
                        <a:t>Corrective Action Management Program Manager</a:t>
                      </a:r>
                      <a:endParaRPr lang="en-US" sz="1600" dirty="0">
                        <a:effectLst/>
                        <a:latin typeface="Calibri"/>
                        <a:ea typeface="Calibri"/>
                        <a:cs typeface="Times New Roman"/>
                      </a:endParaRPr>
                    </a:p>
                  </a:txBody>
                  <a:tcPr marL="95250" marR="95250" marT="47625" marB="47625" anchor="ctr">
                    <a:solidFill>
                      <a:srgbClr val="00B0F0"/>
                    </a:solidFill>
                  </a:tcPr>
                </a:tc>
              </a:tr>
              <a:tr h="365760">
                <a:tc>
                  <a:txBody>
                    <a:bodyPr/>
                    <a:lstStyle/>
                    <a:p>
                      <a:pPr marL="0" marR="0">
                        <a:lnSpc>
                          <a:spcPct val="115000"/>
                        </a:lnSpc>
                        <a:spcBef>
                          <a:spcPts val="0"/>
                        </a:spcBef>
                        <a:spcAft>
                          <a:spcPts val="1000"/>
                        </a:spcAft>
                      </a:pPr>
                      <a:r>
                        <a:rPr lang="en-US" sz="1600" dirty="0">
                          <a:effectLst/>
                        </a:rPr>
                        <a:t>CAS Group Leader</a:t>
                      </a:r>
                      <a:endParaRPr lang="en-US" sz="1600" dirty="0">
                        <a:effectLst/>
                        <a:latin typeface="Calibri"/>
                        <a:ea typeface="Calibri"/>
                        <a:cs typeface="Times New Roman"/>
                      </a:endParaRPr>
                    </a:p>
                  </a:txBody>
                  <a:tcPr marL="95250" marR="95250" marT="47625" marB="47625" anchor="ctr">
                    <a:solidFill>
                      <a:srgbClr val="00B0F0"/>
                    </a:solidFill>
                  </a:tcPr>
                </a:tc>
              </a:tr>
              <a:tr h="365760">
                <a:tc>
                  <a:txBody>
                    <a:bodyPr/>
                    <a:lstStyle/>
                    <a:p>
                      <a:pPr marL="0" marR="0">
                        <a:lnSpc>
                          <a:spcPct val="115000"/>
                        </a:lnSpc>
                        <a:spcBef>
                          <a:spcPts val="0"/>
                        </a:spcBef>
                        <a:spcAft>
                          <a:spcPts val="1000"/>
                        </a:spcAft>
                      </a:pPr>
                      <a:r>
                        <a:rPr lang="en-US" sz="1600" dirty="0">
                          <a:effectLst/>
                        </a:rPr>
                        <a:t>Feedback and Improvement Manager</a:t>
                      </a:r>
                      <a:endParaRPr lang="en-US" sz="1600" dirty="0">
                        <a:effectLst/>
                        <a:latin typeface="Calibri"/>
                        <a:ea typeface="Calibri"/>
                        <a:cs typeface="Times New Roman"/>
                      </a:endParaRPr>
                    </a:p>
                  </a:txBody>
                  <a:tcPr marL="95250" marR="95250" marT="47625" marB="47625" anchor="ctr">
                    <a:solidFill>
                      <a:srgbClr val="00B0F0"/>
                    </a:solidFill>
                  </a:tcPr>
                </a:tc>
              </a:tr>
              <a:tr h="365760">
                <a:tc>
                  <a:txBody>
                    <a:bodyPr/>
                    <a:lstStyle/>
                    <a:p>
                      <a:pPr marL="0" marR="0">
                        <a:lnSpc>
                          <a:spcPct val="115000"/>
                        </a:lnSpc>
                        <a:spcBef>
                          <a:spcPts val="0"/>
                        </a:spcBef>
                        <a:spcAft>
                          <a:spcPts val="1000"/>
                        </a:spcAft>
                      </a:pPr>
                      <a:r>
                        <a:rPr lang="en-US" sz="1600" dirty="0" smtClean="0">
                          <a:effectLst/>
                        </a:rPr>
                        <a:t>Contractor </a:t>
                      </a:r>
                      <a:r>
                        <a:rPr lang="en-US" sz="1600" dirty="0">
                          <a:effectLst/>
                        </a:rPr>
                        <a:t>Assurance MSL</a:t>
                      </a:r>
                      <a:endParaRPr lang="en-US" sz="1600" dirty="0">
                        <a:effectLst/>
                        <a:latin typeface="Calibri"/>
                        <a:ea typeface="Calibri"/>
                        <a:cs typeface="Times New Roman"/>
                      </a:endParaRPr>
                    </a:p>
                  </a:txBody>
                  <a:tcPr marL="95250" marR="95250" marT="47625" marB="47625" anchor="ctr">
                    <a:solidFill>
                      <a:srgbClr val="00B0F0"/>
                    </a:solidFill>
                  </a:tcPr>
                </a:tc>
              </a:tr>
              <a:tr h="365760">
                <a:tc>
                  <a:txBody>
                    <a:bodyPr/>
                    <a:lstStyle/>
                    <a:p>
                      <a:pPr marL="0" marR="0">
                        <a:lnSpc>
                          <a:spcPct val="115000"/>
                        </a:lnSpc>
                        <a:spcBef>
                          <a:spcPts val="0"/>
                        </a:spcBef>
                        <a:spcAft>
                          <a:spcPts val="1000"/>
                        </a:spcAft>
                      </a:pPr>
                      <a:r>
                        <a:rPr lang="en-US" sz="1600" dirty="0" smtClean="0">
                          <a:effectLst/>
                        </a:rPr>
                        <a:t>Performance </a:t>
                      </a:r>
                      <a:r>
                        <a:rPr lang="en-US" sz="1600" dirty="0">
                          <a:effectLst/>
                        </a:rPr>
                        <a:t>and Quality Assurance </a:t>
                      </a:r>
                      <a:r>
                        <a:rPr lang="en-US" sz="1600" dirty="0" smtClean="0">
                          <a:effectLst/>
                        </a:rPr>
                        <a:t>Manager (2)</a:t>
                      </a:r>
                      <a:endParaRPr lang="en-US" sz="1600" dirty="0">
                        <a:effectLst/>
                        <a:latin typeface="Calibri"/>
                        <a:ea typeface="Calibri"/>
                        <a:cs typeface="Times New Roman"/>
                      </a:endParaRPr>
                    </a:p>
                  </a:txBody>
                  <a:tcPr marL="95250" marR="95250" marT="47625" marB="47625" anchor="ctr">
                    <a:solidFill>
                      <a:srgbClr val="00B0F0"/>
                    </a:solidFill>
                  </a:tcPr>
                </a:tc>
              </a:tr>
              <a:tr h="365760">
                <a:tc>
                  <a:txBody>
                    <a:bodyPr/>
                    <a:lstStyle/>
                    <a:p>
                      <a:pPr marL="0" marR="0">
                        <a:lnSpc>
                          <a:spcPct val="115000"/>
                        </a:lnSpc>
                        <a:spcBef>
                          <a:spcPts val="0"/>
                        </a:spcBef>
                        <a:spcAft>
                          <a:spcPts val="1000"/>
                        </a:spcAft>
                      </a:pPr>
                      <a:r>
                        <a:rPr lang="en-US" sz="1600" dirty="0">
                          <a:effectLst/>
                        </a:rPr>
                        <a:t>Issues Management and Performance Improvement Manager</a:t>
                      </a:r>
                      <a:endParaRPr lang="en-US" sz="1600" dirty="0">
                        <a:effectLst/>
                        <a:latin typeface="Calibri"/>
                        <a:ea typeface="Calibri"/>
                        <a:cs typeface="Times New Roman"/>
                      </a:endParaRPr>
                    </a:p>
                  </a:txBody>
                  <a:tcPr marL="95250" marR="95250" marT="47625" marB="47625" anchor="ctr">
                    <a:solidFill>
                      <a:srgbClr val="00B0F0"/>
                    </a:solidFill>
                  </a:tcPr>
                </a:tc>
              </a:tr>
              <a:tr h="365760">
                <a:tc>
                  <a:txBody>
                    <a:bodyPr/>
                    <a:lstStyle/>
                    <a:p>
                      <a:pPr marL="0" marR="0">
                        <a:lnSpc>
                          <a:spcPct val="115000"/>
                        </a:lnSpc>
                        <a:spcBef>
                          <a:spcPts val="0"/>
                        </a:spcBef>
                        <a:spcAft>
                          <a:spcPts val="1000"/>
                        </a:spcAft>
                      </a:pPr>
                      <a:r>
                        <a:rPr lang="en-US" sz="1600" dirty="0" smtClean="0">
                          <a:effectLst/>
                        </a:rPr>
                        <a:t>Performance </a:t>
                      </a:r>
                      <a:r>
                        <a:rPr lang="en-US" sz="1600" dirty="0">
                          <a:effectLst/>
                        </a:rPr>
                        <a:t>Assurance </a:t>
                      </a:r>
                      <a:r>
                        <a:rPr lang="en-US" sz="1600" dirty="0" smtClean="0">
                          <a:effectLst/>
                        </a:rPr>
                        <a:t>Manager (2)</a:t>
                      </a:r>
                      <a:endParaRPr lang="en-US" sz="1600" dirty="0">
                        <a:effectLst/>
                        <a:latin typeface="Calibri"/>
                        <a:ea typeface="Calibri"/>
                        <a:cs typeface="Times New Roman"/>
                      </a:endParaRPr>
                    </a:p>
                  </a:txBody>
                  <a:tcPr marL="95250" marR="95250" marT="47625" marB="47625" anchor="ctr">
                    <a:solidFill>
                      <a:srgbClr val="00B0F0"/>
                    </a:solidFill>
                  </a:tcPr>
                </a:tc>
              </a:tr>
              <a:tr h="365760">
                <a:tc>
                  <a:txBody>
                    <a:bodyPr/>
                    <a:lstStyle/>
                    <a:p>
                      <a:pPr marL="0" marR="0">
                        <a:lnSpc>
                          <a:spcPct val="115000"/>
                        </a:lnSpc>
                        <a:spcBef>
                          <a:spcPts val="0"/>
                        </a:spcBef>
                        <a:spcAft>
                          <a:spcPts val="1000"/>
                        </a:spcAft>
                      </a:pPr>
                      <a:r>
                        <a:rPr lang="en-US" sz="1600" dirty="0">
                          <a:effectLst/>
                        </a:rPr>
                        <a:t>Management Assurance Systems Deputy Director</a:t>
                      </a:r>
                      <a:endParaRPr lang="en-US" sz="1600" dirty="0">
                        <a:effectLst/>
                        <a:latin typeface="Calibri"/>
                        <a:ea typeface="Calibri"/>
                        <a:cs typeface="Times New Roman"/>
                      </a:endParaRPr>
                    </a:p>
                  </a:txBody>
                  <a:tcPr marL="95250" marR="95250" marT="47625" marB="47625" anchor="ctr">
                    <a:solidFill>
                      <a:srgbClr val="00B0F0"/>
                    </a:solidFill>
                  </a:tcPr>
                </a:tc>
              </a:tr>
              <a:tr h="365760">
                <a:tc>
                  <a:txBody>
                    <a:bodyPr/>
                    <a:lstStyle/>
                    <a:p>
                      <a:pPr marL="0" marR="0">
                        <a:lnSpc>
                          <a:spcPct val="115000"/>
                        </a:lnSpc>
                        <a:spcBef>
                          <a:spcPts val="0"/>
                        </a:spcBef>
                        <a:spcAft>
                          <a:spcPts val="1000"/>
                        </a:spcAft>
                      </a:pPr>
                      <a:r>
                        <a:rPr lang="en-US" sz="1600" dirty="0">
                          <a:effectLst/>
                        </a:rPr>
                        <a:t>Manager, Contractor Assurance</a:t>
                      </a:r>
                      <a:endParaRPr lang="en-US" sz="1600" dirty="0">
                        <a:effectLst/>
                        <a:latin typeface="Calibri"/>
                        <a:ea typeface="Calibri"/>
                        <a:cs typeface="Times New Roman"/>
                      </a:endParaRPr>
                    </a:p>
                  </a:txBody>
                  <a:tcPr marL="95250" marR="95250" marT="47625" marB="47625" anchor="ctr">
                    <a:solidFill>
                      <a:srgbClr val="00B0F0"/>
                    </a:solidFill>
                  </a:tcPr>
                </a:tc>
              </a:tr>
              <a:tr h="365760">
                <a:tc>
                  <a:txBody>
                    <a:bodyPr/>
                    <a:lstStyle/>
                    <a:p>
                      <a:pPr marL="0" marR="0">
                        <a:lnSpc>
                          <a:spcPct val="115000"/>
                        </a:lnSpc>
                        <a:spcBef>
                          <a:spcPts val="0"/>
                        </a:spcBef>
                        <a:spcAft>
                          <a:spcPts val="1000"/>
                        </a:spcAft>
                      </a:pPr>
                      <a:r>
                        <a:rPr lang="en-US" sz="1600" dirty="0">
                          <a:effectLst/>
                        </a:rPr>
                        <a:t>Quality Assurance Manager</a:t>
                      </a:r>
                      <a:endParaRPr lang="en-US" sz="1600" dirty="0">
                        <a:effectLst/>
                        <a:latin typeface="Calibri"/>
                        <a:ea typeface="Calibri"/>
                        <a:cs typeface="Times New Roman"/>
                      </a:endParaRPr>
                    </a:p>
                  </a:txBody>
                  <a:tcPr marL="95250" marR="95250" marT="47625" marB="47625" anchor="ctr">
                    <a:solidFill>
                      <a:srgbClr val="00B0F0"/>
                    </a:solidFill>
                  </a:tcPr>
                </a:tc>
              </a:tr>
              <a:tr h="365760">
                <a:tc>
                  <a:txBody>
                    <a:bodyPr/>
                    <a:lstStyle/>
                    <a:p>
                      <a:pPr marL="0" marR="0">
                        <a:lnSpc>
                          <a:spcPct val="115000"/>
                        </a:lnSpc>
                        <a:spcBef>
                          <a:spcPts val="0"/>
                        </a:spcBef>
                        <a:spcAft>
                          <a:spcPts val="1000"/>
                        </a:spcAft>
                      </a:pPr>
                      <a:r>
                        <a:rPr lang="en-US" sz="1600" dirty="0">
                          <a:effectLst/>
                        </a:rPr>
                        <a:t>COO</a:t>
                      </a:r>
                      <a:endParaRPr lang="en-US" sz="1600" dirty="0">
                        <a:effectLst/>
                        <a:latin typeface="Calibri"/>
                        <a:ea typeface="Calibri"/>
                        <a:cs typeface="Times New Roman"/>
                      </a:endParaRPr>
                    </a:p>
                  </a:txBody>
                  <a:tcPr marL="95250" marR="95250" marT="47625" marB="47625" anchor="ctr">
                    <a:solidFill>
                      <a:srgbClr val="00B0F0"/>
                    </a:solidFill>
                  </a:tcPr>
                </a:tc>
              </a:tr>
              <a:tr h="365760">
                <a:tc>
                  <a:txBody>
                    <a:bodyPr/>
                    <a:lstStyle/>
                    <a:p>
                      <a:pPr marL="0" marR="0">
                        <a:lnSpc>
                          <a:spcPct val="115000"/>
                        </a:lnSpc>
                        <a:spcBef>
                          <a:spcPts val="0"/>
                        </a:spcBef>
                        <a:spcAft>
                          <a:spcPts val="1000"/>
                        </a:spcAft>
                      </a:pPr>
                      <a:r>
                        <a:rPr lang="en-US" sz="1600" dirty="0">
                          <a:effectLst/>
                        </a:rPr>
                        <a:t>Director Performance Assurance/Quality Assurance</a:t>
                      </a:r>
                      <a:endParaRPr lang="en-US" sz="1600" dirty="0">
                        <a:effectLst/>
                        <a:latin typeface="Calibri"/>
                        <a:ea typeface="Calibri"/>
                        <a:cs typeface="Times New Roman"/>
                      </a:endParaRPr>
                    </a:p>
                  </a:txBody>
                  <a:tcPr marL="95250" marR="95250" marT="47625" marB="47625" anchor="ctr">
                    <a:solidFill>
                      <a:srgbClr val="00B0F0"/>
                    </a:solidFill>
                  </a:tcPr>
                </a:tc>
              </a:tr>
              <a:tr h="365760">
                <a:tc>
                  <a:txBody>
                    <a:bodyPr/>
                    <a:lstStyle/>
                    <a:p>
                      <a:pPr marL="0" marR="0">
                        <a:lnSpc>
                          <a:spcPct val="115000"/>
                        </a:lnSpc>
                        <a:spcBef>
                          <a:spcPts val="0"/>
                        </a:spcBef>
                        <a:spcAft>
                          <a:spcPts val="1000"/>
                        </a:spcAft>
                      </a:pPr>
                      <a:r>
                        <a:rPr lang="en-US" sz="1600" dirty="0">
                          <a:effectLst/>
                        </a:rPr>
                        <a:t>QA Lead</a:t>
                      </a:r>
                      <a:endParaRPr lang="en-US" sz="1600" dirty="0">
                        <a:effectLst/>
                        <a:latin typeface="Calibri"/>
                        <a:ea typeface="Calibri"/>
                        <a:cs typeface="Times New Roman"/>
                      </a:endParaRPr>
                    </a:p>
                  </a:txBody>
                  <a:tcPr marL="95250" marR="95250" marT="47625" marB="47625" anchor="ctr">
                    <a:solidFill>
                      <a:srgbClr val="00B0F0"/>
                    </a:solidFill>
                  </a:tcPr>
                </a:tc>
              </a:tr>
            </a:tbl>
          </a:graphicData>
        </a:graphic>
      </p:graphicFrame>
    </p:spTree>
    <p:extLst>
      <p:ext uri="{BB962C8B-B14F-4D97-AF65-F5344CB8AC3E}">
        <p14:creationId xmlns:p14="http://schemas.microsoft.com/office/powerpoint/2010/main" val="3735014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 Scope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58424969"/>
              </p:ext>
            </p:extLst>
          </p:nvPr>
        </p:nvGraphicFramePr>
        <p:xfrm>
          <a:off x="1009650" y="2160270"/>
          <a:ext cx="7124700" cy="4088130"/>
        </p:xfrm>
        <a:graphic>
          <a:graphicData uri="http://schemas.openxmlformats.org/drawingml/2006/table">
            <a:tbl>
              <a:tblPr firstRow="1" firstCol="1" bandRow="1">
                <a:tableStyleId>{5C22544A-7EE6-4342-B048-85BDC9FD1C3A}</a:tableStyleId>
              </a:tblPr>
              <a:tblGrid>
                <a:gridCol w="6229350"/>
                <a:gridCol w="895350"/>
              </a:tblGrid>
              <a:tr h="548640">
                <a:tc>
                  <a:txBody>
                    <a:bodyPr/>
                    <a:lstStyle/>
                    <a:p>
                      <a:pPr marL="0" marR="0">
                        <a:lnSpc>
                          <a:spcPct val="115000"/>
                        </a:lnSpc>
                        <a:spcBef>
                          <a:spcPts val="0"/>
                        </a:spcBef>
                        <a:spcAft>
                          <a:spcPts val="0"/>
                        </a:spcAft>
                      </a:pPr>
                      <a:r>
                        <a:rPr lang="en-US" sz="2000" dirty="0">
                          <a:effectLst/>
                        </a:rPr>
                        <a:t>Environment, Safety, and Health</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a:lnSpc>
                          <a:spcPct val="115000"/>
                        </a:lnSpc>
                        <a:spcBef>
                          <a:spcPts val="0"/>
                        </a:spcBef>
                        <a:spcAft>
                          <a:spcPts val="0"/>
                        </a:spcAft>
                      </a:pPr>
                      <a:r>
                        <a:rPr lang="en-US" sz="2000" dirty="0" smtClean="0">
                          <a:effectLst/>
                        </a:rPr>
                        <a:t>100%</a:t>
                      </a:r>
                      <a:endParaRPr lang="en-US" sz="2000" dirty="0">
                        <a:effectLst/>
                        <a:latin typeface="Calibri"/>
                        <a:ea typeface="Calibri"/>
                        <a:cs typeface="Times New Roman"/>
                      </a:endParaRP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Quality Assurance</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a:lnSpc>
                          <a:spcPct val="115000"/>
                        </a:lnSpc>
                        <a:spcBef>
                          <a:spcPts val="0"/>
                        </a:spcBef>
                        <a:spcAft>
                          <a:spcPts val="0"/>
                        </a:spcAft>
                      </a:pPr>
                      <a:r>
                        <a:rPr lang="en-US" sz="2000" b="1" dirty="0" smtClean="0">
                          <a:solidFill>
                            <a:schemeClr val="bg1"/>
                          </a:solidFill>
                          <a:effectLst/>
                        </a:rPr>
                        <a:t>100%</a:t>
                      </a:r>
                      <a:endParaRPr lang="en-US" sz="2000" b="1" dirty="0">
                        <a:solidFill>
                          <a:schemeClr val="bg1"/>
                        </a:solidFill>
                        <a:effectLst/>
                        <a:latin typeface="Calibri"/>
                        <a:ea typeface="Calibri"/>
                        <a:cs typeface="Times New Roman"/>
                      </a:endParaRP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Integrated Safety Management</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a:lnSpc>
                          <a:spcPct val="115000"/>
                        </a:lnSpc>
                        <a:spcBef>
                          <a:spcPts val="0"/>
                        </a:spcBef>
                        <a:spcAft>
                          <a:spcPts val="0"/>
                        </a:spcAft>
                      </a:pPr>
                      <a:r>
                        <a:rPr lang="en-US" sz="2000" b="1" dirty="0" smtClean="0">
                          <a:solidFill>
                            <a:schemeClr val="bg1"/>
                          </a:solidFill>
                          <a:effectLst/>
                        </a:rPr>
                        <a:t>100%</a:t>
                      </a:r>
                      <a:endParaRPr lang="en-US" sz="2000" b="1" dirty="0">
                        <a:solidFill>
                          <a:schemeClr val="bg1"/>
                        </a:solidFill>
                        <a:effectLst/>
                        <a:latin typeface="Calibri"/>
                        <a:ea typeface="Calibri"/>
                        <a:cs typeface="Times New Roman"/>
                      </a:endParaRP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Safeguards and Security</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a:lnSpc>
                          <a:spcPct val="115000"/>
                        </a:lnSpc>
                        <a:spcBef>
                          <a:spcPts val="0"/>
                        </a:spcBef>
                        <a:spcAft>
                          <a:spcPts val="0"/>
                        </a:spcAft>
                      </a:pPr>
                      <a:r>
                        <a:rPr lang="en-US" sz="2000" b="1" dirty="0" smtClean="0">
                          <a:solidFill>
                            <a:schemeClr val="bg1"/>
                          </a:solidFill>
                          <a:effectLst/>
                        </a:rPr>
                        <a:t>100%</a:t>
                      </a:r>
                      <a:endParaRPr lang="en-US" sz="2000" b="1" dirty="0">
                        <a:solidFill>
                          <a:schemeClr val="bg1"/>
                        </a:solidFill>
                        <a:effectLst/>
                        <a:latin typeface="Calibri"/>
                        <a:ea typeface="Calibri"/>
                        <a:cs typeface="Times New Roman"/>
                      </a:endParaRP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Emergency Management</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a:lnSpc>
                          <a:spcPct val="115000"/>
                        </a:lnSpc>
                        <a:spcBef>
                          <a:spcPts val="0"/>
                        </a:spcBef>
                        <a:spcAft>
                          <a:spcPts val="0"/>
                        </a:spcAft>
                      </a:pPr>
                      <a:r>
                        <a:rPr lang="en-US" sz="2000" b="1" dirty="0" smtClean="0">
                          <a:solidFill>
                            <a:schemeClr val="bg1"/>
                          </a:solidFill>
                          <a:effectLst/>
                        </a:rPr>
                        <a:t>100%</a:t>
                      </a:r>
                      <a:endParaRPr lang="en-US" sz="2000" b="1" dirty="0">
                        <a:solidFill>
                          <a:schemeClr val="bg1"/>
                        </a:solidFill>
                        <a:effectLst/>
                        <a:latin typeface="Calibri"/>
                        <a:ea typeface="Calibri"/>
                        <a:cs typeface="Times New Roman"/>
                      </a:endParaRPr>
                    </a:p>
                  </a:txBody>
                  <a:tcPr marL="95250" marR="95250" marT="47625" marB="47625" anchor="ctr">
                    <a:solidFill>
                      <a:srgbClr val="00B0F0"/>
                    </a:solidFill>
                  </a:tcPr>
                </a:tc>
              </a:tr>
              <a:tr h="548640">
                <a:tc>
                  <a:txBody>
                    <a:bodyPr/>
                    <a:lstStyle/>
                    <a:p>
                      <a:pPr marL="0" marR="0">
                        <a:lnSpc>
                          <a:spcPct val="115000"/>
                        </a:lnSpc>
                        <a:spcBef>
                          <a:spcPts val="0"/>
                        </a:spcBef>
                        <a:spcAft>
                          <a:spcPts val="0"/>
                        </a:spcAft>
                      </a:pPr>
                      <a:r>
                        <a:rPr lang="en-US" sz="2000" dirty="0">
                          <a:effectLst/>
                        </a:rPr>
                        <a:t>Cyber Security</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a:lnSpc>
                          <a:spcPct val="115000"/>
                        </a:lnSpc>
                        <a:spcBef>
                          <a:spcPts val="0"/>
                        </a:spcBef>
                        <a:spcAft>
                          <a:spcPts val="0"/>
                        </a:spcAft>
                      </a:pPr>
                      <a:r>
                        <a:rPr lang="en-US" sz="2000" b="1" dirty="0" smtClean="0">
                          <a:solidFill>
                            <a:schemeClr val="bg1"/>
                          </a:solidFill>
                          <a:effectLst/>
                        </a:rPr>
                        <a:t>100%</a:t>
                      </a:r>
                      <a:endParaRPr lang="en-US" sz="2000" b="1" dirty="0">
                        <a:solidFill>
                          <a:schemeClr val="bg1"/>
                        </a:solidFill>
                        <a:effectLst/>
                        <a:latin typeface="Calibri"/>
                        <a:ea typeface="Calibri"/>
                        <a:cs typeface="Times New Roman"/>
                      </a:endParaRPr>
                    </a:p>
                  </a:txBody>
                  <a:tcPr marL="95250" marR="95250" marT="47625" marB="47625" anchor="ctr">
                    <a:solidFill>
                      <a:srgbClr val="00B0F0"/>
                    </a:solidFill>
                  </a:tcPr>
                </a:tc>
              </a:tr>
              <a:tr h="653143">
                <a:tc>
                  <a:txBody>
                    <a:bodyPr/>
                    <a:lstStyle/>
                    <a:p>
                      <a:pPr marL="0" marR="0">
                        <a:lnSpc>
                          <a:spcPct val="115000"/>
                        </a:lnSpc>
                        <a:spcBef>
                          <a:spcPts val="0"/>
                        </a:spcBef>
                        <a:spcAft>
                          <a:spcPts val="0"/>
                        </a:spcAft>
                      </a:pPr>
                      <a:r>
                        <a:rPr lang="en-US" sz="2000" dirty="0">
                          <a:effectLst/>
                        </a:rPr>
                        <a:t>Other </a:t>
                      </a:r>
                      <a:r>
                        <a:rPr lang="en-US" sz="2000" dirty="0" smtClean="0">
                          <a:effectLst/>
                        </a:rPr>
                        <a:t>(RCO Metrics, Business Ops, Nuclear Ops,</a:t>
                      </a:r>
                      <a:r>
                        <a:rPr lang="en-US" sz="2000" baseline="0" dirty="0" smtClean="0">
                          <a:effectLst/>
                        </a:rPr>
                        <a:t> Waste Management and more</a:t>
                      </a:r>
                      <a:r>
                        <a:rPr lang="en-US" sz="2000" dirty="0" smtClean="0">
                          <a:effectLst/>
                        </a:rPr>
                        <a:t> )  </a:t>
                      </a:r>
                      <a:endParaRPr lang="en-US" sz="2000" dirty="0">
                        <a:effectLst/>
                        <a:latin typeface="Calibri"/>
                        <a:ea typeface="Calibri"/>
                        <a:cs typeface="Times New Roman"/>
                      </a:endParaRPr>
                    </a:p>
                  </a:txBody>
                  <a:tcPr marL="95250" marR="95250" marT="47625" marB="47625" anchor="ctr">
                    <a:solidFill>
                      <a:srgbClr val="00B0F0"/>
                    </a:solidFill>
                  </a:tcPr>
                </a:tc>
                <a:tc>
                  <a:txBody>
                    <a:bodyPr/>
                    <a:lstStyle/>
                    <a:p>
                      <a:pPr marL="0" marR="0" algn="r">
                        <a:lnSpc>
                          <a:spcPct val="115000"/>
                        </a:lnSpc>
                        <a:spcBef>
                          <a:spcPts val="0"/>
                        </a:spcBef>
                        <a:spcAft>
                          <a:spcPts val="0"/>
                        </a:spcAft>
                      </a:pPr>
                      <a:r>
                        <a:rPr lang="en-US" sz="2000" b="1" dirty="0" smtClean="0">
                          <a:solidFill>
                            <a:schemeClr val="bg1"/>
                          </a:solidFill>
                          <a:effectLst/>
                        </a:rPr>
                        <a:t>53%</a:t>
                      </a:r>
                      <a:endParaRPr lang="en-US" sz="2000" b="1" dirty="0">
                        <a:solidFill>
                          <a:schemeClr val="bg1"/>
                        </a:solidFill>
                        <a:effectLst/>
                        <a:latin typeface="Calibri"/>
                        <a:ea typeface="Calibri"/>
                        <a:cs typeface="Times New Roman"/>
                      </a:endParaRPr>
                    </a:p>
                  </a:txBody>
                  <a:tcPr marL="95250" marR="95250" marT="47625" marB="47625" anchor="ctr">
                    <a:solidFill>
                      <a:srgbClr val="00B0F0"/>
                    </a:solidFill>
                  </a:tcPr>
                </a:tc>
              </a:tr>
            </a:tbl>
          </a:graphicData>
        </a:graphic>
      </p:graphicFrame>
    </p:spTree>
    <p:extLst>
      <p:ext uri="{BB962C8B-B14F-4D97-AF65-F5344CB8AC3E}">
        <p14:creationId xmlns:p14="http://schemas.microsoft.com/office/powerpoint/2010/main" val="2576739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543800" cy="1295400"/>
          </a:xfrm>
        </p:spPr>
        <p:txBody>
          <a:bodyPr/>
          <a:lstStyle/>
          <a:p>
            <a:r>
              <a:rPr lang="en-US" dirty="0" smtClean="0"/>
              <a:t>CAS Scope (Continued)</a:t>
            </a:r>
            <a:endParaRPr lang="en-US" dirty="0"/>
          </a:p>
        </p:txBody>
      </p:sp>
      <p:sp>
        <p:nvSpPr>
          <p:cNvPr id="3" name="Content Placeholder 2"/>
          <p:cNvSpPr>
            <a:spLocks noGrp="1"/>
          </p:cNvSpPr>
          <p:nvPr>
            <p:ph idx="1"/>
          </p:nvPr>
        </p:nvSpPr>
        <p:spPr>
          <a:xfrm>
            <a:off x="381000" y="1447800"/>
            <a:ext cx="7162800" cy="5029200"/>
          </a:xfrm>
        </p:spPr>
        <p:txBody>
          <a:bodyPr>
            <a:noAutofit/>
          </a:bodyPr>
          <a:lstStyle/>
          <a:p>
            <a:pPr marL="0" indent="0">
              <a:spcAft>
                <a:spcPts val="1200"/>
              </a:spcAft>
              <a:buNone/>
            </a:pPr>
            <a:r>
              <a:rPr lang="en-US" sz="2400" dirty="0" smtClean="0"/>
              <a:t>“Others” -  Responses include:</a:t>
            </a:r>
          </a:p>
          <a:p>
            <a:pPr marL="182880" indent="-228600">
              <a:spcBef>
                <a:spcPts val="0"/>
              </a:spcBef>
            </a:pPr>
            <a:r>
              <a:rPr lang="en-US" sz="1800" dirty="0" smtClean="0"/>
              <a:t>Management </a:t>
            </a:r>
            <a:r>
              <a:rPr lang="en-US" sz="1800" dirty="0"/>
              <a:t>Assurance System, </a:t>
            </a:r>
            <a:endParaRPr lang="en-US" sz="1800" dirty="0" smtClean="0"/>
          </a:p>
          <a:p>
            <a:pPr marL="182880" indent="-228600">
              <a:spcBef>
                <a:spcPts val="0"/>
              </a:spcBef>
            </a:pPr>
            <a:r>
              <a:rPr lang="en-US" sz="1800" dirty="0" smtClean="0"/>
              <a:t>Nuclear </a:t>
            </a:r>
            <a:r>
              <a:rPr lang="en-US" sz="1800" dirty="0"/>
              <a:t>Operations/Conduct of Operations, </a:t>
            </a:r>
            <a:endParaRPr lang="en-US" sz="1800" dirty="0" smtClean="0"/>
          </a:p>
          <a:p>
            <a:pPr marL="182880" indent="-228600">
              <a:spcBef>
                <a:spcPts val="0"/>
              </a:spcBef>
            </a:pPr>
            <a:r>
              <a:rPr lang="en-US" sz="1800" dirty="0" smtClean="0"/>
              <a:t>Occupational </a:t>
            </a:r>
            <a:r>
              <a:rPr lang="en-US" sz="1800" dirty="0"/>
              <a:t>Medicine, </a:t>
            </a:r>
            <a:endParaRPr lang="en-US" sz="1800" dirty="0" smtClean="0"/>
          </a:p>
          <a:p>
            <a:pPr marL="182880" indent="-228600">
              <a:spcBef>
                <a:spcPts val="0"/>
              </a:spcBef>
            </a:pPr>
            <a:r>
              <a:rPr lang="en-US" sz="1800" dirty="0" smtClean="0"/>
              <a:t>Radiation </a:t>
            </a:r>
            <a:r>
              <a:rPr lang="en-US" sz="1800" dirty="0"/>
              <a:t>Protection, Packaging and </a:t>
            </a:r>
            <a:r>
              <a:rPr lang="en-US" sz="1800" dirty="0" smtClean="0"/>
              <a:t>Transportation (of </a:t>
            </a:r>
            <a:r>
              <a:rPr lang="en-US" sz="1800" dirty="0"/>
              <a:t>biological, radioactive, hazardous, mixed materials), </a:t>
            </a:r>
            <a:endParaRPr lang="en-US" sz="1800" dirty="0" smtClean="0"/>
          </a:p>
          <a:p>
            <a:pPr marL="182880" indent="-228600">
              <a:spcBef>
                <a:spcPts val="0"/>
              </a:spcBef>
            </a:pPr>
            <a:r>
              <a:rPr lang="en-US" sz="1800" dirty="0" smtClean="0"/>
              <a:t>Waste </a:t>
            </a:r>
            <a:r>
              <a:rPr lang="en-US" sz="1800" dirty="0"/>
              <a:t>Management , </a:t>
            </a:r>
            <a:endParaRPr lang="en-US" sz="1800" dirty="0" smtClean="0"/>
          </a:p>
          <a:p>
            <a:pPr marL="182880" indent="-228600">
              <a:spcBef>
                <a:spcPts val="0"/>
              </a:spcBef>
            </a:pPr>
            <a:r>
              <a:rPr lang="en-US" sz="1800" dirty="0" smtClean="0"/>
              <a:t>Training </a:t>
            </a:r>
            <a:r>
              <a:rPr lang="en-US" sz="1800" dirty="0"/>
              <a:t>and Qualification, </a:t>
            </a:r>
            <a:endParaRPr lang="en-US" sz="1800" dirty="0" smtClean="0"/>
          </a:p>
          <a:p>
            <a:pPr marL="182880" indent="-228600">
              <a:spcBef>
                <a:spcPts val="0"/>
              </a:spcBef>
            </a:pPr>
            <a:r>
              <a:rPr lang="en-US" sz="1800" dirty="0" smtClean="0"/>
              <a:t>Work </a:t>
            </a:r>
            <a:r>
              <a:rPr lang="en-US" sz="1800" dirty="0"/>
              <a:t>Planning and </a:t>
            </a:r>
            <a:r>
              <a:rPr lang="en-US" sz="1800" dirty="0" smtClean="0"/>
              <a:t>Control, </a:t>
            </a:r>
          </a:p>
          <a:p>
            <a:pPr marL="182880" indent="-228600">
              <a:spcBef>
                <a:spcPts val="0"/>
              </a:spcBef>
            </a:pPr>
            <a:r>
              <a:rPr lang="en-US" sz="1800" dirty="0" smtClean="0"/>
              <a:t>Issues Management, </a:t>
            </a:r>
          </a:p>
          <a:p>
            <a:pPr marL="182880" indent="-228600">
              <a:spcBef>
                <a:spcPts val="0"/>
              </a:spcBef>
            </a:pPr>
            <a:r>
              <a:rPr lang="en-US" sz="1800" dirty="0" smtClean="0"/>
              <a:t>Enterprise </a:t>
            </a:r>
            <a:r>
              <a:rPr lang="en-US" sz="1800" dirty="0"/>
              <a:t>Risk </a:t>
            </a:r>
            <a:r>
              <a:rPr lang="en-US" sz="1800" dirty="0" smtClean="0"/>
              <a:t>Management, </a:t>
            </a:r>
          </a:p>
          <a:p>
            <a:pPr marL="182880" indent="-228600">
              <a:spcBef>
                <a:spcPts val="0"/>
              </a:spcBef>
            </a:pPr>
            <a:r>
              <a:rPr lang="en-US" sz="1800" dirty="0" smtClean="0"/>
              <a:t>Federal </a:t>
            </a:r>
            <a:r>
              <a:rPr lang="en-US" sz="1800" dirty="0"/>
              <a:t>Assessments, </a:t>
            </a:r>
            <a:endParaRPr lang="en-US" sz="1800" dirty="0" smtClean="0"/>
          </a:p>
          <a:p>
            <a:pPr marL="182880" indent="-228600">
              <a:spcBef>
                <a:spcPts val="0"/>
              </a:spcBef>
            </a:pPr>
            <a:r>
              <a:rPr lang="en-US" sz="1800" dirty="0" smtClean="0"/>
              <a:t>Business </a:t>
            </a:r>
            <a:r>
              <a:rPr lang="en-US" sz="1800" dirty="0"/>
              <a:t>and Financial Management, </a:t>
            </a:r>
            <a:endParaRPr lang="en-US" sz="1800" dirty="0" smtClean="0"/>
          </a:p>
          <a:p>
            <a:pPr marL="182880" indent="-228600">
              <a:spcBef>
                <a:spcPts val="0"/>
              </a:spcBef>
            </a:pPr>
            <a:r>
              <a:rPr lang="en-US" sz="1800" dirty="0" smtClean="0"/>
              <a:t>Environmental Protection, </a:t>
            </a:r>
          </a:p>
          <a:p>
            <a:pPr marL="182880" indent="-228600">
              <a:spcBef>
                <a:spcPts val="0"/>
              </a:spcBef>
            </a:pPr>
            <a:r>
              <a:rPr lang="en-US" sz="1800" dirty="0" smtClean="0"/>
              <a:t>Procurement </a:t>
            </a:r>
            <a:r>
              <a:rPr lang="en-US" sz="1800" dirty="0"/>
              <a:t>and Property Services, </a:t>
            </a:r>
            <a:endParaRPr lang="en-US" sz="1800" dirty="0" smtClean="0"/>
          </a:p>
          <a:p>
            <a:pPr marL="182880" indent="-228600">
              <a:spcBef>
                <a:spcPts val="0"/>
              </a:spcBef>
            </a:pPr>
            <a:r>
              <a:rPr lang="en-US" sz="1800" dirty="0" smtClean="0"/>
              <a:t>Human Resources</a:t>
            </a:r>
          </a:p>
        </p:txBody>
      </p:sp>
    </p:spTree>
    <p:extLst>
      <p:ext uri="{BB962C8B-B14F-4D97-AF65-F5344CB8AC3E}">
        <p14:creationId xmlns:p14="http://schemas.microsoft.com/office/powerpoint/2010/main" val="3216823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 Effectiveness Validation</a:t>
            </a:r>
            <a:endParaRPr lang="en-US" dirty="0"/>
          </a:p>
        </p:txBody>
      </p:sp>
      <p:sp>
        <p:nvSpPr>
          <p:cNvPr id="3" name="Content Placeholder 2"/>
          <p:cNvSpPr>
            <a:spLocks noGrp="1"/>
          </p:cNvSpPr>
          <p:nvPr>
            <p:ph idx="1"/>
          </p:nvPr>
        </p:nvSpPr>
        <p:spPr>
          <a:xfrm>
            <a:off x="228600" y="1600200"/>
            <a:ext cx="8610600" cy="4648200"/>
          </a:xfrm>
        </p:spPr>
        <p:txBody>
          <a:bodyPr>
            <a:normAutofit fontScale="70000" lnSpcReduction="20000"/>
          </a:bodyPr>
          <a:lstStyle/>
          <a:p>
            <a:pPr marL="0" indent="0">
              <a:buNone/>
            </a:pPr>
            <a:r>
              <a:rPr lang="en-US" dirty="0" smtClean="0"/>
              <a:t>100% agreed that the </a:t>
            </a:r>
            <a:r>
              <a:rPr lang="en-US" dirty="0"/>
              <a:t>effectiveness of the CAS is validated. </a:t>
            </a:r>
            <a:r>
              <a:rPr lang="en-US" dirty="0" smtClean="0"/>
              <a:t> </a:t>
            </a:r>
          </a:p>
          <a:p>
            <a:pPr marL="0" indent="0">
              <a:buNone/>
            </a:pPr>
            <a:endParaRPr lang="en-US" sz="1100" dirty="0" smtClean="0"/>
          </a:p>
          <a:p>
            <a:pPr marL="0" indent="0">
              <a:spcAft>
                <a:spcPts val="1200"/>
              </a:spcAft>
              <a:buNone/>
            </a:pPr>
            <a:r>
              <a:rPr lang="en-US" dirty="0" smtClean="0"/>
              <a:t>Primary means cited:</a:t>
            </a:r>
          </a:p>
          <a:p>
            <a:pPr indent="-228600"/>
            <a:r>
              <a:rPr lang="en-US" dirty="0" smtClean="0"/>
              <a:t>Assessments (internal and external)</a:t>
            </a:r>
          </a:p>
          <a:p>
            <a:pPr indent="-228600"/>
            <a:r>
              <a:rPr lang="en-US" dirty="0" smtClean="0"/>
              <a:t>Formal review meetings with Management, Board of Directors and/or DOE</a:t>
            </a:r>
          </a:p>
          <a:p>
            <a:pPr indent="-228600"/>
            <a:r>
              <a:rPr lang="en-US" dirty="0" smtClean="0"/>
              <a:t>Review of Performance Metrics</a:t>
            </a:r>
          </a:p>
          <a:p>
            <a:pPr marL="0" indent="0">
              <a:buNone/>
            </a:pPr>
            <a:endParaRPr lang="en-US" dirty="0" smtClean="0"/>
          </a:p>
          <a:p>
            <a:pPr marL="0" indent="0">
              <a:buNone/>
            </a:pPr>
            <a:r>
              <a:rPr lang="en-US" b="1" i="1" dirty="0" smtClean="0"/>
              <a:t>EFCOG Best Practice #68: </a:t>
            </a:r>
            <a:r>
              <a:rPr lang="en-US" b="1" i="1" dirty="0"/>
              <a:t>Employ a deployed staff model to help managers use CAS effectively, and a central group for CAS program management and cause analysis.</a:t>
            </a:r>
            <a:r>
              <a:rPr lang="en-US" dirty="0"/>
              <a:t> </a:t>
            </a:r>
            <a:endParaRPr lang="en-US" dirty="0" smtClean="0"/>
          </a:p>
          <a:p>
            <a:pPr marL="0" indent="0">
              <a:buNone/>
            </a:pPr>
            <a:endParaRPr lang="en-US" dirty="0"/>
          </a:p>
          <a:p>
            <a:pPr marL="0" indent="0">
              <a:buNone/>
            </a:pPr>
            <a:r>
              <a:rPr lang="en-US" b="1" i="1" dirty="0" smtClean="0"/>
              <a:t>Best Practice at SLAC</a:t>
            </a:r>
            <a:r>
              <a:rPr lang="en-US" b="1" i="1" dirty="0"/>
              <a:t> </a:t>
            </a:r>
            <a:r>
              <a:rPr lang="en-US" b="1" i="1" dirty="0" smtClean="0"/>
              <a:t>National Accelerator Laboratory: Strong relationship between SLAC, Stanford University and DOE built on trust with no metrics for we found vs. they found.</a:t>
            </a:r>
            <a:endParaRPr lang="en-US" b="1" i="1" dirty="0"/>
          </a:p>
        </p:txBody>
      </p:sp>
    </p:spTree>
    <p:extLst>
      <p:ext uri="{BB962C8B-B14F-4D97-AF65-F5344CB8AC3E}">
        <p14:creationId xmlns:p14="http://schemas.microsoft.com/office/powerpoint/2010/main" val="1655215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Reviews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87861987"/>
              </p:ext>
            </p:extLst>
          </p:nvPr>
        </p:nvGraphicFramePr>
        <p:xfrm>
          <a:off x="1219200" y="1828800"/>
          <a:ext cx="6286501" cy="3840480"/>
        </p:xfrm>
        <a:graphic>
          <a:graphicData uri="http://schemas.openxmlformats.org/drawingml/2006/table">
            <a:tbl>
              <a:tblPr firstRow="1" firstCol="1" bandRow="1">
                <a:tableStyleId>{5C22544A-7EE6-4342-B048-85BDC9FD1C3A}</a:tableStyleId>
              </a:tblPr>
              <a:tblGrid>
                <a:gridCol w="5181603"/>
                <a:gridCol w="1104898"/>
              </a:tblGrid>
              <a:tr h="640080">
                <a:tc>
                  <a:txBody>
                    <a:bodyPr/>
                    <a:lstStyle/>
                    <a:p>
                      <a:pPr marL="0" marR="0">
                        <a:lnSpc>
                          <a:spcPct val="115000"/>
                        </a:lnSpc>
                        <a:spcBef>
                          <a:spcPts val="0"/>
                        </a:spcBef>
                        <a:spcAft>
                          <a:spcPts val="0"/>
                        </a:spcAft>
                      </a:pPr>
                      <a:r>
                        <a:rPr lang="en-US" sz="2400" dirty="0">
                          <a:effectLst/>
                        </a:rPr>
                        <a:t>Third Party Audits</a:t>
                      </a:r>
                      <a:endParaRPr lang="en-US" sz="2400" dirty="0">
                        <a:effectLst/>
                        <a:latin typeface="Calibri"/>
                        <a:ea typeface="Calibri"/>
                        <a:cs typeface="Times New Roman"/>
                      </a:endParaRPr>
                    </a:p>
                  </a:txBody>
                  <a:tcPr marL="95250" marR="95250" marT="47625" marB="47625" anchor="ctr">
                    <a:solidFill>
                      <a:srgbClr val="00B0F0"/>
                    </a:solidFill>
                  </a:tcPr>
                </a:tc>
                <a:tc>
                  <a:txBody>
                    <a:bodyPr/>
                    <a:lstStyle/>
                    <a:p>
                      <a:pPr marL="0" marR="0" algn="r">
                        <a:lnSpc>
                          <a:spcPct val="115000"/>
                        </a:lnSpc>
                        <a:spcBef>
                          <a:spcPts val="0"/>
                        </a:spcBef>
                        <a:spcAft>
                          <a:spcPts val="0"/>
                        </a:spcAft>
                      </a:pPr>
                      <a:r>
                        <a:rPr lang="en-US" sz="2400" dirty="0" smtClean="0">
                          <a:effectLst/>
                        </a:rPr>
                        <a:t>87%</a:t>
                      </a:r>
                      <a:endParaRPr lang="en-US" sz="2400" dirty="0">
                        <a:effectLst/>
                        <a:latin typeface="Calibri"/>
                        <a:ea typeface="Calibri"/>
                        <a:cs typeface="Times New Roman"/>
                      </a:endParaRPr>
                    </a:p>
                  </a:txBody>
                  <a:tcPr marL="95250" marR="95250" marT="47625" marB="47625" anchor="ctr">
                    <a:solidFill>
                      <a:srgbClr val="00B0F0"/>
                    </a:solidFill>
                  </a:tcPr>
                </a:tc>
              </a:tr>
              <a:tr h="640080">
                <a:tc>
                  <a:txBody>
                    <a:bodyPr/>
                    <a:lstStyle/>
                    <a:p>
                      <a:pPr marL="0" marR="0">
                        <a:lnSpc>
                          <a:spcPct val="115000"/>
                        </a:lnSpc>
                        <a:spcBef>
                          <a:spcPts val="0"/>
                        </a:spcBef>
                        <a:spcAft>
                          <a:spcPts val="0"/>
                        </a:spcAft>
                      </a:pPr>
                      <a:r>
                        <a:rPr lang="en-US" sz="2400" dirty="0">
                          <a:effectLst/>
                        </a:rPr>
                        <a:t>Peer Reviews</a:t>
                      </a:r>
                      <a:endParaRPr lang="en-US" sz="24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400" b="1" kern="1200" dirty="0" smtClean="0">
                          <a:solidFill>
                            <a:schemeClr val="lt1"/>
                          </a:solidFill>
                          <a:effectLst/>
                          <a:latin typeface="+mn-lt"/>
                          <a:ea typeface="+mn-ea"/>
                          <a:cs typeface="+mn-cs"/>
                        </a:rPr>
                        <a:t>87%</a:t>
                      </a:r>
                      <a:endParaRPr lang="en-US" sz="2400" b="1" kern="1200" dirty="0">
                        <a:solidFill>
                          <a:schemeClr val="lt1"/>
                        </a:solidFill>
                        <a:effectLst/>
                        <a:latin typeface="+mn-lt"/>
                        <a:ea typeface="+mn-ea"/>
                        <a:cs typeface="+mn-cs"/>
                      </a:endParaRPr>
                    </a:p>
                  </a:txBody>
                  <a:tcPr marL="95250" marR="95250" marT="47625" marB="47625" anchor="ctr">
                    <a:solidFill>
                      <a:srgbClr val="00B0F0"/>
                    </a:solidFill>
                  </a:tcPr>
                </a:tc>
              </a:tr>
              <a:tr h="640080">
                <a:tc>
                  <a:txBody>
                    <a:bodyPr/>
                    <a:lstStyle/>
                    <a:p>
                      <a:pPr marL="0" marR="0">
                        <a:lnSpc>
                          <a:spcPct val="115000"/>
                        </a:lnSpc>
                        <a:spcBef>
                          <a:spcPts val="0"/>
                        </a:spcBef>
                        <a:spcAft>
                          <a:spcPts val="0"/>
                        </a:spcAft>
                      </a:pPr>
                      <a:r>
                        <a:rPr lang="en-US" sz="2400" dirty="0">
                          <a:effectLst/>
                        </a:rPr>
                        <a:t>Independent Assessments</a:t>
                      </a:r>
                      <a:endParaRPr lang="en-US" sz="24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400" b="1" kern="1200" dirty="0" smtClean="0">
                          <a:solidFill>
                            <a:schemeClr val="lt1"/>
                          </a:solidFill>
                          <a:effectLst/>
                          <a:latin typeface="+mn-lt"/>
                          <a:ea typeface="+mn-ea"/>
                          <a:cs typeface="+mn-cs"/>
                        </a:rPr>
                        <a:t>100%</a:t>
                      </a:r>
                      <a:endParaRPr lang="en-US" sz="2400" b="1" kern="1200" dirty="0">
                        <a:solidFill>
                          <a:schemeClr val="lt1"/>
                        </a:solidFill>
                        <a:effectLst/>
                        <a:latin typeface="+mn-lt"/>
                        <a:ea typeface="+mn-ea"/>
                        <a:cs typeface="+mn-cs"/>
                      </a:endParaRPr>
                    </a:p>
                  </a:txBody>
                  <a:tcPr marL="95250" marR="95250" marT="47625" marB="47625" anchor="ctr">
                    <a:solidFill>
                      <a:srgbClr val="00B0F0"/>
                    </a:solidFill>
                  </a:tcPr>
                </a:tc>
              </a:tr>
              <a:tr h="640080">
                <a:tc>
                  <a:txBody>
                    <a:bodyPr/>
                    <a:lstStyle/>
                    <a:p>
                      <a:pPr marL="0" marR="0">
                        <a:lnSpc>
                          <a:spcPct val="115000"/>
                        </a:lnSpc>
                        <a:spcBef>
                          <a:spcPts val="0"/>
                        </a:spcBef>
                        <a:spcAft>
                          <a:spcPts val="0"/>
                        </a:spcAft>
                      </a:pPr>
                      <a:r>
                        <a:rPr lang="en-US" sz="2400" dirty="0">
                          <a:effectLst/>
                        </a:rPr>
                        <a:t>External Certifications</a:t>
                      </a:r>
                      <a:endParaRPr lang="en-US" sz="24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400" b="1" kern="1200" dirty="0" smtClean="0">
                          <a:solidFill>
                            <a:schemeClr val="lt1"/>
                          </a:solidFill>
                          <a:effectLst/>
                          <a:latin typeface="+mn-lt"/>
                          <a:ea typeface="+mn-ea"/>
                          <a:cs typeface="+mn-cs"/>
                        </a:rPr>
                        <a:t>73%</a:t>
                      </a:r>
                      <a:endParaRPr lang="en-US" sz="2400" b="1" kern="1200" dirty="0">
                        <a:solidFill>
                          <a:schemeClr val="lt1"/>
                        </a:solidFill>
                        <a:effectLst/>
                        <a:latin typeface="+mn-lt"/>
                        <a:ea typeface="+mn-ea"/>
                        <a:cs typeface="+mn-cs"/>
                      </a:endParaRPr>
                    </a:p>
                  </a:txBody>
                  <a:tcPr marL="95250" marR="95250" marT="47625" marB="47625" anchor="ctr">
                    <a:solidFill>
                      <a:srgbClr val="00B0F0"/>
                    </a:solidFill>
                  </a:tcPr>
                </a:tc>
              </a:tr>
              <a:tr h="640080">
                <a:tc>
                  <a:txBody>
                    <a:bodyPr/>
                    <a:lstStyle/>
                    <a:p>
                      <a:pPr marL="0" marR="0">
                        <a:lnSpc>
                          <a:spcPct val="115000"/>
                        </a:lnSpc>
                        <a:spcBef>
                          <a:spcPts val="0"/>
                        </a:spcBef>
                        <a:spcAft>
                          <a:spcPts val="0"/>
                        </a:spcAft>
                      </a:pPr>
                      <a:r>
                        <a:rPr lang="en-US" sz="2400" dirty="0">
                          <a:effectLst/>
                        </a:rPr>
                        <a:t>Parent Company Reviews/Audits</a:t>
                      </a:r>
                      <a:endParaRPr lang="en-US" sz="24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400" b="1" kern="1200" dirty="0" smtClean="0">
                          <a:solidFill>
                            <a:schemeClr val="lt1"/>
                          </a:solidFill>
                          <a:effectLst/>
                          <a:latin typeface="+mn-lt"/>
                          <a:ea typeface="+mn-ea"/>
                          <a:cs typeface="+mn-cs"/>
                        </a:rPr>
                        <a:t>93%</a:t>
                      </a:r>
                      <a:endParaRPr lang="en-US" sz="2400" b="1" kern="1200" dirty="0">
                        <a:solidFill>
                          <a:schemeClr val="lt1"/>
                        </a:solidFill>
                        <a:effectLst/>
                        <a:latin typeface="+mn-lt"/>
                        <a:ea typeface="+mn-ea"/>
                        <a:cs typeface="+mn-cs"/>
                      </a:endParaRPr>
                    </a:p>
                  </a:txBody>
                  <a:tcPr marL="95250" marR="95250" marT="47625" marB="47625" anchor="ctr">
                    <a:solidFill>
                      <a:srgbClr val="00B0F0"/>
                    </a:solidFill>
                  </a:tcPr>
                </a:tc>
              </a:tr>
              <a:tr h="640080">
                <a:tc>
                  <a:txBody>
                    <a:bodyPr/>
                    <a:lstStyle/>
                    <a:p>
                      <a:pPr marL="0" marR="0">
                        <a:lnSpc>
                          <a:spcPct val="115000"/>
                        </a:lnSpc>
                        <a:spcBef>
                          <a:spcPts val="0"/>
                        </a:spcBef>
                        <a:spcAft>
                          <a:spcPts val="0"/>
                        </a:spcAft>
                      </a:pPr>
                      <a:r>
                        <a:rPr lang="en-US" sz="2400" dirty="0">
                          <a:effectLst/>
                        </a:rPr>
                        <a:t>Other </a:t>
                      </a:r>
                      <a:r>
                        <a:rPr lang="en-US" sz="2400" dirty="0" smtClean="0">
                          <a:effectLst/>
                        </a:rPr>
                        <a:t>(Federal</a:t>
                      </a:r>
                      <a:r>
                        <a:rPr lang="en-US" sz="2400" baseline="0" dirty="0" smtClean="0">
                          <a:effectLst/>
                        </a:rPr>
                        <a:t> Assessments</a:t>
                      </a:r>
                      <a:r>
                        <a:rPr lang="en-US" sz="2400" dirty="0" smtClean="0">
                          <a:effectLst/>
                        </a:rPr>
                        <a:t>)</a:t>
                      </a:r>
                      <a:endParaRPr lang="en-US" sz="2400" dirty="0">
                        <a:effectLst/>
                        <a:latin typeface="Calibri"/>
                        <a:ea typeface="Calibri"/>
                        <a:cs typeface="Times New Roman"/>
                      </a:endParaRPr>
                    </a:p>
                  </a:txBody>
                  <a:tcPr marL="95250" marR="95250" marT="47625" marB="47625" anchor="ctr">
                    <a:solidFill>
                      <a:srgbClr val="00B0F0"/>
                    </a:solidFill>
                  </a:tcPr>
                </a:tc>
                <a:tc>
                  <a:txBody>
                    <a:bodyPr/>
                    <a:lstStyle/>
                    <a:p>
                      <a:pPr marL="0" marR="0" algn="r" defTabSz="914400" rtl="0" eaLnBrk="1" latinLnBrk="0" hangingPunct="1">
                        <a:lnSpc>
                          <a:spcPct val="115000"/>
                        </a:lnSpc>
                        <a:spcBef>
                          <a:spcPts val="0"/>
                        </a:spcBef>
                        <a:spcAft>
                          <a:spcPts val="0"/>
                        </a:spcAft>
                      </a:pPr>
                      <a:r>
                        <a:rPr lang="en-US" sz="2400" b="1" kern="1200" dirty="0" smtClean="0">
                          <a:solidFill>
                            <a:schemeClr val="lt1"/>
                          </a:solidFill>
                          <a:effectLst/>
                          <a:latin typeface="+mn-lt"/>
                          <a:ea typeface="+mn-ea"/>
                          <a:cs typeface="+mn-cs"/>
                        </a:rPr>
                        <a:t>13%</a:t>
                      </a:r>
                      <a:endParaRPr lang="en-US" sz="2400" b="1" kern="1200" dirty="0">
                        <a:solidFill>
                          <a:schemeClr val="lt1"/>
                        </a:solidFill>
                        <a:effectLst/>
                        <a:latin typeface="+mn-lt"/>
                        <a:ea typeface="+mn-ea"/>
                        <a:cs typeface="+mn-cs"/>
                      </a:endParaRPr>
                    </a:p>
                  </a:txBody>
                  <a:tcPr marL="95250" marR="95250" marT="47625" marB="47625" anchor="ctr">
                    <a:solidFill>
                      <a:srgbClr val="00B0F0"/>
                    </a:solidFill>
                  </a:tcPr>
                </a:tc>
              </a:tr>
            </a:tbl>
          </a:graphicData>
        </a:graphic>
      </p:graphicFrame>
    </p:spTree>
    <p:extLst>
      <p:ext uri="{BB962C8B-B14F-4D97-AF65-F5344CB8AC3E}">
        <p14:creationId xmlns:p14="http://schemas.microsoft.com/office/powerpoint/2010/main" val="4110725165"/>
      </p:ext>
    </p:extLst>
  </p:cSld>
  <p:clrMapOvr>
    <a:masterClrMapping/>
  </p:clrMapOvr>
</p:sld>
</file>

<file path=ppt/theme/theme1.xml><?xml version="1.0" encoding="utf-8"?>
<a:theme xmlns:a="http://schemas.openxmlformats.org/drawingml/2006/main" name="EFCOG Template 3">
  <a:themeElements>
    <a:clrScheme name="EFCOG Template 3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EFCOG Template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FCOG Template 3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EFCOG Template 3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EFCOG Template 3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EFCOG Template 3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EFCOG Template 3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EFCOG Template 3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EFCOG Template 3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EFCOG Template 3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EFCOG Template 3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EFCOG Template 3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efcog fall 2014 strategy</Template>
  <TotalTime>12786</TotalTime>
  <Words>4088</Words>
  <Application>Microsoft Office PowerPoint</Application>
  <PresentationFormat>On-screen Show (4:3)</PresentationFormat>
  <Paragraphs>616</Paragraphs>
  <Slides>56</Slides>
  <Notes>56</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EFCOG Template 3</vt:lpstr>
      <vt:lpstr>EFCOG Contractor Assurance System (CAS) Survey</vt:lpstr>
      <vt:lpstr>Overall Summary</vt:lpstr>
      <vt:lpstr>CAS Survey  </vt:lpstr>
      <vt:lpstr>CAS Requirements </vt:lpstr>
      <vt:lpstr>Management Responsibilities</vt:lpstr>
      <vt:lpstr>CAS Scope</vt:lpstr>
      <vt:lpstr>CAS Scope (Continued)</vt:lpstr>
      <vt:lpstr>CAS Effectiveness Validation</vt:lpstr>
      <vt:lpstr>External Reviews</vt:lpstr>
      <vt:lpstr>Internal Reviews</vt:lpstr>
      <vt:lpstr>Example Measures for CAS Efficiency</vt:lpstr>
      <vt:lpstr>Assessments</vt:lpstr>
      <vt:lpstr>Methods to Select Self-Assessments</vt:lpstr>
      <vt:lpstr>Self-Assessment Effectiveness</vt:lpstr>
      <vt:lpstr>Self-Assessment Rating Considerations (different examples given by various respondents  to demonstrate if their SA process is effective)</vt:lpstr>
      <vt:lpstr>Criteria for Risk Informed  Assessment Planning</vt:lpstr>
      <vt:lpstr>Criteria for Risk Informed  Assessment Planning (Continued)</vt:lpstr>
      <vt:lpstr>Assessments on High Risk Activities </vt:lpstr>
      <vt:lpstr>Risk Based Assessments </vt:lpstr>
      <vt:lpstr>Assessment Management</vt:lpstr>
      <vt:lpstr>Factors for Issue Significance</vt:lpstr>
      <vt:lpstr>Factors for Issue Significance</vt:lpstr>
      <vt:lpstr>Significance Levels</vt:lpstr>
      <vt:lpstr>Significance Level </vt:lpstr>
      <vt:lpstr>Corrective Action metrics</vt:lpstr>
      <vt:lpstr>Handling Overdue Corrective Actions </vt:lpstr>
      <vt:lpstr>Other Actions from Review of Corrective Action Timeliness Metrics</vt:lpstr>
      <vt:lpstr>Effectiveness Reviews</vt:lpstr>
      <vt:lpstr>Effectiveness Review Training and Qualification Requirements</vt:lpstr>
      <vt:lpstr>Performance Analysis</vt:lpstr>
      <vt:lpstr>Performance Analysis Review</vt:lpstr>
      <vt:lpstr>Timely Communication to the Contracting Officer </vt:lpstr>
      <vt:lpstr>Feedback and Improvement Mechanisms Utilized</vt:lpstr>
      <vt:lpstr>Feedback and Improvement Mechanisms Utilized (continued)</vt:lpstr>
      <vt:lpstr>Metrics and Targets Used within CAS </vt:lpstr>
      <vt:lpstr>Metrics and Targets Used within CAS (continued) </vt:lpstr>
      <vt:lpstr>Basis for Confidence  in Metrics Utilized</vt:lpstr>
      <vt:lpstr>Benchmarking</vt:lpstr>
      <vt:lpstr>CAS Description Document</vt:lpstr>
      <vt:lpstr>Frequency of Analysis  of CAS results</vt:lpstr>
      <vt:lpstr>Requirements Governing CAS</vt:lpstr>
      <vt:lpstr>Other Requirements Governing CAS?</vt:lpstr>
      <vt:lpstr>Internal Program Reviews</vt:lpstr>
      <vt:lpstr>Internal Program Reviews (continued)</vt:lpstr>
      <vt:lpstr>Program Reviews by DOE</vt:lpstr>
      <vt:lpstr>Results from DOE Reviews</vt:lpstr>
      <vt:lpstr>Validation of Assessments</vt:lpstr>
      <vt:lpstr>Coding Issues for Trend Analysis</vt:lpstr>
      <vt:lpstr>Ways to Identify Cross-Cutting Issues</vt:lpstr>
      <vt:lpstr>Best Practices for CAS</vt:lpstr>
      <vt:lpstr>CAS Staffing</vt:lpstr>
      <vt:lpstr>Planned CAS Improvements</vt:lpstr>
      <vt:lpstr>Planned CAS Improvements (continued)</vt:lpstr>
      <vt:lpstr>How Does the Performance Evaluation Plan Address/Measure CAS</vt:lpstr>
      <vt:lpstr>Additional Comments</vt:lpstr>
      <vt:lpstr>Reference: Titles of Respondents</vt:lpstr>
    </vt:vector>
  </TitlesOfParts>
  <Company>ORNL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DOE-EFCOG ISM &amp; QA Strategic Planning &amp; Direction</dc:title>
  <dc:creator>Ramsey, Charles Trent</dc:creator>
  <cp:lastModifiedBy>Windows User</cp:lastModifiedBy>
  <cp:revision>69</cp:revision>
  <cp:lastPrinted>2016-04-18T23:16:06Z</cp:lastPrinted>
  <dcterms:created xsi:type="dcterms:W3CDTF">2014-10-23T12:34:25Z</dcterms:created>
  <dcterms:modified xsi:type="dcterms:W3CDTF">2016-11-14T20:15:02Z</dcterms:modified>
</cp:coreProperties>
</file>