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72" r:id="rId3"/>
    <p:sldId id="262" r:id="rId4"/>
    <p:sldId id="271" r:id="rId5"/>
    <p:sldId id="266" r:id="rId6"/>
    <p:sldId id="267" r:id="rId7"/>
    <p:sldId id="268" r:id="rId8"/>
    <p:sldId id="269" r:id="rId9"/>
    <p:sldId id="265" r:id="rId10"/>
    <p:sldId id="270" r:id="rId11"/>
    <p:sldId id="263" r:id="rId12"/>
    <p:sldId id="273"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Donald, John A" initials="MJA" lastIdx="2" clrIdx="0">
    <p:extLst>
      <p:ext uri="{19B8F6BF-5375-455C-9EA6-DF929625EA0E}">
        <p15:presenceInfo xmlns:p15="http://schemas.microsoft.com/office/powerpoint/2012/main" userId="S-1-5-21-2109546190-1799621885-1573980499-289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66CCFF"/>
    <a:srgbClr val="99CCFF"/>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52492" autoAdjust="0"/>
  </p:normalViewPr>
  <p:slideViewPr>
    <p:cSldViewPr>
      <p:cViewPr varScale="1">
        <p:scale>
          <a:sx n="70" d="100"/>
          <a:sy n="70" d="100"/>
        </p:scale>
        <p:origin x="1162" y="4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1" d="100"/>
          <a:sy n="61" d="100"/>
        </p:scale>
        <p:origin x="2026"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154F19D-DE6B-4E18-86C2-1ED180BC7094}" type="datetimeFigureOut">
              <a:rPr lang="en-US" smtClean="0"/>
              <a:t>11/15/2016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86306F2-EE0B-4F62-87E9-CAA70DECBB4A}" type="slidenum">
              <a:rPr lang="en-US" smtClean="0"/>
              <a:t>‹#›</a:t>
            </a:fld>
            <a:endParaRPr lang="en-US"/>
          </a:p>
        </p:txBody>
      </p:sp>
    </p:spTree>
    <p:extLst>
      <p:ext uri="{BB962C8B-B14F-4D97-AF65-F5344CB8AC3E}">
        <p14:creationId xmlns:p14="http://schemas.microsoft.com/office/powerpoint/2010/main" val="733920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2ABC358-F060-4A7D-B50B-7544D723A7E9}" type="datetimeFigureOut">
              <a:rPr lang="en-US" smtClean="0"/>
              <a:t>11/15/2016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0908EE8-F918-4CFC-8554-24F3D44C3012}" type="slidenum">
              <a:rPr lang="en-US" smtClean="0"/>
              <a:t>‹#›</a:t>
            </a:fld>
            <a:endParaRPr lang="en-US" dirty="0"/>
          </a:p>
        </p:txBody>
      </p:sp>
    </p:spTree>
    <p:extLst>
      <p:ext uri="{BB962C8B-B14F-4D97-AF65-F5344CB8AC3E}">
        <p14:creationId xmlns:p14="http://schemas.microsoft.com/office/powerpoint/2010/main" val="1809063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908EE8-F918-4CFC-8554-24F3D44C3012}" type="slidenum">
              <a:rPr lang="en-US" smtClean="0"/>
              <a:t>7</a:t>
            </a:fld>
            <a:endParaRPr lang="en-US" dirty="0"/>
          </a:p>
        </p:txBody>
      </p:sp>
    </p:spTree>
    <p:extLst>
      <p:ext uri="{BB962C8B-B14F-4D97-AF65-F5344CB8AC3E}">
        <p14:creationId xmlns:p14="http://schemas.microsoft.com/office/powerpoint/2010/main" val="495237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908EE8-F918-4CFC-8554-24F3D44C3012}" type="slidenum">
              <a:rPr lang="en-US" smtClean="0"/>
              <a:t>8</a:t>
            </a:fld>
            <a:endParaRPr lang="en-US" dirty="0"/>
          </a:p>
        </p:txBody>
      </p:sp>
    </p:spTree>
    <p:extLst>
      <p:ext uri="{BB962C8B-B14F-4D97-AF65-F5344CB8AC3E}">
        <p14:creationId xmlns:p14="http://schemas.microsoft.com/office/powerpoint/2010/main" val="6765864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21540" name="Rectangle 4"/>
          <p:cNvSpPr>
            <a:spLocks noGrp="1" noChangeArrowheads="1"/>
          </p:cNvSpPr>
          <p:nvPr>
            <p:ph type="subTitle" idx="1"/>
          </p:nvPr>
        </p:nvSpPr>
        <p:spPr>
          <a:xfrm>
            <a:off x="849312" y="2057400"/>
            <a:ext cx="7456487" cy="3354388"/>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43" name="Rectangle 3"/>
          <p:cNvSpPr txBox="1">
            <a:spLocks noChangeArrowheads="1"/>
          </p:cNvSpPr>
          <p:nvPr userDrawn="1"/>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3900" b="1">
                <a:solidFill>
                  <a:srgbClr val="002060"/>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a:lstStyle>
          <a:p>
            <a:endParaRPr lang="en-US" altLang="en-US" kern="0" dirty="0" smtClean="0"/>
          </a:p>
        </p:txBody>
      </p:sp>
      <p:pic>
        <p:nvPicPr>
          <p:cNvPr id="44" name="Picture 43"/>
          <p:cNvPicPr>
            <a:picLocks noChangeAspect="1"/>
          </p:cNvPicPr>
          <p:nvPr userDrawn="1"/>
        </p:nvPicPr>
        <p:blipFill rotWithShape="1">
          <a:blip r:embed="rId2" cstate="print">
            <a:extLst>
              <a:ext uri="{28A0092B-C50C-407E-A947-70E740481C1C}">
                <a14:useLocalDpi xmlns:a14="http://schemas.microsoft.com/office/drawing/2010/main" val="0"/>
              </a:ext>
            </a:extLst>
          </a:blip>
          <a:srcRect r="82500"/>
          <a:stretch/>
        </p:blipFill>
        <p:spPr>
          <a:xfrm>
            <a:off x="381000" y="381000"/>
            <a:ext cx="1231392" cy="1181131"/>
          </a:xfrm>
          <a:prstGeom prst="rect">
            <a:avLst/>
          </a:prstGeom>
        </p:spPr>
      </p:pic>
      <p:sp>
        <p:nvSpPr>
          <p:cNvPr id="45" name="Rectangle 4"/>
          <p:cNvSpPr>
            <a:spLocks noChangeArrowheads="1"/>
          </p:cNvSpPr>
          <p:nvPr userDrawn="1"/>
        </p:nvSpPr>
        <p:spPr bwMode="auto">
          <a:xfrm>
            <a:off x="228600" y="228600"/>
            <a:ext cx="8686800" cy="6400800"/>
          </a:xfrm>
          <a:prstGeom prst="rect">
            <a:avLst/>
          </a:prstGeom>
          <a:noFill/>
          <a:ln w="5715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p>
        </p:txBody>
      </p:sp>
      <p:pic>
        <p:nvPicPr>
          <p:cNvPr id="46" name="Picture 2" descr="C:\Users\kenney\AppData\Local\Microsoft\Windows\Temporary Internet Files\Content.Outlook\VSWERTPF\EHSS Logo new3 updated.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477000" y="5581227"/>
            <a:ext cx="2186940" cy="9719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62200" y="292101"/>
            <a:ext cx="6324600" cy="1295400"/>
          </a:xfrm>
        </p:spPr>
        <p:txBody>
          <a:bodyPr/>
          <a:lstStyle>
            <a:lvl1pPr>
              <a:defRPr>
                <a:solidFill>
                  <a:srgbClr val="00206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tabLst>
                <a:tab pos="5943600" algn="l"/>
              </a:tabLst>
              <a:defRPr/>
            </a:lvl1pPr>
            <a:lvl2pPr>
              <a:tabLst>
                <a:tab pos="6126480" algn="l"/>
              </a:tabLst>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fld id="{812D749F-E603-4151-B070-D0632608459C}" type="datetime1">
              <a:rPr lang="en-US" smtClean="0"/>
              <a:t>11/15/2016</a:t>
            </a:fld>
            <a:endParaRPr lang="en-US" dirty="0"/>
          </a:p>
        </p:txBody>
      </p:sp>
      <p:sp>
        <p:nvSpPr>
          <p:cNvPr id="5" name="Rectangle 6"/>
          <p:cNvSpPr>
            <a:spLocks noGrp="1" noChangeArrowheads="1"/>
          </p:cNvSpPr>
          <p:nvPr>
            <p:ph type="ftr" sz="quarter" idx="11"/>
          </p:nvPr>
        </p:nvSpPr>
        <p:spPr>
          <a:ln/>
        </p:spPr>
        <p:txBody>
          <a:bodyPr/>
          <a:lstStyle>
            <a:lvl1pPr>
              <a:defRPr/>
            </a:lvl1pPr>
          </a:lstStyle>
          <a:p>
            <a:endParaRPr lang="en-US" dirty="0"/>
          </a:p>
        </p:txBody>
      </p:sp>
      <p:sp>
        <p:nvSpPr>
          <p:cNvPr id="6" name="Rectangle 7"/>
          <p:cNvSpPr>
            <a:spLocks noGrp="1" noChangeArrowheads="1"/>
          </p:cNvSpPr>
          <p:nvPr>
            <p:ph type="sldNum" sz="quarter" idx="12"/>
          </p:nvPr>
        </p:nvSpPr>
        <p:spPr>
          <a:ln/>
        </p:spPr>
        <p:txBody>
          <a:bodyPr/>
          <a:lstStyle>
            <a:lvl1pPr>
              <a:defRPr/>
            </a:lvl1pPr>
          </a:lstStyle>
          <a:p>
            <a:fld id="{246EC44E-87A9-446C-820B-955DC3FB1A13}" type="slidenum">
              <a:rPr lang="en-US" smtClean="0"/>
              <a:pPr/>
              <a:t>‹#›</a:t>
            </a:fld>
            <a:endParaRPr lang="en-US" dirty="0"/>
          </a:p>
        </p:txBody>
      </p:sp>
      <p:sp>
        <p:nvSpPr>
          <p:cNvPr id="7" name="TextBox 6"/>
          <p:cNvSpPr txBox="1"/>
          <p:nvPr userDrawn="1"/>
        </p:nvSpPr>
        <p:spPr>
          <a:xfrm>
            <a:off x="2057400" y="6260068"/>
            <a:ext cx="5562600" cy="369332"/>
          </a:xfrm>
          <a:prstGeom prst="rect">
            <a:avLst/>
          </a:prstGeom>
          <a:noFill/>
        </p:spPr>
        <p:txBody>
          <a:bodyPr wrap="square" rtlCol="0">
            <a:spAutoFit/>
          </a:bodyPr>
          <a:lstStyle/>
          <a:p>
            <a:pPr algn="ctr"/>
            <a:r>
              <a:rPr lang="en-US" dirty="0" smtClean="0">
                <a:latin typeface="Franklin Gothic Medium" panose="020B0603020102020204" pitchFamily="34" charset="0"/>
              </a:rPr>
              <a:t>Office of Environment,</a:t>
            </a:r>
            <a:r>
              <a:rPr lang="en-US" baseline="0" dirty="0" smtClean="0">
                <a:latin typeface="Franklin Gothic Medium" panose="020B0603020102020204" pitchFamily="34" charset="0"/>
              </a:rPr>
              <a:t> Health, Safety and Security</a:t>
            </a:r>
            <a:endParaRPr lang="en-US" dirty="0">
              <a:latin typeface="Franklin Gothic Medium" panose="020B0603020102020204"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1612392" y="292101"/>
            <a:ext cx="7074408"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dirty="0"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32051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23D9DCF7-7560-426C-8B3C-1366ACD4AE7F}" type="datetime1">
              <a:rPr lang="en-US" smtClean="0"/>
              <a:t>11/15/2016</a:t>
            </a:fld>
            <a:endParaRPr lang="en-US" dirty="0"/>
          </a:p>
        </p:txBody>
      </p:sp>
      <p:sp>
        <p:nvSpPr>
          <p:cNvPr id="32051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dirty="0"/>
          </a:p>
        </p:txBody>
      </p:sp>
      <p:sp>
        <p:nvSpPr>
          <p:cNvPr id="32051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246EC44E-87A9-446C-820B-955DC3FB1A13}" type="slidenum">
              <a:rPr lang="en-US" smtClean="0"/>
              <a:pPr/>
              <a:t>‹#›</a:t>
            </a:fld>
            <a:endParaRPr lang="en-US" dirty="0"/>
          </a:p>
        </p:txBody>
      </p:sp>
      <p:pic>
        <p:nvPicPr>
          <p:cNvPr id="40" name="Picture 39"/>
          <p:cNvPicPr>
            <a:picLocks noChangeAspect="1"/>
          </p:cNvPicPr>
          <p:nvPr userDrawn="1"/>
        </p:nvPicPr>
        <p:blipFill rotWithShape="1">
          <a:blip r:embed="rId4" cstate="print">
            <a:extLst>
              <a:ext uri="{28A0092B-C50C-407E-A947-70E740481C1C}">
                <a14:useLocalDpi xmlns:a14="http://schemas.microsoft.com/office/drawing/2010/main" val="0"/>
              </a:ext>
            </a:extLst>
          </a:blip>
          <a:srcRect r="82500"/>
          <a:stretch/>
        </p:blipFill>
        <p:spPr>
          <a:xfrm>
            <a:off x="381000" y="384048"/>
            <a:ext cx="1231392" cy="1181131"/>
          </a:xfrm>
          <a:prstGeom prst="rect">
            <a:avLst/>
          </a:prstGeom>
        </p:spPr>
      </p:pic>
      <p:sp>
        <p:nvSpPr>
          <p:cNvPr id="41" name="Rectangle 4"/>
          <p:cNvSpPr>
            <a:spLocks noChangeArrowheads="1"/>
          </p:cNvSpPr>
          <p:nvPr userDrawn="1"/>
        </p:nvSpPr>
        <p:spPr bwMode="auto">
          <a:xfrm>
            <a:off x="228600" y="228600"/>
            <a:ext cx="8686800" cy="6400800"/>
          </a:xfrm>
          <a:prstGeom prst="rect">
            <a:avLst/>
          </a:prstGeom>
          <a:noFill/>
          <a:ln w="5715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rtl="0" eaLnBrk="1" fontAlgn="base" hangingPunct="1">
        <a:spcBef>
          <a:spcPct val="0"/>
        </a:spcBef>
        <a:spcAft>
          <a:spcPct val="0"/>
        </a:spcAft>
        <a:defRPr sz="3900" b="1">
          <a:solidFill>
            <a:srgbClr val="002060"/>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600200" y="2286000"/>
            <a:ext cx="6781800" cy="1371600"/>
          </a:xfrm>
        </p:spPr>
        <p:txBody>
          <a:bodyPr/>
          <a:lstStyle/>
          <a:p>
            <a:pPr algn="ctr"/>
            <a:r>
              <a:rPr lang="en-US" sz="2400" dirty="0" smtClean="0"/>
              <a:t>Contractor Assurance </a:t>
            </a:r>
            <a:r>
              <a:rPr lang="en-US" sz="2400" dirty="0" smtClean="0"/>
              <a:t>System </a:t>
            </a:r>
            <a:r>
              <a:rPr lang="en-US" sz="2400" dirty="0" smtClean="0"/>
              <a:t>(CAS</a:t>
            </a:r>
            <a:r>
              <a:rPr lang="en-US" sz="2400" dirty="0" smtClean="0"/>
              <a:t>)</a:t>
            </a:r>
            <a:br>
              <a:rPr lang="en-US" sz="2400" dirty="0" smtClean="0"/>
            </a:br>
            <a:r>
              <a:rPr lang="en-US" sz="2400" dirty="0" smtClean="0"/>
              <a:t>EFCOG/DOE Effectiveness Kickoff Meeting </a:t>
            </a:r>
            <a:r>
              <a:rPr lang="en-US" sz="2400" dirty="0" smtClean="0"/>
              <a:t/>
            </a:r>
            <a:br>
              <a:rPr lang="en-US" sz="2400" dirty="0" smtClean="0"/>
            </a:br>
            <a:r>
              <a:rPr lang="en-US" sz="2400" dirty="0" smtClean="0"/>
              <a:t> </a:t>
            </a:r>
            <a:r>
              <a:rPr lang="en-US" sz="2400" dirty="0" smtClean="0"/>
              <a:t/>
            </a:r>
            <a:br>
              <a:rPr lang="en-US" sz="2400" dirty="0" smtClean="0"/>
            </a:br>
            <a:r>
              <a:rPr lang="en-US" sz="2400" dirty="0" smtClean="0"/>
              <a:t>November 16-17, 2016</a:t>
            </a:r>
            <a:endParaRPr lang="en-US" sz="2400" dirty="0"/>
          </a:p>
        </p:txBody>
      </p:sp>
      <p:sp>
        <p:nvSpPr>
          <p:cNvPr id="5" name="Subtitle 2"/>
          <p:cNvSpPr txBox="1">
            <a:spLocks/>
          </p:cNvSpPr>
          <p:nvPr/>
        </p:nvSpPr>
        <p:spPr bwMode="auto">
          <a:xfrm>
            <a:off x="381000" y="5181600"/>
            <a:ext cx="4724400" cy="129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r" rtl="0" eaLnBrk="1" fontAlgn="base" hangingPunct="1">
              <a:spcBef>
                <a:spcPct val="20000"/>
              </a:spcBef>
              <a:spcAft>
                <a:spcPct val="0"/>
              </a:spcAft>
              <a:buClr>
                <a:schemeClr val="tx2"/>
              </a:buClr>
              <a:buSzPct val="70000"/>
              <a:buFont typeface="Wingdings" pitchFamily="2" charset="2"/>
              <a:buNone/>
              <a:defRPr sz="32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algn="l">
              <a:spcBef>
                <a:spcPct val="10000"/>
              </a:spcBef>
            </a:pPr>
            <a:r>
              <a:rPr lang="en-US" sz="1600" kern="0" dirty="0" smtClean="0"/>
              <a:t>Patricia R. Worthington, PhD </a:t>
            </a:r>
          </a:p>
          <a:p>
            <a:pPr algn="l">
              <a:spcBef>
                <a:spcPct val="10000"/>
              </a:spcBef>
            </a:pPr>
            <a:r>
              <a:rPr lang="en-US" sz="1600" kern="0" dirty="0" smtClean="0"/>
              <a:t>Director, Office of Health and Safety (AU-10)</a:t>
            </a:r>
          </a:p>
          <a:p>
            <a:pPr algn="l">
              <a:spcBef>
                <a:spcPct val="10000"/>
              </a:spcBef>
            </a:pPr>
            <a:r>
              <a:rPr lang="en-US" sz="1600" kern="0" dirty="0" smtClean="0"/>
              <a:t>Office of Environment, Health, Safety and Security</a:t>
            </a:r>
          </a:p>
          <a:p>
            <a:pPr algn="l">
              <a:spcBef>
                <a:spcPct val="10000"/>
              </a:spcBef>
            </a:pPr>
            <a:r>
              <a:rPr lang="en-US" sz="1600" kern="0" dirty="0" smtClean="0"/>
              <a:t>U.S. Department of Energy</a:t>
            </a:r>
            <a:endParaRPr lang="en-US" sz="1600" kern="0" dirty="0"/>
          </a:p>
        </p:txBody>
      </p:sp>
    </p:spTree>
    <p:extLst>
      <p:ext uri="{BB962C8B-B14F-4D97-AF65-F5344CB8AC3E}">
        <p14:creationId xmlns:p14="http://schemas.microsoft.com/office/powerpoint/2010/main" val="707475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239000" cy="808038"/>
          </a:xfrm>
        </p:spPr>
        <p:txBody>
          <a:bodyPr/>
          <a:lstStyle/>
          <a:p>
            <a:pPr algn="ctr"/>
            <a:r>
              <a:rPr lang="en-US" sz="3600" dirty="0" smtClean="0"/>
              <a:t>Path Forward</a:t>
            </a:r>
            <a:r>
              <a:rPr lang="en-US" sz="3600" dirty="0" smtClean="0"/>
              <a:t> </a:t>
            </a:r>
            <a:r>
              <a:rPr lang="en-US" sz="3600" dirty="0"/>
              <a:t>for </a:t>
            </a:r>
            <a:r>
              <a:rPr lang="en-US" sz="3600" dirty="0" smtClean="0"/>
              <a:t>CAS</a:t>
            </a:r>
            <a:endParaRPr lang="en-US" sz="3600" dirty="0"/>
          </a:p>
        </p:txBody>
      </p:sp>
      <p:sp>
        <p:nvSpPr>
          <p:cNvPr id="4" name="Content Placeholder 3"/>
          <p:cNvSpPr>
            <a:spLocks noGrp="1"/>
          </p:cNvSpPr>
          <p:nvPr>
            <p:ph idx="1"/>
          </p:nvPr>
        </p:nvSpPr>
        <p:spPr>
          <a:xfrm>
            <a:off x="330200" y="1524000"/>
            <a:ext cx="8382000" cy="4572000"/>
          </a:xfrm>
        </p:spPr>
        <p:txBody>
          <a:bodyPr/>
          <a:lstStyle/>
          <a:p>
            <a:pPr lvl="0"/>
            <a:r>
              <a:rPr lang="en-US" sz="2400" dirty="0"/>
              <a:t>Utilize outcomes of EFCOG Safety Working Group to further improve implementation of the </a:t>
            </a:r>
            <a:r>
              <a:rPr lang="en-US" sz="2400" dirty="0" smtClean="0"/>
              <a:t>226 </a:t>
            </a:r>
            <a:r>
              <a:rPr lang="en-US" sz="2400" dirty="0"/>
              <a:t>set of directives (</a:t>
            </a:r>
            <a:r>
              <a:rPr lang="en-US" sz="2400" dirty="0" smtClean="0"/>
              <a:t>Policy, Order, and Guide) </a:t>
            </a:r>
            <a:endParaRPr lang="en-US" sz="2400" dirty="0"/>
          </a:p>
          <a:p>
            <a:pPr marL="685800" lvl="1" indent="-342900">
              <a:buClr>
                <a:schemeClr val="tx2"/>
              </a:buClr>
              <a:buNone/>
            </a:pPr>
            <a:r>
              <a:rPr lang="en-US" sz="1800" dirty="0" smtClean="0"/>
              <a:t>-	Comprise </a:t>
            </a:r>
            <a:r>
              <a:rPr lang="en-US" sz="1800" dirty="0"/>
              <a:t>Working Group </a:t>
            </a:r>
            <a:r>
              <a:rPr lang="en-US" sz="1800" dirty="0" smtClean="0"/>
              <a:t>of laboratory and contractor partners </a:t>
            </a:r>
            <a:r>
              <a:rPr lang="en-US" sz="1800" dirty="0"/>
              <a:t>from NNSA, SC, </a:t>
            </a:r>
            <a:r>
              <a:rPr lang="en-US" sz="1800" dirty="0" smtClean="0"/>
              <a:t>NE, and </a:t>
            </a:r>
            <a:r>
              <a:rPr lang="en-US" sz="1800" dirty="0" smtClean="0"/>
              <a:t>EM. </a:t>
            </a:r>
          </a:p>
          <a:p>
            <a:pPr marL="685800" lvl="1" indent="-342900">
              <a:buClr>
                <a:schemeClr val="tx2"/>
              </a:buClr>
              <a:buNone/>
            </a:pPr>
            <a:r>
              <a:rPr lang="en-US" sz="1800" dirty="0" smtClean="0"/>
              <a:t>-</a:t>
            </a:r>
            <a:r>
              <a:rPr lang="en-US" sz="1800" dirty="0" smtClean="0"/>
              <a:t>	</a:t>
            </a:r>
            <a:r>
              <a:rPr lang="en-US" sz="1800" dirty="0" smtClean="0"/>
              <a:t>Develop tools </a:t>
            </a:r>
            <a:r>
              <a:rPr lang="en-US" sz="1800" dirty="0"/>
              <a:t>to gauge the maturity </a:t>
            </a:r>
            <a:r>
              <a:rPr lang="en-US" sz="1800" dirty="0" smtClean="0"/>
              <a:t>and effectiveness of CAS.</a:t>
            </a:r>
            <a:endParaRPr lang="en-US" sz="1800" dirty="0"/>
          </a:p>
          <a:p>
            <a:pPr marL="685800" lvl="1" indent="-342900">
              <a:buClr>
                <a:schemeClr val="tx2"/>
              </a:buClr>
              <a:buNone/>
            </a:pPr>
            <a:r>
              <a:rPr lang="en-US" sz="1800" dirty="0" smtClean="0"/>
              <a:t>-	Utilize </a:t>
            </a:r>
            <a:r>
              <a:rPr lang="en-US" sz="1800" dirty="0"/>
              <a:t>lessons-learned from </a:t>
            </a:r>
            <a:r>
              <a:rPr lang="en-US" sz="1800" dirty="0" smtClean="0"/>
              <a:t>benchmarking </a:t>
            </a:r>
            <a:r>
              <a:rPr lang="en-US" sz="1800" dirty="0"/>
              <a:t>of 8 contractor </a:t>
            </a:r>
            <a:r>
              <a:rPr lang="en-US" sz="1800" dirty="0" smtClean="0"/>
              <a:t>CASs, to include: </a:t>
            </a:r>
          </a:p>
          <a:p>
            <a:pPr lvl="2">
              <a:buClr>
                <a:schemeClr val="tx2"/>
              </a:buClr>
            </a:pPr>
            <a:r>
              <a:rPr lang="en-US" sz="1400" dirty="0" smtClean="0"/>
              <a:t>Self-assessments</a:t>
            </a:r>
          </a:p>
          <a:p>
            <a:pPr lvl="2">
              <a:buClr>
                <a:schemeClr val="tx2"/>
              </a:buClr>
            </a:pPr>
            <a:r>
              <a:rPr lang="en-US" sz="1400" dirty="0" smtClean="0"/>
              <a:t>Feedback </a:t>
            </a:r>
            <a:r>
              <a:rPr lang="en-US" sz="1400" dirty="0"/>
              <a:t>and lessons-learned</a:t>
            </a:r>
          </a:p>
          <a:p>
            <a:pPr lvl="2">
              <a:buClr>
                <a:schemeClr val="tx2"/>
              </a:buClr>
            </a:pPr>
            <a:r>
              <a:rPr lang="en-US" sz="1400" dirty="0"/>
              <a:t>Issues management</a:t>
            </a:r>
          </a:p>
          <a:p>
            <a:pPr lvl="2">
              <a:buClr>
                <a:schemeClr val="tx2"/>
              </a:buClr>
            </a:pPr>
            <a:r>
              <a:rPr lang="en-US" sz="1400" dirty="0"/>
              <a:t>Performance evaluation</a:t>
            </a:r>
          </a:p>
          <a:p>
            <a:pPr lvl="2">
              <a:buClr>
                <a:schemeClr val="tx2"/>
              </a:buClr>
            </a:pPr>
            <a:r>
              <a:rPr lang="en-US" sz="1400" dirty="0"/>
              <a:t>Management oversight/review boards</a:t>
            </a:r>
          </a:p>
          <a:p>
            <a:pPr lvl="2">
              <a:buClr>
                <a:schemeClr val="tx2"/>
              </a:buClr>
            </a:pPr>
            <a:r>
              <a:rPr lang="en-US" sz="1400" dirty="0"/>
              <a:t>Contract governance processes</a:t>
            </a:r>
          </a:p>
          <a:p>
            <a:pPr lvl="2">
              <a:buClr>
                <a:schemeClr val="tx2"/>
              </a:buClr>
            </a:pPr>
            <a:r>
              <a:rPr lang="en-US" sz="1400" dirty="0"/>
              <a:t>Involvement with corporate parents, third party </a:t>
            </a:r>
            <a:r>
              <a:rPr lang="en-US" sz="1400" dirty="0" smtClean="0"/>
              <a:t>reviews</a:t>
            </a:r>
            <a:endParaRPr lang="en-US" sz="1400" dirty="0"/>
          </a:p>
          <a:p>
            <a:endParaRPr lang="en-US" dirty="0"/>
          </a:p>
        </p:txBody>
      </p:sp>
      <p:sp>
        <p:nvSpPr>
          <p:cNvPr id="3" name="Slide Number Placeholder 2"/>
          <p:cNvSpPr>
            <a:spLocks noGrp="1"/>
          </p:cNvSpPr>
          <p:nvPr>
            <p:ph type="sldNum" sz="quarter" idx="12"/>
          </p:nvPr>
        </p:nvSpPr>
        <p:spPr/>
        <p:txBody>
          <a:bodyPr/>
          <a:lstStyle/>
          <a:p>
            <a:fld id="{246EC44E-87A9-446C-820B-955DC3FB1A13}" type="slidenum">
              <a:rPr lang="en-US" smtClean="0"/>
              <a:pPr/>
              <a:t>10</a:t>
            </a:fld>
            <a:endParaRPr lang="en-US" dirty="0"/>
          </a:p>
        </p:txBody>
      </p:sp>
    </p:spTree>
    <p:extLst>
      <p:ext uri="{BB962C8B-B14F-4D97-AF65-F5344CB8AC3E}">
        <p14:creationId xmlns:p14="http://schemas.microsoft.com/office/powerpoint/2010/main" val="606406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57200"/>
            <a:ext cx="7239000" cy="1112838"/>
          </a:xfrm>
        </p:spPr>
        <p:txBody>
          <a:bodyPr/>
          <a:lstStyle/>
          <a:p>
            <a:pPr algn="ctr"/>
            <a:r>
              <a:rPr lang="en-US" sz="3600" dirty="0" smtClean="0"/>
              <a:t>CAS as a Part of a </a:t>
            </a:r>
            <a:br>
              <a:rPr lang="en-US" sz="3600" dirty="0" smtClean="0"/>
            </a:br>
            <a:r>
              <a:rPr lang="en-US" sz="3600" dirty="0" smtClean="0"/>
              <a:t>System of Oversight</a:t>
            </a:r>
            <a:endParaRPr lang="en-US" sz="3600" dirty="0"/>
          </a:p>
        </p:txBody>
      </p:sp>
      <p:sp>
        <p:nvSpPr>
          <p:cNvPr id="4" name="Content Placeholder 3"/>
          <p:cNvSpPr>
            <a:spLocks noGrp="1"/>
          </p:cNvSpPr>
          <p:nvPr>
            <p:ph idx="1"/>
          </p:nvPr>
        </p:nvSpPr>
        <p:spPr>
          <a:xfrm>
            <a:off x="457200" y="2057399"/>
            <a:ext cx="8229600" cy="4073525"/>
          </a:xfrm>
        </p:spPr>
        <p:txBody>
          <a:bodyPr/>
          <a:lstStyle/>
          <a:p>
            <a:pPr marL="0" indent="0">
              <a:buNone/>
            </a:pPr>
            <a:r>
              <a:rPr lang="en-US" dirty="0" smtClean="0"/>
              <a:t>Site contractor assurance systems should include assurance systems and processes established by DOE contractors and Federal oversight programs and should be comprehensive and integrated for key aspects of operations essential to mission success.</a:t>
            </a:r>
            <a:endParaRPr lang="en-US" dirty="0"/>
          </a:p>
        </p:txBody>
      </p:sp>
      <p:sp>
        <p:nvSpPr>
          <p:cNvPr id="3" name="Slide Number Placeholder 2"/>
          <p:cNvSpPr>
            <a:spLocks noGrp="1"/>
          </p:cNvSpPr>
          <p:nvPr>
            <p:ph type="sldNum" sz="quarter" idx="12"/>
          </p:nvPr>
        </p:nvSpPr>
        <p:spPr/>
        <p:txBody>
          <a:bodyPr/>
          <a:lstStyle/>
          <a:p>
            <a:fld id="{246EC44E-87A9-446C-820B-955DC3FB1A13}" type="slidenum">
              <a:rPr lang="en-US" smtClean="0"/>
              <a:pPr/>
              <a:t>11</a:t>
            </a:fld>
            <a:endParaRPr lang="en-US" dirty="0"/>
          </a:p>
        </p:txBody>
      </p:sp>
    </p:spTree>
    <p:extLst>
      <p:ext uri="{BB962C8B-B14F-4D97-AF65-F5344CB8AC3E}">
        <p14:creationId xmlns:p14="http://schemas.microsoft.com/office/powerpoint/2010/main" val="768764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7239000" cy="838200"/>
          </a:xfrm>
        </p:spPr>
        <p:txBody>
          <a:bodyPr/>
          <a:lstStyle/>
          <a:p>
            <a:pPr algn="ctr"/>
            <a:r>
              <a:rPr lang="en-US" sz="3400" dirty="0" smtClean="0"/>
              <a:t>DOE G 226.1-2A</a:t>
            </a:r>
            <a:br>
              <a:rPr lang="en-US" sz="3400" dirty="0" smtClean="0"/>
            </a:br>
            <a:r>
              <a:rPr lang="en-US" sz="3400" dirty="0" smtClean="0"/>
              <a:t>Section 4.1.7 Safety Culture</a:t>
            </a:r>
            <a:endParaRPr lang="en-US" sz="3400" dirty="0"/>
          </a:p>
        </p:txBody>
      </p:sp>
      <p:sp>
        <p:nvSpPr>
          <p:cNvPr id="4" name="Content Placeholder 3"/>
          <p:cNvSpPr>
            <a:spLocks noGrp="1"/>
          </p:cNvSpPr>
          <p:nvPr>
            <p:ph idx="1"/>
          </p:nvPr>
        </p:nvSpPr>
        <p:spPr>
          <a:xfrm>
            <a:off x="457200" y="2057399"/>
            <a:ext cx="8229600" cy="4073525"/>
          </a:xfrm>
        </p:spPr>
        <p:txBody>
          <a:bodyPr/>
          <a:lstStyle/>
          <a:p>
            <a:pPr marL="0" indent="0">
              <a:buNone/>
            </a:pPr>
            <a:r>
              <a:rPr lang="en-US" sz="2600" dirty="0" smtClean="0"/>
              <a:t>Information of significance to </a:t>
            </a:r>
            <a:r>
              <a:rPr lang="en-US" sz="2600" dirty="0" smtClean="0"/>
              <a:t>SCIP and link to ISM</a:t>
            </a:r>
            <a:endParaRPr lang="en-US" sz="2600" dirty="0" smtClean="0"/>
          </a:p>
          <a:p>
            <a:r>
              <a:rPr lang="en-US" sz="2600" dirty="0" smtClean="0"/>
              <a:t>Literature reviews</a:t>
            </a:r>
          </a:p>
          <a:p>
            <a:r>
              <a:rPr lang="en-US" sz="2600" dirty="0" smtClean="0"/>
              <a:t>EFCOG, DNFSB 2011-1, memoranda from DOE senior leadership</a:t>
            </a:r>
          </a:p>
          <a:p>
            <a:r>
              <a:rPr lang="en-US" sz="2600" dirty="0" smtClean="0"/>
              <a:t>Monitoring Safety Culture</a:t>
            </a:r>
          </a:p>
          <a:p>
            <a:r>
              <a:rPr lang="en-US" sz="2600" dirty="0" smtClean="0"/>
              <a:t>Cross-cutting area</a:t>
            </a:r>
          </a:p>
          <a:p>
            <a:r>
              <a:rPr lang="en-US" sz="2600" dirty="0" smtClean="0"/>
              <a:t>Assessments and Criteria</a:t>
            </a:r>
            <a:r>
              <a:rPr lang="en-US" sz="2600" dirty="0"/>
              <a:t> </a:t>
            </a:r>
            <a:r>
              <a:rPr lang="en-US" sz="2600" dirty="0" smtClean="0"/>
              <a:t>Review and Approach  Documents</a:t>
            </a:r>
          </a:p>
        </p:txBody>
      </p:sp>
      <p:sp>
        <p:nvSpPr>
          <p:cNvPr id="3" name="Slide Number Placeholder 2"/>
          <p:cNvSpPr>
            <a:spLocks noGrp="1"/>
          </p:cNvSpPr>
          <p:nvPr>
            <p:ph type="sldNum" sz="quarter" idx="12"/>
          </p:nvPr>
        </p:nvSpPr>
        <p:spPr/>
        <p:txBody>
          <a:bodyPr/>
          <a:lstStyle/>
          <a:p>
            <a:fld id="{246EC44E-87A9-446C-820B-955DC3FB1A13}" type="slidenum">
              <a:rPr lang="en-US" smtClean="0"/>
              <a:pPr/>
              <a:t>12</a:t>
            </a:fld>
            <a:endParaRPr lang="en-US" dirty="0"/>
          </a:p>
        </p:txBody>
      </p:sp>
    </p:spTree>
    <p:extLst>
      <p:ext uri="{BB962C8B-B14F-4D97-AF65-F5344CB8AC3E}">
        <p14:creationId xmlns:p14="http://schemas.microsoft.com/office/powerpoint/2010/main" val="3725436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48506"/>
            <a:ext cx="7239000" cy="808038"/>
          </a:xfrm>
        </p:spPr>
        <p:txBody>
          <a:bodyPr/>
          <a:lstStyle/>
          <a:p>
            <a:pPr algn="ctr"/>
            <a:r>
              <a:rPr lang="en-US" sz="3200" dirty="0" smtClean="0"/>
              <a:t>The Federal Oversight and </a:t>
            </a:r>
            <a:br>
              <a:rPr lang="en-US" sz="3200" dirty="0" smtClean="0"/>
            </a:br>
            <a:r>
              <a:rPr lang="en-US" sz="3200" dirty="0" smtClean="0"/>
              <a:t>CAS Directives Set</a:t>
            </a:r>
            <a:endParaRPr lang="en-US" sz="3200" dirty="0"/>
          </a:p>
        </p:txBody>
      </p:sp>
      <p:sp>
        <p:nvSpPr>
          <p:cNvPr id="4" name="Content Placeholder 3"/>
          <p:cNvSpPr>
            <a:spLocks noGrp="1"/>
          </p:cNvSpPr>
          <p:nvPr>
            <p:ph idx="1"/>
          </p:nvPr>
        </p:nvSpPr>
        <p:spPr>
          <a:xfrm>
            <a:off x="457200" y="2133600"/>
            <a:ext cx="8153400" cy="3768725"/>
          </a:xfrm>
        </p:spPr>
        <p:txBody>
          <a:bodyPr/>
          <a:lstStyle/>
          <a:p>
            <a:r>
              <a:rPr lang="en-US" sz="2600" dirty="0" smtClean="0"/>
              <a:t>DOE P 226.1B, </a:t>
            </a:r>
            <a:r>
              <a:rPr lang="en-US" sz="2600" i="1" dirty="0" smtClean="0"/>
              <a:t>Department of Energy Oversight Policy,</a:t>
            </a:r>
            <a:r>
              <a:rPr lang="en-US" sz="2600" dirty="0" smtClean="0"/>
              <a:t> 2011, </a:t>
            </a:r>
            <a:r>
              <a:rPr lang="en-US" sz="2600" u="sng" dirty="0" smtClean="0"/>
              <a:t>Cancelled</a:t>
            </a:r>
          </a:p>
          <a:p>
            <a:r>
              <a:rPr lang="en-US" sz="2600" dirty="0" smtClean="0"/>
              <a:t>DOE P 226.2, </a:t>
            </a:r>
            <a:r>
              <a:rPr lang="en-US" sz="2600" i="1" dirty="0" smtClean="0"/>
              <a:t>Policy for Federal Oversight and Contractor Assurance, </a:t>
            </a:r>
            <a:r>
              <a:rPr lang="en-US" sz="2600" dirty="0" smtClean="0"/>
              <a:t>2016</a:t>
            </a:r>
          </a:p>
          <a:p>
            <a:r>
              <a:rPr lang="en-US" sz="2600" dirty="0" smtClean="0"/>
              <a:t>DOE O 226.1B, </a:t>
            </a:r>
            <a:r>
              <a:rPr lang="en-US" sz="2600" i="1" dirty="0" smtClean="0"/>
              <a:t>Implementation of Department of Energy Oversight Policy, </a:t>
            </a:r>
            <a:r>
              <a:rPr lang="en-US" sz="2600" dirty="0" smtClean="0"/>
              <a:t>2011</a:t>
            </a:r>
          </a:p>
          <a:p>
            <a:r>
              <a:rPr lang="en-US" sz="2600" dirty="0" smtClean="0"/>
              <a:t>DOE G 226.1-2A, </a:t>
            </a:r>
            <a:r>
              <a:rPr lang="en-US" sz="2600" i="1" dirty="0" smtClean="0"/>
              <a:t>Federal Management Oversight of Department of Energy Nuclear Facilities, </a:t>
            </a:r>
            <a:r>
              <a:rPr lang="en-US" sz="2600" dirty="0" smtClean="0"/>
              <a:t>2014</a:t>
            </a:r>
          </a:p>
          <a:p>
            <a:pPr marL="0" indent="0" algn="ctr">
              <a:buNone/>
            </a:pPr>
            <a:endParaRPr lang="en-US" sz="2400" i="1" dirty="0"/>
          </a:p>
        </p:txBody>
      </p:sp>
      <p:sp>
        <p:nvSpPr>
          <p:cNvPr id="3" name="Slide Number Placeholder 2"/>
          <p:cNvSpPr>
            <a:spLocks noGrp="1"/>
          </p:cNvSpPr>
          <p:nvPr>
            <p:ph type="sldNum" sz="quarter" idx="12"/>
          </p:nvPr>
        </p:nvSpPr>
        <p:spPr/>
        <p:txBody>
          <a:bodyPr/>
          <a:lstStyle/>
          <a:p>
            <a:fld id="{246EC44E-87A9-446C-820B-955DC3FB1A13}" type="slidenum">
              <a:rPr lang="en-US" smtClean="0"/>
              <a:pPr/>
              <a:t>2</a:t>
            </a:fld>
            <a:endParaRPr lang="en-US" dirty="0"/>
          </a:p>
        </p:txBody>
      </p:sp>
    </p:spTree>
    <p:extLst>
      <p:ext uri="{BB962C8B-B14F-4D97-AF65-F5344CB8AC3E}">
        <p14:creationId xmlns:p14="http://schemas.microsoft.com/office/powerpoint/2010/main" val="776339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71130"/>
            <a:ext cx="7239000" cy="808038"/>
          </a:xfrm>
        </p:spPr>
        <p:txBody>
          <a:bodyPr/>
          <a:lstStyle/>
          <a:p>
            <a:pPr algn="ctr"/>
            <a:r>
              <a:rPr lang="en-US" sz="3600" dirty="0" smtClean="0"/>
              <a:t>History of CAS</a:t>
            </a:r>
            <a:endParaRPr lang="en-US" sz="3600" dirty="0"/>
          </a:p>
        </p:txBody>
      </p:sp>
      <p:sp>
        <p:nvSpPr>
          <p:cNvPr id="4" name="Content Placeholder 3"/>
          <p:cNvSpPr>
            <a:spLocks noGrp="1"/>
          </p:cNvSpPr>
          <p:nvPr>
            <p:ph idx="1"/>
          </p:nvPr>
        </p:nvSpPr>
        <p:spPr>
          <a:xfrm>
            <a:off x="457200" y="2133600"/>
            <a:ext cx="8153400" cy="3768725"/>
          </a:xfrm>
        </p:spPr>
        <p:txBody>
          <a:bodyPr/>
          <a:lstStyle/>
          <a:p>
            <a:pPr marL="0" indent="0">
              <a:buNone/>
            </a:pPr>
            <a:r>
              <a:rPr lang="en-US" dirty="0"/>
              <a:t>DOE </a:t>
            </a:r>
            <a:r>
              <a:rPr lang="en-US" dirty="0" smtClean="0"/>
              <a:t>institutionalized its </a:t>
            </a:r>
            <a:r>
              <a:rPr lang="en-US" dirty="0"/>
              <a:t>expectations and requirements for contractor assurance </a:t>
            </a:r>
            <a:r>
              <a:rPr lang="en-US" dirty="0" smtClean="0"/>
              <a:t>systems </a:t>
            </a:r>
            <a:r>
              <a:rPr lang="en-US" dirty="0"/>
              <a:t>and </a:t>
            </a:r>
            <a:r>
              <a:rPr lang="en-US" dirty="0" smtClean="0"/>
              <a:t>Federal </a:t>
            </a:r>
            <a:r>
              <a:rPr lang="en-US" dirty="0"/>
              <a:t>oversight as early as </a:t>
            </a:r>
            <a:r>
              <a:rPr lang="en-US" dirty="0" smtClean="0"/>
              <a:t>1997, </a:t>
            </a:r>
            <a:r>
              <a:rPr lang="en-US" dirty="0"/>
              <a:t>and </a:t>
            </a:r>
            <a:r>
              <a:rPr lang="en-US" dirty="0" smtClean="0"/>
              <a:t>efforts to strengthen these processes continues today.</a:t>
            </a:r>
          </a:p>
          <a:p>
            <a:pPr marL="0" indent="0" algn="ctr">
              <a:buNone/>
            </a:pPr>
            <a:endParaRPr lang="en-US" sz="2400" i="1" dirty="0"/>
          </a:p>
        </p:txBody>
      </p:sp>
      <p:sp>
        <p:nvSpPr>
          <p:cNvPr id="3" name="Slide Number Placeholder 2"/>
          <p:cNvSpPr>
            <a:spLocks noGrp="1"/>
          </p:cNvSpPr>
          <p:nvPr>
            <p:ph type="sldNum" sz="quarter" idx="12"/>
          </p:nvPr>
        </p:nvSpPr>
        <p:spPr/>
        <p:txBody>
          <a:bodyPr/>
          <a:lstStyle/>
          <a:p>
            <a:fld id="{246EC44E-87A9-446C-820B-955DC3FB1A13}" type="slidenum">
              <a:rPr lang="en-US" smtClean="0"/>
              <a:pPr/>
              <a:t>3</a:t>
            </a:fld>
            <a:endParaRPr lang="en-US" dirty="0"/>
          </a:p>
        </p:txBody>
      </p:sp>
    </p:spTree>
    <p:extLst>
      <p:ext uri="{BB962C8B-B14F-4D97-AF65-F5344CB8AC3E}">
        <p14:creationId xmlns:p14="http://schemas.microsoft.com/office/powerpoint/2010/main" val="2619767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71130"/>
            <a:ext cx="7239000" cy="808038"/>
          </a:xfrm>
        </p:spPr>
        <p:txBody>
          <a:bodyPr/>
          <a:lstStyle/>
          <a:p>
            <a:pPr algn="ctr"/>
            <a:r>
              <a:rPr lang="en-US" sz="3600" dirty="0" smtClean="0"/>
              <a:t>History of CAS</a:t>
            </a:r>
            <a:endParaRPr lang="en-US" sz="3600" dirty="0"/>
          </a:p>
        </p:txBody>
      </p:sp>
      <p:sp>
        <p:nvSpPr>
          <p:cNvPr id="4" name="Content Placeholder 3"/>
          <p:cNvSpPr>
            <a:spLocks noGrp="1"/>
          </p:cNvSpPr>
          <p:nvPr>
            <p:ph idx="1"/>
          </p:nvPr>
        </p:nvSpPr>
        <p:spPr>
          <a:xfrm>
            <a:off x="457200" y="2133600"/>
            <a:ext cx="8229600" cy="1219200"/>
          </a:xfrm>
        </p:spPr>
        <p:txBody>
          <a:bodyPr/>
          <a:lstStyle/>
          <a:p>
            <a:r>
              <a:rPr lang="en-US" sz="2600" dirty="0" smtClean="0"/>
              <a:t>1997 </a:t>
            </a:r>
            <a:r>
              <a:rPr lang="en-US" sz="2600" dirty="0"/>
              <a:t>– </a:t>
            </a:r>
            <a:r>
              <a:rPr lang="en-US" sz="2600" dirty="0" smtClean="0"/>
              <a:t>DOE P 450.5, </a:t>
            </a:r>
            <a:r>
              <a:rPr lang="en-US" sz="2600" i="1" dirty="0" smtClean="0"/>
              <a:t>Line Environment, Safety and Health Oversight,</a:t>
            </a:r>
            <a:r>
              <a:rPr lang="en-US" sz="2600" dirty="0" smtClean="0"/>
              <a:t> dated June 26, 1997</a:t>
            </a:r>
          </a:p>
        </p:txBody>
      </p:sp>
      <p:sp>
        <p:nvSpPr>
          <p:cNvPr id="3" name="Slide Number Placeholder 2"/>
          <p:cNvSpPr>
            <a:spLocks noGrp="1"/>
          </p:cNvSpPr>
          <p:nvPr>
            <p:ph type="sldNum" sz="quarter" idx="12"/>
          </p:nvPr>
        </p:nvSpPr>
        <p:spPr/>
        <p:txBody>
          <a:bodyPr/>
          <a:lstStyle/>
          <a:p>
            <a:fld id="{246EC44E-87A9-446C-820B-955DC3FB1A13}" type="slidenum">
              <a:rPr lang="en-US" smtClean="0"/>
              <a:pPr/>
              <a:t>4</a:t>
            </a:fld>
            <a:endParaRPr lang="en-US" dirty="0"/>
          </a:p>
        </p:txBody>
      </p:sp>
      <p:sp>
        <p:nvSpPr>
          <p:cNvPr id="6" name="TextBox 5"/>
          <p:cNvSpPr txBox="1"/>
          <p:nvPr/>
        </p:nvSpPr>
        <p:spPr>
          <a:xfrm>
            <a:off x="457200" y="3230940"/>
            <a:ext cx="7772400" cy="2246769"/>
          </a:xfrm>
          <a:prstGeom prst="rect">
            <a:avLst/>
          </a:prstGeom>
          <a:noFill/>
          <a:ln w="19050">
            <a:noFill/>
          </a:ln>
        </p:spPr>
        <p:txBody>
          <a:bodyPr wrap="square" rtlCol="0">
            <a:spAutoFit/>
          </a:bodyPr>
          <a:lstStyle/>
          <a:p>
            <a:pPr marL="287338" indent="-287338">
              <a:spcBef>
                <a:spcPts val="1800"/>
              </a:spcBef>
            </a:pPr>
            <a:r>
              <a:rPr lang="en-US" sz="1600" dirty="0" smtClean="0"/>
              <a:t>-	</a:t>
            </a:r>
            <a:r>
              <a:rPr lang="en-US" sz="2000" dirty="0" smtClean="0"/>
              <a:t>ESH </a:t>
            </a:r>
            <a:r>
              <a:rPr lang="en-US" sz="2000" dirty="0">
                <a:sym typeface="Symbol" panose="05050102010706020507" pitchFamily="18" charset="2"/>
              </a:rPr>
              <a:t></a:t>
            </a:r>
            <a:r>
              <a:rPr lang="en-US" sz="2000" dirty="0"/>
              <a:t> contractor </a:t>
            </a:r>
            <a:r>
              <a:rPr lang="en-US" sz="2000" b="1" u="sng" dirty="0"/>
              <a:t>assessment programs</a:t>
            </a:r>
            <a:r>
              <a:rPr lang="en-US" sz="2000" dirty="0"/>
              <a:t> and Federal </a:t>
            </a:r>
            <a:r>
              <a:rPr lang="en-US" sz="2000" dirty="0" smtClean="0"/>
              <a:t>oversight programs.</a:t>
            </a:r>
            <a:endParaRPr lang="en-US" sz="2000" dirty="0"/>
          </a:p>
          <a:p>
            <a:pPr marL="287338" indent="-287338"/>
            <a:r>
              <a:rPr lang="en-US" sz="2000" dirty="0" smtClean="0"/>
              <a:t>-	Applicable </a:t>
            </a:r>
            <a:r>
              <a:rPr lang="en-US" sz="2000" dirty="0"/>
              <a:t>to contractors for laboratory, M&amp;O, integrated management contractor</a:t>
            </a:r>
            <a:r>
              <a:rPr lang="en-US" sz="2000" dirty="0" smtClean="0"/>
              <a:t>, and </a:t>
            </a:r>
            <a:r>
              <a:rPr lang="en-US" sz="2000" dirty="0"/>
              <a:t>support contractor for </a:t>
            </a:r>
            <a:r>
              <a:rPr lang="en-US" sz="2000" dirty="0" smtClean="0"/>
              <a:t>GOGO.</a:t>
            </a:r>
            <a:endParaRPr lang="en-US" sz="2000" dirty="0"/>
          </a:p>
          <a:p>
            <a:pPr marL="287338" indent="-287338"/>
            <a:r>
              <a:rPr lang="en-US" sz="2000" dirty="0" smtClean="0"/>
              <a:t>-	Linked </a:t>
            </a:r>
            <a:r>
              <a:rPr lang="en-US" sz="2000" dirty="0"/>
              <a:t>to Integrated Safety Management (ISM</a:t>
            </a:r>
            <a:r>
              <a:rPr lang="en-US" sz="2000" dirty="0" smtClean="0"/>
              <a:t>).</a:t>
            </a:r>
            <a:endParaRPr lang="en-US" sz="2000" dirty="0"/>
          </a:p>
          <a:p>
            <a:pPr marL="287338" indent="-287338"/>
            <a:r>
              <a:rPr lang="en-US" sz="2000" dirty="0" smtClean="0"/>
              <a:t>-	CAS </a:t>
            </a:r>
            <a:r>
              <a:rPr lang="en-US" sz="2000" dirty="0"/>
              <a:t>not visible in the title of the </a:t>
            </a:r>
            <a:r>
              <a:rPr lang="en-US" sz="2000" dirty="0" smtClean="0"/>
              <a:t>policy.</a:t>
            </a:r>
            <a:endParaRPr lang="en-US" sz="2000" dirty="0"/>
          </a:p>
          <a:p>
            <a:pPr marL="287338" indent="-287338"/>
            <a:r>
              <a:rPr lang="en-US" sz="2000" dirty="0" smtClean="0"/>
              <a:t>-	No </a:t>
            </a:r>
            <a:r>
              <a:rPr lang="en-US" sz="2000" dirty="0"/>
              <a:t>associated </a:t>
            </a:r>
            <a:r>
              <a:rPr lang="en-US" sz="2000" dirty="0" smtClean="0"/>
              <a:t>order.</a:t>
            </a:r>
            <a:endParaRPr lang="en-US" sz="2000" dirty="0"/>
          </a:p>
        </p:txBody>
      </p:sp>
    </p:spTree>
    <p:extLst>
      <p:ext uri="{BB962C8B-B14F-4D97-AF65-F5344CB8AC3E}">
        <p14:creationId xmlns:p14="http://schemas.microsoft.com/office/powerpoint/2010/main" val="2972108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71130"/>
            <a:ext cx="7239000" cy="808038"/>
          </a:xfrm>
        </p:spPr>
        <p:txBody>
          <a:bodyPr/>
          <a:lstStyle/>
          <a:p>
            <a:pPr algn="ctr"/>
            <a:r>
              <a:rPr lang="en-US" sz="3600" dirty="0" smtClean="0"/>
              <a:t>History of CAS</a:t>
            </a:r>
            <a:endParaRPr lang="en-US" sz="3600" dirty="0"/>
          </a:p>
        </p:txBody>
      </p:sp>
      <p:sp>
        <p:nvSpPr>
          <p:cNvPr id="4" name="Content Placeholder 3"/>
          <p:cNvSpPr>
            <a:spLocks noGrp="1"/>
          </p:cNvSpPr>
          <p:nvPr>
            <p:ph idx="1"/>
          </p:nvPr>
        </p:nvSpPr>
        <p:spPr>
          <a:xfrm>
            <a:off x="457200" y="2057399"/>
            <a:ext cx="8229600" cy="4073525"/>
          </a:xfrm>
        </p:spPr>
        <p:txBody>
          <a:bodyPr/>
          <a:lstStyle/>
          <a:p>
            <a:r>
              <a:rPr lang="en-US" sz="2600" dirty="0" smtClean="0"/>
              <a:t>2005 – DOE </a:t>
            </a:r>
            <a:r>
              <a:rPr lang="en-US" sz="2600" dirty="0"/>
              <a:t>P 226.1, </a:t>
            </a:r>
            <a:r>
              <a:rPr lang="en-US" sz="2600" i="1" dirty="0"/>
              <a:t>Department of Energy Oversight Policy, </a:t>
            </a:r>
            <a:r>
              <a:rPr lang="en-US" sz="2600" dirty="0"/>
              <a:t>dated June 10, 2005</a:t>
            </a:r>
          </a:p>
          <a:p>
            <a:r>
              <a:rPr lang="en-US" sz="2600" dirty="0" smtClean="0"/>
              <a:t>2005 – DOE O 226.1, </a:t>
            </a:r>
            <a:r>
              <a:rPr lang="en-US" sz="2600" i="1" dirty="0" smtClean="0"/>
              <a:t>Implementation of Department of Energy Oversight Policy, </a:t>
            </a:r>
            <a:r>
              <a:rPr lang="en-US" sz="2600" dirty="0" smtClean="0"/>
              <a:t>dated September 15, 2005</a:t>
            </a:r>
          </a:p>
          <a:p>
            <a:endParaRPr lang="en-US" dirty="0"/>
          </a:p>
        </p:txBody>
      </p:sp>
      <p:sp>
        <p:nvSpPr>
          <p:cNvPr id="3" name="Slide Number Placeholder 2"/>
          <p:cNvSpPr>
            <a:spLocks noGrp="1"/>
          </p:cNvSpPr>
          <p:nvPr>
            <p:ph type="sldNum" sz="quarter" idx="12"/>
          </p:nvPr>
        </p:nvSpPr>
        <p:spPr/>
        <p:txBody>
          <a:bodyPr/>
          <a:lstStyle/>
          <a:p>
            <a:fld id="{246EC44E-87A9-446C-820B-955DC3FB1A13}" type="slidenum">
              <a:rPr lang="en-US" smtClean="0"/>
              <a:pPr/>
              <a:t>5</a:t>
            </a:fld>
            <a:endParaRPr lang="en-US" dirty="0"/>
          </a:p>
        </p:txBody>
      </p:sp>
      <p:sp>
        <p:nvSpPr>
          <p:cNvPr id="6" name="TextBox 5"/>
          <p:cNvSpPr txBox="1"/>
          <p:nvPr/>
        </p:nvSpPr>
        <p:spPr>
          <a:xfrm>
            <a:off x="457200" y="4419600"/>
            <a:ext cx="7772400" cy="1569660"/>
          </a:xfrm>
          <a:prstGeom prst="rect">
            <a:avLst/>
          </a:prstGeom>
          <a:noFill/>
          <a:ln w="19050">
            <a:noFill/>
          </a:ln>
        </p:spPr>
        <p:txBody>
          <a:bodyPr wrap="square" rtlCol="0">
            <a:spAutoFit/>
          </a:bodyPr>
          <a:lstStyle/>
          <a:p>
            <a:pPr marL="287338" indent="-287338">
              <a:spcBef>
                <a:spcPts val="1800"/>
              </a:spcBef>
            </a:pPr>
            <a:r>
              <a:rPr lang="en-US" sz="1600" b="1" dirty="0" smtClean="0"/>
              <a:t>-	</a:t>
            </a:r>
            <a:r>
              <a:rPr lang="en-US" sz="1600" b="1" u="sng" dirty="0" smtClean="0"/>
              <a:t>Assurance </a:t>
            </a:r>
            <a:r>
              <a:rPr lang="en-US" sz="1600" b="1" u="sng" dirty="0"/>
              <a:t>systems</a:t>
            </a:r>
            <a:r>
              <a:rPr lang="en-US" sz="1600" dirty="0"/>
              <a:t> 226.1 established requirements for contractor assurance systems and Federal oversight programs </a:t>
            </a:r>
            <a:r>
              <a:rPr lang="en-US" sz="1600" dirty="0" smtClean="0"/>
              <a:t>(attachment </a:t>
            </a:r>
            <a:r>
              <a:rPr lang="en-US" sz="1600" dirty="0"/>
              <a:t>3</a:t>
            </a:r>
            <a:r>
              <a:rPr lang="en-US" sz="1600" dirty="0" smtClean="0"/>
              <a:t>).</a:t>
            </a:r>
            <a:endParaRPr lang="en-US" sz="1600" dirty="0"/>
          </a:p>
          <a:p>
            <a:pPr marL="287338" indent="-287338"/>
            <a:r>
              <a:rPr lang="en-US" sz="1600" dirty="0" smtClean="0"/>
              <a:t>-	Scope </a:t>
            </a:r>
            <a:r>
              <a:rPr lang="en-US" sz="1600" dirty="0"/>
              <a:t>included operational aspects of environment, safety, health, safeguards and security, cyber security, emergency management </a:t>
            </a:r>
            <a:r>
              <a:rPr lang="en-US" sz="1600" dirty="0" smtClean="0"/>
              <a:t>and </a:t>
            </a:r>
            <a:r>
              <a:rPr lang="en-US" sz="1600" b="1" u="sng" dirty="0"/>
              <a:t>business </a:t>
            </a:r>
            <a:r>
              <a:rPr lang="en-US" sz="1600" b="1" u="sng" dirty="0" smtClean="0"/>
              <a:t>operations</a:t>
            </a:r>
            <a:r>
              <a:rPr lang="en-US" sz="1600" dirty="0" smtClean="0"/>
              <a:t>.</a:t>
            </a:r>
            <a:endParaRPr lang="en-US" sz="1600" dirty="0"/>
          </a:p>
          <a:p>
            <a:pPr marL="287338" indent="-287338"/>
            <a:r>
              <a:rPr lang="en-US" sz="1600" dirty="0" smtClean="0"/>
              <a:t>-	Order </a:t>
            </a:r>
            <a:r>
              <a:rPr lang="en-US" sz="1600" dirty="0"/>
              <a:t>included Contractor Requirements Document (CRD</a:t>
            </a:r>
            <a:r>
              <a:rPr lang="en-US" sz="1600" dirty="0" smtClean="0"/>
              <a:t>). </a:t>
            </a:r>
            <a:endParaRPr lang="en-US" sz="1600" dirty="0"/>
          </a:p>
          <a:p>
            <a:pPr marL="287338" indent="-287338"/>
            <a:r>
              <a:rPr lang="en-US" sz="1600" dirty="0" smtClean="0"/>
              <a:t>-	CAS </a:t>
            </a:r>
            <a:r>
              <a:rPr lang="en-US" sz="1600" dirty="0"/>
              <a:t>not visible in the title of the policy and </a:t>
            </a:r>
            <a:r>
              <a:rPr lang="en-US" sz="1600" dirty="0" smtClean="0"/>
              <a:t>order.</a:t>
            </a:r>
            <a:endParaRPr lang="en-US" sz="1600" dirty="0"/>
          </a:p>
        </p:txBody>
      </p:sp>
    </p:spTree>
    <p:extLst>
      <p:ext uri="{BB962C8B-B14F-4D97-AF65-F5344CB8AC3E}">
        <p14:creationId xmlns:p14="http://schemas.microsoft.com/office/powerpoint/2010/main" val="1470602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71130"/>
            <a:ext cx="7239000" cy="808038"/>
          </a:xfrm>
        </p:spPr>
        <p:txBody>
          <a:bodyPr/>
          <a:lstStyle/>
          <a:p>
            <a:pPr algn="ctr"/>
            <a:r>
              <a:rPr lang="en-US" sz="3600" dirty="0" smtClean="0"/>
              <a:t>History of CAS</a:t>
            </a:r>
            <a:endParaRPr lang="en-US" sz="3600" dirty="0"/>
          </a:p>
        </p:txBody>
      </p:sp>
      <p:sp>
        <p:nvSpPr>
          <p:cNvPr id="4" name="Content Placeholder 3"/>
          <p:cNvSpPr>
            <a:spLocks noGrp="1"/>
          </p:cNvSpPr>
          <p:nvPr>
            <p:ph idx="1"/>
          </p:nvPr>
        </p:nvSpPr>
        <p:spPr/>
        <p:txBody>
          <a:bodyPr/>
          <a:lstStyle/>
          <a:p>
            <a:r>
              <a:rPr lang="en-US" sz="2600" dirty="0" smtClean="0"/>
              <a:t>2007 – DOE </a:t>
            </a:r>
            <a:r>
              <a:rPr lang="en-US" sz="2600" dirty="0"/>
              <a:t>O 226.1A, </a:t>
            </a:r>
            <a:r>
              <a:rPr lang="en-US" sz="2600" i="1" dirty="0"/>
              <a:t>Implementation of Department of Energy Oversight Policy, </a:t>
            </a:r>
            <a:r>
              <a:rPr lang="en-US" sz="2600" dirty="0"/>
              <a:t>dated July 31, 2007</a:t>
            </a:r>
          </a:p>
          <a:p>
            <a:r>
              <a:rPr lang="en-US" sz="2600" dirty="0" smtClean="0"/>
              <a:t>2007 – DOE </a:t>
            </a:r>
            <a:r>
              <a:rPr lang="en-US" sz="2600" dirty="0"/>
              <a:t>P 226.1A, </a:t>
            </a:r>
            <a:r>
              <a:rPr lang="en-US" sz="2600" i="1" dirty="0"/>
              <a:t>Department of Energy Oversight Policy, </a:t>
            </a:r>
            <a:r>
              <a:rPr lang="en-US" sz="2600" dirty="0"/>
              <a:t>dated May 25, </a:t>
            </a:r>
            <a:r>
              <a:rPr lang="en-US" sz="2600" dirty="0" smtClean="0"/>
              <a:t>2007</a:t>
            </a:r>
          </a:p>
          <a:p>
            <a:pPr marL="344487" lvl="1" indent="0">
              <a:buNone/>
            </a:pPr>
            <a:endParaRPr lang="en-US" sz="1600" dirty="0"/>
          </a:p>
          <a:p>
            <a:pPr lvl="1"/>
            <a:endParaRPr lang="en-US" sz="1400" dirty="0"/>
          </a:p>
          <a:p>
            <a:endParaRPr lang="en-US" dirty="0"/>
          </a:p>
        </p:txBody>
      </p:sp>
      <p:sp>
        <p:nvSpPr>
          <p:cNvPr id="3" name="Slide Number Placeholder 2"/>
          <p:cNvSpPr>
            <a:spLocks noGrp="1"/>
          </p:cNvSpPr>
          <p:nvPr>
            <p:ph type="sldNum" sz="quarter" idx="12"/>
          </p:nvPr>
        </p:nvSpPr>
        <p:spPr/>
        <p:txBody>
          <a:bodyPr/>
          <a:lstStyle/>
          <a:p>
            <a:fld id="{246EC44E-87A9-446C-820B-955DC3FB1A13}" type="slidenum">
              <a:rPr lang="en-US" smtClean="0"/>
              <a:pPr/>
              <a:t>6</a:t>
            </a:fld>
            <a:endParaRPr lang="en-US" dirty="0"/>
          </a:p>
        </p:txBody>
      </p:sp>
      <p:sp>
        <p:nvSpPr>
          <p:cNvPr id="6" name="TextBox 5"/>
          <p:cNvSpPr txBox="1"/>
          <p:nvPr/>
        </p:nvSpPr>
        <p:spPr>
          <a:xfrm>
            <a:off x="457200" y="4047051"/>
            <a:ext cx="7772400" cy="2062103"/>
          </a:xfrm>
          <a:prstGeom prst="rect">
            <a:avLst/>
          </a:prstGeom>
          <a:noFill/>
          <a:ln w="19050">
            <a:noFill/>
          </a:ln>
        </p:spPr>
        <p:txBody>
          <a:bodyPr wrap="square" rtlCol="0">
            <a:spAutoFit/>
          </a:bodyPr>
          <a:lstStyle/>
          <a:p>
            <a:pPr marL="287338" indent="-287338">
              <a:spcBef>
                <a:spcPts val="1800"/>
              </a:spcBef>
            </a:pPr>
            <a:r>
              <a:rPr lang="en-US" sz="1600" dirty="0" smtClean="0"/>
              <a:t>-	Removed </a:t>
            </a:r>
            <a:r>
              <a:rPr lang="en-US" sz="1600" dirty="0"/>
              <a:t>business operations from </a:t>
            </a:r>
            <a:r>
              <a:rPr lang="en-US" sz="1600" dirty="0" smtClean="0"/>
              <a:t>scope.</a:t>
            </a:r>
            <a:endParaRPr lang="en-US" sz="1600" dirty="0"/>
          </a:p>
          <a:p>
            <a:pPr marL="287338" indent="-287338"/>
            <a:r>
              <a:rPr lang="en-US" sz="1600" dirty="0" smtClean="0"/>
              <a:t>-	CRD.</a:t>
            </a:r>
            <a:endParaRPr lang="en-US" sz="1600" dirty="0"/>
          </a:p>
          <a:p>
            <a:pPr marL="287338" indent="-287338"/>
            <a:r>
              <a:rPr lang="en-US" sz="1600" dirty="0" smtClean="0"/>
              <a:t>-	Provided </a:t>
            </a:r>
            <a:r>
              <a:rPr lang="en-US" sz="1600" dirty="0"/>
              <a:t>schedule for safeguards and security, cyber security, and emergency </a:t>
            </a:r>
            <a:r>
              <a:rPr lang="en-US" sz="1600" dirty="0" smtClean="0"/>
              <a:t>management.</a:t>
            </a:r>
            <a:endParaRPr lang="en-US" sz="1600" dirty="0"/>
          </a:p>
          <a:p>
            <a:pPr marL="287338" indent="-287338"/>
            <a:r>
              <a:rPr lang="en-US" sz="1600" dirty="0" smtClean="0"/>
              <a:t>-	Integration </a:t>
            </a:r>
            <a:r>
              <a:rPr lang="en-US" sz="1600" dirty="0"/>
              <a:t>of Worker Safety and Health, Nuclear Safety, and Management Systems with Rules and Directives “for a comprehensive and rigorous assurance system.” </a:t>
            </a:r>
          </a:p>
          <a:p>
            <a:pPr marL="287338" indent="-287338"/>
            <a:r>
              <a:rPr lang="en-US" sz="1600" dirty="0" smtClean="0"/>
              <a:t>-	CAS </a:t>
            </a:r>
            <a:r>
              <a:rPr lang="en-US" sz="1600" dirty="0"/>
              <a:t>not visible in the title of the policy and </a:t>
            </a:r>
            <a:r>
              <a:rPr lang="en-US" sz="1600" dirty="0" smtClean="0"/>
              <a:t>order.</a:t>
            </a:r>
            <a:endParaRPr lang="en-US" sz="1600" dirty="0"/>
          </a:p>
        </p:txBody>
      </p:sp>
    </p:spTree>
    <p:extLst>
      <p:ext uri="{BB962C8B-B14F-4D97-AF65-F5344CB8AC3E}">
        <p14:creationId xmlns:p14="http://schemas.microsoft.com/office/powerpoint/2010/main" val="3837015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71130"/>
            <a:ext cx="7239000" cy="808038"/>
          </a:xfrm>
        </p:spPr>
        <p:txBody>
          <a:bodyPr/>
          <a:lstStyle/>
          <a:p>
            <a:pPr algn="ctr"/>
            <a:r>
              <a:rPr lang="en-US" sz="3600" dirty="0" smtClean="0"/>
              <a:t>History of CAS</a:t>
            </a:r>
            <a:endParaRPr lang="en-US" sz="3600" dirty="0"/>
          </a:p>
        </p:txBody>
      </p:sp>
      <p:sp>
        <p:nvSpPr>
          <p:cNvPr id="4" name="Content Placeholder 3"/>
          <p:cNvSpPr>
            <a:spLocks noGrp="1"/>
          </p:cNvSpPr>
          <p:nvPr>
            <p:ph idx="1"/>
          </p:nvPr>
        </p:nvSpPr>
        <p:spPr>
          <a:xfrm>
            <a:off x="457200" y="1600200"/>
            <a:ext cx="8229600" cy="4530725"/>
          </a:xfrm>
        </p:spPr>
        <p:txBody>
          <a:bodyPr/>
          <a:lstStyle/>
          <a:p>
            <a:r>
              <a:rPr lang="en-US" sz="2600" dirty="0" smtClean="0"/>
              <a:t>2011 – DOE P 226.1B, </a:t>
            </a:r>
            <a:r>
              <a:rPr lang="en-US" sz="2600" i="1" dirty="0" smtClean="0"/>
              <a:t>Department of Energy Oversight Policy, </a:t>
            </a:r>
            <a:r>
              <a:rPr lang="en-US" sz="2600" dirty="0" smtClean="0"/>
              <a:t>dated April 25, 2011</a:t>
            </a:r>
          </a:p>
          <a:p>
            <a:r>
              <a:rPr lang="en-US" sz="2600" dirty="0" smtClean="0"/>
              <a:t>2011 – DOE O 226.1B, </a:t>
            </a:r>
            <a:r>
              <a:rPr lang="en-US" sz="2600" i="1" dirty="0" smtClean="0"/>
              <a:t>Implementation of Department of Energy Oversight Policy, </a:t>
            </a:r>
            <a:r>
              <a:rPr lang="en-US" sz="2600" dirty="0" smtClean="0"/>
              <a:t>dated          April 25, 2011</a:t>
            </a:r>
          </a:p>
          <a:p>
            <a:pPr lvl="1"/>
            <a:endParaRPr lang="en-US" sz="1600" dirty="0" smtClean="0"/>
          </a:p>
          <a:p>
            <a:pPr lvl="1"/>
            <a:endParaRPr lang="en-US" sz="1600" dirty="0" smtClean="0"/>
          </a:p>
          <a:p>
            <a:pPr lvl="1"/>
            <a:endParaRPr lang="en-US" sz="1600" dirty="0" smtClean="0"/>
          </a:p>
          <a:p>
            <a:endParaRPr lang="en-US" dirty="0"/>
          </a:p>
        </p:txBody>
      </p:sp>
      <p:sp>
        <p:nvSpPr>
          <p:cNvPr id="3" name="Slide Number Placeholder 2"/>
          <p:cNvSpPr>
            <a:spLocks noGrp="1"/>
          </p:cNvSpPr>
          <p:nvPr>
            <p:ph type="sldNum" sz="quarter" idx="12"/>
          </p:nvPr>
        </p:nvSpPr>
        <p:spPr/>
        <p:txBody>
          <a:bodyPr/>
          <a:lstStyle/>
          <a:p>
            <a:fld id="{246EC44E-87A9-446C-820B-955DC3FB1A13}" type="slidenum">
              <a:rPr lang="en-US" smtClean="0"/>
              <a:pPr/>
              <a:t>7</a:t>
            </a:fld>
            <a:endParaRPr lang="en-US" dirty="0"/>
          </a:p>
        </p:txBody>
      </p:sp>
      <p:sp>
        <p:nvSpPr>
          <p:cNvPr id="5" name="TextBox 4"/>
          <p:cNvSpPr txBox="1"/>
          <p:nvPr/>
        </p:nvSpPr>
        <p:spPr>
          <a:xfrm>
            <a:off x="457200" y="3693855"/>
            <a:ext cx="8229600" cy="2308324"/>
          </a:xfrm>
          <a:prstGeom prst="rect">
            <a:avLst/>
          </a:prstGeom>
          <a:noFill/>
          <a:ln w="19050">
            <a:noFill/>
          </a:ln>
        </p:spPr>
        <p:txBody>
          <a:bodyPr wrap="square" rtlCol="0">
            <a:spAutoFit/>
          </a:bodyPr>
          <a:lstStyle/>
          <a:p>
            <a:pPr marL="287338" indent="-287338">
              <a:spcBef>
                <a:spcPts val="1800"/>
              </a:spcBef>
            </a:pPr>
            <a:r>
              <a:rPr lang="en-US" sz="1600" dirty="0" smtClean="0"/>
              <a:t>-	Included in the DOE-wide Directives Reform Initiative ― 33 directives. </a:t>
            </a:r>
            <a:endParaRPr lang="en-US" sz="1600" dirty="0"/>
          </a:p>
          <a:p>
            <a:pPr marL="287338" indent="-287338"/>
            <a:r>
              <a:rPr lang="en-US" sz="1600" dirty="0" smtClean="0"/>
              <a:t>-	Focused </a:t>
            </a:r>
            <a:r>
              <a:rPr lang="en-US" sz="1600" dirty="0"/>
              <a:t>on streamline, tailoring and flexibility; pushing accountability to lowest level, reducing redundancy; requirements appropriately only in order or rules, with guidance in guidance </a:t>
            </a:r>
            <a:r>
              <a:rPr lang="en-US" sz="1600" dirty="0" smtClean="0"/>
              <a:t>documents.</a:t>
            </a:r>
            <a:endParaRPr lang="en-US" sz="1600" dirty="0"/>
          </a:p>
          <a:p>
            <a:pPr marL="287338" indent="-287338"/>
            <a:r>
              <a:rPr lang="en-US" sz="1600" dirty="0" smtClean="0"/>
              <a:t>-	Core </a:t>
            </a:r>
            <a:r>
              <a:rPr lang="en-US" sz="1600" dirty="0"/>
              <a:t>requirements from 226 Order used to develop Contractor H </a:t>
            </a:r>
            <a:r>
              <a:rPr lang="en-US" sz="1600" dirty="0" smtClean="0"/>
              <a:t>Clauses.</a:t>
            </a:r>
            <a:endParaRPr lang="en-US" sz="1600" dirty="0"/>
          </a:p>
          <a:p>
            <a:pPr marL="287338" indent="-287338"/>
            <a:r>
              <a:rPr lang="en-US" sz="1600" dirty="0" smtClean="0"/>
              <a:t>-	Working </a:t>
            </a:r>
            <a:r>
              <a:rPr lang="en-US" sz="1600" dirty="0"/>
              <a:t>Group Co-Chairs ― Jeff Smith and Pat Worthington with Senior Managers and SMEs from across DOE Federal programs and Laboratory and contractor organizations. </a:t>
            </a:r>
          </a:p>
          <a:p>
            <a:pPr marL="287338" indent="-287338"/>
            <a:r>
              <a:rPr lang="en-US" sz="1600" dirty="0" smtClean="0"/>
              <a:t>-	CAS </a:t>
            </a:r>
            <a:r>
              <a:rPr lang="en-US" sz="1600" dirty="0"/>
              <a:t>not visible in the title of the policy and </a:t>
            </a:r>
            <a:r>
              <a:rPr lang="en-US" sz="1600" dirty="0" smtClean="0"/>
              <a:t>order.</a:t>
            </a:r>
            <a:endParaRPr lang="en-US" sz="1600" dirty="0"/>
          </a:p>
        </p:txBody>
      </p:sp>
    </p:spTree>
    <p:extLst>
      <p:ext uri="{BB962C8B-B14F-4D97-AF65-F5344CB8AC3E}">
        <p14:creationId xmlns:p14="http://schemas.microsoft.com/office/powerpoint/2010/main" val="1388281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71130"/>
            <a:ext cx="7239000" cy="808038"/>
          </a:xfrm>
        </p:spPr>
        <p:txBody>
          <a:bodyPr/>
          <a:lstStyle/>
          <a:p>
            <a:pPr algn="ctr"/>
            <a:r>
              <a:rPr lang="en-US" sz="3600" dirty="0" smtClean="0"/>
              <a:t>History of CAS</a:t>
            </a:r>
            <a:endParaRPr lang="en-US" sz="3600" dirty="0"/>
          </a:p>
        </p:txBody>
      </p:sp>
      <p:sp>
        <p:nvSpPr>
          <p:cNvPr id="4" name="Content Placeholder 3"/>
          <p:cNvSpPr>
            <a:spLocks noGrp="1"/>
          </p:cNvSpPr>
          <p:nvPr>
            <p:ph idx="1"/>
          </p:nvPr>
        </p:nvSpPr>
        <p:spPr/>
        <p:txBody>
          <a:bodyPr/>
          <a:lstStyle/>
          <a:p>
            <a:r>
              <a:rPr lang="en-US" sz="2600" dirty="0" smtClean="0"/>
              <a:t>2016 – DOE P 226.2, </a:t>
            </a:r>
            <a:r>
              <a:rPr lang="en-US" sz="2600" i="1" dirty="0" smtClean="0"/>
              <a:t>Policy for Federal Oversight and Contractor Assurance Systems, </a:t>
            </a:r>
            <a:r>
              <a:rPr lang="en-US" sz="2600" dirty="0" smtClean="0"/>
              <a:t>dated     August 9, 2016</a:t>
            </a:r>
          </a:p>
          <a:p>
            <a:endParaRPr lang="en-US" dirty="0"/>
          </a:p>
        </p:txBody>
      </p:sp>
      <p:sp>
        <p:nvSpPr>
          <p:cNvPr id="3" name="Slide Number Placeholder 2"/>
          <p:cNvSpPr>
            <a:spLocks noGrp="1"/>
          </p:cNvSpPr>
          <p:nvPr>
            <p:ph type="sldNum" sz="quarter" idx="12"/>
          </p:nvPr>
        </p:nvSpPr>
        <p:spPr/>
        <p:txBody>
          <a:bodyPr/>
          <a:lstStyle/>
          <a:p>
            <a:fld id="{246EC44E-87A9-446C-820B-955DC3FB1A13}" type="slidenum">
              <a:rPr lang="en-US" smtClean="0"/>
              <a:pPr/>
              <a:t>8</a:t>
            </a:fld>
            <a:endParaRPr lang="en-US" dirty="0"/>
          </a:p>
        </p:txBody>
      </p:sp>
      <p:sp>
        <p:nvSpPr>
          <p:cNvPr id="5" name="TextBox 4"/>
          <p:cNvSpPr txBox="1"/>
          <p:nvPr/>
        </p:nvSpPr>
        <p:spPr>
          <a:xfrm>
            <a:off x="457200" y="3124200"/>
            <a:ext cx="8229600" cy="1815882"/>
          </a:xfrm>
          <a:prstGeom prst="rect">
            <a:avLst/>
          </a:prstGeom>
          <a:noFill/>
          <a:ln w="19050">
            <a:noFill/>
          </a:ln>
        </p:spPr>
        <p:txBody>
          <a:bodyPr wrap="square" rtlCol="0">
            <a:spAutoFit/>
          </a:bodyPr>
          <a:lstStyle/>
          <a:p>
            <a:pPr marL="287338" indent="-287338">
              <a:spcBef>
                <a:spcPts val="1800"/>
              </a:spcBef>
            </a:pPr>
            <a:r>
              <a:rPr lang="en-US" sz="1600" dirty="0" smtClean="0"/>
              <a:t>-	Reinstated </a:t>
            </a:r>
            <a:r>
              <a:rPr lang="en-US" sz="1600" dirty="0"/>
              <a:t>business and financial systems in the scope of the </a:t>
            </a:r>
            <a:r>
              <a:rPr lang="en-US" sz="1600" dirty="0" smtClean="0"/>
              <a:t>policy.</a:t>
            </a:r>
            <a:endParaRPr lang="en-US" sz="1600" dirty="0"/>
          </a:p>
          <a:p>
            <a:pPr marL="287338" indent="-287338"/>
            <a:r>
              <a:rPr lang="en-US" sz="1600" dirty="0" smtClean="0"/>
              <a:t>-	Established </a:t>
            </a:r>
            <a:r>
              <a:rPr lang="en-US" sz="1600" dirty="0"/>
              <a:t>expectations for relationships between contractor, Federal, and corporate parents organizations. </a:t>
            </a:r>
          </a:p>
          <a:p>
            <a:pPr marL="287338" indent="-287338"/>
            <a:r>
              <a:rPr lang="en-US" sz="1600" dirty="0" smtClean="0"/>
              <a:t>-	Title </a:t>
            </a:r>
            <a:r>
              <a:rPr lang="en-US" sz="1600" dirty="0"/>
              <a:t>contains the term “contractor assurance system” and appropriately informs the reader that it is applicable to Federal and contractor users.</a:t>
            </a:r>
          </a:p>
          <a:p>
            <a:pPr marL="287338" indent="-287338"/>
            <a:r>
              <a:rPr lang="en-US" sz="1600" dirty="0" smtClean="0"/>
              <a:t>-	The </a:t>
            </a:r>
            <a:r>
              <a:rPr lang="en-US" sz="1600" dirty="0"/>
              <a:t>new 226 set of directives now includes the new Policy and existing Order, and Guide. </a:t>
            </a:r>
          </a:p>
        </p:txBody>
      </p:sp>
    </p:spTree>
    <p:extLst>
      <p:ext uri="{BB962C8B-B14F-4D97-AF65-F5344CB8AC3E}">
        <p14:creationId xmlns:p14="http://schemas.microsoft.com/office/powerpoint/2010/main" val="2423375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96106"/>
            <a:ext cx="7239000" cy="808038"/>
          </a:xfrm>
        </p:spPr>
        <p:txBody>
          <a:bodyPr/>
          <a:lstStyle/>
          <a:p>
            <a:pPr algn="ctr"/>
            <a:r>
              <a:rPr lang="en-US" sz="3600" dirty="0" smtClean="0"/>
              <a:t>Path Forward </a:t>
            </a:r>
            <a:r>
              <a:rPr lang="en-US" sz="3600" dirty="0" smtClean="0"/>
              <a:t>for CAS</a:t>
            </a:r>
            <a:endParaRPr lang="en-US" sz="3600" dirty="0"/>
          </a:p>
        </p:txBody>
      </p:sp>
      <p:sp>
        <p:nvSpPr>
          <p:cNvPr id="4" name="Content Placeholder 3"/>
          <p:cNvSpPr>
            <a:spLocks noGrp="1"/>
          </p:cNvSpPr>
          <p:nvPr>
            <p:ph idx="1"/>
          </p:nvPr>
        </p:nvSpPr>
        <p:spPr>
          <a:xfrm>
            <a:off x="457200" y="2133600"/>
            <a:ext cx="8229600" cy="3886200"/>
          </a:xfrm>
        </p:spPr>
        <p:txBody>
          <a:bodyPr/>
          <a:lstStyle/>
          <a:p>
            <a:pPr lvl="0">
              <a:spcAft>
                <a:spcPts val="600"/>
              </a:spcAft>
            </a:pPr>
            <a:r>
              <a:rPr lang="en-US" sz="2400" dirty="0"/>
              <a:t>Continue to build on the </a:t>
            </a:r>
            <a:r>
              <a:rPr lang="en-US" sz="2400" dirty="0" smtClean="0"/>
              <a:t>decade long</a:t>
            </a:r>
            <a:r>
              <a:rPr lang="en-US" sz="2400" dirty="0" smtClean="0"/>
              <a:t> </a:t>
            </a:r>
            <a:r>
              <a:rPr lang="en-US" sz="2400" dirty="0"/>
              <a:t>foundation for strong </a:t>
            </a:r>
            <a:r>
              <a:rPr lang="en-US" sz="2400" dirty="0" smtClean="0"/>
              <a:t>assurance </a:t>
            </a:r>
            <a:r>
              <a:rPr lang="en-US" sz="2400" dirty="0" smtClean="0"/>
              <a:t>processes </a:t>
            </a:r>
            <a:r>
              <a:rPr lang="en-US" sz="2400" dirty="0"/>
              <a:t>that evolved into </a:t>
            </a:r>
            <a:r>
              <a:rPr lang="en-US" sz="2400" dirty="0" smtClean="0"/>
              <a:t>an understanding </a:t>
            </a:r>
            <a:r>
              <a:rPr lang="en-US" sz="2400" dirty="0"/>
              <a:t>and appreciation </a:t>
            </a:r>
            <a:r>
              <a:rPr lang="en-US" sz="2400" dirty="0" smtClean="0"/>
              <a:t>for </a:t>
            </a:r>
            <a:r>
              <a:rPr lang="en-US" sz="2400" dirty="0"/>
              <a:t>strong, </a:t>
            </a:r>
            <a:r>
              <a:rPr lang="en-US" sz="2400" dirty="0" smtClean="0"/>
              <a:t>mature, </a:t>
            </a:r>
            <a:r>
              <a:rPr lang="en-US" sz="2400" dirty="0"/>
              <a:t>and transparent </a:t>
            </a:r>
            <a:r>
              <a:rPr lang="en-US" sz="2400" dirty="0" smtClean="0"/>
              <a:t>assurance systems. </a:t>
            </a:r>
            <a:endParaRPr lang="en-US" sz="2400" dirty="0"/>
          </a:p>
          <a:p>
            <a:pPr marL="685800" lvl="1" indent="-342900">
              <a:spcAft>
                <a:spcPts val="600"/>
              </a:spcAft>
              <a:buClr>
                <a:schemeClr val="tx2"/>
              </a:buClr>
              <a:buNone/>
            </a:pPr>
            <a:r>
              <a:rPr lang="en-US" sz="2000" dirty="0" smtClean="0"/>
              <a:t>-	</a:t>
            </a:r>
            <a:r>
              <a:rPr lang="en-US" sz="2000" dirty="0" smtClean="0"/>
              <a:t>P</a:t>
            </a:r>
            <a:r>
              <a:rPr lang="en-US" sz="2000" dirty="0" smtClean="0"/>
              <a:t>rovide </a:t>
            </a:r>
            <a:r>
              <a:rPr lang="en-US" sz="2000" dirty="0"/>
              <a:t>continuity and promote clarity and integration of the </a:t>
            </a:r>
            <a:r>
              <a:rPr lang="en-US" sz="2000" dirty="0" smtClean="0"/>
              <a:t>revised </a:t>
            </a:r>
            <a:r>
              <a:rPr lang="en-US" sz="2000" dirty="0"/>
              <a:t>226 </a:t>
            </a:r>
            <a:r>
              <a:rPr lang="en-US" sz="2000" dirty="0" smtClean="0"/>
              <a:t>Policy </a:t>
            </a:r>
            <a:r>
              <a:rPr lang="en-US" sz="2000" dirty="0"/>
              <a:t>(expectations) with the existing 226 </a:t>
            </a:r>
            <a:r>
              <a:rPr lang="en-US" sz="2000" dirty="0" smtClean="0"/>
              <a:t>Order </a:t>
            </a:r>
            <a:r>
              <a:rPr lang="en-US" sz="2000" dirty="0"/>
              <a:t>(</a:t>
            </a:r>
            <a:r>
              <a:rPr lang="en-US" sz="2000" dirty="0" smtClean="0"/>
              <a:t>requirements).</a:t>
            </a:r>
            <a:endParaRPr lang="en-US" sz="2000" dirty="0"/>
          </a:p>
          <a:p>
            <a:pPr marL="685800" lvl="1" indent="-342900">
              <a:buClr>
                <a:schemeClr val="tx2"/>
              </a:buClr>
              <a:buNone/>
            </a:pPr>
            <a:r>
              <a:rPr lang="en-US" sz="2000" dirty="0" smtClean="0"/>
              <a:t>-	</a:t>
            </a:r>
            <a:r>
              <a:rPr lang="en-US" sz="2000" dirty="0" smtClean="0"/>
              <a:t>Focus </a:t>
            </a:r>
            <a:r>
              <a:rPr lang="en-US" sz="2000" dirty="0" smtClean="0"/>
              <a:t>on implementation of existing 226 </a:t>
            </a:r>
            <a:r>
              <a:rPr lang="en-US" sz="2000" dirty="0" smtClean="0"/>
              <a:t>Order and on determination of effectiveness.</a:t>
            </a:r>
            <a:endParaRPr lang="en-US" sz="2000" dirty="0"/>
          </a:p>
          <a:p>
            <a:endParaRPr lang="en-US" dirty="0"/>
          </a:p>
        </p:txBody>
      </p:sp>
      <p:sp>
        <p:nvSpPr>
          <p:cNvPr id="3" name="Slide Number Placeholder 2"/>
          <p:cNvSpPr>
            <a:spLocks noGrp="1"/>
          </p:cNvSpPr>
          <p:nvPr>
            <p:ph type="sldNum" sz="quarter" idx="12"/>
          </p:nvPr>
        </p:nvSpPr>
        <p:spPr/>
        <p:txBody>
          <a:bodyPr/>
          <a:lstStyle/>
          <a:p>
            <a:fld id="{246EC44E-87A9-446C-820B-955DC3FB1A13}" type="slidenum">
              <a:rPr lang="en-US" smtClean="0"/>
              <a:pPr/>
              <a:t>9</a:t>
            </a:fld>
            <a:endParaRPr lang="en-US" dirty="0"/>
          </a:p>
        </p:txBody>
      </p:sp>
    </p:spTree>
    <p:extLst>
      <p:ext uri="{BB962C8B-B14F-4D97-AF65-F5344CB8AC3E}">
        <p14:creationId xmlns:p14="http://schemas.microsoft.com/office/powerpoint/2010/main" val="906856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EFCOG Template 3">
  <a:themeElements>
    <a:clrScheme name="EFCOG Template 3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EFCOG Template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FCOG Template 3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EFCOG Template 3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EFCOG Template 3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EFCOG Template 3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EFCOG Template 3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EFCOG Template 3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EFCOG Template 3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EFCOG Template 3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EFCOG Template 3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EFCOG Template 3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efcog fall 2014 strategy</Template>
  <TotalTime>14928</TotalTime>
  <Words>444</Words>
  <Application>Microsoft Office PowerPoint</Application>
  <PresentationFormat>On-screen Show (4:3)</PresentationFormat>
  <Paragraphs>89</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Franklin Gothic Medium</vt:lpstr>
      <vt:lpstr>Symbol</vt:lpstr>
      <vt:lpstr>Wingdings</vt:lpstr>
      <vt:lpstr>EFCOG Template 3</vt:lpstr>
      <vt:lpstr>Contractor Assurance System (CAS) EFCOG/DOE Effectiveness Kickoff Meeting    November 16-17, 2016</vt:lpstr>
      <vt:lpstr>The Federal Oversight and  CAS Directives Set</vt:lpstr>
      <vt:lpstr>History of CAS</vt:lpstr>
      <vt:lpstr>History of CAS</vt:lpstr>
      <vt:lpstr>History of CAS</vt:lpstr>
      <vt:lpstr>History of CAS</vt:lpstr>
      <vt:lpstr>History of CAS</vt:lpstr>
      <vt:lpstr>History of CAS</vt:lpstr>
      <vt:lpstr>Path Forward for CAS</vt:lpstr>
      <vt:lpstr>Path Forward for CAS</vt:lpstr>
      <vt:lpstr>CAS as a Part of a  System of Oversight</vt:lpstr>
      <vt:lpstr>DOE G 226.1-2A Section 4.1.7 Safety Culture</vt:lpstr>
    </vt:vector>
  </TitlesOfParts>
  <Company>ORNL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DOE-EFCOG ISM &amp; QA Strategic Planning &amp; Direction</dc:title>
  <dc:creator>Ramsey, Charles Trent</dc:creator>
  <cp:lastModifiedBy>Worthington, Pat</cp:lastModifiedBy>
  <cp:revision>141</cp:revision>
  <cp:lastPrinted>2016-11-15T20:51:56Z</cp:lastPrinted>
  <dcterms:created xsi:type="dcterms:W3CDTF">2014-10-23T12:34:25Z</dcterms:created>
  <dcterms:modified xsi:type="dcterms:W3CDTF">2016-11-15T21:51:50Z</dcterms:modified>
</cp:coreProperties>
</file>