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59" r:id="rId2"/>
    <p:sldId id="660" r:id="rId3"/>
    <p:sldId id="661" r:id="rId4"/>
    <p:sldId id="665" r:id="rId5"/>
    <p:sldId id="666" r:id="rId6"/>
    <p:sldId id="671" r:id="rId7"/>
    <p:sldId id="675" r:id="rId8"/>
    <p:sldId id="676" r:id="rId9"/>
    <p:sldId id="662" r:id="rId10"/>
    <p:sldId id="663" r:id="rId11"/>
    <p:sldId id="668" r:id="rId12"/>
    <p:sldId id="672" r:id="rId13"/>
    <p:sldId id="669" r:id="rId14"/>
    <p:sldId id="677" r:id="rId15"/>
    <p:sldId id="670" r:id="rId16"/>
    <p:sldId id="674" r:id="rId17"/>
    <p:sldId id="659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6B9B8"/>
    <a:srgbClr val="CCD5EA"/>
    <a:srgbClr val="E7EBF5"/>
    <a:srgbClr val="336699"/>
    <a:srgbClr val="C2FFF0"/>
    <a:srgbClr val="A50021"/>
    <a:srgbClr val="CC3399"/>
    <a:srgbClr val="FF99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93" autoAdjust="0"/>
    <p:restoredTop sz="99118" autoAdjust="0"/>
  </p:normalViewPr>
  <p:slideViewPr>
    <p:cSldViewPr snapToGrid="0">
      <p:cViewPr varScale="1">
        <p:scale>
          <a:sx n="87" d="100"/>
          <a:sy n="87" d="100"/>
        </p:scale>
        <p:origin x="1776" y="58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4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732" y="1800"/>
      </p:cViewPr>
      <p:guideLst>
        <p:guide orient="horz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633927716527707"/>
          <c:y val="4.0009828917201978E-2"/>
          <c:w val="0.82775570391890785"/>
          <c:h val="0.5926719515733721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DOE Target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FY08-10</c:v>
                </c:pt>
                <c:pt idx="1">
                  <c:v>FY09-11</c:v>
                </c:pt>
                <c:pt idx="2">
                  <c:v>FY10-12</c:v>
                </c:pt>
                <c:pt idx="3">
                  <c:v>FY11-13</c:v>
                </c:pt>
                <c:pt idx="4">
                  <c:v>FY12-14</c:v>
                </c:pt>
                <c:pt idx="5">
                  <c:v>FY13-15</c:v>
                </c:pt>
                <c:pt idx="6">
                  <c:v>FY14-16</c:v>
                </c:pt>
              </c:strCache>
            </c:strRef>
          </c:cat>
          <c:val>
            <c:numRef>
              <c:f>Sheet1!$B$2:$B$8</c:f>
            </c:numRef>
          </c:val>
          <c:smooth val="0"/>
          <c:extLst>
            <c:ext xmlns:c16="http://schemas.microsoft.com/office/drawing/2014/chart" uri="{C3380CC4-5D6E-409C-BE32-E72D297353CC}">
              <c16:uniqueId val="{00000000-3AAA-4A98-AF17-33FCEC93217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$10M-$50M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FY08-10</c:v>
                </c:pt>
                <c:pt idx="1">
                  <c:v>FY09-11</c:v>
                </c:pt>
                <c:pt idx="2">
                  <c:v>FY10-12</c:v>
                </c:pt>
                <c:pt idx="3">
                  <c:v>FY11-13</c:v>
                </c:pt>
                <c:pt idx="4">
                  <c:v>FY12-14</c:v>
                </c:pt>
                <c:pt idx="5">
                  <c:v>FY13-15</c:v>
                </c:pt>
                <c:pt idx="6">
                  <c:v>FY14-16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0.8</c:v>
                </c:pt>
                <c:pt idx="1">
                  <c:v>0.88</c:v>
                </c:pt>
                <c:pt idx="2">
                  <c:v>0.93</c:v>
                </c:pt>
                <c:pt idx="3">
                  <c:v>0.85</c:v>
                </c:pt>
                <c:pt idx="4">
                  <c:v>0.77</c:v>
                </c:pt>
                <c:pt idx="5">
                  <c:v>0.74</c:v>
                </c:pt>
                <c:pt idx="6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AAA-4A98-AF17-33FCEC93217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$50M-$100M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FY08-10</c:v>
                </c:pt>
                <c:pt idx="1">
                  <c:v>FY09-11</c:v>
                </c:pt>
                <c:pt idx="2">
                  <c:v>FY10-12</c:v>
                </c:pt>
                <c:pt idx="3">
                  <c:v>FY11-13</c:v>
                </c:pt>
                <c:pt idx="4">
                  <c:v>FY12-14</c:v>
                </c:pt>
                <c:pt idx="5">
                  <c:v>FY13-15</c:v>
                </c:pt>
                <c:pt idx="6">
                  <c:v>FY14-16</c:v>
                </c:pt>
              </c:strCache>
            </c:strRef>
          </c:cat>
          <c:val>
            <c:numRef>
              <c:f>Sheet1!$D$2:$D$8</c:f>
            </c:numRef>
          </c:val>
          <c:smooth val="0"/>
          <c:extLst>
            <c:ext xmlns:c16="http://schemas.microsoft.com/office/drawing/2014/chart" uri="{C3380CC4-5D6E-409C-BE32-E72D297353CC}">
              <c16:uniqueId val="{00000002-3AAA-4A98-AF17-33FCEC93217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$100M-$750M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FY08-10</c:v>
                </c:pt>
                <c:pt idx="1">
                  <c:v>FY09-11</c:v>
                </c:pt>
                <c:pt idx="2">
                  <c:v>FY10-12</c:v>
                </c:pt>
                <c:pt idx="3">
                  <c:v>FY11-13</c:v>
                </c:pt>
                <c:pt idx="4">
                  <c:v>FY12-14</c:v>
                </c:pt>
                <c:pt idx="5">
                  <c:v>FY13-15</c:v>
                </c:pt>
                <c:pt idx="6">
                  <c:v>FY14-16</c:v>
                </c:pt>
              </c:strCache>
            </c:strRef>
          </c:cat>
          <c:val>
            <c:numRef>
              <c:f>Sheet1!$E$2:$E$8</c:f>
            </c:numRef>
          </c:val>
          <c:smooth val="0"/>
          <c:extLst>
            <c:ext xmlns:c16="http://schemas.microsoft.com/office/drawing/2014/chart" uri="{C3380CC4-5D6E-409C-BE32-E72D297353CC}">
              <c16:uniqueId val="{00000003-3AAA-4A98-AF17-33FCEC93217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&gt;$750M</c:v>
                </c:pt>
              </c:strCache>
            </c:strRef>
          </c:tx>
          <c:marker>
            <c:symbol val="none"/>
          </c:marker>
          <c:dPt>
            <c:idx val="6"/>
            <c:bubble3D val="0"/>
            <c:spPr>
              <a:ln w="50800"/>
            </c:spPr>
            <c:extLst>
              <c:ext xmlns:c16="http://schemas.microsoft.com/office/drawing/2014/chart" uri="{C3380CC4-5D6E-409C-BE32-E72D297353CC}">
                <c16:uniqueId val="{00000005-3AAA-4A98-AF17-33FCEC93217E}"/>
              </c:ext>
            </c:extLst>
          </c:dPt>
          <c:cat>
            <c:strRef>
              <c:f>Sheet1!$A$2:$A$8</c:f>
              <c:strCache>
                <c:ptCount val="7"/>
                <c:pt idx="0">
                  <c:v>FY08-10</c:v>
                </c:pt>
                <c:pt idx="1">
                  <c:v>FY09-11</c:v>
                </c:pt>
                <c:pt idx="2">
                  <c:v>FY10-12</c:v>
                </c:pt>
                <c:pt idx="3">
                  <c:v>FY11-13</c:v>
                </c:pt>
                <c:pt idx="4">
                  <c:v>FY12-14</c:v>
                </c:pt>
                <c:pt idx="5">
                  <c:v>FY13-15</c:v>
                </c:pt>
                <c:pt idx="6">
                  <c:v>FY14-16</c:v>
                </c:pt>
              </c:strCache>
            </c:strRef>
          </c:cat>
          <c:val>
            <c:numRef>
              <c:f>Sheet1!$F$2:$F$8</c:f>
            </c:numRef>
          </c:val>
          <c:smooth val="0"/>
          <c:extLst>
            <c:ext xmlns:c16="http://schemas.microsoft.com/office/drawing/2014/chart" uri="{C3380CC4-5D6E-409C-BE32-E72D297353CC}">
              <c16:uniqueId val="{00000006-3AAA-4A98-AF17-33FCEC9321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5267352"/>
        <c:axId val="435267744"/>
        <c:extLst>
          <c:ext xmlns:c15="http://schemas.microsoft.com/office/drawing/2012/chart" uri="{02D57815-91ED-43cb-92C2-25804820EDAC}">
            <c15:filteredLineSeries>
              <c15:ser>
                <c:idx val="5"/>
                <c:order val="5"/>
                <c:tx>
                  <c:strRef>
                    <c:extLst>
                      <c:ext uri="{02D57815-91ED-43cb-92C2-25804820EDAC}">
                        <c15:formulaRef>
                          <c15:sqref>Sheet1!$G$1</c15:sqref>
                        </c15:formulaRef>
                      </c:ext>
                    </c:extLst>
                    <c:strCache>
                      <c:ptCount val="1"/>
                      <c:pt idx="0">
                        <c:v>Total No.
of Projects</c:v>
                      </c:pt>
                    </c:strCache>
                  </c:strRef>
                </c:tx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strCache>
                      <c:ptCount val="7"/>
                      <c:pt idx="0">
                        <c:v>FY08-10</c:v>
                      </c:pt>
                      <c:pt idx="1">
                        <c:v>FY09-11</c:v>
                      </c:pt>
                      <c:pt idx="2">
                        <c:v>FY10-12</c:v>
                      </c:pt>
                      <c:pt idx="3">
                        <c:v>FY11-13</c:v>
                      </c:pt>
                      <c:pt idx="4">
                        <c:v>FY12-14</c:v>
                      </c:pt>
                      <c:pt idx="5">
                        <c:v>FY13-15</c:v>
                      </c:pt>
                      <c:pt idx="6">
                        <c:v>FY14-16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Sheet1!$G$2:$G$8</c15:sqref>
                        </c15:formulaRef>
                      </c:ext>
                    </c:extLst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7-3AAA-4A98-AF17-33FCEC93217E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</c15:sqref>
                        </c15:formulaRef>
                      </c:ext>
                    </c:extLst>
                    <c:strCache>
                      <c:ptCount val="1"/>
                      <c:pt idx="0">
                        <c:v>No. Successes
$10M-$50M</c:v>
                      </c:pt>
                    </c:strCache>
                  </c:strRef>
                </c:tx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strCache>
                      <c:ptCount val="7"/>
                      <c:pt idx="0">
                        <c:v>FY08-10</c:v>
                      </c:pt>
                      <c:pt idx="1">
                        <c:v>FY09-11</c:v>
                      </c:pt>
                      <c:pt idx="2">
                        <c:v>FY10-12</c:v>
                      </c:pt>
                      <c:pt idx="3">
                        <c:v>FY11-13</c:v>
                      </c:pt>
                      <c:pt idx="4">
                        <c:v>FY12-14</c:v>
                      </c:pt>
                      <c:pt idx="5">
                        <c:v>FY13-15</c:v>
                      </c:pt>
                      <c:pt idx="6">
                        <c:v>FY14-16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Sheet1!$H$2:$H$8</c15:sqref>
                        </c15:formulaRef>
                      </c:ext>
                    </c:extLst>
                    <c:numCache>
                      <c:formatCode>0</c:formatCode>
                      <c:ptCount val="7"/>
                      <c:pt idx="0">
                        <c:v>16</c:v>
                      </c:pt>
                      <c:pt idx="1">
                        <c:v>22</c:v>
                      </c:pt>
                      <c:pt idx="2">
                        <c:v>28</c:v>
                      </c:pt>
                      <c:pt idx="3">
                        <c:v>23</c:v>
                      </c:pt>
                      <c:pt idx="4">
                        <c:v>17</c:v>
                      </c:pt>
                      <c:pt idx="5">
                        <c:v>14</c:v>
                      </c:pt>
                      <c:pt idx="6">
                        <c:v>10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8-3AAA-4A98-AF17-33FCEC93217E}"/>
                  </c:ext>
                </c:extLst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</c15:sqref>
                        </c15:formulaRef>
                      </c:ext>
                    </c:extLst>
                    <c:strCache>
                      <c:ptCount val="1"/>
                      <c:pt idx="0">
                        <c:v>No. Successes
$50M-$100M</c:v>
                      </c:pt>
                    </c:strCache>
                  </c:strRef>
                </c:tx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strCache>
                      <c:ptCount val="7"/>
                      <c:pt idx="0">
                        <c:v>FY08-10</c:v>
                      </c:pt>
                      <c:pt idx="1">
                        <c:v>FY09-11</c:v>
                      </c:pt>
                      <c:pt idx="2">
                        <c:v>FY10-12</c:v>
                      </c:pt>
                      <c:pt idx="3">
                        <c:v>FY11-13</c:v>
                      </c:pt>
                      <c:pt idx="4">
                        <c:v>FY12-14</c:v>
                      </c:pt>
                      <c:pt idx="5">
                        <c:v>FY13-15</c:v>
                      </c:pt>
                      <c:pt idx="6">
                        <c:v>FY14-16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Sheet1!$I$2:$I$8</c15:sqref>
                        </c15:formulaRef>
                      </c:ext>
                    </c:extLst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9-3AAA-4A98-AF17-33FCEC93217E}"/>
                  </c:ext>
                </c:extLst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</c15:sqref>
                        </c15:formulaRef>
                      </c:ext>
                    </c:extLst>
                    <c:strCache>
                      <c:ptCount val="1"/>
                      <c:pt idx="0">
                        <c:v>No. Successes
$100M-$750M</c:v>
                      </c:pt>
                    </c:strCache>
                  </c:strRef>
                </c:tx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strCache>
                      <c:ptCount val="7"/>
                      <c:pt idx="0">
                        <c:v>FY08-10</c:v>
                      </c:pt>
                      <c:pt idx="1">
                        <c:v>FY09-11</c:v>
                      </c:pt>
                      <c:pt idx="2">
                        <c:v>FY10-12</c:v>
                      </c:pt>
                      <c:pt idx="3">
                        <c:v>FY11-13</c:v>
                      </c:pt>
                      <c:pt idx="4">
                        <c:v>FY12-14</c:v>
                      </c:pt>
                      <c:pt idx="5">
                        <c:v>FY13-15</c:v>
                      </c:pt>
                      <c:pt idx="6">
                        <c:v>FY14-16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Sheet1!$J$2:$J$8</c15:sqref>
                        </c15:formulaRef>
                      </c:ext>
                    </c:extLst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A-3AAA-4A98-AF17-33FCEC93217E}"/>
                  </c:ext>
                </c:extLst>
              </c15:ser>
            </c15:filteredLineSeries>
            <c15:filteredLin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Sheet1!$K$1</c15:sqref>
                        </c15:formulaRef>
                      </c:ext>
                    </c:extLst>
                    <c:strCache>
                      <c:ptCount val="1"/>
                      <c:pt idx="0">
                        <c:v>No. Successes
&gt;$750M</c:v>
                      </c:pt>
                    </c:strCache>
                  </c:strRef>
                </c:tx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Sheet1!$A$2:$A$8</c15:sqref>
                        </c15:formulaRef>
                      </c:ext>
                    </c:extLst>
                    <c:strCache>
                      <c:ptCount val="7"/>
                      <c:pt idx="0">
                        <c:v>FY08-10</c:v>
                      </c:pt>
                      <c:pt idx="1">
                        <c:v>FY09-11</c:v>
                      </c:pt>
                      <c:pt idx="2">
                        <c:v>FY10-12</c:v>
                      </c:pt>
                      <c:pt idx="3">
                        <c:v>FY11-13</c:v>
                      </c:pt>
                      <c:pt idx="4">
                        <c:v>FY12-14</c:v>
                      </c:pt>
                      <c:pt idx="5">
                        <c:v>FY13-15</c:v>
                      </c:pt>
                      <c:pt idx="6">
                        <c:v>FY14-16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Sheet1!$K$2:$K$8</c15:sqref>
                        </c15:formulaRef>
                      </c:ext>
                    </c:extLst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B-3AAA-4A98-AF17-33FCEC93217E}"/>
                  </c:ext>
                </c:extLst>
              </c15:ser>
            </c15:filteredLineSeries>
          </c:ext>
        </c:extLst>
      </c:lineChart>
      <c:catAx>
        <c:axId val="435267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/>
          <a:lstStyle/>
          <a:p>
            <a:pPr>
              <a:defRPr/>
            </a:pPr>
            <a:endParaRPr lang="en-US"/>
          </a:p>
        </c:txPr>
        <c:crossAx val="435267744"/>
        <c:crosses val="autoZero"/>
        <c:auto val="1"/>
        <c:lblAlgn val="ctr"/>
        <c:lblOffset val="100"/>
        <c:tickLblSkip val="1"/>
        <c:noMultiLvlLbl val="0"/>
      </c:catAx>
      <c:valAx>
        <c:axId val="435267744"/>
        <c:scaling>
          <c:orientation val="minMax"/>
          <c:max val="1.01"/>
          <c:min val="0.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Percent Success</a:t>
                </a:r>
              </a:p>
            </c:rich>
          </c:tx>
          <c:overlay val="0"/>
        </c:title>
        <c:numFmt formatCode="0%" sourceLinked="0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435267352"/>
        <c:crossesAt val="1"/>
        <c:crossBetween val="between"/>
        <c:majorUnit val="0.1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800" b="1"/>
            </a:pPr>
            <a:endParaRPr lang="en-US"/>
          </a:p>
        </c:txPr>
      </c:dTable>
    </c:plotArea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16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305971082354946"/>
          <c:y val="3.8065429321334832E-2"/>
          <c:w val="0.83967994520180567"/>
          <c:h val="0.6190464941882265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DOE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FY08-10</c:v>
                </c:pt>
                <c:pt idx="1">
                  <c:v>FY09-11</c:v>
                </c:pt>
                <c:pt idx="2">
                  <c:v>FY10-12</c:v>
                </c:pt>
                <c:pt idx="3">
                  <c:v>FY11-13</c:v>
                </c:pt>
                <c:pt idx="4">
                  <c:v>FY12-14</c:v>
                </c:pt>
                <c:pt idx="5">
                  <c:v>FY13-15</c:v>
                </c:pt>
                <c:pt idx="6">
                  <c:v>FY14-16</c:v>
                </c:pt>
                <c:pt idx="7">
                  <c:v>FY15-17</c:v>
                </c:pt>
                <c:pt idx="8">
                  <c:v>FY16-18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0.75</c:v>
                </c:pt>
                <c:pt idx="1">
                  <c:v>0.84210526315789469</c:v>
                </c:pt>
                <c:pt idx="2">
                  <c:v>0.86956521739130432</c:v>
                </c:pt>
                <c:pt idx="3">
                  <c:v>0.83720930232558144</c:v>
                </c:pt>
                <c:pt idx="4">
                  <c:v>0.81578947368421051</c:v>
                </c:pt>
                <c:pt idx="5">
                  <c:v>0.83333333333333337</c:v>
                </c:pt>
                <c:pt idx="6">
                  <c:v>0.91304347826086951</c:v>
                </c:pt>
                <c:pt idx="7">
                  <c:v>0.88235294117647056</c:v>
                </c:pt>
                <c:pt idx="8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A1-4FB9-800A-72F50CC602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PMI</c:v>
                </c:pt>
              </c:strCache>
            </c:strRef>
          </c:tx>
          <c:spPr>
            <a:ln w="76200">
              <a:prstDash val="sysDash"/>
            </a:ln>
          </c:spPr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FY08-10</c:v>
                </c:pt>
                <c:pt idx="1">
                  <c:v>FY09-11</c:v>
                </c:pt>
                <c:pt idx="2">
                  <c:v>FY10-12</c:v>
                </c:pt>
                <c:pt idx="3">
                  <c:v>FY11-13</c:v>
                </c:pt>
                <c:pt idx="4">
                  <c:v>FY12-14</c:v>
                </c:pt>
                <c:pt idx="5">
                  <c:v>FY13-15</c:v>
                </c:pt>
                <c:pt idx="6">
                  <c:v>FY14-16</c:v>
                </c:pt>
                <c:pt idx="7">
                  <c:v>FY15-17</c:v>
                </c:pt>
                <c:pt idx="8">
                  <c:v>FY16-18</c:v>
                </c:pt>
              </c:strCache>
            </c:strRef>
          </c:cat>
          <c:val>
            <c:numRef>
              <c:f>Sheet1!$C$2:$C$10</c:f>
              <c:numCache>
                <c:formatCode>0%</c:formatCode>
                <c:ptCount val="9"/>
                <c:pt idx="0">
                  <c:v>0.41666666666666669</c:v>
                </c:pt>
                <c:pt idx="1">
                  <c:v>0.44736842105263158</c:v>
                </c:pt>
                <c:pt idx="2">
                  <c:v>0.54347826086956519</c:v>
                </c:pt>
                <c:pt idx="3">
                  <c:v>0.62790697674418605</c:v>
                </c:pt>
                <c:pt idx="4">
                  <c:v>0.71052631578947367</c:v>
                </c:pt>
                <c:pt idx="5">
                  <c:v>0.75</c:v>
                </c:pt>
                <c:pt idx="6">
                  <c:v>0.82608695652173914</c:v>
                </c:pt>
                <c:pt idx="7">
                  <c:v>0.82352941176470584</c:v>
                </c:pt>
                <c:pt idx="8">
                  <c:v>0.82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A1-4FB9-800A-72F50CC602B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DOE Target</c:v>
                </c:pt>
              </c:strCache>
            </c:strRef>
          </c:tx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FY08-10</c:v>
                </c:pt>
                <c:pt idx="1">
                  <c:v>FY09-11</c:v>
                </c:pt>
                <c:pt idx="2">
                  <c:v>FY10-12</c:v>
                </c:pt>
                <c:pt idx="3">
                  <c:v>FY11-13</c:v>
                </c:pt>
                <c:pt idx="4">
                  <c:v>FY12-14</c:v>
                </c:pt>
                <c:pt idx="5">
                  <c:v>FY13-15</c:v>
                </c:pt>
                <c:pt idx="6">
                  <c:v>FY14-16</c:v>
                </c:pt>
                <c:pt idx="7">
                  <c:v>FY15-17</c:v>
                </c:pt>
                <c:pt idx="8">
                  <c:v>FY16-18</c:v>
                </c:pt>
              </c:strCache>
            </c:strRef>
          </c:cat>
          <c:val>
            <c:numRef>
              <c:f>Sheet1!$D$2:$D$10</c:f>
            </c:numRef>
          </c:val>
          <c:smooth val="0"/>
          <c:extLst>
            <c:ext xmlns:c16="http://schemas.microsoft.com/office/drawing/2014/chart" uri="{C3380CC4-5D6E-409C-BE32-E72D297353CC}">
              <c16:uniqueId val="{00000002-DDA1-4FB9-800A-72F50CC602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2770416"/>
        <c:axId val="280974672"/>
        <c:extLst>
          <c:ext xmlns:c15="http://schemas.microsoft.com/office/drawing/2012/chart" uri="{02D57815-91ED-43cb-92C2-25804820EDAC}">
            <c15:filteredLine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Total No. Projects</c:v>
                      </c:pt>
                    </c:strCache>
                  </c:strRef>
                </c:tx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FY08-10</c:v>
                      </c:pt>
                      <c:pt idx="1">
                        <c:v>FY09-11</c:v>
                      </c:pt>
                      <c:pt idx="2">
                        <c:v>FY10-12</c:v>
                      </c:pt>
                      <c:pt idx="3">
                        <c:v>FY11-13</c:v>
                      </c:pt>
                      <c:pt idx="4">
                        <c:v>FY12-14</c:v>
                      </c:pt>
                      <c:pt idx="5">
                        <c:v>FY13-15</c:v>
                      </c:pt>
                      <c:pt idx="6">
                        <c:v>FY14-16</c:v>
                      </c:pt>
                      <c:pt idx="7">
                        <c:v>FY15-17</c:v>
                      </c:pt>
                      <c:pt idx="8">
                        <c:v>FY16-18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Sheet1!$E$2:$E$10</c15:sqref>
                        </c15:formulaRef>
                      </c:ext>
                    </c:extLst>
                    <c:numCache>
                      <c:formatCode>0</c:formatCode>
                      <c:ptCount val="9"/>
                      <c:pt idx="0">
                        <c:v>36</c:v>
                      </c:pt>
                      <c:pt idx="1">
                        <c:v>38</c:v>
                      </c:pt>
                      <c:pt idx="2">
                        <c:v>46</c:v>
                      </c:pt>
                      <c:pt idx="3">
                        <c:v>43</c:v>
                      </c:pt>
                      <c:pt idx="4">
                        <c:v>38</c:v>
                      </c:pt>
                      <c:pt idx="5">
                        <c:v>36</c:v>
                      </c:pt>
                      <c:pt idx="6">
                        <c:v>23</c:v>
                      </c:pt>
                      <c:pt idx="7">
                        <c:v>17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DDA1-4FB9-800A-72F50CC602BD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</c15:sqref>
                        </c15:formulaRef>
                      </c:ext>
                    </c:extLst>
                    <c:strCache>
                      <c:ptCount val="1"/>
                      <c:pt idx="0">
                        <c:v>No. DOE Successes</c:v>
                      </c:pt>
                    </c:strCache>
                  </c:strRef>
                </c:tx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FY08-10</c:v>
                      </c:pt>
                      <c:pt idx="1">
                        <c:v>FY09-11</c:v>
                      </c:pt>
                      <c:pt idx="2">
                        <c:v>FY10-12</c:v>
                      </c:pt>
                      <c:pt idx="3">
                        <c:v>FY11-13</c:v>
                      </c:pt>
                      <c:pt idx="4">
                        <c:v>FY12-14</c:v>
                      </c:pt>
                      <c:pt idx="5">
                        <c:v>FY13-15</c:v>
                      </c:pt>
                      <c:pt idx="6">
                        <c:v>FY14-16</c:v>
                      </c:pt>
                      <c:pt idx="7">
                        <c:v>FY15-17</c:v>
                      </c:pt>
                      <c:pt idx="8">
                        <c:v>FY16-18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Sheet1!$F$2:$F$10</c15:sqref>
                        </c15:formulaRef>
                      </c:ext>
                    </c:extLst>
                    <c:numCache>
                      <c:formatCode>0</c:formatCode>
                      <c:ptCount val="9"/>
                      <c:pt idx="0">
                        <c:v>27</c:v>
                      </c:pt>
                      <c:pt idx="1">
                        <c:v>32</c:v>
                      </c:pt>
                      <c:pt idx="2">
                        <c:v>40</c:v>
                      </c:pt>
                      <c:pt idx="3">
                        <c:v>36</c:v>
                      </c:pt>
                      <c:pt idx="4">
                        <c:v>31</c:v>
                      </c:pt>
                      <c:pt idx="5">
                        <c:v>30</c:v>
                      </c:pt>
                      <c:pt idx="6">
                        <c:v>21</c:v>
                      </c:pt>
                      <c:pt idx="7">
                        <c:v>15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DDA1-4FB9-800A-72F50CC602BD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</c15:sqref>
                        </c15:formulaRef>
                      </c:ext>
                    </c:extLst>
                    <c:strCache>
                      <c:ptCount val="1"/>
                      <c:pt idx="0">
                        <c:v>No. PMI Successes</c:v>
                      </c:pt>
                    </c:strCache>
                  </c:strRef>
                </c:tx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Sheet1!$A$2:$A$10</c15:sqref>
                        </c15:formulaRef>
                      </c:ext>
                    </c:extLst>
                    <c:strCache>
                      <c:ptCount val="9"/>
                      <c:pt idx="0">
                        <c:v>FY08-10</c:v>
                      </c:pt>
                      <c:pt idx="1">
                        <c:v>FY09-11</c:v>
                      </c:pt>
                      <c:pt idx="2">
                        <c:v>FY10-12</c:v>
                      </c:pt>
                      <c:pt idx="3">
                        <c:v>FY11-13</c:v>
                      </c:pt>
                      <c:pt idx="4">
                        <c:v>FY12-14</c:v>
                      </c:pt>
                      <c:pt idx="5">
                        <c:v>FY13-15</c:v>
                      </c:pt>
                      <c:pt idx="6">
                        <c:v>FY14-16</c:v>
                      </c:pt>
                      <c:pt idx="7">
                        <c:v>FY15-17</c:v>
                      </c:pt>
                      <c:pt idx="8">
                        <c:v>FY16-18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Sheet1!$G$2:$G$10</c15:sqref>
                        </c15:formulaRef>
                      </c:ext>
                    </c:extLst>
                    <c:numCache>
                      <c:formatCode>0</c:formatCode>
                      <c:ptCount val="9"/>
                      <c:pt idx="0">
                        <c:v>15</c:v>
                      </c:pt>
                      <c:pt idx="1">
                        <c:v>17</c:v>
                      </c:pt>
                      <c:pt idx="2">
                        <c:v>25</c:v>
                      </c:pt>
                      <c:pt idx="3">
                        <c:v>27</c:v>
                      </c:pt>
                      <c:pt idx="4">
                        <c:v>27</c:v>
                      </c:pt>
                      <c:pt idx="5">
                        <c:v>27</c:v>
                      </c:pt>
                      <c:pt idx="6">
                        <c:v>19</c:v>
                      </c:pt>
                      <c:pt idx="7">
                        <c:v>14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DDA1-4FB9-800A-72F50CC602BD}"/>
                  </c:ext>
                </c:extLst>
              </c15:ser>
            </c15:filteredLineSeries>
          </c:ext>
        </c:extLst>
      </c:lineChart>
      <c:catAx>
        <c:axId val="43277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/>
          <a:lstStyle/>
          <a:p>
            <a:pPr>
              <a:defRPr/>
            </a:pPr>
            <a:endParaRPr lang="en-US"/>
          </a:p>
        </c:txPr>
        <c:crossAx val="280974672"/>
        <c:crosses val="autoZero"/>
        <c:auto val="1"/>
        <c:lblAlgn val="ctr"/>
        <c:lblOffset val="100"/>
        <c:noMultiLvlLbl val="0"/>
      </c:catAx>
      <c:valAx>
        <c:axId val="280974672"/>
        <c:scaling>
          <c:orientation val="minMax"/>
          <c:max val="1.05"/>
          <c:min val="0.30000000000000004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Percent Success</a:t>
                </a:r>
              </a:p>
            </c:rich>
          </c:tx>
          <c:layout>
            <c:manualLayout>
              <c:xMode val="edge"/>
              <c:yMode val="edge"/>
              <c:x val="9.2340750700558964E-3"/>
              <c:y val="0.21068559215213459"/>
            </c:manualLayout>
          </c:layout>
          <c:overlay val="0"/>
        </c:title>
        <c:numFmt formatCode="0%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432770416"/>
        <c:crosses val="autoZero"/>
        <c:crossBetween val="between"/>
        <c:majorUnit val="0.1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700" b="1"/>
            </a:pPr>
            <a:endParaRPr lang="en-US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</c:spPr>
  <c:txPr>
    <a:bodyPr/>
    <a:lstStyle/>
    <a:p>
      <a:pPr>
        <a:defRPr sz="1600"/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0.19063</cdr:x>
      <cdr:y>0.16108</cdr:y>
    </cdr:from>
    <cdr:to>
      <cdr:x>0.93313</cdr:x>
      <cdr:y>0.16108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D65CB3F5-C8BA-4EF0-B329-7A06D4444748}"/>
            </a:ext>
          </a:extLst>
        </cdr:cNvPr>
        <cdr:cNvCxnSpPr/>
      </cdr:nvCxnSpPr>
      <cdr:spPr>
        <a:xfrm xmlns:a="http://schemas.openxmlformats.org/drawingml/2006/main">
          <a:off x="2324100" y="1028700"/>
          <a:ext cx="9052560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0" tIns="44061" rIns="88120" bIns="44061" numCol="1" anchor="t" anchorCtr="0" compatLnSpc="1">
            <a:prstTxWarp prst="textNoShape">
              <a:avLst/>
            </a:prstTxWarp>
          </a:bodyPr>
          <a:lstStyle>
            <a:lvl1pPr defTabSz="881063">
              <a:defRPr sz="12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0" tIns="44061" rIns="88120" bIns="44061" numCol="1" anchor="t" anchorCtr="0" compatLnSpc="1">
            <a:prstTxWarp prst="textNoShape">
              <a:avLst/>
            </a:prstTxWarp>
          </a:bodyPr>
          <a:lstStyle>
            <a:lvl1pPr algn="r" defTabSz="881063">
              <a:defRPr sz="12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4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0" tIns="44061" rIns="88120" bIns="44061" numCol="1" anchor="b" anchorCtr="0" compatLnSpc="1">
            <a:prstTxWarp prst="textNoShape">
              <a:avLst/>
            </a:prstTxWarp>
          </a:bodyPr>
          <a:lstStyle>
            <a:lvl1pPr defTabSz="881063">
              <a:defRPr sz="12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4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0" tIns="44061" rIns="88120" bIns="44061" numCol="1" anchor="b" anchorCtr="0" compatLnSpc="1">
            <a:prstTxWarp prst="textNoShape">
              <a:avLst/>
            </a:prstTxWarp>
          </a:bodyPr>
          <a:lstStyle>
            <a:lvl1pPr algn="r" defTabSz="881063">
              <a:defRPr sz="1200" u="none"/>
            </a:lvl1pPr>
          </a:lstStyle>
          <a:p>
            <a:pPr>
              <a:defRPr/>
            </a:pPr>
            <a:fld id="{2142D027-AE58-43D2-BA60-A8615A2AE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98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9" tIns="46575" rIns="93149" bIns="46575" numCol="1" anchor="t" anchorCtr="0" compatLnSpc="1">
            <a:prstTxWarp prst="textNoShape">
              <a:avLst/>
            </a:prstTxWarp>
          </a:bodyPr>
          <a:lstStyle>
            <a:lvl1pPr defTabSz="931863">
              <a:defRPr sz="12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9" tIns="46575" rIns="93149" bIns="46575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3850" y="4416425"/>
            <a:ext cx="6391275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9" tIns="46575" rIns="93149" bIns="465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0976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71925" y="8832850"/>
            <a:ext cx="3038475" cy="463550"/>
          </a:xfrm>
          <a:prstGeom prst="rect">
            <a:avLst/>
          </a:prstGeom>
          <a:noFill/>
        </p:spPr>
        <p:txBody>
          <a:bodyPr/>
          <a:lstStyle/>
          <a:p>
            <a:fld id="{11073454-8F75-44E9-B826-FD9AC4007DB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94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/>
          <p:cNvSpPr>
            <a:spLocks noChangeArrowheads="1"/>
          </p:cNvSpPr>
          <p:nvPr userDrawn="1"/>
        </p:nvSpPr>
        <p:spPr bwMode="auto">
          <a:xfrm>
            <a:off x="255588" y="3427413"/>
            <a:ext cx="8639175" cy="92075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699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685800" y="1457325"/>
            <a:ext cx="7772400" cy="1470025"/>
          </a:xfrm>
        </p:spPr>
        <p:txBody>
          <a:bodyPr/>
          <a:lstStyle>
            <a:lvl1pPr algn="ctr">
              <a:defRPr smtClean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0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89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600" smtClean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FAB48911-8466-4442-9F11-95AA02B35E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9" descr="DOESe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24" y="85064"/>
            <a:ext cx="1364512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C1009-2829-4885-AFFC-2825C1DBE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67600" y="6384925"/>
            <a:ext cx="1574800" cy="39211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C1009-2829-4885-AFFC-2825C1DBE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1387475" y="96838"/>
            <a:ext cx="7443788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7813" y="1604963"/>
            <a:ext cx="8567737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" name="Rectangle 24"/>
          <p:cNvSpPr>
            <a:spLocks noChangeArrowheads="1"/>
          </p:cNvSpPr>
          <p:nvPr userDrawn="1"/>
        </p:nvSpPr>
        <p:spPr bwMode="auto">
          <a:xfrm>
            <a:off x="255588" y="1254125"/>
            <a:ext cx="8639175" cy="92075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384925"/>
            <a:ext cx="1574800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fld id="{1FEA40EE-3D2A-4208-98BA-44241CB9BB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9" descr="DOESeal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423" y="63798"/>
            <a:ext cx="1116420" cy="111641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795" r:id="rId2"/>
    <p:sldLayoutId id="2147483804" r:id="rId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Font typeface="Tempus Sans ITC" pitchFamily="82" charset="0"/>
        <a:buChar char="-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1567396"/>
            <a:ext cx="7772400" cy="1470025"/>
          </a:xfrm>
        </p:spPr>
        <p:txBody>
          <a:bodyPr/>
          <a:lstStyle/>
          <a:p>
            <a:r>
              <a:rPr lang="en-US" sz="4400" dirty="0"/>
              <a:t>Project Management:</a:t>
            </a:r>
            <a:br>
              <a:rPr lang="en-US" sz="4400" dirty="0"/>
            </a:br>
            <a:r>
              <a:rPr lang="en-US" sz="4400" dirty="0"/>
              <a:t>Some Nuggets and Perspective</a:t>
            </a:r>
            <a:br>
              <a:rPr lang="en-US" sz="4400" dirty="0"/>
            </a:br>
            <a:br>
              <a:rPr lang="en-US" sz="2000" dirty="0"/>
            </a:br>
            <a:r>
              <a:rPr lang="en-US" sz="2000" dirty="0"/>
              <a:t>June 6, 2018</a:t>
            </a:r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08312" y="4089400"/>
            <a:ext cx="7962182" cy="1752600"/>
          </a:xfrm>
        </p:spPr>
        <p:txBody>
          <a:bodyPr/>
          <a:lstStyle/>
          <a:p>
            <a:r>
              <a:rPr lang="en-US" sz="2400" b="0" dirty="0">
                <a:latin typeface="Arial Narrow" pitchFamily="34" charset="0"/>
              </a:rPr>
              <a:t>EFCOG Annual Meeting</a:t>
            </a:r>
          </a:p>
          <a:p>
            <a:endParaRPr lang="en-US" sz="2400" b="0" dirty="0">
              <a:latin typeface="Arial Narrow" pitchFamily="34" charset="0"/>
            </a:endParaRPr>
          </a:p>
          <a:p>
            <a:endParaRPr lang="en-US" sz="2400" b="0" dirty="0">
              <a:latin typeface="Arial Narrow" pitchFamily="34" charset="0"/>
            </a:endParaRPr>
          </a:p>
          <a:p>
            <a:r>
              <a:rPr lang="en-US" sz="2400" b="0" dirty="0">
                <a:latin typeface="Arial Narrow" pitchFamily="34" charset="0"/>
              </a:rPr>
              <a:t>Paul Bosco, PE, PMP, CFM, LEED-AP</a:t>
            </a:r>
            <a:endParaRPr lang="en-US" sz="2400" dirty="0">
              <a:latin typeface="Arial Narrow" pitchFamily="34" charset="0"/>
            </a:endParaRPr>
          </a:p>
          <a:p>
            <a:r>
              <a:rPr lang="en-US" sz="2400" b="0" dirty="0">
                <a:latin typeface="Arial Narrow" pitchFamily="34" charset="0"/>
              </a:rPr>
              <a:t>Director, DOE Project Management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System Projects</a:t>
            </a:r>
            <a:r>
              <a:rPr lang="en-US" baseline="30000" dirty="0"/>
              <a:t>1</a:t>
            </a:r>
            <a:r>
              <a:rPr lang="en-US" dirty="0"/>
              <a:t> (&gt;$750M)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C1009-2829-4885-AFFC-2825C1DBE70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2072" y="1520745"/>
            <a:ext cx="8178528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indent="-458788">
              <a:spcBef>
                <a:spcPts val="0"/>
              </a:spcBef>
              <a:spcAft>
                <a:spcPts val="600"/>
              </a:spcAft>
              <a:buFont typeface="+mj-lt"/>
              <a:buAutoNum type="arabicPeriod" startAt="7"/>
              <a:defRPr/>
            </a:pPr>
            <a:r>
              <a:rPr lang="en-US" sz="1800" b="1" u="none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FE, Strategic Petroleum Reserve, Life Extension Phase 2 (SPR-LE2) – Five Locations -- LA (3) and TX (2) (CD-1 Range:  $750M - $1.4B)</a:t>
            </a:r>
          </a:p>
          <a:p>
            <a:pPr marL="461963" indent="-458788">
              <a:spcBef>
                <a:spcPts val="0"/>
              </a:spcBef>
              <a:spcAft>
                <a:spcPts val="600"/>
              </a:spcAft>
              <a:buFont typeface="+mj-lt"/>
              <a:buAutoNum type="arabicPeriod" startAt="7"/>
              <a:defRPr/>
            </a:pPr>
            <a:r>
              <a:rPr lang="en-US" sz="1800" b="1" u="none" dirty="0">
                <a:solidFill>
                  <a:srgbClr val="000000"/>
                </a:solidFill>
                <a:latin typeface="Arial Narrow" panose="020B0606020202030204" pitchFamily="34" charset="0"/>
              </a:rPr>
              <a:t>FE, Strategic Petroleum Reserve, Marine Terminal Enhancements (SPR-MTE) – Two Locations in TX (CD-0 Range: $0.5B - $1.5B)</a:t>
            </a:r>
          </a:p>
          <a:p>
            <a:pPr marL="461963" indent="-458788">
              <a:spcBef>
                <a:spcPts val="0"/>
              </a:spcBef>
              <a:spcAft>
                <a:spcPts val="600"/>
              </a:spcAft>
              <a:buFont typeface="+mj-lt"/>
              <a:buAutoNum type="arabicPeriod" startAt="9"/>
              <a:defRPr/>
            </a:pPr>
            <a:r>
              <a:rPr lang="en-US" sz="1800" b="1" u="none" dirty="0">
                <a:solidFill>
                  <a:srgbClr val="000000"/>
                </a:solidFill>
                <a:latin typeface="Arial Narrow" panose="020B0606020202030204" pitchFamily="34" charset="0"/>
              </a:rPr>
              <a:t>NA, Plutonium Modular Approach (PMA) – LANL (CD-0 Range: $1.3B - $3B)</a:t>
            </a:r>
          </a:p>
          <a:p>
            <a:pPr marL="461963" indent="-458788">
              <a:spcBef>
                <a:spcPts val="0"/>
              </a:spcBef>
              <a:spcAft>
                <a:spcPts val="600"/>
              </a:spcAft>
              <a:buFont typeface="+mj-lt"/>
              <a:buAutoNum type="arabicPeriod" startAt="9"/>
              <a:defRPr/>
            </a:pPr>
            <a:r>
              <a:rPr lang="en-US" sz="1800" b="1" u="none" dirty="0">
                <a:solidFill>
                  <a:srgbClr val="000000"/>
                </a:solidFill>
                <a:latin typeface="Arial Narrow" panose="020B0606020202030204" pitchFamily="34" charset="0"/>
              </a:rPr>
              <a:t>NA, Trusted Microsystems Capability (TMC) – SNL (CD-0 Range: $900M - $3.7B)</a:t>
            </a:r>
          </a:p>
          <a:p>
            <a:pPr marL="461963" indent="-458788">
              <a:spcBef>
                <a:spcPts val="0"/>
              </a:spcBef>
              <a:spcAft>
                <a:spcPts val="600"/>
              </a:spcAft>
              <a:buFontTx/>
              <a:buAutoNum type="arabicPeriod" startAt="9"/>
              <a:defRPr/>
            </a:pPr>
            <a:r>
              <a:rPr lang="en-US" sz="1800" b="1" u="none" dirty="0">
                <a:solidFill>
                  <a:srgbClr val="000000"/>
                </a:solidFill>
                <a:latin typeface="Arial Narrow" panose="020B0606020202030204" pitchFamily="34" charset="0"/>
              </a:rPr>
              <a:t>NA, Matter-Radiation Interactions in Extremes (</a:t>
            </a:r>
            <a:r>
              <a:rPr lang="en-US" sz="1800" b="1" u="none" dirty="0" err="1">
                <a:solidFill>
                  <a:srgbClr val="000000"/>
                </a:solidFill>
                <a:latin typeface="Arial Narrow" panose="020B0606020202030204" pitchFamily="34" charset="0"/>
              </a:rPr>
              <a:t>MaRIE</a:t>
            </a:r>
            <a:r>
              <a:rPr lang="en-US" sz="1800" b="1" u="none" dirty="0">
                <a:solidFill>
                  <a:srgbClr val="000000"/>
                </a:solidFill>
                <a:latin typeface="Arial Narrow" panose="020B0606020202030204" pitchFamily="34" charset="0"/>
              </a:rPr>
              <a:t>) – LANL (CD-0 Range: $1.9B - $3.7B)</a:t>
            </a:r>
          </a:p>
          <a:p>
            <a:pPr marL="461963" indent="-458788">
              <a:spcBef>
                <a:spcPts val="0"/>
              </a:spcBef>
              <a:spcAft>
                <a:spcPts val="600"/>
              </a:spcAft>
              <a:buFontTx/>
              <a:buAutoNum type="arabicPeriod" startAt="9"/>
              <a:defRPr/>
            </a:pPr>
            <a:r>
              <a:rPr lang="en-US" sz="1800" b="1" u="none" dirty="0">
                <a:solidFill>
                  <a:srgbClr val="000000"/>
                </a:solidFill>
                <a:latin typeface="Arial Narrow" panose="020B0606020202030204" pitchFamily="34" charset="0"/>
              </a:rPr>
              <a:t>NA, Domestic Uranium Enrichment (DUE) – </a:t>
            </a:r>
            <a:r>
              <a:rPr lang="en-US" sz="1800" b="1" u="none" dirty="0">
                <a:latin typeface="Arial Narrow" panose="020B0606020202030204" pitchFamily="34" charset="0"/>
              </a:rPr>
              <a:t>TBD </a:t>
            </a:r>
            <a:r>
              <a:rPr lang="en-US" sz="1800" b="1" u="none" dirty="0">
                <a:solidFill>
                  <a:srgbClr val="000000"/>
                </a:solidFill>
                <a:latin typeface="Arial Narrow" panose="020B0606020202030204" pitchFamily="34" charset="0"/>
              </a:rPr>
              <a:t>(CD-0 Range: $3.3B - $14.1B)</a:t>
            </a:r>
          </a:p>
          <a:p>
            <a:pPr marL="461963" indent="-458788">
              <a:spcBef>
                <a:spcPts val="0"/>
              </a:spcBef>
              <a:spcAft>
                <a:spcPts val="600"/>
              </a:spcAft>
              <a:buFontTx/>
              <a:buAutoNum type="arabicPeriod" startAt="9"/>
              <a:defRPr/>
            </a:pPr>
            <a:r>
              <a:rPr lang="en-US" sz="1800" b="1" u="none" dirty="0">
                <a:solidFill>
                  <a:srgbClr val="000000"/>
                </a:solidFill>
                <a:latin typeface="Arial Narrow" panose="020B0606020202030204" pitchFamily="34" charset="0"/>
              </a:rPr>
              <a:t>EM, Calcine Disposition Project – INL (CD-0 Range: $2B - $16B)</a:t>
            </a:r>
          </a:p>
          <a:p>
            <a:pPr marL="461963" indent="-458788">
              <a:spcBef>
                <a:spcPts val="0"/>
              </a:spcBef>
              <a:spcAft>
                <a:spcPts val="600"/>
              </a:spcAft>
              <a:buFontTx/>
              <a:buAutoNum type="arabicPeriod" startAt="9"/>
              <a:defRPr/>
            </a:pPr>
            <a:r>
              <a:rPr lang="en-US" sz="1800" b="1" u="none" dirty="0">
                <a:solidFill>
                  <a:srgbClr val="000000"/>
                </a:solidFill>
                <a:latin typeface="Arial Narrow" panose="020B0606020202030204" pitchFamily="34" charset="0"/>
              </a:rPr>
              <a:t>SC, U.S. ITER Project – France (CD-1R Range: $4.7B - $6.5B)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1121" y="5766907"/>
            <a:ext cx="782011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 b="1">
                <a:solidFill>
                  <a:srgbClr val="FF0000"/>
                </a:solidFill>
                <a:latin typeface="+mj-lt"/>
              </a:defRPr>
            </a:lvl1pPr>
          </a:lstStyle>
          <a:p>
            <a:pPr>
              <a:tabLst>
                <a:tab pos="576263" algn="l"/>
              </a:tabLst>
              <a:defRPr/>
            </a:pPr>
            <a:r>
              <a:rPr lang="en-US" sz="140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Notes:</a:t>
            </a:r>
            <a:r>
              <a:rPr lang="en-US" sz="14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	1. </a:t>
            </a:r>
            <a:r>
              <a:rPr lang="en-US" sz="1400" b="0" u="none" dirty="0">
                <a:solidFill>
                  <a:schemeClr val="tx1"/>
                </a:solidFill>
                <a:latin typeface="Arial Narrow" panose="020B0606020202030204" pitchFamily="34" charset="0"/>
              </a:rPr>
              <a:t>The above listing does not include three SC Projects with PME authority delegated to SC: </a:t>
            </a:r>
          </a:p>
          <a:p>
            <a:pPr marL="1033463" indent="-228600" eaLnBrk="1" hangingPunct="1">
              <a:buFont typeface="+mj-lt"/>
              <a:buAutoNum type="alphaLcParenR"/>
              <a:tabLst>
                <a:tab pos="1033463" algn="l"/>
              </a:tabLst>
              <a:defRPr/>
            </a:pPr>
            <a:r>
              <a:rPr lang="en-US" sz="1400" b="0" u="none" dirty="0" err="1">
                <a:solidFill>
                  <a:schemeClr val="tx1"/>
                </a:solidFill>
                <a:latin typeface="Arial Narrow" panose="020B0606020202030204" pitchFamily="34" charset="0"/>
                <a:cs typeface="Arial" charset="0"/>
              </a:rPr>
              <a:t>Linac</a:t>
            </a:r>
            <a:r>
              <a:rPr lang="en-US" sz="1400" b="0" u="none" dirty="0">
                <a:solidFill>
                  <a:schemeClr val="tx1"/>
                </a:solidFill>
                <a:latin typeface="Arial Narrow" panose="020B0606020202030204" pitchFamily="34" charset="0"/>
                <a:cs typeface="Arial" charset="0"/>
              </a:rPr>
              <a:t> Coherent Light Source II (LCLS-II) – SLAC ($1.045B), CD-2/3.</a:t>
            </a:r>
          </a:p>
          <a:p>
            <a:pPr marL="1033463" indent="-228600" eaLnBrk="1" hangingPunct="1">
              <a:buFont typeface="+mj-lt"/>
              <a:buAutoNum type="alphaLcParenR"/>
              <a:tabLst>
                <a:tab pos="1033463" algn="l"/>
              </a:tabLst>
              <a:defRPr/>
            </a:pPr>
            <a:r>
              <a:rPr lang="en-US" sz="1400" b="0" u="none" dirty="0">
                <a:solidFill>
                  <a:schemeClr val="tx1"/>
                </a:solidFill>
                <a:latin typeface="Arial Narrow" panose="020B0606020202030204" pitchFamily="34" charset="0"/>
                <a:cs typeface="Arial" charset="0"/>
              </a:rPr>
              <a:t>Long Baseline Neutrino Facility (LBNF) – FNAL (CD-1R Range: $1.26B-$1.86B), CD-3A ($308M).</a:t>
            </a:r>
          </a:p>
          <a:p>
            <a:pPr marL="1033463" indent="-228600" eaLnBrk="1" hangingPunct="1">
              <a:buFont typeface="+mj-lt"/>
              <a:buAutoNum type="alphaLcParenR"/>
              <a:tabLst>
                <a:tab pos="1033463" algn="l"/>
              </a:tabLst>
              <a:defRPr/>
            </a:pPr>
            <a:r>
              <a:rPr lang="en-US" sz="1400" b="0" u="none" dirty="0">
                <a:solidFill>
                  <a:schemeClr val="tx1"/>
                </a:solidFill>
                <a:latin typeface="Arial Narrow" panose="020B0606020202030204" pitchFamily="34" charset="0"/>
                <a:cs typeface="Arial" charset="0"/>
              </a:rPr>
              <a:t>Advanced Photon Source-Upgrade (APS-U) – ANL (CD-1 Range: $700M - $1B), CD-3A ($89.5M).</a:t>
            </a:r>
            <a:endParaRPr lang="en-US" sz="1400" b="0" u="none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10067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  <a:br>
              <a:rPr lang="en-US" dirty="0"/>
            </a:br>
            <a:r>
              <a:rPr lang="en-US" dirty="0"/>
              <a:t>We Have Made Great Strides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Enhanced Analysis of Alternatives (</a:t>
            </a:r>
            <a:r>
              <a:rPr lang="en-US" dirty="0" err="1"/>
              <a:t>AoA</a:t>
            </a:r>
            <a:r>
              <a:rPr lang="en-US" dirty="0"/>
              <a:t>)</a:t>
            </a:r>
          </a:p>
          <a:p>
            <a:r>
              <a:rPr lang="en-US" dirty="0"/>
              <a:t>Improved technology readiness</a:t>
            </a:r>
          </a:p>
          <a:p>
            <a:r>
              <a:rPr lang="en-US" dirty="0"/>
              <a:t>Matured designs, particularly on nuclear projects</a:t>
            </a:r>
          </a:p>
          <a:p>
            <a:r>
              <a:rPr lang="en-US" dirty="0"/>
              <a:t>Improved Independent Cost Estimates (ICEs)</a:t>
            </a:r>
          </a:p>
          <a:p>
            <a:r>
              <a:rPr lang="en-US" dirty="0"/>
              <a:t>Aligned contract incentives</a:t>
            </a:r>
          </a:p>
          <a:p>
            <a:r>
              <a:rPr lang="en-US" dirty="0"/>
              <a:t>Established Department-wide Project Peer Reviews (PPRs)</a:t>
            </a:r>
          </a:p>
          <a:p>
            <a:r>
              <a:rPr lang="en-US" dirty="0"/>
              <a:t>Augmented Federal project teams (i.e., USACE)</a:t>
            </a:r>
          </a:p>
          <a:p>
            <a:r>
              <a:rPr lang="en-US" dirty="0"/>
              <a:t>Strengthened ESAAB, along with PMRC</a:t>
            </a:r>
          </a:p>
          <a:p>
            <a:r>
              <a:rPr lang="en-US" dirty="0"/>
              <a:t>Refined risk management tools and techniques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C1009-2829-4885-AFFC-2825C1DBE70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600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Project Management Success Metrics – DOE vs. PMI</a:t>
            </a:r>
            <a:br>
              <a:rPr lang="en-US" sz="2800" dirty="0"/>
            </a:br>
            <a:r>
              <a:rPr lang="en-US" sz="2800" dirty="0"/>
              <a:t>Construction (Based on 3-Year Rolling Timeline)</a:t>
            </a:r>
          </a:p>
        </p:txBody>
      </p:sp>
      <p:graphicFrame>
        <p:nvGraphicFramePr>
          <p:cNvPr id="5" name="Content Placeholder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463421"/>
              </p:ext>
            </p:extLst>
          </p:nvPr>
        </p:nvGraphicFramePr>
        <p:xfrm>
          <a:off x="42730" y="1418602"/>
          <a:ext cx="9042400" cy="6076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46364" y="3650754"/>
            <a:ext cx="4375445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none" dirty="0">
                <a:latin typeface="+mn-lt"/>
              </a:rPr>
              <a:t>* Success metrics differ: 1) DOE: complete at scope, 110% of cost; 2) Project Management Institute (PMI): complete at scope, cost, and schedule, with goal of 80%.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78138" y="1481435"/>
            <a:ext cx="3499051" cy="46166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none" dirty="0">
                <a:latin typeface="+mn-lt"/>
              </a:rPr>
              <a:t>DOE Success Goal – 90%</a:t>
            </a:r>
          </a:p>
        </p:txBody>
      </p:sp>
      <p:cxnSp>
        <p:nvCxnSpPr>
          <p:cNvPr id="8" name="Straight Arrow Connector 7"/>
          <p:cNvCxnSpPr>
            <a:endCxn id="7" idx="2"/>
          </p:cNvCxnSpPr>
          <p:nvPr/>
        </p:nvCxnSpPr>
        <p:spPr>
          <a:xfrm flipV="1">
            <a:off x="5227663" y="1943100"/>
            <a:ext cx="1" cy="385711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C1009-2829-4885-AFFC-2825C1DBE70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664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Do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Start-up and commissioning – Smoother transition from construction</a:t>
            </a:r>
          </a:p>
          <a:p>
            <a:endParaRPr lang="en-US" sz="3600" dirty="0"/>
          </a:p>
          <a:p>
            <a:r>
              <a:rPr lang="en-US" sz="3600" dirty="0"/>
              <a:t>IMS – Integrated Master Schedules – Developing and Using</a:t>
            </a:r>
          </a:p>
          <a:p>
            <a:endParaRPr lang="en-US" sz="3600" dirty="0"/>
          </a:p>
          <a:p>
            <a:r>
              <a:rPr lang="en-US" sz="3600" dirty="0"/>
              <a:t>Earned Value Management Systems (EVMS)</a:t>
            </a:r>
          </a:p>
          <a:p>
            <a:pPr lvl="1"/>
            <a:r>
              <a:rPr lang="en-US" dirty="0"/>
              <a:t>NDIA versus EFCOG</a:t>
            </a:r>
          </a:p>
          <a:p>
            <a:pPr lvl="1"/>
            <a:r>
              <a:rPr lang="en-US" dirty="0"/>
              <a:t>Data Analytics and “Disruptive Technologies”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C1009-2829-4885-AFFC-2825C1DBE70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961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EVMS – Ask What not How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813" y="2888857"/>
            <a:ext cx="8567737" cy="3115433"/>
          </a:xfrm>
          <a:solidFill>
            <a:srgbClr val="FFFFCC"/>
          </a:solidFill>
          <a:ln w="25400">
            <a:solidFill>
              <a:schemeClr val="accent2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4800" u="sng" dirty="0"/>
              <a:t>What</a:t>
            </a:r>
            <a:r>
              <a:rPr lang="en-US" sz="4800" dirty="0"/>
              <a:t>:  Provide accurate IT-accessible project EAC’s* monthly based on project control data analytics.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C1009-2829-4885-AFFC-2825C1DBE70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76465" y="1697990"/>
            <a:ext cx="8567737" cy="737713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Font typeface="Tempus Sans ITC" pitchFamily="82" charset="0"/>
              <a:buChar char="-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3600" u="none" kern="0" dirty="0"/>
              <a:t>Enhanced Client / Service Provider Interface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65250" y="6243104"/>
            <a:ext cx="3415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none" dirty="0">
                <a:latin typeface="+mn-lt"/>
              </a:rPr>
              <a:t>* EAC’s – Estimates at Completion</a:t>
            </a:r>
          </a:p>
        </p:txBody>
      </p:sp>
    </p:spTree>
    <p:extLst>
      <p:ext uri="{BB962C8B-B14F-4D97-AF65-F5344CB8AC3E}">
        <p14:creationId xmlns:p14="http://schemas.microsoft.com/office/powerpoint/2010/main" val="129068698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 to the GAO Guides</a:t>
            </a:r>
            <a:br>
              <a:rPr lang="en-US" sz="3600" dirty="0"/>
            </a:br>
            <a:r>
              <a:rPr lang="en-US" sz="2800" dirty="0"/>
              <a:t>(“Consistent with methods and best practices…”)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820" y="1604963"/>
            <a:ext cx="8396166" cy="4832350"/>
          </a:xfrm>
        </p:spPr>
        <p:txBody>
          <a:bodyPr/>
          <a:lstStyle/>
          <a:p>
            <a:pPr marL="0" indent="0">
              <a:lnSpc>
                <a:spcPts val="2200"/>
              </a:lnSpc>
              <a:spcAft>
                <a:spcPts val="0"/>
              </a:spcAft>
              <a:buNone/>
            </a:pPr>
            <a:r>
              <a:rPr lang="en-US" sz="1600" dirty="0"/>
              <a:t>ABBA Consulting  |  Association for the Advancement of Cost Engineering  |  BAE Systems  |  Business Growth Solutions Ltd.  |  Center for Naval Analysis  |  CGI Federal  |  Comcast  |  Data Systems Analysts Inc.  |  David Consulting Group  |  Defense Contract Management Agency  |  Defense Acquisition University  |  Department of Defense  |  Department of Homeland Security  |  Department of Homeland Security, Domestic Nuclear Detection Office  |  Department of Treasury  |  Federal Aviation Administration  |  Fleming Management Consultancy  |  </a:t>
            </a:r>
            <a:r>
              <a:rPr lang="en-US" sz="1600" dirty="0" err="1"/>
              <a:t>Galorath</a:t>
            </a:r>
            <a:r>
              <a:rPr lang="en-US" sz="1600" dirty="0"/>
              <a:t> Incorporated  |  </a:t>
            </a:r>
            <a:r>
              <a:rPr lang="en-US" sz="1600" dirty="0" err="1"/>
              <a:t>Hulett</a:t>
            </a:r>
            <a:r>
              <a:rPr lang="en-US" sz="1600" dirty="0"/>
              <a:t> &amp; Associates LLC  |  Hutchins &amp; Associates  |  Independent Consultant  |  Internal Revenue Service  |  KM Systems Group  |  Lockheed Martin Corporation  |  Ludwig Consulting Services LLC  |  Management Concepts  |  MCR Federal LLC  |  Missile Defense Agency  |  MITRE  |  MITRE and National Oceanic and Atmospheric Administration  |  National Aeronautics and Space Administration  |  National Geospatial Intelligence Agency  |  Northrup Grumman  |  Office of Management and Budget  |  Parsons  |  PRICE Systems  |  Project and Program Management Systems, International  |  PT </a:t>
            </a:r>
            <a:r>
              <a:rPr lang="en-US" sz="1600" dirty="0" err="1"/>
              <a:t>Mitratata</a:t>
            </a:r>
            <a:r>
              <a:rPr lang="en-US" sz="1600" dirty="0"/>
              <a:t> </a:t>
            </a:r>
            <a:r>
              <a:rPr lang="en-US" sz="1600" dirty="0" err="1"/>
              <a:t>Citragraha</a:t>
            </a:r>
            <a:r>
              <a:rPr lang="en-US" sz="1600" dirty="0"/>
              <a:t>  |  Robbins </a:t>
            </a:r>
            <a:r>
              <a:rPr lang="en-US" sz="1600" dirty="0" err="1"/>
              <a:t>Gioia</a:t>
            </a:r>
            <a:r>
              <a:rPr lang="en-US" sz="1600" dirty="0"/>
              <a:t>  |  Social Security Administration  |  SRA Technologies  |  SRS Technologies  |  The Analytical Sciences Corporation  |  </a:t>
            </a:r>
            <a:r>
              <a:rPr lang="en-US" sz="1600" dirty="0" err="1"/>
              <a:t>Technomics</a:t>
            </a:r>
            <a:r>
              <a:rPr lang="en-US" sz="1600" dirty="0"/>
              <a:t>  |  </a:t>
            </a:r>
            <a:r>
              <a:rPr lang="en-US" sz="1600" dirty="0" err="1"/>
              <a:t>Tecolote</a:t>
            </a:r>
            <a:r>
              <a:rPr lang="en-US" sz="1600" dirty="0"/>
              <a:t> Research, Incorporated  |  United Kingdom Ministry of Defense  |  University of Colorado  |  U.S. Air Force, Air Force Cost Analysis Agency  |  U.S. Army, Army Cost Center  |  U.S. Army, Corps of Engineers  |  U.S. Navy, Center for Cost Analysis  |  U.S. Navy, Naval Air Systems Command  |  U.S. Navy, Navy Sea Systems Command  |  Wyle Labs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C1009-2829-4885-AFFC-2825C1DBE70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3831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 bwMode="auto">
          <a:xfrm>
            <a:off x="94006" y="3948157"/>
            <a:ext cx="470019" cy="40165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</a:t>
            </a:r>
            <a:br>
              <a:rPr lang="en-US" dirty="0"/>
            </a:br>
            <a:r>
              <a:rPr lang="en-US" dirty="0"/>
              <a:t>PMIAA* – What is a Program?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813" y="1322945"/>
            <a:ext cx="9045649" cy="4832350"/>
          </a:xfrm>
        </p:spPr>
        <p:txBody>
          <a:bodyPr/>
          <a:lstStyle/>
          <a:p>
            <a:r>
              <a:rPr lang="en-US" sz="2800" dirty="0"/>
              <a:t>Direct Federal Program </a:t>
            </a:r>
            <a:r>
              <a:rPr lang="en-US" sz="2000" dirty="0"/>
              <a:t>(aka State Department Consular Services)</a:t>
            </a:r>
            <a:endParaRPr lang="en-US" sz="2800" dirty="0"/>
          </a:p>
          <a:p>
            <a:r>
              <a:rPr lang="en-US" sz="2800" dirty="0"/>
              <a:t>Direct Federal Benefits Programs </a:t>
            </a:r>
            <a:r>
              <a:rPr lang="en-US" sz="2000" dirty="0"/>
              <a:t>(aka VA Disability Payment Program)</a:t>
            </a:r>
            <a:endParaRPr lang="en-US" sz="2800" dirty="0"/>
          </a:p>
          <a:p>
            <a:r>
              <a:rPr lang="en-US" sz="2800" dirty="0"/>
              <a:t>State-Administered Benefit Programs </a:t>
            </a:r>
            <a:r>
              <a:rPr lang="en-US" sz="2000" dirty="0"/>
              <a:t>(aka WIC)</a:t>
            </a:r>
          </a:p>
          <a:p>
            <a:r>
              <a:rPr lang="en-US" sz="2800" dirty="0"/>
              <a:t>Competitive Grant Programs </a:t>
            </a:r>
            <a:r>
              <a:rPr lang="en-US" sz="2000" dirty="0"/>
              <a:t>(aka HHS Health Centers)</a:t>
            </a:r>
          </a:p>
          <a:p>
            <a:r>
              <a:rPr lang="en-US" sz="2800" dirty="0"/>
              <a:t>Block/Formula Grant Programs </a:t>
            </a:r>
            <a:r>
              <a:rPr lang="en-US" sz="2000" dirty="0"/>
              <a:t>(aka HHS Foster Care Program)</a:t>
            </a:r>
            <a:endParaRPr lang="en-US" sz="2800" dirty="0"/>
          </a:p>
          <a:p>
            <a:r>
              <a:rPr lang="en-US" sz="2800" dirty="0"/>
              <a:t>Regulatory-based Programs </a:t>
            </a:r>
            <a:r>
              <a:rPr lang="en-US" sz="2000" dirty="0"/>
              <a:t>(aka SBA Size Standards Program)</a:t>
            </a:r>
            <a:endParaRPr lang="en-US" sz="2800" dirty="0"/>
          </a:p>
          <a:p>
            <a:r>
              <a:rPr lang="en-US" sz="2800" dirty="0"/>
              <a:t>Capital Assets and Public Works Programs </a:t>
            </a:r>
            <a:r>
              <a:rPr lang="en-US" sz="2000" dirty="0"/>
              <a:t>(aka Ship Building)</a:t>
            </a:r>
            <a:endParaRPr lang="en-US" sz="2800" dirty="0"/>
          </a:p>
          <a:p>
            <a:r>
              <a:rPr lang="en-US" sz="2800" dirty="0"/>
              <a:t>Information Assets Programs </a:t>
            </a:r>
            <a:r>
              <a:rPr lang="en-US" sz="2000" dirty="0"/>
              <a:t>(aka Census Program)</a:t>
            </a:r>
          </a:p>
          <a:p>
            <a:r>
              <a:rPr lang="en-US" sz="2800" dirty="0"/>
              <a:t>Service Acquisition Programs </a:t>
            </a:r>
            <a:r>
              <a:rPr lang="en-US" sz="2000" dirty="0"/>
              <a:t>(aka IT Services)</a:t>
            </a:r>
          </a:p>
          <a:p>
            <a:r>
              <a:rPr lang="en-US" sz="2800" dirty="0"/>
              <a:t>Credit Programs </a:t>
            </a:r>
            <a:r>
              <a:rPr lang="en-US" sz="2000" dirty="0"/>
              <a:t>(aka Loan Guarantee Programs)</a:t>
            </a:r>
          </a:p>
          <a:p>
            <a:r>
              <a:rPr lang="en-US" sz="2800" dirty="0"/>
              <a:t>Insurance Programs </a:t>
            </a:r>
            <a:r>
              <a:rPr lang="en-US" sz="2000" dirty="0"/>
              <a:t>(aka FDIC)</a:t>
            </a:r>
          </a:p>
          <a:p>
            <a:r>
              <a:rPr lang="en-US" sz="2800" dirty="0"/>
              <a:t>Research and Development Programs </a:t>
            </a:r>
            <a:r>
              <a:rPr lang="en-US" sz="2000" dirty="0"/>
              <a:t>(aka Solar Energy Program)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C1009-2829-4885-AFFC-2825C1DBE70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6520660"/>
            <a:ext cx="61155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none" dirty="0">
                <a:latin typeface="+mn-lt"/>
              </a:rPr>
              <a:t>* PMIAA – Program Management Improvement Accountability Act enacted December 2016</a:t>
            </a:r>
          </a:p>
        </p:txBody>
      </p:sp>
    </p:spTree>
    <p:extLst>
      <p:ext uri="{BB962C8B-B14F-4D97-AF65-F5344CB8AC3E}">
        <p14:creationId xmlns:p14="http://schemas.microsoft.com/office/powerpoint/2010/main" val="393060196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 Discussion…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7BFB8-7108-4645-B797-B043AD6E5466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009" y="1390918"/>
            <a:ext cx="3718238" cy="5441323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7200" dirty="0"/>
              <a:t>$109 Billion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C1009-2829-4885-AFFC-2825C1DBE70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12815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7200" dirty="0"/>
              <a:t>$90 Billion+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C1009-2829-4885-AFFC-2825C1DBE70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8996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7200" dirty="0"/>
              <a:t>$2.5 Billion (7%+)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C1009-2829-4885-AFFC-2825C1DBE70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3260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7200" dirty="0"/>
              <a:t>$1.3 Billion (&lt;1%)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C1009-2829-4885-AFFC-2825C1DBE70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6455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7200" dirty="0"/>
              <a:t>$20 Million</a:t>
            </a:r>
          </a:p>
          <a:p>
            <a:pPr marL="0" indent="0" algn="ctr">
              <a:buNone/>
            </a:pPr>
            <a:r>
              <a:rPr lang="en-US" sz="7200" dirty="0"/>
              <a:t>vs.</a:t>
            </a:r>
          </a:p>
          <a:p>
            <a:pPr marL="0" indent="0" algn="ctr">
              <a:buNone/>
            </a:pPr>
            <a:r>
              <a:rPr lang="en-US" sz="7200" dirty="0"/>
              <a:t>$6 Million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C1009-2829-4885-AFFC-2825C1DBE70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863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4963"/>
            <a:ext cx="9143999" cy="4832350"/>
          </a:xfrm>
        </p:spPr>
        <p:txBody>
          <a:bodyPr/>
          <a:lstStyle/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7200" dirty="0"/>
              <a:t>$28 Billion </a:t>
            </a:r>
            <a:r>
              <a:rPr lang="en-US" sz="7200" dirty="0">
                <a:sym typeface="Wingdings" panose="05000000000000000000" pitchFamily="2" charset="2"/>
              </a:rPr>
              <a:t> $34 Billion</a:t>
            </a:r>
            <a:endParaRPr lang="en-US" sz="7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C1009-2829-4885-AFFC-2825C1DBE70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12184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&gt; $50 Million</a:t>
            </a:r>
            <a:br>
              <a:rPr lang="en-US" dirty="0"/>
            </a:br>
            <a:r>
              <a:rPr lang="en-US" dirty="0"/>
              <a:t>DOE Order 413.3B Reform (</a:t>
            </a:r>
            <a:r>
              <a:rPr lang="en-US" dirty="0" err="1"/>
              <a:t>Chg</a:t>
            </a:r>
            <a:r>
              <a:rPr lang="en-US" dirty="0"/>
              <a:t> 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C1009-2829-4885-AFFC-2825C1DBE70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5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293673"/>
              </p:ext>
            </p:extLst>
          </p:nvPr>
        </p:nvGraphicFramePr>
        <p:xfrm>
          <a:off x="54138" y="2321591"/>
          <a:ext cx="9023395" cy="383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>
            <a:off x="1982625" y="2968198"/>
            <a:ext cx="6409345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034835" y="2068080"/>
            <a:ext cx="6399919" cy="5232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u="none" dirty="0">
                <a:latin typeface="+mn-lt"/>
              </a:rPr>
              <a:t>DOE Success Goal – 90% – Projects &lt; $50M*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227663" y="2578297"/>
            <a:ext cx="1" cy="385711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0576" y="6336799"/>
            <a:ext cx="55034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none" dirty="0">
                <a:latin typeface="+mn-lt"/>
              </a:rPr>
              <a:t>* Starting in FY18, (33) projects valued at $923M were removed from the portfolio.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3913970" y="3660394"/>
            <a:ext cx="444381" cy="401653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 flipV="1">
            <a:off x="4136160" y="3029576"/>
            <a:ext cx="4" cy="6400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Oval 13"/>
          <p:cNvSpPr/>
          <p:nvPr/>
        </p:nvSpPr>
        <p:spPr bwMode="auto">
          <a:xfrm>
            <a:off x="7100134" y="4086264"/>
            <a:ext cx="444381" cy="401653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u="none" dirty="0">
                <a:latin typeface="Arial Narrow" panose="020B0606020202030204" pitchFamily="34" charset="0"/>
              </a:rPr>
              <a:t>2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 flipV="1">
            <a:off x="7322324" y="3728916"/>
            <a:ext cx="4" cy="36576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814350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589660" y="2370545"/>
            <a:ext cx="8007404" cy="1326748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System Projects</a:t>
            </a:r>
            <a:r>
              <a:rPr lang="en-US" baseline="30000" dirty="0"/>
              <a:t>1</a:t>
            </a:r>
            <a:r>
              <a:rPr lang="en-US" dirty="0"/>
              <a:t> (&gt;$750M)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C1009-2829-4885-AFFC-2825C1DBE70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910956" y="1410680"/>
            <a:ext cx="7783239" cy="27041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27" y="4512502"/>
            <a:ext cx="884238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19"/>
          <p:cNvCxnSpPr>
            <a:cxnSpLocks noChangeShapeType="1"/>
          </p:cNvCxnSpPr>
          <p:nvPr/>
        </p:nvCxnSpPr>
        <p:spPr bwMode="auto">
          <a:xfrm flipV="1">
            <a:off x="858969" y="4966265"/>
            <a:ext cx="7315200" cy="782"/>
          </a:xfrm>
          <a:prstGeom prst="lin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345" y="4511540"/>
            <a:ext cx="879475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794759" y="1381074"/>
            <a:ext cx="7272813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800" b="1" u="none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EM, Waste Treatment &amp; Immobilization Plant (WTP)</a:t>
            </a:r>
            <a:r>
              <a:rPr lang="en-US" sz="1800" b="1" u="none" baseline="300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800" b="1" u="none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Hanford, WA ($16.813B)</a:t>
            </a:r>
          </a:p>
          <a:p>
            <a:pPr>
              <a:spcBef>
                <a:spcPts val="0"/>
              </a:spcBef>
              <a:spcAft>
                <a:spcPts val="600"/>
              </a:spcAft>
              <a:tabLst>
                <a:tab pos="349250" algn="l"/>
              </a:tabLst>
              <a:defRPr/>
            </a:pPr>
            <a:r>
              <a:rPr lang="en-US" sz="1800" b="1" u="none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1a. 	Direct Feed Low Activity Waste (DFLAW) Segment of Work ($8.34B)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defRPr/>
            </a:pPr>
            <a:r>
              <a:rPr lang="en-US" sz="1800" b="1" u="none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NA, Mixed Oxide Fuel Fabrication Facility (MOX) – Savannah River, SC ($4.857B)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defRPr/>
            </a:pPr>
            <a:r>
              <a:rPr lang="en-US" sz="1800" b="1" u="none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EM, Salt Waste Processing Facility (SWPF) – Savannah River, SC ($2.322B)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  <a:defRPr/>
            </a:pPr>
            <a:r>
              <a:rPr lang="en-US" sz="1800" b="1" u="none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EM, River Corridor Closure Project (RCCP) – Richland, WA ($1.850B)</a:t>
            </a:r>
          </a:p>
          <a:p>
            <a:pPr marL="347663" indent="-347663">
              <a:spcBef>
                <a:spcPts val="0"/>
              </a:spcBef>
              <a:spcAft>
                <a:spcPts val="600"/>
              </a:spcAft>
              <a:tabLst>
                <a:tab pos="341313" algn="l"/>
              </a:tabLst>
              <a:defRPr/>
            </a:pPr>
            <a:r>
              <a:rPr lang="en-US" sz="1800" b="1" u="none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5a. 	NA, Uranium Processing Facility (UPF) Main Processing </a:t>
            </a:r>
            <a:r>
              <a:rPr lang="en-US" sz="1800" b="1" u="none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Bldg</a:t>
            </a:r>
            <a:r>
              <a:rPr lang="en-US" sz="1800" b="1" u="none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(MPB) – Oak Ridge, TN ($4.732B)</a:t>
            </a:r>
            <a:r>
              <a:rPr lang="en-US" sz="1800" b="1" u="none" baseline="300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  <a:p>
            <a:pPr marL="347663" indent="-347663">
              <a:spcBef>
                <a:spcPts val="0"/>
              </a:spcBef>
              <a:spcAft>
                <a:spcPts val="600"/>
              </a:spcAft>
              <a:tabLst>
                <a:tab pos="341313" algn="l"/>
              </a:tabLst>
              <a:defRPr/>
            </a:pPr>
            <a:r>
              <a:rPr lang="en-US" sz="1800" b="1" u="none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5b.	NA, Uranium Processing Facility (UPF) Salvage &amp; Accountability </a:t>
            </a:r>
            <a:r>
              <a:rPr lang="en-US" sz="1800" b="1" u="none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Bldg</a:t>
            </a:r>
            <a:r>
              <a:rPr lang="en-US" sz="1800" b="1" u="none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(SAB) – Oak Ridge, TN ($1.18B)</a:t>
            </a:r>
            <a:r>
              <a:rPr lang="en-US" sz="1800" b="1" u="none" baseline="300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1800" b="1" u="none" dirty="0">
              <a:solidFill>
                <a:srgbClr val="00000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6075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6"/>
              <a:defRPr/>
            </a:pPr>
            <a:r>
              <a:rPr lang="en-US" sz="1800" b="1" u="none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NA, Chemistry and Metallurgy Research Replacement (CMRR)</a:t>
            </a:r>
            <a:r>
              <a:rPr lang="en-US" sz="1800" b="1" u="none" baseline="300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1800" b="1" u="none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LANL (CD-1 Range: $2.4B - $2.9B)</a:t>
            </a:r>
          </a:p>
        </p:txBody>
      </p:sp>
      <p:sp>
        <p:nvSpPr>
          <p:cNvPr id="11" name="Oval 18"/>
          <p:cNvSpPr>
            <a:spLocks noChangeArrowheads="1"/>
          </p:cNvSpPr>
          <p:nvPr/>
        </p:nvSpPr>
        <p:spPr bwMode="auto">
          <a:xfrm>
            <a:off x="8101694" y="3056576"/>
            <a:ext cx="228600" cy="228600"/>
          </a:xfrm>
          <a:prstGeom prst="ellipse">
            <a:avLst/>
          </a:prstGeom>
          <a:solidFill>
            <a:srgbClr val="00B050"/>
          </a:solidFill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lang="en-US" altLang="en-US" u="none">
              <a:solidFill>
                <a:srgbClr val="000000"/>
              </a:solidFill>
            </a:endParaRPr>
          </a:p>
        </p:txBody>
      </p:sp>
      <p:sp>
        <p:nvSpPr>
          <p:cNvPr id="12" name="Oval 20"/>
          <p:cNvSpPr>
            <a:spLocks noChangeArrowheads="1"/>
          </p:cNvSpPr>
          <p:nvPr/>
        </p:nvSpPr>
        <p:spPr bwMode="auto">
          <a:xfrm>
            <a:off x="8103417" y="1444441"/>
            <a:ext cx="228600" cy="226065"/>
          </a:xfrm>
          <a:prstGeom prst="ellipse">
            <a:avLst/>
          </a:prstGeom>
          <a:solidFill>
            <a:srgbClr val="FF0000"/>
          </a:solidFill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lang="en-US" altLang="en-US" u="none">
              <a:solidFill>
                <a:srgbClr val="000000"/>
              </a:solidFill>
            </a:endParaRP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7814013" y="907362"/>
            <a:ext cx="783051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b="1" dirty="0">
                <a:latin typeface="Arial Narrow" panose="020B0606020202030204" pitchFamily="34" charset="0"/>
              </a:rPr>
              <a:t>Status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486" y="5728889"/>
            <a:ext cx="6954543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 b="1">
                <a:solidFill>
                  <a:srgbClr val="FF0000"/>
                </a:solidFill>
                <a:latin typeface="+mj-lt"/>
              </a:defRPr>
            </a:lvl1pPr>
          </a:lstStyle>
          <a:p>
            <a:pPr marL="631825" indent="-631825">
              <a:tabLst>
                <a:tab pos="512763" algn="l"/>
              </a:tabLst>
              <a:defRPr/>
            </a:pPr>
            <a:r>
              <a:rPr lang="en-US" sz="130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Notes:</a:t>
            </a:r>
            <a:r>
              <a:rPr lang="en-US" sz="1300" b="0" u="none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	1. </a:t>
            </a:r>
            <a:r>
              <a:rPr lang="en-US" sz="1300" b="0" u="none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above listing does not include three SC Projects with PME authority delegated to SC.</a:t>
            </a:r>
            <a:endParaRPr lang="en-US" sz="1300" b="0" u="none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631825" indent="-631825">
              <a:tabLst>
                <a:tab pos="512763" algn="l"/>
              </a:tabLst>
              <a:defRPr/>
            </a:pPr>
            <a:r>
              <a:rPr lang="en-US" sz="1300" b="0" u="none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	2. Linked to Low Activity Waste Pretreatment System (LAWPS) Project, CD-1 Range: $220M-$470M.</a:t>
            </a:r>
          </a:p>
          <a:p>
            <a:pPr marL="631825" indent="-631825">
              <a:tabLst>
                <a:tab pos="512763" algn="l"/>
              </a:tabLst>
              <a:defRPr/>
            </a:pPr>
            <a:r>
              <a:rPr lang="en-US" sz="1300" b="0" u="none" dirty="0">
                <a:solidFill>
                  <a:schemeClr val="tx1"/>
                </a:solidFill>
                <a:latin typeface="Arial Narrow" panose="020B0606020202030204" pitchFamily="34" charset="0"/>
              </a:rPr>
              <a:t>	3. Of seven UPF subprojects, only two (Main Processing </a:t>
            </a:r>
            <a:r>
              <a:rPr lang="en-US" sz="1300" b="0" u="none" dirty="0" err="1">
                <a:solidFill>
                  <a:schemeClr val="tx1"/>
                </a:solidFill>
                <a:latin typeface="Arial Narrow" panose="020B0606020202030204" pitchFamily="34" charset="0"/>
              </a:rPr>
              <a:t>Bldg</a:t>
            </a:r>
            <a:r>
              <a:rPr lang="en-US" sz="1300" b="0" u="none" dirty="0">
                <a:solidFill>
                  <a:schemeClr val="tx1"/>
                </a:solidFill>
                <a:latin typeface="Arial Narrow" panose="020B0606020202030204" pitchFamily="34" charset="0"/>
              </a:rPr>
              <a:t> and Salvage &amp; Accountability Building) are greater than $750M.</a:t>
            </a:r>
          </a:p>
          <a:p>
            <a:pPr marL="631825" indent="-631825">
              <a:tabLst>
                <a:tab pos="512763" algn="l"/>
              </a:tabLst>
              <a:defRPr/>
            </a:pPr>
            <a:r>
              <a:rPr lang="en-US" sz="1300" b="0" u="none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	4. Each CMRR subproject ((6) each) is less than $750M; in aggregate, at $2.9B (CD-1 top end of range).</a:t>
            </a:r>
          </a:p>
        </p:txBody>
      </p:sp>
      <p:sp>
        <p:nvSpPr>
          <p:cNvPr id="15" name="Oval 21"/>
          <p:cNvSpPr>
            <a:spLocks noChangeArrowheads="1"/>
          </p:cNvSpPr>
          <p:nvPr/>
        </p:nvSpPr>
        <p:spPr bwMode="auto">
          <a:xfrm>
            <a:off x="8103417" y="2077401"/>
            <a:ext cx="228600" cy="228600"/>
          </a:xfrm>
          <a:prstGeom prst="ellipse">
            <a:avLst/>
          </a:prstGeom>
          <a:solidFill>
            <a:srgbClr val="00B050"/>
          </a:solidFill>
          <a:ln w="28575" algn="ctr">
            <a:solidFill>
              <a:srgbClr val="00B050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lang="en-US" altLang="en-US" u="none">
              <a:solidFill>
                <a:srgbClr val="00000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948671" y="5536368"/>
            <a:ext cx="1813025" cy="1128571"/>
            <a:chOff x="7239000" y="5707581"/>
            <a:chExt cx="1805190" cy="1128571"/>
          </a:xfrm>
        </p:grpSpPr>
        <p:grpSp>
          <p:nvGrpSpPr>
            <p:cNvPr id="17" name="Group 16"/>
            <p:cNvGrpSpPr/>
            <p:nvPr/>
          </p:nvGrpSpPr>
          <p:grpSpPr>
            <a:xfrm>
              <a:off x="7239000" y="5707581"/>
              <a:ext cx="1805190" cy="1128571"/>
              <a:chOff x="7370655" y="5629358"/>
              <a:chExt cx="1805190" cy="1128571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7370655" y="5629358"/>
                <a:ext cx="1805190" cy="1128571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none" rtlCol="0">
                <a:noAutofit/>
              </a:bodyPr>
              <a:lstStyle/>
              <a:p>
                <a:pPr>
                  <a:tabLst>
                    <a:tab pos="347663" algn="l"/>
                  </a:tabLst>
                </a:pPr>
                <a:r>
                  <a:rPr lang="en-US" sz="1400" b="1" u="none" dirty="0">
                    <a:latin typeface="+mn-lt"/>
                  </a:rPr>
                  <a:t>Legend:</a:t>
                </a:r>
              </a:p>
              <a:p>
                <a:pPr>
                  <a:tabLst>
                    <a:tab pos="395288" algn="l"/>
                  </a:tabLst>
                </a:pPr>
                <a:r>
                  <a:rPr lang="en-US" sz="1400" u="none" dirty="0">
                    <a:latin typeface="+mn-lt"/>
                  </a:rPr>
                  <a:t>	Meet Budget</a:t>
                </a:r>
              </a:p>
              <a:p>
                <a:pPr>
                  <a:tabLst>
                    <a:tab pos="395288" algn="l"/>
                  </a:tabLst>
                </a:pPr>
                <a:r>
                  <a:rPr lang="en-US" sz="1400" u="none" dirty="0">
                    <a:latin typeface="+mn-lt"/>
                  </a:rPr>
                  <a:t>	Potential Breach</a:t>
                </a:r>
              </a:p>
              <a:p>
                <a:pPr>
                  <a:tabLst>
                    <a:tab pos="395288" algn="l"/>
                  </a:tabLst>
                </a:pPr>
                <a:r>
                  <a:rPr lang="en-US" sz="1400" u="none" dirty="0">
                    <a:latin typeface="+mn-lt"/>
                  </a:rPr>
                  <a:t>	Will Breach</a:t>
                </a:r>
              </a:p>
              <a:p>
                <a:pPr>
                  <a:tabLst>
                    <a:tab pos="395288" algn="l"/>
                  </a:tabLst>
                </a:pPr>
                <a:r>
                  <a:rPr lang="en-US" sz="1400" u="none" dirty="0">
                    <a:latin typeface="+mn-lt"/>
                  </a:rPr>
                  <a:t>	Green; was Red</a:t>
                </a:r>
              </a:p>
            </p:txBody>
          </p:sp>
          <p:sp>
            <p:nvSpPr>
              <p:cNvPr id="20" name="Oval 20"/>
              <p:cNvSpPr>
                <a:spLocks noChangeArrowheads="1"/>
              </p:cNvSpPr>
              <p:nvPr/>
            </p:nvSpPr>
            <p:spPr bwMode="auto">
              <a:xfrm>
                <a:off x="7588758" y="6325887"/>
                <a:ext cx="182090" cy="18288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0" hangingPunct="0"/>
                <a:endParaRPr lang="en-US" altLang="en-US" u="none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21" name="Oval 20"/>
              <p:cNvSpPr>
                <a:spLocks noChangeArrowheads="1"/>
              </p:cNvSpPr>
              <p:nvPr/>
            </p:nvSpPr>
            <p:spPr bwMode="auto">
              <a:xfrm>
                <a:off x="7588758" y="6111203"/>
                <a:ext cx="182090" cy="182880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0" hangingPunct="0"/>
                <a:endParaRPr lang="en-US" altLang="en-US" u="none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22" name="Oval 20"/>
              <p:cNvSpPr>
                <a:spLocks noChangeArrowheads="1"/>
              </p:cNvSpPr>
              <p:nvPr/>
            </p:nvSpPr>
            <p:spPr bwMode="auto">
              <a:xfrm>
                <a:off x="7588758" y="5905065"/>
                <a:ext cx="182090" cy="182880"/>
              </a:xfrm>
              <a:prstGeom prst="ellipse">
                <a:avLst/>
              </a:prstGeom>
              <a:solidFill>
                <a:srgbClr val="00B050"/>
              </a:solidFill>
              <a:ln w="9525" algn="ctr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eaLnBrk="0" hangingPunct="0"/>
                <a:endParaRPr lang="en-US" altLang="en-US" u="none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  <p:sp>
          <p:nvSpPr>
            <p:cNvPr id="18" name="Oval 20"/>
            <p:cNvSpPr>
              <a:spLocks noChangeArrowheads="1"/>
            </p:cNvSpPr>
            <p:nvPr/>
          </p:nvSpPr>
          <p:spPr bwMode="auto">
            <a:xfrm>
              <a:off x="7467600" y="6620853"/>
              <a:ext cx="182090" cy="182880"/>
            </a:xfrm>
            <a:prstGeom prst="ellipse">
              <a:avLst/>
            </a:prstGeom>
            <a:solidFill>
              <a:srgbClr val="00B050"/>
            </a:solidFill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0" hangingPunct="0"/>
              <a:endParaRPr lang="en-US" altLang="en-US" u="none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23" name="Oval 20"/>
          <p:cNvSpPr>
            <a:spLocks noChangeArrowheads="1"/>
          </p:cNvSpPr>
          <p:nvPr/>
        </p:nvSpPr>
        <p:spPr bwMode="auto">
          <a:xfrm>
            <a:off x="8103417" y="2438917"/>
            <a:ext cx="228600" cy="226065"/>
          </a:xfrm>
          <a:prstGeom prst="ellipse">
            <a:avLst/>
          </a:prstGeom>
          <a:solidFill>
            <a:srgbClr val="FF0000"/>
          </a:solidFill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lang="en-US" altLang="en-US" u="none">
              <a:solidFill>
                <a:srgbClr val="000000"/>
              </a:solidFill>
            </a:endParaRPr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8101695" y="3758819"/>
            <a:ext cx="228600" cy="228600"/>
          </a:xfrm>
          <a:prstGeom prst="ellipse">
            <a:avLst/>
          </a:prstGeom>
          <a:solidFill>
            <a:srgbClr val="00B050"/>
          </a:solidFill>
          <a:ln w="28575" algn="ctr">
            <a:solidFill>
              <a:srgbClr val="00B050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lang="en-US" altLang="en-US" u="none">
              <a:solidFill>
                <a:srgbClr val="000000"/>
              </a:solidFill>
            </a:endParaRPr>
          </a:p>
        </p:txBody>
      </p:sp>
      <p:sp>
        <p:nvSpPr>
          <p:cNvPr id="25" name="Oval 18"/>
          <p:cNvSpPr>
            <a:spLocks noChangeArrowheads="1"/>
          </p:cNvSpPr>
          <p:nvPr/>
        </p:nvSpPr>
        <p:spPr bwMode="auto">
          <a:xfrm>
            <a:off x="8101694" y="3403144"/>
            <a:ext cx="228600" cy="228600"/>
          </a:xfrm>
          <a:prstGeom prst="ellipse">
            <a:avLst/>
          </a:prstGeom>
          <a:solidFill>
            <a:srgbClr val="00B050"/>
          </a:solidFill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lang="en-US" altLang="en-US" u="none">
              <a:solidFill>
                <a:srgbClr val="000000"/>
              </a:solidFill>
            </a:endParaRPr>
          </a:p>
        </p:txBody>
      </p:sp>
      <p:sp>
        <p:nvSpPr>
          <p:cNvPr id="26" name="Oval 21"/>
          <p:cNvSpPr>
            <a:spLocks noChangeArrowheads="1"/>
          </p:cNvSpPr>
          <p:nvPr/>
        </p:nvSpPr>
        <p:spPr bwMode="auto">
          <a:xfrm>
            <a:off x="8107274" y="4385321"/>
            <a:ext cx="228600" cy="228600"/>
          </a:xfrm>
          <a:prstGeom prst="ellipse">
            <a:avLst/>
          </a:prstGeom>
          <a:solidFill>
            <a:srgbClr val="00B050"/>
          </a:solidFill>
          <a:ln w="28575" algn="ctr">
            <a:solidFill>
              <a:srgbClr val="00B050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lang="en-US" altLang="en-US" u="none">
              <a:solidFill>
                <a:srgbClr val="000000"/>
              </a:solidFill>
            </a:endParaRPr>
          </a:p>
        </p:txBody>
      </p:sp>
      <p:sp>
        <p:nvSpPr>
          <p:cNvPr id="27" name="Oval 21"/>
          <p:cNvSpPr>
            <a:spLocks noChangeArrowheads="1"/>
          </p:cNvSpPr>
          <p:nvPr/>
        </p:nvSpPr>
        <p:spPr bwMode="auto">
          <a:xfrm>
            <a:off x="8105926" y="5055609"/>
            <a:ext cx="228600" cy="228600"/>
          </a:xfrm>
          <a:prstGeom prst="ellipse">
            <a:avLst/>
          </a:prstGeom>
          <a:solidFill>
            <a:srgbClr val="00B050"/>
          </a:solidFill>
          <a:ln w="28575" algn="ctr">
            <a:solidFill>
              <a:srgbClr val="00B050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0" hangingPunct="0"/>
            <a:endParaRPr lang="en-US" altLang="en-US" u="non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95300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21662</TotalTime>
  <Words>927</Words>
  <Application>Microsoft Office PowerPoint</Application>
  <PresentationFormat>On-screen Show (4:3)</PresentationFormat>
  <Paragraphs>123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Narrow</vt:lpstr>
      <vt:lpstr>Calibri</vt:lpstr>
      <vt:lpstr>Tempus Sans ITC</vt:lpstr>
      <vt:lpstr>Times New Roman</vt:lpstr>
      <vt:lpstr>Wingdings</vt:lpstr>
      <vt:lpstr>Default Design</vt:lpstr>
      <vt:lpstr>Project Management: Some Nuggets and Perspective  June 6, 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&gt; $50 Million DOE Order 413.3B Reform (Chg 4)</vt:lpstr>
      <vt:lpstr>Major System Projects1 (&gt;$750M)</vt:lpstr>
      <vt:lpstr>Major System Projects1 (&gt;$750M)</vt:lpstr>
      <vt:lpstr>Thank You! We Have Made Great Strides</vt:lpstr>
      <vt:lpstr>Project Management Success Metrics – DOE vs. PMI Construction (Based on 3-Year Rolling Timeline)</vt:lpstr>
      <vt:lpstr>What Can We Do Better?</vt:lpstr>
      <vt:lpstr>EVMS – Ask What not How</vt:lpstr>
      <vt:lpstr>Refer to the GAO Guides (“Consistent with methods and best practices…”)</vt:lpstr>
      <vt:lpstr>Final Thought PMIAA* – What is a Program?</vt:lpstr>
      <vt:lpstr>Questions?  Discussion…</vt:lpstr>
    </vt:vector>
  </TitlesOfParts>
  <Company>SRS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Accelerating Clean-up at Savannah River</dc:title>
  <dc:creator>s9509</dc:creator>
  <cp:lastModifiedBy>Christine Frei</cp:lastModifiedBy>
  <cp:revision>1844</cp:revision>
  <cp:lastPrinted>2018-06-01T16:37:02Z</cp:lastPrinted>
  <dcterms:created xsi:type="dcterms:W3CDTF">2003-02-28T14:25:30Z</dcterms:created>
  <dcterms:modified xsi:type="dcterms:W3CDTF">2018-06-07T14:57:25Z</dcterms:modified>
</cp:coreProperties>
</file>