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58" r:id="rId4"/>
    <p:sldId id="271" r:id="rId5"/>
    <p:sldId id="259" r:id="rId6"/>
    <p:sldId id="267" r:id="rId7"/>
    <p:sldId id="260" r:id="rId8"/>
    <p:sldId id="261" r:id="rId9"/>
    <p:sldId id="268" r:id="rId10"/>
    <p:sldId id="262" r:id="rId11"/>
    <p:sldId id="270" r:id="rId12"/>
    <p:sldId id="263" r:id="rId13"/>
    <p:sldId id="269" r:id="rId14"/>
    <p:sldId id="272"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A095AE-DBBF-7D48-B8F6-2A2D8E81F33A}"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2429778460"/>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095AE-DBBF-7D48-B8F6-2A2D8E81F33A}"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1346180421"/>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095AE-DBBF-7D48-B8F6-2A2D8E81F33A}"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459253253"/>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A095AE-DBBF-7D48-B8F6-2A2D8E81F33A}"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672678332"/>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095AE-DBBF-7D48-B8F6-2A2D8E81F33A}"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1166747282"/>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095AE-DBBF-7D48-B8F6-2A2D8E81F33A}"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2399763677"/>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A095AE-DBBF-7D48-B8F6-2A2D8E81F33A}"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3443554260"/>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A095AE-DBBF-7D48-B8F6-2A2D8E81F33A}"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3358856857"/>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095AE-DBBF-7D48-B8F6-2A2D8E81F33A}"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3936289314"/>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095AE-DBBF-7D48-B8F6-2A2D8E81F33A}"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2577499804"/>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095AE-DBBF-7D48-B8F6-2A2D8E81F33A}"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ACC42-43D9-A54E-894B-CD8666B45824}" type="slidenum">
              <a:rPr lang="en-US" smtClean="0"/>
              <a:t>‹#›</a:t>
            </a:fld>
            <a:endParaRPr lang="en-US"/>
          </a:p>
        </p:txBody>
      </p:sp>
    </p:spTree>
    <p:extLst>
      <p:ext uri="{BB962C8B-B14F-4D97-AF65-F5344CB8AC3E}">
        <p14:creationId xmlns:p14="http://schemas.microsoft.com/office/powerpoint/2010/main" val="2851916254"/>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095AE-DBBF-7D48-B8F6-2A2D8E81F33A}" type="datetimeFigureOut">
              <a:rPr lang="en-US" smtClean="0"/>
              <a:t>6/6/2018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ACC42-43D9-A54E-894B-CD8666B45824}" type="slidenum">
              <a:rPr lang="en-US" smtClean="0"/>
              <a:t>‹#›</a:t>
            </a:fld>
            <a:endParaRPr lang="en-US"/>
          </a:p>
        </p:txBody>
      </p:sp>
    </p:spTree>
    <p:extLst>
      <p:ext uri="{BB962C8B-B14F-4D97-AF65-F5344CB8AC3E}">
        <p14:creationId xmlns:p14="http://schemas.microsoft.com/office/powerpoint/2010/main" val="1021325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p:txBody>
          <a:bodyPr/>
          <a:lstStyle/>
          <a:p>
            <a:r>
              <a:rPr lang="en-US" u="sng" dirty="0"/>
              <a:t>Cost Savings:</a:t>
            </a:r>
            <a:r>
              <a:rPr lang="en-US" dirty="0"/>
              <a:t> Issued the “Return to Service Impacts for Non-DOE Owned Transport Conveyance” Report.  When DOE uses the output of this report as policy, it will potentially save several million dollars per year.</a:t>
            </a:r>
          </a:p>
        </p:txBody>
      </p:sp>
    </p:spTree>
    <p:extLst>
      <p:ext uri="{BB962C8B-B14F-4D97-AF65-F5344CB8AC3E}">
        <p14:creationId xmlns:p14="http://schemas.microsoft.com/office/powerpoint/2010/main" val="2923335617"/>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a:xfrm>
            <a:off x="457200" y="1600200"/>
            <a:ext cx="8229600" cy="4983162"/>
          </a:xfrm>
        </p:spPr>
        <p:txBody>
          <a:bodyPr>
            <a:normAutofit fontScale="70000" lnSpcReduction="20000"/>
          </a:bodyPr>
          <a:lstStyle/>
          <a:p>
            <a:pPr lvl="0"/>
            <a:r>
              <a:rPr lang="en-US" sz="3400" dirty="0"/>
              <a:t>In ongoing activities on the Master Approved Supplier List (MASL), EFCOG worked to implement recommendations made in the original team report that allowed DOE to close their QA focus area related to MASL.</a:t>
            </a:r>
          </a:p>
          <a:p>
            <a:pPr marL="0" lvl="0" indent="0">
              <a:buNone/>
            </a:pPr>
            <a:endParaRPr lang="en-US" sz="3400" dirty="0"/>
          </a:p>
          <a:p>
            <a:pPr lvl="0"/>
            <a:r>
              <a:rPr lang="en-US" sz="3400" dirty="0"/>
              <a:t>Continued to support DOE on the EVMSIH and the EVMS Roadside Assist visits.  The EFCOG project delivery team assisted in facilitating discussions between HQ and the field to implement the EVMSIH and EFCOG is now identifying SMEs to support project peer reviews. </a:t>
            </a:r>
          </a:p>
          <a:p>
            <a:pPr marL="0" lvl="0" indent="0">
              <a:buNone/>
            </a:pPr>
            <a:r>
              <a:rPr lang="en-US" sz="3400" dirty="0"/>
              <a:t> </a:t>
            </a:r>
          </a:p>
          <a:p>
            <a:pPr lvl="0"/>
            <a:r>
              <a:rPr lang="en-US" sz="3400" dirty="0"/>
              <a:t>Work continued within the Startup and Commissioning Task Team with the expectation of having a draft guide available for review by June 2018.</a:t>
            </a:r>
          </a:p>
          <a:p>
            <a:endParaRPr lang="en-US" dirty="0"/>
          </a:p>
        </p:txBody>
      </p:sp>
    </p:spTree>
    <p:extLst>
      <p:ext uri="{BB962C8B-B14F-4D97-AF65-F5344CB8AC3E}">
        <p14:creationId xmlns:p14="http://schemas.microsoft.com/office/powerpoint/2010/main" val="2025241499"/>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EFCOG Award recipients</a:t>
            </a:r>
          </a:p>
        </p:txBody>
      </p:sp>
      <p:pic>
        <p:nvPicPr>
          <p:cNvPr id="4" name="Picture 3">
            <a:extLst>
              <a:ext uri="{FF2B5EF4-FFF2-40B4-BE49-F238E27FC236}">
                <a16:creationId xmlns:a16="http://schemas.microsoft.com/office/drawing/2014/main" id="{88A60ADA-9560-4C6E-9565-692300FD216C}"/>
              </a:ext>
            </a:extLst>
          </p:cNvPr>
          <p:cNvPicPr>
            <a:picLocks noChangeAspect="1"/>
          </p:cNvPicPr>
          <p:nvPr/>
        </p:nvPicPr>
        <p:blipFill>
          <a:blip r:embed="rId2"/>
          <a:stretch>
            <a:fillRect/>
          </a:stretch>
        </p:blipFill>
        <p:spPr>
          <a:xfrm rot="5400000">
            <a:off x="3196708" y="1579401"/>
            <a:ext cx="2894044" cy="2170533"/>
          </a:xfrm>
          <a:prstGeom prst="rect">
            <a:avLst/>
          </a:prstGeom>
        </p:spPr>
      </p:pic>
      <p:pic>
        <p:nvPicPr>
          <p:cNvPr id="6" name="Picture 5">
            <a:extLst>
              <a:ext uri="{FF2B5EF4-FFF2-40B4-BE49-F238E27FC236}">
                <a16:creationId xmlns:a16="http://schemas.microsoft.com/office/drawing/2014/main" id="{29CBB3DE-5E5F-4D16-9C78-59A6343A62E8}"/>
              </a:ext>
            </a:extLst>
          </p:cNvPr>
          <p:cNvPicPr>
            <a:picLocks noChangeAspect="1"/>
          </p:cNvPicPr>
          <p:nvPr/>
        </p:nvPicPr>
        <p:blipFill>
          <a:blip r:embed="rId3"/>
          <a:stretch>
            <a:fillRect/>
          </a:stretch>
        </p:blipFill>
        <p:spPr>
          <a:xfrm>
            <a:off x="457200" y="4111689"/>
            <a:ext cx="3508923" cy="2630400"/>
          </a:xfrm>
          <a:prstGeom prst="rect">
            <a:avLst/>
          </a:prstGeom>
        </p:spPr>
      </p:pic>
      <p:pic>
        <p:nvPicPr>
          <p:cNvPr id="8" name="Picture 7">
            <a:extLst>
              <a:ext uri="{FF2B5EF4-FFF2-40B4-BE49-F238E27FC236}">
                <a16:creationId xmlns:a16="http://schemas.microsoft.com/office/drawing/2014/main" id="{7CBAB11B-36F0-43F8-A67C-117BBB2326D3}"/>
              </a:ext>
            </a:extLst>
          </p:cNvPr>
          <p:cNvPicPr>
            <a:picLocks noChangeAspect="1"/>
          </p:cNvPicPr>
          <p:nvPr/>
        </p:nvPicPr>
        <p:blipFill>
          <a:blip r:embed="rId4"/>
          <a:stretch>
            <a:fillRect/>
          </a:stretch>
        </p:blipFill>
        <p:spPr>
          <a:xfrm>
            <a:off x="5177877" y="4111689"/>
            <a:ext cx="3508923" cy="2631692"/>
          </a:xfrm>
          <a:prstGeom prst="rect">
            <a:avLst/>
          </a:prstGeom>
        </p:spPr>
      </p:pic>
    </p:spTree>
    <p:extLst>
      <p:ext uri="{BB962C8B-B14F-4D97-AF65-F5344CB8AC3E}">
        <p14:creationId xmlns:p14="http://schemas.microsoft.com/office/powerpoint/2010/main" val="168638154"/>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p:txBody>
          <a:bodyPr>
            <a:normAutofit fontScale="92500" lnSpcReduction="20000"/>
          </a:bodyPr>
          <a:lstStyle/>
          <a:p>
            <a:pPr lvl="0"/>
            <a:r>
              <a:rPr lang="en-US" dirty="0"/>
              <a:t>Developed a gap analysis on compliance with the GAO’s 12-step cost estimating guide.</a:t>
            </a:r>
          </a:p>
          <a:p>
            <a:pPr marL="0" indent="0">
              <a:buNone/>
            </a:pPr>
            <a:endParaRPr lang="en-US" dirty="0"/>
          </a:p>
          <a:p>
            <a:pPr lvl="0"/>
            <a:r>
              <a:rPr lang="en-US" dirty="0"/>
              <a:t>Began task groups within the Project Management Working Group on risk management, cost estimating, and start-up and commissioning to address key project issues that may impact cost and schedule.</a:t>
            </a:r>
          </a:p>
          <a:p>
            <a:pPr marL="0" indent="0">
              <a:buNone/>
            </a:pPr>
            <a:endParaRPr lang="en-US" dirty="0"/>
          </a:p>
          <a:p>
            <a:pPr lvl="0"/>
            <a:r>
              <a:rPr lang="en-US" dirty="0"/>
              <a:t>Supported the draft revision of DOE Order 426.2 (Training) by providing SME review.</a:t>
            </a:r>
          </a:p>
          <a:p>
            <a:endParaRPr lang="en-US" dirty="0"/>
          </a:p>
        </p:txBody>
      </p:sp>
    </p:spTree>
    <p:extLst>
      <p:ext uri="{BB962C8B-B14F-4D97-AF65-F5344CB8AC3E}">
        <p14:creationId xmlns:p14="http://schemas.microsoft.com/office/powerpoint/2010/main" val="2388850803"/>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5192"/>
            <a:ext cx="8229600" cy="5640971"/>
          </a:xfrm>
        </p:spPr>
        <p:txBody>
          <a:bodyPr/>
          <a:lstStyle/>
          <a:p>
            <a:pPr marL="0" indent="0" algn="ctr">
              <a:buNone/>
            </a:pPr>
            <a:endParaRPr lang="en-US" dirty="0"/>
          </a:p>
          <a:p>
            <a:pPr marL="0" indent="0" algn="ctr">
              <a:buNone/>
            </a:pPr>
            <a:endParaRPr lang="en-US" dirty="0"/>
          </a:p>
          <a:p>
            <a:pPr marL="0" indent="0" algn="ctr">
              <a:buNone/>
            </a:pPr>
            <a:r>
              <a:rPr lang="en-US" sz="3600" b="1" dirty="0"/>
              <a:t>Congratulations to the 2018 EFCOG Annual Award recipients! A full list of award recipients will be on the website shortly.</a:t>
            </a:r>
          </a:p>
          <a:p>
            <a:pPr marL="0" indent="0" algn="ctr">
              <a:buNone/>
            </a:pPr>
            <a:endParaRPr lang="en-US" i="1" dirty="0"/>
          </a:p>
          <a:p>
            <a:pPr marL="0" indent="0" algn="ctr">
              <a:buNone/>
            </a:pPr>
            <a:r>
              <a:rPr lang="en-US" i="1" dirty="0"/>
              <a:t>www.efcog.org</a:t>
            </a:r>
          </a:p>
        </p:txBody>
      </p:sp>
      <p:pic>
        <p:nvPicPr>
          <p:cNvPr id="7" name="Picture 6"/>
          <p:cNvPicPr>
            <a:picLocks noChangeAspect="1"/>
          </p:cNvPicPr>
          <p:nvPr/>
        </p:nvPicPr>
        <p:blipFill>
          <a:blip r:embed="rId2"/>
          <a:stretch>
            <a:fillRect/>
          </a:stretch>
        </p:blipFill>
        <p:spPr>
          <a:xfrm>
            <a:off x="2593312" y="300524"/>
            <a:ext cx="3387612" cy="875133"/>
          </a:xfrm>
          <a:prstGeom prst="rect">
            <a:avLst/>
          </a:prstGeom>
        </p:spPr>
      </p:pic>
    </p:spTree>
    <p:extLst>
      <p:ext uri="{BB962C8B-B14F-4D97-AF65-F5344CB8AC3E}">
        <p14:creationId xmlns:p14="http://schemas.microsoft.com/office/powerpoint/2010/main" val="1693372244"/>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New Members</a:t>
            </a:r>
          </a:p>
        </p:txBody>
      </p:sp>
      <p:sp>
        <p:nvSpPr>
          <p:cNvPr id="3" name="Content Placeholder 2"/>
          <p:cNvSpPr>
            <a:spLocks noGrp="1"/>
          </p:cNvSpPr>
          <p:nvPr>
            <p:ph idx="1"/>
          </p:nvPr>
        </p:nvSpPr>
        <p:spPr>
          <a:xfrm>
            <a:off x="457200" y="1600200"/>
            <a:ext cx="8229600" cy="4828592"/>
          </a:xfrm>
        </p:spPr>
        <p:txBody>
          <a:bodyPr>
            <a:normAutofit/>
          </a:bodyPr>
          <a:lstStyle/>
          <a:p>
            <a:pPr marL="0" indent="0" algn="ctr">
              <a:buNone/>
            </a:pPr>
            <a:r>
              <a:rPr lang="en-US" sz="4400" dirty="0"/>
              <a:t>Arcadis US, Inc.</a:t>
            </a:r>
          </a:p>
          <a:p>
            <a:pPr marL="0" indent="0" algn="ctr">
              <a:buNone/>
            </a:pPr>
            <a:r>
              <a:rPr lang="en-US" sz="4400" dirty="0"/>
              <a:t>Fire &amp; Pump Service Group</a:t>
            </a:r>
          </a:p>
          <a:p>
            <a:pPr marL="0" indent="0" algn="ctr">
              <a:buNone/>
            </a:pPr>
            <a:r>
              <a:rPr lang="en-US" sz="4400" dirty="0"/>
              <a:t>Four Rivers Nuclear Partnership</a:t>
            </a:r>
          </a:p>
          <a:p>
            <a:pPr marL="0" indent="0" algn="ctr">
              <a:buNone/>
            </a:pPr>
            <a:r>
              <a:rPr lang="en-US" sz="4400" dirty="0"/>
              <a:t>Mission Support and Test Services</a:t>
            </a:r>
          </a:p>
          <a:p>
            <a:pPr marL="0" indent="0" algn="ctr">
              <a:buNone/>
            </a:pPr>
            <a:r>
              <a:rPr lang="en-US" sz="4400"/>
              <a:t>N3B</a:t>
            </a:r>
          </a:p>
          <a:p>
            <a:pPr marL="0" indent="0" algn="ctr">
              <a:buNone/>
            </a:pPr>
            <a:r>
              <a:rPr lang="en-US" sz="4400" dirty="0"/>
              <a:t>PAE Inc.</a:t>
            </a:r>
          </a:p>
          <a:p>
            <a:pPr marL="0" indent="0" algn="ctr">
              <a:buNone/>
            </a:pPr>
            <a:endParaRPr lang="en-US" sz="4400" dirty="0"/>
          </a:p>
        </p:txBody>
      </p:sp>
    </p:spTree>
    <p:extLst>
      <p:ext uri="{BB962C8B-B14F-4D97-AF65-F5344CB8AC3E}">
        <p14:creationId xmlns:p14="http://schemas.microsoft.com/office/powerpoint/2010/main" val="830865931"/>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a:xfrm>
            <a:off x="457200" y="1600200"/>
            <a:ext cx="8229600" cy="4983162"/>
          </a:xfrm>
        </p:spPr>
        <p:txBody>
          <a:bodyPr>
            <a:normAutofit fontScale="62500" lnSpcReduction="20000"/>
          </a:bodyPr>
          <a:lstStyle/>
          <a:p>
            <a:pPr lvl="0"/>
            <a:r>
              <a:rPr lang="en-US" sz="3800" dirty="0"/>
              <a:t>Continued development of the Training Reciprocity Program.  This program has the potential to significantly reduce costs due to time lost in taking the same course work multiple times and multiple sites.</a:t>
            </a:r>
          </a:p>
          <a:p>
            <a:pPr marL="0" indent="0">
              <a:buNone/>
            </a:pPr>
            <a:r>
              <a:rPr lang="en-US" sz="3800" dirty="0"/>
              <a:t> </a:t>
            </a:r>
          </a:p>
          <a:p>
            <a:pPr lvl="0"/>
            <a:r>
              <a:rPr lang="en-US" sz="3800" dirty="0"/>
              <a:t>Supported the revision to DOE Order 435.1 (Waste Management) by providing SME review.  Waste Management Working Group has significantly contributed to sections of the Order, especially in the WIR determinations.</a:t>
            </a:r>
          </a:p>
          <a:p>
            <a:pPr marL="0" indent="0">
              <a:buNone/>
            </a:pPr>
            <a:r>
              <a:rPr lang="en-US" sz="3800" dirty="0"/>
              <a:t> </a:t>
            </a:r>
          </a:p>
          <a:p>
            <a:pPr lvl="0"/>
            <a:r>
              <a:rPr lang="en-US" sz="3800" dirty="0"/>
              <a:t>Completed several safety guides and conducted workshops in safety functional areas including electrical safety, laser training, nuclear and facility safety, and fire protection.  Safety Working Group continues to be an integrator on safety functional areas and relied on heavily by DOE</a:t>
            </a:r>
          </a:p>
          <a:p>
            <a:endParaRPr lang="en-US" dirty="0"/>
          </a:p>
        </p:txBody>
      </p:sp>
    </p:spTree>
    <p:extLst>
      <p:ext uri="{BB962C8B-B14F-4D97-AF65-F5344CB8AC3E}">
        <p14:creationId xmlns:p14="http://schemas.microsoft.com/office/powerpoint/2010/main" val="1875761461"/>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EFCOG Award recipients</a:t>
            </a:r>
          </a:p>
        </p:txBody>
      </p:sp>
      <p:pic>
        <p:nvPicPr>
          <p:cNvPr id="8" name="Content Placeholder 7">
            <a:extLst>
              <a:ext uri="{FF2B5EF4-FFF2-40B4-BE49-F238E27FC236}">
                <a16:creationId xmlns:a16="http://schemas.microsoft.com/office/drawing/2014/main" id="{514D3DE2-A754-4F47-9DED-24A48E970D8F}"/>
              </a:ext>
            </a:extLst>
          </p:cNvPr>
          <p:cNvPicPr>
            <a:picLocks noGrp="1" noChangeAspect="1"/>
          </p:cNvPicPr>
          <p:nvPr>
            <p:ph idx="1"/>
          </p:nvPr>
        </p:nvPicPr>
        <p:blipFill>
          <a:blip r:embed="rId2"/>
          <a:stretch>
            <a:fillRect/>
          </a:stretch>
        </p:blipFill>
        <p:spPr>
          <a:xfrm>
            <a:off x="446348" y="1127541"/>
            <a:ext cx="4181384" cy="3136549"/>
          </a:xfrm>
        </p:spPr>
      </p:pic>
      <p:pic>
        <p:nvPicPr>
          <p:cNvPr id="11" name="Picture 10">
            <a:extLst>
              <a:ext uri="{FF2B5EF4-FFF2-40B4-BE49-F238E27FC236}">
                <a16:creationId xmlns:a16="http://schemas.microsoft.com/office/drawing/2014/main" id="{8ADE4B3D-4B4F-42C1-BFA9-D498CE3CAEB0}"/>
              </a:ext>
            </a:extLst>
          </p:cNvPr>
          <p:cNvPicPr>
            <a:picLocks noChangeAspect="1"/>
          </p:cNvPicPr>
          <p:nvPr/>
        </p:nvPicPr>
        <p:blipFill>
          <a:blip r:embed="rId3"/>
          <a:stretch>
            <a:fillRect/>
          </a:stretch>
        </p:blipFill>
        <p:spPr>
          <a:xfrm>
            <a:off x="4664879" y="1127541"/>
            <a:ext cx="4032774" cy="3024581"/>
          </a:xfrm>
          <a:prstGeom prst="rect">
            <a:avLst/>
          </a:prstGeom>
        </p:spPr>
      </p:pic>
      <p:pic>
        <p:nvPicPr>
          <p:cNvPr id="13" name="Picture 12">
            <a:extLst>
              <a:ext uri="{FF2B5EF4-FFF2-40B4-BE49-F238E27FC236}">
                <a16:creationId xmlns:a16="http://schemas.microsoft.com/office/drawing/2014/main" id="{222DAC0C-2096-44A6-86CD-384E63623B29}"/>
              </a:ext>
            </a:extLst>
          </p:cNvPr>
          <p:cNvPicPr>
            <a:picLocks noChangeAspect="1"/>
          </p:cNvPicPr>
          <p:nvPr/>
        </p:nvPicPr>
        <p:blipFill>
          <a:blip r:embed="rId4"/>
          <a:stretch>
            <a:fillRect/>
          </a:stretch>
        </p:blipFill>
        <p:spPr>
          <a:xfrm>
            <a:off x="2481308" y="3609484"/>
            <a:ext cx="4181384" cy="3136038"/>
          </a:xfrm>
          <a:prstGeom prst="rect">
            <a:avLst/>
          </a:prstGeom>
        </p:spPr>
      </p:pic>
    </p:spTree>
    <p:extLst>
      <p:ext uri="{BB962C8B-B14F-4D97-AF65-F5344CB8AC3E}">
        <p14:creationId xmlns:p14="http://schemas.microsoft.com/office/powerpoint/2010/main" val="4050235030"/>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a:xfrm>
            <a:off x="457200" y="1600200"/>
            <a:ext cx="8229600" cy="4828592"/>
          </a:xfrm>
        </p:spPr>
        <p:txBody>
          <a:bodyPr>
            <a:normAutofit fontScale="92500" lnSpcReduction="20000"/>
          </a:bodyPr>
          <a:lstStyle/>
          <a:p>
            <a:r>
              <a:rPr lang="en-US" u="sng" dirty="0"/>
              <a:t>Best Practices:</a:t>
            </a:r>
            <a:r>
              <a:rPr lang="en-US" dirty="0"/>
              <a:t> Provided DOE Order 435.1 training (development and implementation) at LANL and HQ as a result of the WIPP incident.  Provided SME assistance during the LANL follow up assessment. </a:t>
            </a:r>
          </a:p>
          <a:p>
            <a:pPr lvl="0"/>
            <a:endParaRPr lang="en-US" dirty="0"/>
          </a:p>
          <a:p>
            <a:r>
              <a:rPr lang="en-US" dirty="0"/>
              <a:t> </a:t>
            </a:r>
            <a:r>
              <a:rPr lang="en-US" u="sng" dirty="0"/>
              <a:t>Coordination:</a:t>
            </a:r>
            <a:r>
              <a:rPr lang="en-US" dirty="0"/>
              <a:t> Established an NNSA Corporate Partnering group with corporate executives from NNSA prime contractors that mirrors the EM partnering process to proactively and cooperatively find and fix problems at a senior level. </a:t>
            </a:r>
          </a:p>
          <a:p>
            <a:endParaRPr lang="en-US" dirty="0"/>
          </a:p>
        </p:txBody>
      </p:sp>
    </p:spTree>
    <p:extLst>
      <p:ext uri="{BB962C8B-B14F-4D97-AF65-F5344CB8AC3E}">
        <p14:creationId xmlns:p14="http://schemas.microsoft.com/office/powerpoint/2010/main" val="3586879569"/>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New Members</a:t>
            </a:r>
          </a:p>
        </p:txBody>
      </p:sp>
      <p:sp>
        <p:nvSpPr>
          <p:cNvPr id="3" name="Content Placeholder 2"/>
          <p:cNvSpPr>
            <a:spLocks noGrp="1"/>
          </p:cNvSpPr>
          <p:nvPr>
            <p:ph idx="1"/>
          </p:nvPr>
        </p:nvSpPr>
        <p:spPr>
          <a:xfrm>
            <a:off x="457200" y="1600200"/>
            <a:ext cx="8229600" cy="4828592"/>
          </a:xfrm>
        </p:spPr>
        <p:txBody>
          <a:bodyPr>
            <a:normAutofit/>
          </a:bodyPr>
          <a:lstStyle/>
          <a:p>
            <a:pPr marL="0" indent="0" algn="ctr">
              <a:buNone/>
            </a:pPr>
            <a:r>
              <a:rPr lang="en-US" sz="4400" dirty="0"/>
              <a:t>Arcadis US, Inc.</a:t>
            </a:r>
          </a:p>
          <a:p>
            <a:pPr marL="0" indent="0" algn="ctr">
              <a:buNone/>
            </a:pPr>
            <a:r>
              <a:rPr lang="en-US" sz="4400" dirty="0"/>
              <a:t>Fire &amp; Pump Service Group</a:t>
            </a:r>
          </a:p>
          <a:p>
            <a:pPr marL="0" indent="0" algn="ctr">
              <a:buNone/>
            </a:pPr>
            <a:r>
              <a:rPr lang="en-US" sz="4400" dirty="0"/>
              <a:t>Four Rivers Nuclear Partnership</a:t>
            </a:r>
          </a:p>
          <a:p>
            <a:pPr marL="0" indent="0" algn="ctr">
              <a:buNone/>
            </a:pPr>
            <a:r>
              <a:rPr lang="en-US" sz="4400" dirty="0"/>
              <a:t>Mission Support and Test Services</a:t>
            </a:r>
          </a:p>
          <a:p>
            <a:pPr marL="0" indent="0" algn="ctr">
              <a:buNone/>
            </a:pPr>
            <a:r>
              <a:rPr lang="en-US" sz="4400" dirty="0"/>
              <a:t>N3B</a:t>
            </a:r>
          </a:p>
          <a:p>
            <a:pPr marL="0" indent="0" algn="ctr">
              <a:buNone/>
            </a:pPr>
            <a:r>
              <a:rPr lang="en-US" sz="4400" dirty="0"/>
              <a:t>PAE Inc.</a:t>
            </a:r>
          </a:p>
        </p:txBody>
      </p:sp>
    </p:spTree>
    <p:extLst>
      <p:ext uri="{BB962C8B-B14F-4D97-AF65-F5344CB8AC3E}">
        <p14:creationId xmlns:p14="http://schemas.microsoft.com/office/powerpoint/2010/main" val="3884710575"/>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a:xfrm>
            <a:off x="457200" y="1600200"/>
            <a:ext cx="8229600" cy="4819261"/>
          </a:xfrm>
        </p:spPr>
        <p:txBody>
          <a:bodyPr>
            <a:normAutofit fontScale="85000" lnSpcReduction="20000"/>
          </a:bodyPr>
          <a:lstStyle/>
          <a:p>
            <a:r>
              <a:rPr lang="en-US" u="sng" dirty="0"/>
              <a:t>Stakeholders</a:t>
            </a:r>
            <a:r>
              <a:rPr lang="en-US" dirty="0"/>
              <a:t>: Deepened the EFCOG dialogue with the communities that host DOE sites, including jointly convening a successful National Cleanup Workshop with the Energy Communities Alliance</a:t>
            </a:r>
          </a:p>
          <a:p>
            <a:pPr marL="0" indent="0">
              <a:buNone/>
            </a:pPr>
            <a:endParaRPr lang="en-US" dirty="0"/>
          </a:p>
          <a:p>
            <a:r>
              <a:rPr lang="en-US" u="sng" dirty="0"/>
              <a:t>Effective Implementation</a:t>
            </a:r>
            <a:r>
              <a:rPr lang="en-US" dirty="0"/>
              <a:t>: Consolidated from prime contractors the financial and programmatic impacts on the DOE Order 851 amendments which was issued in January 2018.  As a result, DOE provided additional information to contractors and DOE field offices on options to be in full compliance by January 2019.  EFCOG and DOE are coordinating closely on implementation. </a:t>
            </a:r>
          </a:p>
          <a:p>
            <a:endParaRPr lang="en-US" dirty="0"/>
          </a:p>
        </p:txBody>
      </p:sp>
    </p:spTree>
    <p:extLst>
      <p:ext uri="{BB962C8B-B14F-4D97-AF65-F5344CB8AC3E}">
        <p14:creationId xmlns:p14="http://schemas.microsoft.com/office/powerpoint/2010/main" val="3108322292"/>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EFCOG Award recipients</a:t>
            </a:r>
          </a:p>
        </p:txBody>
      </p:sp>
      <p:pic>
        <p:nvPicPr>
          <p:cNvPr id="9" name="Picture 8">
            <a:extLst>
              <a:ext uri="{FF2B5EF4-FFF2-40B4-BE49-F238E27FC236}">
                <a16:creationId xmlns:a16="http://schemas.microsoft.com/office/drawing/2014/main" id="{FB692B4A-1B7C-4824-9CBE-55AC35DA3B38}"/>
              </a:ext>
            </a:extLst>
          </p:cNvPr>
          <p:cNvPicPr>
            <a:picLocks noChangeAspect="1"/>
          </p:cNvPicPr>
          <p:nvPr/>
        </p:nvPicPr>
        <p:blipFill>
          <a:blip r:embed="rId2"/>
          <a:stretch>
            <a:fillRect/>
          </a:stretch>
        </p:blipFill>
        <p:spPr>
          <a:xfrm>
            <a:off x="875292" y="4274414"/>
            <a:ext cx="3444782" cy="2583586"/>
          </a:xfrm>
          <a:prstGeom prst="rect">
            <a:avLst/>
          </a:prstGeom>
        </p:spPr>
      </p:pic>
      <p:pic>
        <p:nvPicPr>
          <p:cNvPr id="12" name="Picture 11">
            <a:extLst>
              <a:ext uri="{FF2B5EF4-FFF2-40B4-BE49-F238E27FC236}">
                <a16:creationId xmlns:a16="http://schemas.microsoft.com/office/drawing/2014/main" id="{9B2BB37D-318A-4F0C-AC2A-66B490A77763}"/>
              </a:ext>
            </a:extLst>
          </p:cNvPr>
          <p:cNvPicPr>
            <a:picLocks noChangeAspect="1"/>
          </p:cNvPicPr>
          <p:nvPr/>
        </p:nvPicPr>
        <p:blipFill>
          <a:blip r:embed="rId3"/>
          <a:stretch>
            <a:fillRect/>
          </a:stretch>
        </p:blipFill>
        <p:spPr>
          <a:xfrm>
            <a:off x="5480690" y="4274414"/>
            <a:ext cx="3444782" cy="2583586"/>
          </a:xfrm>
          <a:prstGeom prst="rect">
            <a:avLst/>
          </a:prstGeom>
        </p:spPr>
      </p:pic>
      <p:pic>
        <p:nvPicPr>
          <p:cNvPr id="14" name="Picture 13">
            <a:extLst>
              <a:ext uri="{FF2B5EF4-FFF2-40B4-BE49-F238E27FC236}">
                <a16:creationId xmlns:a16="http://schemas.microsoft.com/office/drawing/2014/main" id="{8958E9A9-3D39-478F-B711-E5DD3B9521BC}"/>
              </a:ext>
            </a:extLst>
          </p:cNvPr>
          <p:cNvPicPr>
            <a:picLocks noChangeAspect="1"/>
          </p:cNvPicPr>
          <p:nvPr/>
        </p:nvPicPr>
        <p:blipFill>
          <a:blip r:embed="rId4"/>
          <a:stretch>
            <a:fillRect/>
          </a:stretch>
        </p:blipFill>
        <p:spPr>
          <a:xfrm>
            <a:off x="3146426" y="1187215"/>
            <a:ext cx="3933499" cy="2950604"/>
          </a:xfrm>
          <a:prstGeom prst="rect">
            <a:avLst/>
          </a:prstGeom>
        </p:spPr>
      </p:pic>
    </p:spTree>
    <p:extLst>
      <p:ext uri="{BB962C8B-B14F-4D97-AF65-F5344CB8AC3E}">
        <p14:creationId xmlns:p14="http://schemas.microsoft.com/office/powerpoint/2010/main" val="1418911176"/>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p:txBody>
          <a:bodyPr>
            <a:normAutofit fontScale="70000" lnSpcReduction="20000"/>
          </a:bodyPr>
          <a:lstStyle/>
          <a:p>
            <a:pPr lvl="0"/>
            <a:r>
              <a:rPr lang="en-US" dirty="0"/>
              <a:t>Established an improved dialogue with the DOE-EM Field Office Managers for discussion of key issues such as contractor assurance, the revision of the DOE project management order, and acquisition planning, and DOE Order 851.  </a:t>
            </a:r>
          </a:p>
          <a:p>
            <a:pPr marL="0" indent="0">
              <a:buNone/>
            </a:pPr>
            <a:endParaRPr lang="en-US" dirty="0"/>
          </a:p>
          <a:p>
            <a:pPr lvl="0"/>
            <a:r>
              <a:rPr lang="en-US" dirty="0"/>
              <a:t>Re-established the EM Corporate Partnering group made up of corporate executives from all EM prime contractors, which is chaired and staffed by EFCOG, with EM-1.  Topics include complex-wide operational, acquisition and strategic issues with EM management.</a:t>
            </a:r>
          </a:p>
          <a:p>
            <a:pPr marL="0" indent="0">
              <a:buNone/>
            </a:pPr>
            <a:endParaRPr lang="en-US" dirty="0"/>
          </a:p>
          <a:p>
            <a:pPr lvl="0"/>
            <a:r>
              <a:rPr lang="en-US" dirty="0"/>
              <a:t>Launched a new EFCOG website to better highlight the important work of the Working Groups and to more easily share lessons learned.</a:t>
            </a:r>
          </a:p>
          <a:p>
            <a:endParaRPr lang="en-US" dirty="0"/>
          </a:p>
          <a:p>
            <a:endParaRPr lang="en-US" dirty="0"/>
          </a:p>
        </p:txBody>
      </p:sp>
    </p:spTree>
    <p:extLst>
      <p:ext uri="{BB962C8B-B14F-4D97-AF65-F5344CB8AC3E}">
        <p14:creationId xmlns:p14="http://schemas.microsoft.com/office/powerpoint/2010/main" val="395976317"/>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EFCOG Recent Accomplishments</a:t>
            </a:r>
          </a:p>
        </p:txBody>
      </p:sp>
      <p:sp>
        <p:nvSpPr>
          <p:cNvPr id="3" name="Content Placeholder 2"/>
          <p:cNvSpPr>
            <a:spLocks noGrp="1"/>
          </p:cNvSpPr>
          <p:nvPr>
            <p:ph idx="1"/>
          </p:nvPr>
        </p:nvSpPr>
        <p:spPr>
          <a:xfrm>
            <a:off x="457200" y="1600200"/>
            <a:ext cx="8229600" cy="4912567"/>
          </a:xfrm>
        </p:spPr>
        <p:txBody>
          <a:bodyPr>
            <a:normAutofit fontScale="77500" lnSpcReduction="20000"/>
          </a:bodyPr>
          <a:lstStyle/>
          <a:p>
            <a:pPr lvl="0"/>
            <a:r>
              <a:rPr lang="en-US" dirty="0"/>
              <a:t>At the request of the DOE Deputy Secretary, EFCOG has made a number of important and cost-saving regulatory reform recommendations. EFCOG is continuing to work with the DOE sponsors to transfer ownership to DOE staff for implementation.  </a:t>
            </a:r>
          </a:p>
          <a:p>
            <a:pPr marL="0" indent="0">
              <a:buNone/>
            </a:pPr>
            <a:endParaRPr lang="en-US" dirty="0"/>
          </a:p>
          <a:p>
            <a:pPr lvl="0"/>
            <a:r>
              <a:rPr lang="en-US" dirty="0"/>
              <a:t>Provided a senior contractor panel as part of the annual DOE Safety Culture Improvement Panel Meeting.</a:t>
            </a:r>
          </a:p>
          <a:p>
            <a:endParaRPr lang="en-US" dirty="0"/>
          </a:p>
          <a:p>
            <a:pPr lvl="0"/>
            <a:r>
              <a:rPr lang="en-US" dirty="0"/>
              <a:t>As a follow up action to the joint EFCOG/DOE Contractor Assurance Effectiveness Initiative, EFCOG developed assessment lines of inquiry and posted them on the EFCOG website.</a:t>
            </a:r>
          </a:p>
          <a:p>
            <a:endParaRPr lang="en-US" dirty="0"/>
          </a:p>
        </p:txBody>
      </p:sp>
    </p:spTree>
    <p:extLst>
      <p:ext uri="{BB962C8B-B14F-4D97-AF65-F5344CB8AC3E}">
        <p14:creationId xmlns:p14="http://schemas.microsoft.com/office/powerpoint/2010/main" val="3164893429"/>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ctr" defTabSz="914400" eaLnBrk="0" fontAlgn="base" hangingPunct="0">
              <a:spcAft>
                <a:spcPct val="0"/>
              </a:spcAft>
              <a:buClr>
                <a:srgbClr val="330066"/>
              </a:buClr>
              <a:buSzPct val="70000"/>
              <a:buNone/>
            </a:pPr>
            <a:endParaRPr lang="en-US" altLang="en-US" sz="4000" b="1" kern="0" dirty="0">
              <a:solidFill>
                <a:srgbClr val="002060"/>
              </a:solidFill>
              <a:latin typeface="Times New Roman" pitchFamily="18" charset="0"/>
              <a:ea typeface="ＭＳ Ｐゴシック" panose="020B0600070205080204" pitchFamily="34" charset="-128"/>
              <a:cs typeface="Times New Roman" pitchFamily="18" charset="0"/>
            </a:endParaRPr>
          </a:p>
          <a:p>
            <a:pPr marL="0" lvl="0" indent="0" algn="ctr" defTabSz="914400" eaLnBrk="0" fontAlgn="base" hangingPunct="0">
              <a:spcAft>
                <a:spcPct val="0"/>
              </a:spcAft>
              <a:buClr>
                <a:srgbClr val="330066"/>
              </a:buClr>
              <a:buSzPct val="70000"/>
              <a:buNone/>
            </a:pPr>
            <a:r>
              <a:rPr lang="en-US" altLang="en-US" sz="4000" b="1" kern="0" dirty="0">
                <a:solidFill>
                  <a:srgbClr val="002060"/>
                </a:solidFill>
                <a:latin typeface="Times New Roman" pitchFamily="18" charset="0"/>
                <a:ea typeface="ＭＳ Ｐゴシック" panose="020B0600070205080204" pitchFamily="34" charset="-128"/>
                <a:cs typeface="Times New Roman" pitchFamily="18" charset="0"/>
              </a:rPr>
              <a:t>2018 National Cleanup Workshop </a:t>
            </a:r>
          </a:p>
          <a:p>
            <a:pPr marL="0" lvl="0" indent="0" algn="ctr" defTabSz="914400" eaLnBrk="0" fontAlgn="base" hangingPunct="0">
              <a:spcAft>
                <a:spcPct val="0"/>
              </a:spcAft>
              <a:buClr>
                <a:srgbClr val="330066"/>
              </a:buClr>
              <a:buSzPct val="70000"/>
              <a:buNone/>
            </a:pPr>
            <a:r>
              <a:rPr lang="en-US" altLang="en-US" sz="2400" b="1" kern="0" dirty="0">
                <a:solidFill>
                  <a:srgbClr val="002060"/>
                </a:solidFill>
                <a:latin typeface="Times New Roman" pitchFamily="18" charset="0"/>
                <a:ea typeface="ＭＳ Ｐゴシック" panose="020B0600070205080204" pitchFamily="34" charset="-128"/>
                <a:cs typeface="Times New Roman" pitchFamily="18" charset="0"/>
              </a:rPr>
              <a:t>Hilton Alexandria Mark Center</a:t>
            </a:r>
          </a:p>
          <a:p>
            <a:pPr marL="0" lvl="0" indent="0" algn="ctr" defTabSz="914400" eaLnBrk="0" fontAlgn="base" hangingPunct="0">
              <a:spcAft>
                <a:spcPct val="0"/>
              </a:spcAft>
              <a:buClr>
                <a:srgbClr val="330066"/>
              </a:buClr>
              <a:buSzPct val="70000"/>
              <a:buNone/>
            </a:pPr>
            <a:r>
              <a:rPr lang="en-US" altLang="en-US" sz="2400" b="1" kern="0" dirty="0">
                <a:solidFill>
                  <a:srgbClr val="002060"/>
                </a:solidFill>
                <a:latin typeface="Times New Roman" pitchFamily="18" charset="0"/>
                <a:ea typeface="ＭＳ Ｐゴシック" panose="020B0600070205080204" pitchFamily="34" charset="-128"/>
                <a:cs typeface="Times New Roman" pitchFamily="18" charset="0"/>
              </a:rPr>
              <a:t>Alexandria, VA</a:t>
            </a:r>
          </a:p>
          <a:p>
            <a:pPr marL="0" lvl="0" indent="0" algn="ctr" defTabSz="914400" eaLnBrk="0" fontAlgn="base" hangingPunct="0">
              <a:spcAft>
                <a:spcPct val="0"/>
              </a:spcAft>
              <a:buClr>
                <a:srgbClr val="330066"/>
              </a:buClr>
              <a:buSzPct val="70000"/>
              <a:buNone/>
            </a:pPr>
            <a:endParaRPr lang="en-US" altLang="en-US" sz="1800" b="1" kern="0" dirty="0">
              <a:solidFill>
                <a:srgbClr val="002060"/>
              </a:solidFill>
              <a:latin typeface="Times New Roman" pitchFamily="18" charset="0"/>
              <a:ea typeface="ＭＳ Ｐゴシック" panose="020B0600070205080204" pitchFamily="34" charset="-128"/>
              <a:cs typeface="Times New Roman" pitchFamily="18" charset="0"/>
            </a:endParaRPr>
          </a:p>
          <a:p>
            <a:pPr marL="0" lvl="0" indent="0" algn="ctr" defTabSz="914400" eaLnBrk="0" fontAlgn="base" hangingPunct="0">
              <a:spcAft>
                <a:spcPct val="0"/>
              </a:spcAft>
              <a:buClr>
                <a:srgbClr val="330066"/>
              </a:buClr>
              <a:buSzPct val="70000"/>
              <a:buNone/>
            </a:pPr>
            <a:r>
              <a:rPr lang="en-US" altLang="en-US" sz="3600" b="1" kern="0" dirty="0">
                <a:solidFill>
                  <a:srgbClr val="002060"/>
                </a:solidFill>
                <a:latin typeface="Times New Roman" pitchFamily="18" charset="0"/>
                <a:ea typeface="ＭＳ Ｐゴシック" panose="020B0600070205080204" pitchFamily="34" charset="-128"/>
                <a:cs typeface="Times New Roman" pitchFamily="18" charset="0"/>
              </a:rPr>
              <a:t>September 11-13, 2018</a:t>
            </a:r>
          </a:p>
          <a:p>
            <a:pPr marL="0" lvl="0" indent="0" algn="ctr" defTabSz="914400" eaLnBrk="0" fontAlgn="base" hangingPunct="0">
              <a:spcAft>
                <a:spcPct val="0"/>
              </a:spcAft>
              <a:buClr>
                <a:srgbClr val="330066"/>
              </a:buClr>
              <a:buSzPct val="70000"/>
              <a:buNone/>
            </a:pPr>
            <a:endParaRPr lang="en-US" altLang="en-US" sz="1800" b="1" kern="0" dirty="0">
              <a:solidFill>
                <a:srgbClr val="002060"/>
              </a:solidFill>
              <a:latin typeface="Times New Roman" pitchFamily="18" charset="0"/>
              <a:ea typeface="ＭＳ Ｐゴシック" panose="020B0600070205080204" pitchFamily="34" charset="-128"/>
              <a:cs typeface="Times New Roman" pitchFamily="18" charset="0"/>
            </a:endParaRPr>
          </a:p>
          <a:p>
            <a:pPr marL="0" lvl="0" indent="0" algn="ctr" defTabSz="914400" eaLnBrk="0" fontAlgn="base" hangingPunct="0">
              <a:spcAft>
                <a:spcPct val="0"/>
              </a:spcAft>
              <a:buClr>
                <a:srgbClr val="330066"/>
              </a:buClr>
              <a:buSzPct val="70000"/>
              <a:buNone/>
            </a:pPr>
            <a:r>
              <a:rPr lang="en-US" altLang="en-US" sz="2400" b="1" i="1" kern="0" dirty="0">
                <a:solidFill>
                  <a:srgbClr val="002060"/>
                </a:solidFill>
                <a:latin typeface="Times New Roman" pitchFamily="18" charset="0"/>
                <a:ea typeface="ＭＳ Ｐゴシック" panose="020B0600070205080204" pitchFamily="34" charset="-128"/>
                <a:cs typeface="Times New Roman" pitchFamily="18" charset="0"/>
              </a:rPr>
              <a:t>www.cleanupworkshop.com</a:t>
            </a:r>
          </a:p>
          <a:p>
            <a:pPr marL="0" indent="0">
              <a:buNone/>
            </a:pPr>
            <a:endParaRPr lang="en-US" dirty="0"/>
          </a:p>
        </p:txBody>
      </p:sp>
      <p:pic>
        <p:nvPicPr>
          <p:cNvPr id="5" name="Picture 4"/>
          <p:cNvPicPr>
            <a:picLocks noChangeAspect="1"/>
          </p:cNvPicPr>
          <p:nvPr/>
        </p:nvPicPr>
        <p:blipFill>
          <a:blip r:embed="rId2"/>
          <a:stretch>
            <a:fillRect/>
          </a:stretch>
        </p:blipFill>
        <p:spPr>
          <a:xfrm>
            <a:off x="2541165" y="330623"/>
            <a:ext cx="3712011" cy="1171605"/>
          </a:xfrm>
          <a:prstGeom prst="rect">
            <a:avLst/>
          </a:prstGeom>
        </p:spPr>
      </p:pic>
    </p:spTree>
    <p:extLst>
      <p:ext uri="{BB962C8B-B14F-4D97-AF65-F5344CB8AC3E}">
        <p14:creationId xmlns:p14="http://schemas.microsoft.com/office/powerpoint/2010/main" val="4180951636"/>
      </p:ext>
    </p:extLst>
  </p:cSld>
  <p:clrMapOvr>
    <a:masterClrMapping/>
  </p:clrMapOvr>
  <mc:AlternateContent xmlns:mc="http://schemas.openxmlformats.org/markup-compatibility/2006" xmlns:p14="http://schemas.microsoft.com/office/powerpoint/2010/main">
    <mc:Choice Requires="p14">
      <p:transition spd="slow" p14:dur="20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TotalTime>
  <Words>659</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Times New Roman</vt:lpstr>
      <vt:lpstr>Office Theme</vt:lpstr>
      <vt:lpstr>EFCOG Recent Accomplishments</vt:lpstr>
      <vt:lpstr>Recent EFCOG Award recipients</vt:lpstr>
      <vt:lpstr>EFCOG Recent Accomplishments</vt:lpstr>
      <vt:lpstr>Welcome New Members</vt:lpstr>
      <vt:lpstr>EFCOG Recent Accomplishments</vt:lpstr>
      <vt:lpstr>Recent EFCOG Award recipients</vt:lpstr>
      <vt:lpstr>EFCOG Recent Accomplishments</vt:lpstr>
      <vt:lpstr>EFCOG Recent Accomplishments</vt:lpstr>
      <vt:lpstr>PowerPoint Presentation</vt:lpstr>
      <vt:lpstr>EFCOG Recent Accomplishments</vt:lpstr>
      <vt:lpstr>Recent EFCOG Award recipients</vt:lpstr>
      <vt:lpstr>EFCOG Recent Accomplishments</vt:lpstr>
      <vt:lpstr>PowerPoint Presentation</vt:lpstr>
      <vt:lpstr>Welcome New Members</vt:lpstr>
      <vt:lpstr>EFCOG Recent Accomplishments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EFCOG Recent Accomplishments</dc:title>
  <dc:creator>Jay Rhoderick</dc:creator>
  <cp:lastModifiedBy>Christine Frei</cp:lastModifiedBy>
  <cp:revision>18</cp:revision>
  <dcterms:created xsi:type="dcterms:W3CDTF">2017-06-02T16:52:06Z</dcterms:created>
  <dcterms:modified xsi:type="dcterms:W3CDTF">2018-06-06T10:18:36Z</dcterms:modified>
</cp:coreProperties>
</file>