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18" r:id="rId5"/>
    <p:sldId id="357" r:id="rId6"/>
    <p:sldId id="345" r:id="rId7"/>
    <p:sldId id="358" r:id="rId8"/>
    <p:sldId id="356" r:id="rId9"/>
    <p:sldId id="343" r:id="rId10"/>
    <p:sldId id="344" r:id="rId11"/>
    <p:sldId id="353" r:id="rId12"/>
    <p:sldId id="351" r:id="rId13"/>
    <p:sldId id="359" r:id="rId14"/>
    <p:sldId id="360" r:id="rId15"/>
    <p:sldId id="361" r:id="rId16"/>
    <p:sldId id="362" r:id="rId17"/>
    <p:sldId id="363" r:id="rId18"/>
    <p:sldId id="365" r:id="rId19"/>
    <p:sldId id="367" r:id="rId20"/>
    <p:sldId id="368" r:id="rId21"/>
    <p:sldId id="350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pp, Anna" initials="RA" lastIdx="0" clrIdx="0">
    <p:extLst>
      <p:ext uri="{19B8F6BF-5375-455C-9EA6-DF929625EA0E}">
        <p15:presenceInfo xmlns:p15="http://schemas.microsoft.com/office/powerpoint/2012/main" userId="S-1-5-21-2844929807-1687724802-988633214-1673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F"/>
    <a:srgbClr val="7FB87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4" autoAdjust="0"/>
    <p:restoredTop sz="86433" autoAdjust="0"/>
  </p:normalViewPr>
  <p:slideViewPr>
    <p:cSldViewPr>
      <p:cViewPr varScale="1">
        <p:scale>
          <a:sx n="83" d="100"/>
          <a:sy n="83" d="100"/>
        </p:scale>
        <p:origin x="19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234" y="72"/>
      </p:cViewPr>
      <p:guideLst/>
    </p:cSldViewPr>
  </p:notes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597D1-B6B7-48CC-80BB-75DAA91D7431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16D2E669-46C0-4462-B730-B7F2D5E6E6D9}">
      <dgm:prSet phldrT="[Text]" custT="1"/>
      <dgm:spPr/>
      <dgm:t>
        <a:bodyPr/>
        <a:lstStyle/>
        <a:p>
          <a:r>
            <a:rPr lang="en-US" sz="1300" dirty="0"/>
            <a:t>Problem </a:t>
          </a:r>
          <a:r>
            <a:rPr lang="en-US" sz="1400" dirty="0"/>
            <a:t>Statement</a:t>
          </a:r>
        </a:p>
      </dgm:t>
    </dgm:pt>
    <dgm:pt modelId="{64BCFA61-2699-4A29-906E-FA02FDD0E9A2}" type="parTrans" cxnId="{38EBF29C-1821-4809-BD29-22D62847194E}">
      <dgm:prSet/>
      <dgm:spPr/>
      <dgm:t>
        <a:bodyPr/>
        <a:lstStyle/>
        <a:p>
          <a:endParaRPr lang="en-US"/>
        </a:p>
      </dgm:t>
    </dgm:pt>
    <dgm:pt modelId="{40F04577-C964-49B0-A662-16DAB06B6CA8}" type="sibTrans" cxnId="{38EBF29C-1821-4809-BD29-22D62847194E}">
      <dgm:prSet/>
      <dgm:spPr/>
      <dgm:t>
        <a:bodyPr/>
        <a:lstStyle/>
        <a:p>
          <a:endParaRPr lang="en-US"/>
        </a:p>
      </dgm:t>
    </dgm:pt>
    <dgm:pt modelId="{C7FDB4D1-E88E-4942-B703-13AD1181BD65}">
      <dgm:prSet phldrT="[Text]"/>
      <dgm:spPr/>
      <dgm:t>
        <a:bodyPr/>
        <a:lstStyle/>
        <a:p>
          <a:r>
            <a:rPr lang="en-US" dirty="0"/>
            <a:t>Current State</a:t>
          </a:r>
        </a:p>
      </dgm:t>
    </dgm:pt>
    <dgm:pt modelId="{FC9E974F-7C0C-4586-BE74-1BC4C8E51223}" type="parTrans" cxnId="{AB5DDC36-ED9E-4E91-AB04-C4481461B842}">
      <dgm:prSet/>
      <dgm:spPr/>
      <dgm:t>
        <a:bodyPr/>
        <a:lstStyle/>
        <a:p>
          <a:endParaRPr lang="en-US"/>
        </a:p>
      </dgm:t>
    </dgm:pt>
    <dgm:pt modelId="{F3529A01-AC08-48DC-B6FF-9A6B286278B8}" type="sibTrans" cxnId="{AB5DDC36-ED9E-4E91-AB04-C4481461B842}">
      <dgm:prSet/>
      <dgm:spPr/>
      <dgm:t>
        <a:bodyPr/>
        <a:lstStyle/>
        <a:p>
          <a:endParaRPr lang="en-US"/>
        </a:p>
      </dgm:t>
    </dgm:pt>
    <dgm:pt modelId="{75A5E367-E6B5-402E-B769-0FD6D0290129}">
      <dgm:prSet phldrT="[Text]"/>
      <dgm:spPr/>
      <dgm:t>
        <a:bodyPr/>
        <a:lstStyle/>
        <a:p>
          <a:r>
            <a:rPr lang="en-US" dirty="0"/>
            <a:t>Target Design</a:t>
          </a:r>
        </a:p>
      </dgm:t>
    </dgm:pt>
    <dgm:pt modelId="{F3E64984-FF37-4F3F-BE90-CF79C44942E3}" type="parTrans" cxnId="{722E7E7E-3509-4DE1-B221-B226EDF45356}">
      <dgm:prSet/>
      <dgm:spPr/>
      <dgm:t>
        <a:bodyPr/>
        <a:lstStyle/>
        <a:p>
          <a:endParaRPr lang="en-US"/>
        </a:p>
      </dgm:t>
    </dgm:pt>
    <dgm:pt modelId="{A52F3C59-3D70-462A-ACB5-E223E2C92AD8}" type="sibTrans" cxnId="{722E7E7E-3509-4DE1-B221-B226EDF45356}">
      <dgm:prSet/>
      <dgm:spPr/>
      <dgm:t>
        <a:bodyPr/>
        <a:lstStyle/>
        <a:p>
          <a:endParaRPr lang="en-US"/>
        </a:p>
      </dgm:t>
    </dgm:pt>
    <dgm:pt modelId="{1F73E38C-1E0C-4442-9247-2336004B97F9}">
      <dgm:prSet phldrT="[Text]"/>
      <dgm:spPr/>
      <dgm:t>
        <a:bodyPr/>
        <a:lstStyle/>
        <a:p>
          <a:r>
            <a:rPr lang="en-US" dirty="0"/>
            <a:t>Execution Plan</a:t>
          </a:r>
        </a:p>
      </dgm:t>
    </dgm:pt>
    <dgm:pt modelId="{B5D48C95-55B8-43FD-B6A9-BD52DF6404C6}" type="parTrans" cxnId="{8881F191-318C-449B-A5B7-05F428C4712E}">
      <dgm:prSet/>
      <dgm:spPr/>
      <dgm:t>
        <a:bodyPr/>
        <a:lstStyle/>
        <a:p>
          <a:endParaRPr lang="en-US"/>
        </a:p>
      </dgm:t>
    </dgm:pt>
    <dgm:pt modelId="{32294ABB-6368-4ABD-8BA8-C597C77C2018}" type="sibTrans" cxnId="{8881F191-318C-449B-A5B7-05F428C4712E}">
      <dgm:prSet/>
      <dgm:spPr/>
      <dgm:t>
        <a:bodyPr/>
        <a:lstStyle/>
        <a:p>
          <a:endParaRPr lang="en-US"/>
        </a:p>
      </dgm:t>
    </dgm:pt>
    <dgm:pt modelId="{D2609632-6241-46B5-94FD-D69DF9AE9B8E}">
      <dgm:prSet phldrT="[Text]"/>
      <dgm:spPr/>
      <dgm:t>
        <a:bodyPr/>
        <a:lstStyle/>
        <a:p>
          <a:r>
            <a:rPr lang="en-US" dirty="0"/>
            <a:t>Goal Statement</a:t>
          </a:r>
        </a:p>
      </dgm:t>
    </dgm:pt>
    <dgm:pt modelId="{CC25BB2D-6AF1-46EE-A99D-A5BA7BE65862}" type="parTrans" cxnId="{3ABA5FD4-C70D-4595-BBE5-A5C506949B55}">
      <dgm:prSet/>
      <dgm:spPr/>
      <dgm:t>
        <a:bodyPr/>
        <a:lstStyle/>
        <a:p>
          <a:endParaRPr lang="en-US"/>
        </a:p>
      </dgm:t>
    </dgm:pt>
    <dgm:pt modelId="{03AA0E6B-8EAC-484B-B33A-94405E3D3E36}" type="sibTrans" cxnId="{3ABA5FD4-C70D-4595-BBE5-A5C506949B55}">
      <dgm:prSet/>
      <dgm:spPr/>
      <dgm:t>
        <a:bodyPr/>
        <a:lstStyle/>
        <a:p>
          <a:endParaRPr lang="en-US"/>
        </a:p>
      </dgm:t>
    </dgm:pt>
    <dgm:pt modelId="{667A4A0E-1D23-4834-92C4-7B746F4E751B}" type="pres">
      <dgm:prSet presAssocID="{7B6597D1-B6B7-48CC-80BB-75DAA91D7431}" presName="arrowDiagram" presStyleCnt="0">
        <dgm:presLayoutVars>
          <dgm:chMax val="5"/>
          <dgm:dir/>
          <dgm:resizeHandles val="exact"/>
        </dgm:presLayoutVars>
      </dgm:prSet>
      <dgm:spPr/>
    </dgm:pt>
    <dgm:pt modelId="{59E2758D-92D3-4279-BAD6-D7205F37D0C6}" type="pres">
      <dgm:prSet presAssocID="{7B6597D1-B6B7-48CC-80BB-75DAA91D7431}" presName="arrow" presStyleLbl="bgShp" presStyleIdx="0" presStyleCnt="1" custLinFactNeighborY="-589"/>
      <dgm:spPr/>
    </dgm:pt>
    <dgm:pt modelId="{93BB0698-65A7-4E3E-9F9D-30127D2EFB9A}" type="pres">
      <dgm:prSet presAssocID="{7B6597D1-B6B7-48CC-80BB-75DAA91D7431}" presName="arrowDiagram5" presStyleCnt="0"/>
      <dgm:spPr/>
    </dgm:pt>
    <dgm:pt modelId="{61035A45-C70D-4E14-A890-E2E405544982}" type="pres">
      <dgm:prSet presAssocID="{16D2E669-46C0-4462-B730-B7F2D5E6E6D9}" presName="bullet5a" presStyleLbl="node1" presStyleIdx="0" presStyleCnt="5"/>
      <dgm:spPr/>
    </dgm:pt>
    <dgm:pt modelId="{9672F075-F366-4FD2-BB8C-B2FDF38112D7}" type="pres">
      <dgm:prSet presAssocID="{16D2E669-46C0-4462-B730-B7F2D5E6E6D9}" presName="textBox5a" presStyleLbl="revTx" presStyleIdx="0" presStyleCnt="5" custScaleX="128591" custLinFactNeighborX="24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ABE0D-1076-4A4F-B8BB-299D52439640}" type="pres">
      <dgm:prSet presAssocID="{D2609632-6241-46B5-94FD-D69DF9AE9B8E}" presName="bullet5b" presStyleLbl="node1" presStyleIdx="1" presStyleCnt="5"/>
      <dgm:spPr/>
    </dgm:pt>
    <dgm:pt modelId="{58A65761-E4F4-4F67-843A-BB349EE4A496}" type="pres">
      <dgm:prSet presAssocID="{D2609632-6241-46B5-94FD-D69DF9AE9B8E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A08F3-3911-4172-BEA4-8EA69AD1015D}" type="pres">
      <dgm:prSet presAssocID="{C7FDB4D1-E88E-4942-B703-13AD1181BD65}" presName="bullet5c" presStyleLbl="node1" presStyleIdx="2" presStyleCnt="5"/>
      <dgm:spPr/>
    </dgm:pt>
    <dgm:pt modelId="{6363FBDC-561A-423D-A27F-0EE09277356F}" type="pres">
      <dgm:prSet presAssocID="{C7FDB4D1-E88E-4942-B703-13AD1181BD65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654F8-4FE1-4A5B-A27B-3C1CEF4985A1}" type="pres">
      <dgm:prSet presAssocID="{75A5E367-E6B5-402E-B769-0FD6D0290129}" presName="bullet5d" presStyleLbl="node1" presStyleIdx="3" presStyleCnt="5"/>
      <dgm:spPr/>
    </dgm:pt>
    <dgm:pt modelId="{8FCB2886-47E1-4A48-8C8A-F22315737DFB}" type="pres">
      <dgm:prSet presAssocID="{75A5E367-E6B5-402E-B769-0FD6D0290129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44EC-A388-4151-AD7D-6029C781D022}" type="pres">
      <dgm:prSet presAssocID="{1F73E38C-1E0C-4442-9247-2336004B97F9}" presName="bullet5e" presStyleLbl="node1" presStyleIdx="4" presStyleCnt="5"/>
      <dgm:spPr/>
    </dgm:pt>
    <dgm:pt modelId="{71F6D3C7-4F3E-4E82-8503-073CDB52B0F6}" type="pres">
      <dgm:prSet presAssocID="{1F73E38C-1E0C-4442-9247-2336004B97F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A5FD4-C70D-4595-BBE5-A5C506949B55}" srcId="{7B6597D1-B6B7-48CC-80BB-75DAA91D7431}" destId="{D2609632-6241-46B5-94FD-D69DF9AE9B8E}" srcOrd="1" destOrd="0" parTransId="{CC25BB2D-6AF1-46EE-A99D-A5BA7BE65862}" sibTransId="{03AA0E6B-8EAC-484B-B33A-94405E3D3E36}"/>
    <dgm:cxn modelId="{E02B7588-2A02-43DF-8FEF-240CCBF20395}" type="presOf" srcId="{16D2E669-46C0-4462-B730-B7F2D5E6E6D9}" destId="{9672F075-F366-4FD2-BB8C-B2FDF38112D7}" srcOrd="0" destOrd="0" presId="urn:microsoft.com/office/officeart/2005/8/layout/arrow2"/>
    <dgm:cxn modelId="{81595F35-9210-4998-BBF1-078E52F66436}" type="presOf" srcId="{D2609632-6241-46B5-94FD-D69DF9AE9B8E}" destId="{58A65761-E4F4-4F67-843A-BB349EE4A496}" srcOrd="0" destOrd="0" presId="urn:microsoft.com/office/officeart/2005/8/layout/arrow2"/>
    <dgm:cxn modelId="{722E7E7E-3509-4DE1-B221-B226EDF45356}" srcId="{7B6597D1-B6B7-48CC-80BB-75DAA91D7431}" destId="{75A5E367-E6B5-402E-B769-0FD6D0290129}" srcOrd="3" destOrd="0" parTransId="{F3E64984-FF37-4F3F-BE90-CF79C44942E3}" sibTransId="{A52F3C59-3D70-462A-ACB5-E223E2C92AD8}"/>
    <dgm:cxn modelId="{A101A7F9-82A9-45C0-8296-84086717D8FA}" type="presOf" srcId="{7B6597D1-B6B7-48CC-80BB-75DAA91D7431}" destId="{667A4A0E-1D23-4834-92C4-7B746F4E751B}" srcOrd="0" destOrd="0" presId="urn:microsoft.com/office/officeart/2005/8/layout/arrow2"/>
    <dgm:cxn modelId="{595C3776-A6F0-4DC6-AC24-748B5B7053D4}" type="presOf" srcId="{1F73E38C-1E0C-4442-9247-2336004B97F9}" destId="{71F6D3C7-4F3E-4E82-8503-073CDB52B0F6}" srcOrd="0" destOrd="0" presId="urn:microsoft.com/office/officeart/2005/8/layout/arrow2"/>
    <dgm:cxn modelId="{008F3C0B-594E-47A7-9CF0-4A4DE6EAEE54}" type="presOf" srcId="{75A5E367-E6B5-402E-B769-0FD6D0290129}" destId="{8FCB2886-47E1-4A48-8C8A-F22315737DFB}" srcOrd="0" destOrd="0" presId="urn:microsoft.com/office/officeart/2005/8/layout/arrow2"/>
    <dgm:cxn modelId="{38EBF29C-1821-4809-BD29-22D62847194E}" srcId="{7B6597D1-B6B7-48CC-80BB-75DAA91D7431}" destId="{16D2E669-46C0-4462-B730-B7F2D5E6E6D9}" srcOrd="0" destOrd="0" parTransId="{64BCFA61-2699-4A29-906E-FA02FDD0E9A2}" sibTransId="{40F04577-C964-49B0-A662-16DAB06B6CA8}"/>
    <dgm:cxn modelId="{AB5DDC36-ED9E-4E91-AB04-C4481461B842}" srcId="{7B6597D1-B6B7-48CC-80BB-75DAA91D7431}" destId="{C7FDB4D1-E88E-4942-B703-13AD1181BD65}" srcOrd="2" destOrd="0" parTransId="{FC9E974F-7C0C-4586-BE74-1BC4C8E51223}" sibTransId="{F3529A01-AC08-48DC-B6FF-9A6B286278B8}"/>
    <dgm:cxn modelId="{8881F191-318C-449B-A5B7-05F428C4712E}" srcId="{7B6597D1-B6B7-48CC-80BB-75DAA91D7431}" destId="{1F73E38C-1E0C-4442-9247-2336004B97F9}" srcOrd="4" destOrd="0" parTransId="{B5D48C95-55B8-43FD-B6A9-BD52DF6404C6}" sibTransId="{32294ABB-6368-4ABD-8BA8-C597C77C2018}"/>
    <dgm:cxn modelId="{727BAEF6-657A-4D06-AA32-5302AAC00C63}" type="presOf" srcId="{C7FDB4D1-E88E-4942-B703-13AD1181BD65}" destId="{6363FBDC-561A-423D-A27F-0EE09277356F}" srcOrd="0" destOrd="0" presId="urn:microsoft.com/office/officeart/2005/8/layout/arrow2"/>
    <dgm:cxn modelId="{7D0EF362-9535-4EE7-B61E-4A05B6440B04}" type="presParOf" srcId="{667A4A0E-1D23-4834-92C4-7B746F4E751B}" destId="{59E2758D-92D3-4279-BAD6-D7205F37D0C6}" srcOrd="0" destOrd="0" presId="urn:microsoft.com/office/officeart/2005/8/layout/arrow2"/>
    <dgm:cxn modelId="{7349A469-B9AA-4C71-A542-36B9199911A5}" type="presParOf" srcId="{667A4A0E-1D23-4834-92C4-7B746F4E751B}" destId="{93BB0698-65A7-4E3E-9F9D-30127D2EFB9A}" srcOrd="1" destOrd="0" presId="urn:microsoft.com/office/officeart/2005/8/layout/arrow2"/>
    <dgm:cxn modelId="{43B7D394-C03D-4CC1-91D8-0AB6D13EC25A}" type="presParOf" srcId="{93BB0698-65A7-4E3E-9F9D-30127D2EFB9A}" destId="{61035A45-C70D-4E14-A890-E2E405544982}" srcOrd="0" destOrd="0" presId="urn:microsoft.com/office/officeart/2005/8/layout/arrow2"/>
    <dgm:cxn modelId="{6A5493C1-17E8-4E8B-991C-EC4FC03442F5}" type="presParOf" srcId="{93BB0698-65A7-4E3E-9F9D-30127D2EFB9A}" destId="{9672F075-F366-4FD2-BB8C-B2FDF38112D7}" srcOrd="1" destOrd="0" presId="urn:microsoft.com/office/officeart/2005/8/layout/arrow2"/>
    <dgm:cxn modelId="{88749CCF-EA4D-4D14-8BE0-DCF8FCCDCF55}" type="presParOf" srcId="{93BB0698-65A7-4E3E-9F9D-30127D2EFB9A}" destId="{A38ABE0D-1076-4A4F-B8BB-299D52439640}" srcOrd="2" destOrd="0" presId="urn:microsoft.com/office/officeart/2005/8/layout/arrow2"/>
    <dgm:cxn modelId="{F24F18FC-FEC9-4285-A71E-595E1A847ABE}" type="presParOf" srcId="{93BB0698-65A7-4E3E-9F9D-30127D2EFB9A}" destId="{58A65761-E4F4-4F67-843A-BB349EE4A496}" srcOrd="3" destOrd="0" presId="urn:microsoft.com/office/officeart/2005/8/layout/arrow2"/>
    <dgm:cxn modelId="{AB9F7D67-3082-4871-B642-902D583CEBFD}" type="presParOf" srcId="{93BB0698-65A7-4E3E-9F9D-30127D2EFB9A}" destId="{78AA08F3-3911-4172-BEA4-8EA69AD1015D}" srcOrd="4" destOrd="0" presId="urn:microsoft.com/office/officeart/2005/8/layout/arrow2"/>
    <dgm:cxn modelId="{A0A20B77-6C9D-4F6E-80D6-16BE36D0FEDB}" type="presParOf" srcId="{93BB0698-65A7-4E3E-9F9D-30127D2EFB9A}" destId="{6363FBDC-561A-423D-A27F-0EE09277356F}" srcOrd="5" destOrd="0" presId="urn:microsoft.com/office/officeart/2005/8/layout/arrow2"/>
    <dgm:cxn modelId="{1F75BB9A-D7C8-4240-AD7D-637AFCF79A23}" type="presParOf" srcId="{93BB0698-65A7-4E3E-9F9D-30127D2EFB9A}" destId="{2F1654F8-4FE1-4A5B-A27B-3C1CEF4985A1}" srcOrd="6" destOrd="0" presId="urn:microsoft.com/office/officeart/2005/8/layout/arrow2"/>
    <dgm:cxn modelId="{464D26B7-039F-467E-850A-777412446F45}" type="presParOf" srcId="{93BB0698-65A7-4E3E-9F9D-30127D2EFB9A}" destId="{8FCB2886-47E1-4A48-8C8A-F22315737DFB}" srcOrd="7" destOrd="0" presId="urn:microsoft.com/office/officeart/2005/8/layout/arrow2"/>
    <dgm:cxn modelId="{998942E5-464C-4E56-9620-34DA94CB48FA}" type="presParOf" srcId="{93BB0698-65A7-4E3E-9F9D-30127D2EFB9A}" destId="{1EBB44EC-A388-4151-AD7D-6029C781D022}" srcOrd="8" destOrd="0" presId="urn:microsoft.com/office/officeart/2005/8/layout/arrow2"/>
    <dgm:cxn modelId="{5BB62576-C71F-4D1F-ACAC-D8281A1774A9}" type="presParOf" srcId="{93BB0698-65A7-4E3E-9F9D-30127D2EFB9A}" destId="{71F6D3C7-4F3E-4E82-8503-073CDB52B0F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2758D-92D3-4279-BAD6-D7205F37D0C6}">
      <dsp:nvSpPr>
        <dsp:cNvPr id="0" name=""/>
        <dsp:cNvSpPr/>
      </dsp:nvSpPr>
      <dsp:spPr>
        <a:xfrm>
          <a:off x="1032323" y="0"/>
          <a:ext cx="5321990" cy="332624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035A45-C70D-4E14-A890-E2E405544982}">
      <dsp:nvSpPr>
        <dsp:cNvPr id="0" name=""/>
        <dsp:cNvSpPr/>
      </dsp:nvSpPr>
      <dsp:spPr>
        <a:xfrm>
          <a:off x="1556539" y="2473395"/>
          <a:ext cx="122405" cy="1224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72F075-F366-4FD2-BB8C-B2FDF38112D7}">
      <dsp:nvSpPr>
        <dsp:cNvPr id="0" name=""/>
        <dsp:cNvSpPr/>
      </dsp:nvSpPr>
      <dsp:spPr>
        <a:xfrm>
          <a:off x="1689527" y="2534597"/>
          <a:ext cx="896511" cy="791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Problem </a:t>
          </a:r>
          <a:r>
            <a:rPr lang="en-US" sz="1400" kern="1200" dirty="0"/>
            <a:t>Statement</a:t>
          </a:r>
        </a:p>
      </dsp:txBody>
      <dsp:txXfrm>
        <a:off x="1689527" y="2534597"/>
        <a:ext cx="896511" cy="791646"/>
      </dsp:txXfrm>
    </dsp:sp>
    <dsp:sp modelId="{A38ABE0D-1076-4A4F-B8BB-299D52439640}">
      <dsp:nvSpPr>
        <dsp:cNvPr id="0" name=""/>
        <dsp:cNvSpPr/>
      </dsp:nvSpPr>
      <dsp:spPr>
        <a:xfrm>
          <a:off x="2219127" y="1836751"/>
          <a:ext cx="191591" cy="1915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A65761-E4F4-4F67-843A-BB349EE4A496}">
      <dsp:nvSpPr>
        <dsp:cNvPr id="0" name=""/>
        <dsp:cNvSpPr/>
      </dsp:nvSpPr>
      <dsp:spPr>
        <a:xfrm>
          <a:off x="2314922" y="1932547"/>
          <a:ext cx="883450" cy="1393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52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Goal Statement</a:t>
          </a:r>
        </a:p>
      </dsp:txBody>
      <dsp:txXfrm>
        <a:off x="2314922" y="1932547"/>
        <a:ext cx="883450" cy="1393696"/>
      </dsp:txXfrm>
    </dsp:sp>
    <dsp:sp modelId="{78AA08F3-3911-4172-BEA4-8EA69AD1015D}">
      <dsp:nvSpPr>
        <dsp:cNvPr id="0" name=""/>
        <dsp:cNvSpPr/>
      </dsp:nvSpPr>
      <dsp:spPr>
        <a:xfrm>
          <a:off x="3070645" y="1329167"/>
          <a:ext cx="255455" cy="2554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63FBDC-561A-423D-A27F-0EE09277356F}">
      <dsp:nvSpPr>
        <dsp:cNvPr id="0" name=""/>
        <dsp:cNvSpPr/>
      </dsp:nvSpPr>
      <dsp:spPr>
        <a:xfrm>
          <a:off x="3198373" y="1456894"/>
          <a:ext cx="1027144" cy="1869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36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Current State</a:t>
          </a:r>
        </a:p>
      </dsp:txBody>
      <dsp:txXfrm>
        <a:off x="3198373" y="1456894"/>
        <a:ext cx="1027144" cy="1869349"/>
      </dsp:txXfrm>
    </dsp:sp>
    <dsp:sp modelId="{2F1654F8-4FE1-4A5B-A27B-3C1CEF4985A1}">
      <dsp:nvSpPr>
        <dsp:cNvPr id="0" name=""/>
        <dsp:cNvSpPr/>
      </dsp:nvSpPr>
      <dsp:spPr>
        <a:xfrm>
          <a:off x="4060535" y="932678"/>
          <a:ext cx="329963" cy="3299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CB2886-47E1-4A48-8C8A-F22315737DFB}">
      <dsp:nvSpPr>
        <dsp:cNvPr id="0" name=""/>
        <dsp:cNvSpPr/>
      </dsp:nvSpPr>
      <dsp:spPr>
        <a:xfrm>
          <a:off x="4225517" y="1097660"/>
          <a:ext cx="1064398" cy="2228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84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Target Design</a:t>
          </a:r>
        </a:p>
      </dsp:txBody>
      <dsp:txXfrm>
        <a:off x="4225517" y="1097660"/>
        <a:ext cx="1064398" cy="2228583"/>
      </dsp:txXfrm>
    </dsp:sp>
    <dsp:sp modelId="{1EBB44EC-A388-4151-AD7D-6029C781D022}">
      <dsp:nvSpPr>
        <dsp:cNvPr id="0" name=""/>
        <dsp:cNvSpPr/>
      </dsp:nvSpPr>
      <dsp:spPr>
        <a:xfrm>
          <a:off x="5079696" y="667909"/>
          <a:ext cx="420437" cy="4204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F6D3C7-4F3E-4E82-8503-073CDB52B0F6}">
      <dsp:nvSpPr>
        <dsp:cNvPr id="0" name=""/>
        <dsp:cNvSpPr/>
      </dsp:nvSpPr>
      <dsp:spPr>
        <a:xfrm>
          <a:off x="5289915" y="878128"/>
          <a:ext cx="1064398" cy="2448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78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Execution Plan</a:t>
          </a:r>
        </a:p>
      </dsp:txBody>
      <dsp:txXfrm>
        <a:off x="5289915" y="878128"/>
        <a:ext cx="1064398" cy="2448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ADA9232-26B1-4238-A78A-DD171058BBE7}" type="datetimeFigureOut">
              <a:rPr lang="en-US"/>
              <a:pPr>
                <a:defRPr/>
              </a:pPr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235ED7-E19E-47AF-9AAD-92471E028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21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2FDC5D-DB93-4344-8502-70DF2CB4A065}" type="datetimeFigureOut">
              <a:rPr lang="en-US"/>
              <a:pPr>
                <a:defRPr/>
              </a:pPr>
              <a:t>6/6/2018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10"/>
            <a:ext cx="5607050" cy="418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9A6C70-DE9F-48C5-95CA-38D27EB68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03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6C70-DE9F-48C5-95CA-38D27EB68AF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2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6C70-DE9F-48C5-95CA-38D27EB68AF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5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http://www.napawash.org/2017/1937-report-1-on-tracking-and-assessing-governance-and-management-reform-in-the-nuclear-security-enterprise.html </a:t>
            </a:r>
          </a:p>
          <a:p>
            <a:r>
              <a:rPr lang="en-US" dirty="0"/>
              <a:t>(Link to the National Academy of Public Administration</a:t>
            </a:r>
            <a:r>
              <a:rPr lang="en-US" baseline="0" dirty="0"/>
              <a:t> March 2017 Report)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6C70-DE9F-48C5-95CA-38D27EB68AF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2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http://www.napawash.org/2017/1937-report-1-on-tracking-and-assessing-governance-and-management-reform-in-the-nuclear-security-enterprise.html </a:t>
            </a:r>
          </a:p>
          <a:p>
            <a:r>
              <a:rPr lang="en-US" dirty="0"/>
              <a:t>(Link to the National Academy of Public Administration</a:t>
            </a:r>
            <a:r>
              <a:rPr lang="en-US" baseline="0" dirty="0"/>
              <a:t> March 2017 Report)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6C70-DE9F-48C5-95CA-38D27EB68AF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5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pilot is a response for our need to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6C70-DE9F-48C5-95CA-38D27EB68AF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29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6C70-DE9F-48C5-95CA-38D27EB68AF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37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6C70-DE9F-48C5-95CA-38D27EB68AFB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8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6C70-DE9F-48C5-95CA-38D27EB68AF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3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A6C70-DE9F-48C5-95CA-38D27EB68AF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3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B1B4F-DB01-4CA6-B286-4D397C4734A5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6531" y="11275092"/>
            <a:ext cx="1135504" cy="21840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0796-5E44-4135-A3F7-62E47B06E7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973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578B0-7495-4E9A-8F0A-EABE6C199390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35DB-2EBB-474B-AF5E-F99E01757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970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BA29-EE2E-4D55-A59C-33FCC723134C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2B34-A3C3-4A7F-AD78-6A42C73F55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47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286000" y="676275"/>
            <a:ext cx="4572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1D49A2-248F-4A3B-A798-8F7F81EA8E52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9162-D8BA-43FC-91A5-68B947382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302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DAAF-6E02-4FD9-B70E-AB09EB46CBB2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96EE6-0582-4645-8D08-0333C28EE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144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86000" y="676275"/>
            <a:ext cx="4572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C9EFF2-AFDF-424C-9AD8-7CB9565D26AB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8FFF-2B07-4E72-8B15-C71C9137F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534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286000" y="676275"/>
            <a:ext cx="4572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BDFEF5-0292-43BF-8099-FCDE341AB522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E9A9F-AF7E-4FF2-9716-7D27515C3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5903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86000" y="676275"/>
            <a:ext cx="4572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/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97B6D0-A614-4346-BA3B-6ABA08FC1280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D9674-3865-4BA4-9822-793E756A8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394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5A3E-E26C-46D7-BE54-9FDEB967D876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6D5AA-7B7E-4EBA-8C57-D232DBE37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828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E3C7-F5C7-44E3-9819-4B2F90810685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694CF-9847-4A15-A913-A2142BADE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684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1BEA-9EE5-41EC-9B52-4960950E7910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05C60-ADC9-4368-B50D-E48FCF305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393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950" y="11264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CCD1E8-9BA4-44F7-8AA2-1032A4FC52A2}" type="datetime1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FC5044-E61C-4448-BB99-F5B66EABA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1" r:id="rId3"/>
    <p:sldLayoutId id="2147483689" r:id="rId4"/>
    <p:sldLayoutId id="2147483690" r:id="rId5"/>
    <p:sldLayoutId id="214748369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kern="1200" cap="sm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ctrTitle"/>
          </p:nvPr>
        </p:nvSpPr>
        <p:spPr>
          <a:xfrm>
            <a:off x="0" y="3108325"/>
            <a:ext cx="9144000" cy="64135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NNSA Office of Safety, Infrastructure, and Operations </a:t>
            </a:r>
            <a:br>
              <a:rPr lang="en-US" sz="3000" dirty="0"/>
            </a:br>
            <a:r>
              <a:rPr lang="en-US" sz="3000" dirty="0"/>
              <a:t>Transforming Safety Oversight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Kelli Markham, PhD</a:t>
            </a:r>
            <a:br>
              <a:rPr lang="en-US" sz="3200" dirty="0"/>
            </a:br>
            <a:r>
              <a:rPr lang="en-US" sz="3200" dirty="0"/>
              <a:t>06/06/2018</a:t>
            </a:r>
            <a:endParaRPr lang="en-US" sz="1500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448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 </a:t>
            </a:r>
          </a:p>
        </p:txBody>
      </p:sp>
    </p:spTree>
  </p:cSld>
  <p:clrMapOvr>
    <a:masterClrMapping/>
  </p:clrMapOvr>
  <p:transition advTm="315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5E608B-71C1-9E4F-95EB-41E6F117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5715E1-DAFA-7B4C-8AF6-086A99A9C1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735419"/>
            <a:ext cx="8229600" cy="306518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i="1" dirty="0"/>
              <a:t>Why should you care about these pilots?</a:t>
            </a:r>
          </a:p>
        </p:txBody>
      </p:sp>
    </p:spTree>
    <p:extLst>
      <p:ext uri="{BB962C8B-B14F-4D97-AF65-F5344CB8AC3E}">
        <p14:creationId xmlns:p14="http://schemas.microsoft.com/office/powerpoint/2010/main" val="2639058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Proof of Concept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315200" cy="57464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46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Concept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315200" cy="59201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93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Concept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58774"/>
            <a:ext cx="7315200" cy="57757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14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560" y="1143000"/>
            <a:ext cx="7764880" cy="49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2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Dashboards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991741"/>
            <a:ext cx="5910722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3792817"/>
            <a:ext cx="5910721" cy="25326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3650" y="1143000"/>
            <a:ext cx="22288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two concept dashboards convert oversight observation logs into interactive dashboards, slicing the data by any desired pivot: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Type of oversight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Con-Ops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Safety management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Vital safety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9088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Visual Dashboards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09" y="863419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C</a:t>
            </a:r>
            <a:r>
              <a:rPr lang="en-US" sz="1800" dirty="0" smtClean="0"/>
              <a:t>reate visualizations</a:t>
            </a:r>
            <a:r>
              <a:rPr lang="en-US" sz="1800" dirty="0"/>
              <a:t> </a:t>
            </a:r>
            <a:r>
              <a:rPr lang="en-US" sz="1800" dirty="0" smtClean="0"/>
              <a:t>and</a:t>
            </a:r>
            <a:r>
              <a:rPr lang="en-US" sz="1800" dirty="0" smtClean="0"/>
              <a:t> </a:t>
            </a:r>
            <a:r>
              <a:rPr lang="en-US" sz="1800" dirty="0" smtClean="0"/>
              <a:t>dashboards customized to the decision maker: </a:t>
            </a: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800" dirty="0" smtClean="0"/>
              <a:t>A view of Los Alamos from 20,000 feet, or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1800" dirty="0" smtClean="0"/>
              <a:t>A </a:t>
            </a:r>
            <a:r>
              <a:rPr lang="en-US" sz="1800" dirty="0"/>
              <a:t>detailed look into a specific SMP within a single </a:t>
            </a:r>
            <a:r>
              <a:rPr lang="en-US" sz="1800" dirty="0" smtClean="0"/>
              <a:t>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6" y="3160948"/>
            <a:ext cx="4114800" cy="3231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4856" y="2883949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1) Site-Wide Display of Recent Events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799" y="2903735"/>
            <a:ext cx="4176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2) Conduct of Operations at TA-55</a:t>
            </a:r>
            <a:endParaRPr lang="en-US" sz="1200" dirty="0"/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191678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23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5E608B-71C1-9E4F-95EB-41E6F117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5715E1-DAFA-7B4C-8AF6-086A99A9C1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3168" y="1735418"/>
            <a:ext cx="7658100" cy="4036731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i="1" dirty="0"/>
              <a:t>Why should you care about these pilots</a:t>
            </a:r>
            <a:r>
              <a:rPr lang="en-US" sz="4000" i="1" dirty="0" smtClean="0"/>
              <a:t>?</a:t>
            </a:r>
          </a:p>
          <a:p>
            <a:pPr marL="0" indent="0" algn="ctr">
              <a:buNone/>
            </a:pPr>
            <a:endParaRPr lang="en-US" sz="4000" i="1" dirty="0"/>
          </a:p>
          <a:p>
            <a:pPr marL="0" indent="0" algn="ctr">
              <a:buNone/>
            </a:pPr>
            <a:r>
              <a:rPr lang="en-US" dirty="0" smtClean="0"/>
              <a:t>NNSA will be using this data to inform decision making.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Contact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42950" y="1143000"/>
            <a:ext cx="7943850" cy="4983163"/>
          </a:xfrm>
        </p:spPr>
        <p:txBody>
          <a:bodyPr/>
          <a:lstStyle/>
          <a:p>
            <a:pPr lvl="1"/>
            <a:r>
              <a:rPr lang="en-US" sz="2000" dirty="0"/>
              <a:t>Kelli Markham, Executive Champion</a:t>
            </a:r>
          </a:p>
          <a:p>
            <a:pPr lvl="2"/>
            <a:r>
              <a:rPr lang="en-US" sz="1600" dirty="0"/>
              <a:t>Kelli.Markham@nnsa.doe.gov</a:t>
            </a:r>
          </a:p>
          <a:p>
            <a:pPr lvl="2"/>
            <a:r>
              <a:rPr lang="en-US" sz="1600" dirty="0"/>
              <a:t>301-903-9252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James Goss, Safety Basis Pilot Team Lead</a:t>
            </a:r>
          </a:p>
          <a:p>
            <a:pPr lvl="2"/>
            <a:r>
              <a:rPr lang="en-US" sz="1600" dirty="0"/>
              <a:t>James.goss@nnsa.doe.gov</a:t>
            </a:r>
          </a:p>
          <a:p>
            <a:pPr lvl="2"/>
            <a:r>
              <a:rPr lang="en-US" sz="1600" dirty="0"/>
              <a:t>865-574-4335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Conrad Valencia, Safety Oversight Pilot Team Lead</a:t>
            </a:r>
          </a:p>
          <a:p>
            <a:pPr lvl="2"/>
            <a:r>
              <a:rPr lang="en-US" sz="1600" dirty="0"/>
              <a:t>conrad.valencia@nnsa.doe.gov </a:t>
            </a:r>
          </a:p>
          <a:p>
            <a:pPr lvl="2"/>
            <a:r>
              <a:rPr lang="en-US" sz="1600" dirty="0"/>
              <a:t>505-845-4776</a:t>
            </a:r>
          </a:p>
          <a:p>
            <a:pPr lvl="1"/>
            <a:endParaRPr lang="en-US" sz="2000" dirty="0"/>
          </a:p>
          <a:p>
            <a:pPr marL="914400" lvl="2" indent="0">
              <a:buNone/>
            </a:pPr>
            <a:endParaRPr lang="en-US" sz="16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48025"/>
      </p:ext>
    </p:extLst>
  </p:cSld>
  <p:clrMapOvr>
    <a:masterClrMapping/>
  </p:clrMapOvr>
  <p:transition advTm="3016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NA-50 Mission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82171"/>
            <a:ext cx="8221822" cy="62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003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21" y="838200"/>
            <a:ext cx="8229600" cy="4983163"/>
          </a:xfrm>
        </p:spPr>
        <p:txBody>
          <a:bodyPr/>
          <a:lstStyle/>
          <a:p>
            <a:r>
              <a:rPr lang="en-US" sz="2000" dirty="0"/>
              <a:t>The Enterprise needs are changing:</a:t>
            </a:r>
          </a:p>
          <a:p>
            <a:pPr lvl="1"/>
            <a:r>
              <a:rPr lang="en-US" sz="2000" dirty="0"/>
              <a:t>Workload is increasing</a:t>
            </a:r>
          </a:p>
          <a:p>
            <a:pPr lvl="1"/>
            <a:r>
              <a:rPr lang="en-US" sz="2000" dirty="0"/>
              <a:t>Federal staffing will remain constant</a:t>
            </a:r>
          </a:p>
          <a:p>
            <a:pPr lvl="1"/>
            <a:r>
              <a:rPr lang="en-US" sz="2000" dirty="0"/>
              <a:t>NNSA Management and Governance is under scrutiny</a:t>
            </a:r>
          </a:p>
          <a:p>
            <a:pPr lvl="1"/>
            <a:r>
              <a:rPr lang="en-US" sz="2000" dirty="0"/>
              <a:t>NNSA Governance is transforming to a new model of “One NNSA”</a:t>
            </a:r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5"/>
          <a:stretch/>
        </p:blipFill>
        <p:spPr bwMode="auto">
          <a:xfrm>
            <a:off x="412082" y="2617787"/>
            <a:ext cx="5372100" cy="3921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43" y="2783598"/>
            <a:ext cx="2520616" cy="237347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5784182" y="5157069"/>
            <a:ext cx="324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NNSA’s New Oversight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604" y="616657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NNSA’s Upcoming Workload</a:t>
            </a:r>
          </a:p>
        </p:txBody>
      </p:sp>
    </p:spTree>
    <p:extLst>
      <p:ext uri="{BB962C8B-B14F-4D97-AF65-F5344CB8AC3E}">
        <p14:creationId xmlns:p14="http://schemas.microsoft.com/office/powerpoint/2010/main" val="4044677861"/>
      </p:ext>
    </p:extLst>
  </p:cSld>
  <p:clrMapOvr>
    <a:masterClrMapping/>
  </p:clrMapOvr>
  <p:transition advTm="3190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6DD60-5D2F-E04E-94EA-278F8BC9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Burning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D2427B-085C-F144-BFC2-A8ECECCD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C2671CE-4786-0B45-B177-4E4CAC05AE1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5"/>
          <a:stretch/>
        </p:blipFill>
        <p:spPr bwMode="auto">
          <a:xfrm>
            <a:off x="400050" y="1143000"/>
            <a:ext cx="4514850" cy="4743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72" y="1257300"/>
            <a:ext cx="3657600" cy="4629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0373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2162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Consistent with NNSA’s Implementation Plan for Governance and Management</a:t>
            </a:r>
            <a:endParaRPr lang="en-US" sz="2000" dirty="0"/>
          </a:p>
          <a:p>
            <a:r>
              <a:rPr lang="en-US" sz="2000" dirty="0"/>
              <a:t>We must do oversight smarter, more efficiently, and more effectively with the same set of resources</a:t>
            </a:r>
          </a:p>
          <a:p>
            <a:r>
              <a:rPr lang="en-US" sz="2000" dirty="0"/>
              <a:t>With our aging workforce, we must move from an expert based qualitative system to a more systematic, risk-based approach in our oversight</a:t>
            </a:r>
          </a:p>
          <a:p>
            <a:r>
              <a:rPr lang="en-US" sz="2000" dirty="0"/>
              <a:t>We must apply lessons learned from industry and modernize our operating practices in how we structure our oversight with both the contractor and Federal organizations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74" y="4321174"/>
            <a:ext cx="3969226" cy="2035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4749" y="6356350"/>
            <a:ext cx="37380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+mn-lt"/>
              </a:rPr>
              <a:t>Modernizing our approach to safety oversight</a:t>
            </a:r>
          </a:p>
        </p:txBody>
      </p:sp>
    </p:spTree>
    <p:extLst>
      <p:ext uri="{BB962C8B-B14F-4D97-AF65-F5344CB8AC3E}">
        <p14:creationId xmlns:p14="http://schemas.microsoft.com/office/powerpoint/2010/main" val="1922241546"/>
      </p:ext>
    </p:extLst>
  </p:cSld>
  <p:clrMapOvr>
    <a:masterClrMapping/>
  </p:clrMapOvr>
  <p:transition advTm="31907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Safety Pilots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983163"/>
          </a:xfrm>
        </p:spPr>
        <p:txBody>
          <a:bodyPr/>
          <a:lstStyle/>
          <a:p>
            <a:r>
              <a:rPr lang="en-US" sz="2000" dirty="0"/>
              <a:t>In response to the changing needs of NNSA, NA-50 has chartered two pilots to transform our approach to safety oversight.  Both pilots aim to improve efficiency, and establish an integrated approach to safety management: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Safety Basis Pilot</a:t>
            </a:r>
          </a:p>
          <a:p>
            <a:pPr marL="1314450" lvl="2" indent="-457200"/>
            <a:r>
              <a:rPr lang="en-US" sz="2000" dirty="0"/>
              <a:t>Maximizing shared human resources for safety basis review teams </a:t>
            </a:r>
          </a:p>
          <a:p>
            <a:pPr marL="1314450" lvl="2" indent="-457200"/>
            <a:r>
              <a:rPr lang="en-US" sz="2000" dirty="0"/>
              <a:t>Standardizing best practices for safety basis 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Safety Oversight Pilot </a:t>
            </a:r>
          </a:p>
          <a:p>
            <a:pPr marL="1314450" lvl="2" indent="-457200"/>
            <a:r>
              <a:rPr lang="en-US" sz="2000" dirty="0"/>
              <a:t>Improving information flow from Field SMEs to Senior Management</a:t>
            </a:r>
          </a:p>
          <a:p>
            <a:pPr marL="1314450" lvl="2" indent="-457200"/>
            <a:r>
              <a:rPr lang="en-US" sz="2000" dirty="0"/>
              <a:t>Exploring modern IT capabilities for consolidated data management</a:t>
            </a:r>
          </a:p>
          <a:p>
            <a:pPr marL="1314450" lvl="2" indent="-457200"/>
            <a:endParaRPr lang="en-US" sz="2000" dirty="0"/>
          </a:p>
          <a:p>
            <a:pPr marL="1771650" lvl="3" indent="-45720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81492"/>
      </p:ext>
    </p:extLst>
  </p:cSld>
  <p:clrMapOvr>
    <a:masterClrMapping/>
  </p:clrMapOvr>
  <p:transition advTm="51737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 scalable models for initial roll-outs</a:t>
            </a:r>
          </a:p>
          <a:p>
            <a:r>
              <a:rPr lang="en-US" dirty="0"/>
              <a:t>Use modern data sharing techniques</a:t>
            </a:r>
          </a:p>
          <a:p>
            <a:r>
              <a:rPr lang="en-US" dirty="0"/>
              <a:t>Coordinate resources between Field Offices, Program Offices, and Functional Offices for an integrated approach to safety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23221"/>
      </p:ext>
    </p:extLst>
  </p:cSld>
  <p:clrMapOvr>
    <a:masterClrMapping/>
  </p:clrMapOvr>
  <p:transition advTm="5372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Scoping the Pilots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99162-D8BA-43FC-91A5-68B94738239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984367"/>
            <a:ext cx="822960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Problem Statement:</a:t>
            </a:r>
            <a:r>
              <a:rPr lang="en-US" sz="2000" dirty="0"/>
              <a:t> NNSA Safety Oversight is performed at varying levels of maturity with a multitude of static, lagging, and uncoordinated data sources that limit data analysis and decision makers’ ability to manage risks.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dirty="0"/>
              <a:t>Goal Statement: </a:t>
            </a:r>
            <a:r>
              <a:rPr lang="en-US" sz="2000" dirty="0"/>
              <a:t>Develop a process for converting available data into useful information for decision makers to understand, communicate, and leverage resources to manage risks.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346462228"/>
              </p:ext>
            </p:extLst>
          </p:nvPr>
        </p:nvGraphicFramePr>
        <p:xfrm>
          <a:off x="957262" y="731406"/>
          <a:ext cx="7386637" cy="332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073523"/>
      </p:ext>
    </p:extLst>
  </p:cSld>
  <p:clrMapOvr>
    <a:masterClrMapping/>
  </p:clrMapOvr>
  <p:transition advTm="6979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and Target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1150"/>
            <a:ext cx="4040188" cy="639762"/>
          </a:xfrm>
        </p:spPr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0912"/>
            <a:ext cx="4040188" cy="3951288"/>
          </a:xfrm>
        </p:spPr>
        <p:txBody>
          <a:bodyPr/>
          <a:lstStyle/>
          <a:p>
            <a:r>
              <a:rPr lang="en-US" sz="2000" dirty="0"/>
              <a:t>Human resource intensive  </a:t>
            </a:r>
          </a:p>
          <a:p>
            <a:r>
              <a:rPr lang="en-US" sz="2000" dirty="0"/>
              <a:t>Static, paper driven processes</a:t>
            </a:r>
          </a:p>
          <a:p>
            <a:r>
              <a:rPr lang="en-US" sz="2000" dirty="0"/>
              <a:t>Governance oversight model at varying levels of maturity </a:t>
            </a:r>
          </a:p>
          <a:p>
            <a:r>
              <a:rPr lang="en-US" sz="2000" dirty="0"/>
              <a:t>Limited quick response to changes and new information</a:t>
            </a:r>
          </a:p>
          <a:p>
            <a:r>
              <a:rPr lang="en-US" sz="2000" dirty="0"/>
              <a:t>Existing data sources are lagging and focused on negative trends</a:t>
            </a:r>
          </a:p>
          <a:p>
            <a:r>
              <a:rPr lang="en-US" sz="2000" dirty="0"/>
              <a:t>Limited leveraging of existing data to inform decision makers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81150"/>
            <a:ext cx="4041775" cy="639762"/>
          </a:xfrm>
        </p:spPr>
        <p:txBody>
          <a:bodyPr/>
          <a:lstStyle/>
          <a:p>
            <a:r>
              <a:rPr lang="en-US" dirty="0"/>
              <a:t>Target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0912"/>
            <a:ext cx="4041775" cy="3951288"/>
          </a:xfrm>
        </p:spPr>
        <p:txBody>
          <a:bodyPr/>
          <a:lstStyle/>
          <a:p>
            <a:r>
              <a:rPr lang="en-US" sz="2000" dirty="0"/>
              <a:t>Focused resource management</a:t>
            </a:r>
          </a:p>
          <a:p>
            <a:r>
              <a:rPr lang="en-US" sz="2000" dirty="0"/>
              <a:t>Dynamic, data driven processes</a:t>
            </a:r>
          </a:p>
          <a:p>
            <a:r>
              <a:rPr lang="en-US" sz="2000" dirty="0"/>
              <a:t>Standardized integrated approach to oversight and analysis</a:t>
            </a:r>
          </a:p>
          <a:p>
            <a:r>
              <a:rPr lang="en-US" sz="2000" dirty="0"/>
              <a:t>Agile, oversight model optimizing workforce across the enterprise</a:t>
            </a:r>
          </a:p>
          <a:p>
            <a:r>
              <a:rPr lang="en-US" sz="2000" dirty="0"/>
              <a:t>Awareness of all work performance </a:t>
            </a:r>
          </a:p>
          <a:p>
            <a:r>
              <a:rPr lang="en-US" sz="2000" dirty="0"/>
              <a:t>Risk informed oversight decision making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E9A9F-AF7E-4FF2-9716-7D27515C366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Striped Right Arrow 7"/>
          <p:cNvSpPr/>
          <p:nvPr/>
        </p:nvSpPr>
        <p:spPr>
          <a:xfrm>
            <a:off x="1582340" y="1356518"/>
            <a:ext cx="5830095" cy="449263"/>
          </a:xfrm>
          <a:prstGeom prst="stripedRightArrow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7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31667"/>
      </p:ext>
    </p:extLst>
  </p:cSld>
  <p:clrMapOvr>
    <a:masterClrMapping/>
  </p:clrMapOvr>
  <p:transition advTm="11656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SA_PowerPoint_Desig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51390490-91ab-4414-95e4-fc9ba322e4a0">Information Briefing</DocumentType>
    <ProjectPhase xmlns="51390490-91ab-4414-95e4-fc9ba322e4a0">Surge</ProjectPhas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8127420384264EA39EF706F111CF62" ma:contentTypeVersion="2" ma:contentTypeDescription="Create a new document." ma:contentTypeScope="" ma:versionID="c63b7d1cfa71e89f27532b41c745756e">
  <xsd:schema xmlns:xsd="http://www.w3.org/2001/XMLSchema" xmlns:xs="http://www.w3.org/2001/XMLSchema" xmlns:p="http://schemas.microsoft.com/office/2006/metadata/properties" xmlns:ns2="51390490-91ab-4414-95e4-fc9ba322e4a0" targetNamespace="http://schemas.microsoft.com/office/2006/metadata/properties" ma:root="true" ma:fieldsID="73516fd0883f285270f4089ab604f57d" ns2:_="">
    <xsd:import namespace="51390490-91ab-4414-95e4-fc9ba322e4a0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ProjectPha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90490-91ab-4414-95e4-fc9ba322e4a0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Type" ma:default="Progress Update" ma:format="Dropdown" ma:internalName="DocumentType">
      <xsd:simpleType>
        <xsd:restriction base="dms:Choice">
          <xsd:enumeration value="Progress Update"/>
          <xsd:enumeration value="Information Briefing"/>
          <xsd:enumeration value="SurgeProduct1 Data Visualization"/>
          <xsd:enumeration value="SurgeProduct2 Data Inventory"/>
          <xsd:enumeration value="SurgeProduct3 PNNL Benchmarking"/>
          <xsd:enumeration value="Phase II Process"/>
          <xsd:enumeration value="Phase II Dashboard"/>
          <xsd:enumeration value="Phase II Database"/>
        </xsd:restriction>
      </xsd:simpleType>
    </xsd:element>
    <xsd:element name="ProjectPhase" ma:index="9" nillable="true" ma:displayName="ProjectPhase" ma:default="Phase II" ma:format="Dropdown" ma:internalName="ProjectPhase">
      <xsd:simpleType>
        <xsd:restriction base="dms:Choice">
          <xsd:enumeration value="Surge"/>
          <xsd:enumeration value="Phase I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2F6E25-16BD-433D-9798-91D2B2A773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4FD027-D7CE-484B-8ED2-BB9B0C8FA47B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51390490-91ab-4414-95e4-fc9ba322e4a0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C9771E9-67BA-4888-89AD-D7AC17F32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90490-91ab-4414-95e4-fc9ba322e4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NNSA_PowerPoint_Design_Template</Template>
  <TotalTime>13137</TotalTime>
  <Words>614</Words>
  <Application>Microsoft Office PowerPoint</Application>
  <PresentationFormat>On-screen Show (4:3)</PresentationFormat>
  <Paragraphs>131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NNSA_PowerPoint_Design_Template</vt:lpstr>
      <vt:lpstr>NNSA Office of Safety, Infrastructure, and Operations  Transforming Safety Oversight   Kelli Markham, PhD 06/06/2018</vt:lpstr>
      <vt:lpstr>The NA-50 Mission </vt:lpstr>
      <vt:lpstr>Background</vt:lpstr>
      <vt:lpstr>The Burning Platform</vt:lpstr>
      <vt:lpstr>Background</vt:lpstr>
      <vt:lpstr>Two Safety Pilots</vt:lpstr>
      <vt:lpstr>Pilot Goals</vt:lpstr>
      <vt:lpstr>Scoping the Pilots</vt:lpstr>
      <vt:lpstr>Current State and Target Design</vt:lpstr>
      <vt:lpstr>PowerPoint Presentation</vt:lpstr>
      <vt:lpstr>Proof of Concept</vt:lpstr>
      <vt:lpstr>Proof of Concept</vt:lpstr>
      <vt:lpstr>Proof of Concept</vt:lpstr>
      <vt:lpstr>Proof of Concept</vt:lpstr>
      <vt:lpstr>Concept Dashboards</vt:lpstr>
      <vt:lpstr>Multiple Visual Dashboards</vt:lpstr>
      <vt:lpstr>PowerPoint Presentation</vt:lpstr>
      <vt:lpstr>Points of Contact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Fussion Presentation Template</dc:title>
  <dc:creator>chambje</dc:creator>
  <cp:lastModifiedBy>Markham, Kelli</cp:lastModifiedBy>
  <cp:revision>966</cp:revision>
  <cp:lastPrinted>2018-06-06T13:57:24Z</cp:lastPrinted>
  <dcterms:created xsi:type="dcterms:W3CDTF">2013-09-26T20:31:07Z</dcterms:created>
  <dcterms:modified xsi:type="dcterms:W3CDTF">2018-06-06T14:36:57Z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0x010100B38127420384264EA39EF706F111CF62</vt:lpwstr>
  </property>
  <property fmtid="{D5CDD505-2E9C-101B-9397-08002B2CF9AE}" pid="3" name="Order">
    <vt:r8>2100</vt:r8>
  </property>
</Properties>
</file>