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Lst>
  <p:notesMasterIdLst>
    <p:notesMasterId r:id="rId28"/>
  </p:notesMasterIdLst>
  <p:sldIdLst>
    <p:sldId id="366" r:id="rId5"/>
    <p:sldId id="421" r:id="rId6"/>
    <p:sldId id="443" r:id="rId7"/>
    <p:sldId id="442" r:id="rId8"/>
    <p:sldId id="428" r:id="rId9"/>
    <p:sldId id="440" r:id="rId10"/>
    <p:sldId id="420" r:id="rId11"/>
    <p:sldId id="422" r:id="rId12"/>
    <p:sldId id="423" r:id="rId13"/>
    <p:sldId id="429" r:id="rId14"/>
    <p:sldId id="431" r:id="rId15"/>
    <p:sldId id="430" r:id="rId16"/>
    <p:sldId id="432" r:id="rId17"/>
    <p:sldId id="415" r:id="rId18"/>
    <p:sldId id="433" r:id="rId19"/>
    <p:sldId id="437" r:id="rId20"/>
    <p:sldId id="444" r:id="rId21"/>
    <p:sldId id="446" r:id="rId22"/>
    <p:sldId id="447" r:id="rId23"/>
    <p:sldId id="445" r:id="rId24"/>
    <p:sldId id="448" r:id="rId25"/>
    <p:sldId id="449" r:id="rId26"/>
    <p:sldId id="450" r:id="rId2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Morgan N (SMT)" initials="SMN(" lastIdx="6" clrIdx="0">
    <p:extLst>
      <p:ext uri="{19B8F6BF-5375-455C-9EA6-DF929625EA0E}">
        <p15:presenceInfo xmlns:p15="http://schemas.microsoft.com/office/powerpoint/2012/main" userId="Smith, Morgan N (SMT)" providerId="None"/>
      </p:ext>
    </p:extLst>
  </p:cmAuthor>
  <p:cmAuthor id="2" name="Brian Bielecki" initials="BB" lastIdx="2" clrIdx="1">
    <p:extLst>
      <p:ext uri="{19B8F6BF-5375-455C-9EA6-DF929625EA0E}">
        <p15:presenceInfo xmlns:p15="http://schemas.microsoft.com/office/powerpoint/2012/main" userId="Brian Bielec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95" autoAdjust="0"/>
    <p:restoredTop sz="94660"/>
  </p:normalViewPr>
  <p:slideViewPr>
    <p:cSldViewPr snapToGrid="0">
      <p:cViewPr varScale="1">
        <p:scale>
          <a:sx n="86" d="100"/>
          <a:sy n="86" d="100"/>
        </p:scale>
        <p:origin x="1224" y="72"/>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8CCE120-188F-4C43-9C4F-624817BEB8C0}" type="datetimeFigureOut">
              <a:rPr lang="en-US" smtClean="0"/>
              <a:t>6/2/2020</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B4F8D2CD-978A-4B1B-9CAC-3281D4F8F3F9}" type="slidenum">
              <a:rPr lang="en-US" smtClean="0"/>
              <a:t>‹#›</a:t>
            </a:fld>
            <a:endParaRPr lang="en-US" dirty="0"/>
          </a:p>
        </p:txBody>
      </p:sp>
    </p:spTree>
    <p:extLst>
      <p:ext uri="{BB962C8B-B14F-4D97-AF65-F5344CB8AC3E}">
        <p14:creationId xmlns:p14="http://schemas.microsoft.com/office/powerpoint/2010/main" val="87268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C8EF3AA8-E01F-44EC-A7DC-37BAFE46DEDF}" type="slidenum">
              <a:rPr lang="en-US" smtClean="0">
                <a:solidFill>
                  <a:srgbClr val="EEECE1"/>
                </a:solidFill>
              </a:rPr>
              <a:pPr/>
              <a:t>1</a:t>
            </a:fld>
            <a:endParaRPr lang="en-US" dirty="0">
              <a:solidFill>
                <a:srgbClr val="EEECE1"/>
              </a:solidFill>
            </a:endParaRPr>
          </a:p>
        </p:txBody>
      </p:sp>
      <p:sp>
        <p:nvSpPr>
          <p:cNvPr id="17410" name="Rectangle 2"/>
          <p:cNvSpPr>
            <a:spLocks noGrp="1" noRot="1" noChangeAspect="1" noChangeArrowheads="1" noTextEdit="1"/>
          </p:cNvSpPr>
          <p:nvPr>
            <p:ph type="sldImg"/>
          </p:nvPr>
        </p:nvSpPr>
        <p:spPr>
          <a:xfrm>
            <a:off x="1168400" y="695325"/>
            <a:ext cx="4618038" cy="3462338"/>
          </a:xfrm>
          <a:ln/>
        </p:spPr>
      </p:sp>
      <p:sp>
        <p:nvSpPr>
          <p:cNvPr id="17411" name="Rectangle 3"/>
          <p:cNvSpPr>
            <a:spLocks noGrp="1" noChangeArrowheads="1"/>
          </p:cNvSpPr>
          <p:nvPr>
            <p:ph type="body" idx="1"/>
          </p:nvPr>
        </p:nvSpPr>
        <p:spPr>
          <a:xfrm>
            <a:off x="303205" y="4240027"/>
            <a:ext cx="6419078" cy="4542436"/>
          </a:xfrm>
          <a:noFill/>
          <a:ln/>
        </p:spPr>
        <p:txBody>
          <a:bodyPr/>
          <a:lstStyle/>
          <a:p>
            <a:endParaRPr lang="en-US" sz="1400" dirty="0"/>
          </a:p>
        </p:txBody>
      </p:sp>
    </p:spTree>
    <p:extLst>
      <p:ext uri="{BB962C8B-B14F-4D97-AF65-F5344CB8AC3E}">
        <p14:creationId xmlns:p14="http://schemas.microsoft.com/office/powerpoint/2010/main" val="124268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5">
            <a:extLst>
              <a:ext uri="{FF2B5EF4-FFF2-40B4-BE49-F238E27FC236}">
                <a16:creationId xmlns:a16="http://schemas.microsoft.com/office/drawing/2014/main" id="{3EEC4FE6-275D-4AB1-A1E1-80A7F97E2E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424967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502F14E3-9F6A-439F-8CF5-238799BCEC5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19629923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76EE6D96-BB62-43AA-A892-EC61853304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293802017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1"/>
      </p:bgRef>
    </p:bg>
    <p:spTree>
      <p:nvGrpSpPr>
        <p:cNvPr id="1" name=""/>
        <p:cNvGrpSpPr/>
        <p:nvPr/>
      </p:nvGrpSpPr>
      <p:grpSpPr>
        <a:xfrm>
          <a:off x="0" y="0"/>
          <a:ext cx="0" cy="0"/>
          <a:chOff x="0" y="0"/>
          <a:chExt cx="0" cy="0"/>
        </a:xfrm>
      </p:grpSpPr>
      <p:sp>
        <p:nvSpPr>
          <p:cNvPr id="5128" name="Rectangle 8"/>
          <p:cNvSpPr>
            <a:spLocks noGrp="1" noChangeArrowheads="1"/>
          </p:cNvSpPr>
          <p:nvPr>
            <p:ph type="ctrTitle"/>
          </p:nvPr>
        </p:nvSpPr>
        <p:spPr>
          <a:xfrm>
            <a:off x="641357" y="925336"/>
            <a:ext cx="7893045" cy="1285111"/>
          </a:xfrm>
        </p:spPr>
        <p:txBody>
          <a:bodyPr/>
          <a:lstStyle>
            <a:lvl1pPr algn="ctr">
              <a:defRPr sz="3400">
                <a:solidFill>
                  <a:srgbClr val="11497F"/>
                </a:solidFill>
              </a:defRPr>
            </a:lvl1pPr>
          </a:lstStyle>
          <a:p>
            <a:pPr lvl="0"/>
            <a:r>
              <a:rPr lang="en-US" noProof="0"/>
              <a:t>Click to edit Master title style</a:t>
            </a:r>
            <a:endParaRPr lang="en-US" noProof="0" dirty="0"/>
          </a:p>
        </p:txBody>
      </p:sp>
      <p:pic>
        <p:nvPicPr>
          <p:cNvPr id="11" name="Picture 10">
            <a:extLst>
              <a:ext uri="{FF2B5EF4-FFF2-40B4-BE49-F238E27FC236}">
                <a16:creationId xmlns:a16="http://schemas.microsoft.com/office/drawing/2014/main" id="{8178477C-41A0-4A9D-8024-52EB2B225F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535" y="5594188"/>
            <a:ext cx="3429000" cy="890016"/>
          </a:xfrm>
          <a:prstGeom prst="rect">
            <a:avLst/>
          </a:prstGeom>
        </p:spPr>
      </p:pic>
      <p:sp>
        <p:nvSpPr>
          <p:cNvPr id="12" name="TextBox 11">
            <a:extLst>
              <a:ext uri="{FF2B5EF4-FFF2-40B4-BE49-F238E27FC236}">
                <a16:creationId xmlns:a16="http://schemas.microsoft.com/office/drawing/2014/main" id="{918FDC37-1249-47C6-A7B8-7B0BBC471ACD}"/>
              </a:ext>
            </a:extLst>
          </p:cNvPr>
          <p:cNvSpPr txBox="1"/>
          <p:nvPr userDrawn="1"/>
        </p:nvSpPr>
        <p:spPr>
          <a:xfrm>
            <a:off x="0" y="4722920"/>
            <a:ext cx="9144000" cy="399496"/>
          </a:xfrm>
          <a:prstGeom prst="rect">
            <a:avLst/>
          </a:prstGeom>
          <a:solidFill>
            <a:schemeClr val="bg1">
              <a:lumMod val="65000"/>
            </a:schemeClr>
          </a:solidFill>
        </p:spPr>
        <p:txBody>
          <a:bodyPr wrap="square" rtlCol="0">
            <a:spAutoFit/>
          </a:bodyPr>
          <a:lstStyle/>
          <a:p>
            <a:endParaRPr lang="en-US" dirty="0"/>
          </a:p>
        </p:txBody>
      </p:sp>
    </p:spTree>
    <p:extLst>
      <p:ext uri="{BB962C8B-B14F-4D97-AF65-F5344CB8AC3E}">
        <p14:creationId xmlns:p14="http://schemas.microsoft.com/office/powerpoint/2010/main" val="21738537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r>
              <a:rPr lang="en-US"/>
              <a:t>www.efcog.org</a:t>
            </a:r>
          </a:p>
          <a:p>
            <a:endParaRPr lang="en-US" dirty="0"/>
          </a:p>
        </p:txBody>
      </p:sp>
    </p:spTree>
    <p:extLst>
      <p:ext uri="{BB962C8B-B14F-4D97-AF65-F5344CB8AC3E}">
        <p14:creationId xmlns:p14="http://schemas.microsoft.com/office/powerpoint/2010/main" val="23183600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id="{FC3CFB63-7F29-4391-8C64-6139F298CA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10153033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7A1A56EA-A9A0-49A0-8D9B-423DE015007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00060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DFC0650-1F84-4102-B271-245913023504}"/>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83652697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A6AC26D1-9BD4-4FAC-B287-F6D093D1818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29251834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EA24930-4894-4384-AE03-692D85DF27AC}"/>
              </a:ext>
            </a:extLst>
          </p:cNvPr>
          <p:cNvSpPr txBox="1">
            <a:spLocks/>
          </p:cNvSpPr>
          <p:nvPr userDrawn="1"/>
        </p:nvSpPr>
        <p:spPr>
          <a:xfrm>
            <a:off x="6610350" y="6508751"/>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www.efcog.org</a:t>
            </a:r>
          </a:p>
          <a:p>
            <a:endParaRPr lang="en-US" dirty="0"/>
          </a:p>
        </p:txBody>
      </p:sp>
    </p:spTree>
    <p:extLst>
      <p:ext uri="{BB962C8B-B14F-4D97-AF65-F5344CB8AC3E}">
        <p14:creationId xmlns:p14="http://schemas.microsoft.com/office/powerpoint/2010/main" val="322976971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2B07FC5E-CE15-4EEC-A898-29259D43978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3227307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0BAC1296-21D5-40E2-94CF-65A8BC5EE92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421807674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pic>
        <p:nvPicPr>
          <p:cNvPr id="7" name="Picture 6">
            <a:extLst>
              <a:ext uri="{FF2B5EF4-FFF2-40B4-BE49-F238E27FC236}">
                <a16:creationId xmlns:a16="http://schemas.microsoft.com/office/drawing/2014/main" id="{A1128BC9-EB29-4AB3-9D2D-A8722E1C191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spTree>
    <p:extLst>
      <p:ext uri="{BB962C8B-B14F-4D97-AF65-F5344CB8AC3E}">
        <p14:creationId xmlns:p14="http://schemas.microsoft.com/office/powerpoint/2010/main" val="204518291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sz="quarter" idx="4294967295"/>
          </p:nvPr>
        </p:nvSpPr>
        <p:spPr>
          <a:xfrm>
            <a:off x="3141663" y="3860800"/>
            <a:ext cx="6002337" cy="720725"/>
          </a:xfrm>
        </p:spPr>
        <p:txBody>
          <a:bodyPr>
            <a:normAutofit fontScale="55000" lnSpcReduction="20000"/>
          </a:bodyPr>
          <a:lstStyle/>
          <a:p>
            <a:pPr algn="ctr"/>
            <a:endParaRPr lang="en-US" sz="1600" b="1" i="1" dirty="0"/>
          </a:p>
          <a:p>
            <a:pPr marL="0" indent="0" algn="ctr">
              <a:buNone/>
            </a:pPr>
            <a:r>
              <a:rPr lang="en-US" sz="1600" b="1" i="1" dirty="0"/>
              <a:t>				</a:t>
            </a:r>
            <a:r>
              <a:rPr kumimoji="1" lang="en-US" sz="4800" b="1" dirty="0">
                <a:latin typeface="+mj-lt"/>
                <a:ea typeface="+mj-ea"/>
                <a:cs typeface="+mj-cs"/>
              </a:rPr>
              <a:t>June 3, 2020</a:t>
            </a:r>
          </a:p>
        </p:txBody>
      </p:sp>
      <p:sp>
        <p:nvSpPr>
          <p:cNvPr id="4" name="Title 1"/>
          <p:cNvSpPr txBox="1">
            <a:spLocks/>
          </p:cNvSpPr>
          <p:nvPr/>
        </p:nvSpPr>
        <p:spPr bwMode="black">
          <a:xfrm>
            <a:off x="2421229" y="630622"/>
            <a:ext cx="6423228" cy="3326524"/>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5000"/>
              </a:lnSpc>
              <a:spcBef>
                <a:spcPct val="0"/>
              </a:spcBef>
              <a:spcAft>
                <a:spcPct val="0"/>
              </a:spcAft>
              <a:defRPr kumimoji="1" sz="3600" b="1">
                <a:solidFill>
                  <a:srgbClr val="11497F"/>
                </a:solidFill>
                <a:latin typeface="+mj-lt"/>
                <a:ea typeface="+mj-ea"/>
                <a:cs typeface="+mj-cs"/>
              </a:defRPr>
            </a:lvl1pPr>
            <a:lvl2pPr algn="l" rtl="0" eaLnBrk="0" fontAlgn="base" hangingPunct="0">
              <a:lnSpc>
                <a:spcPct val="95000"/>
              </a:lnSpc>
              <a:spcBef>
                <a:spcPct val="0"/>
              </a:spcBef>
              <a:spcAft>
                <a:spcPct val="0"/>
              </a:spcAft>
              <a:defRPr kumimoji="1" sz="2800" b="1">
                <a:solidFill>
                  <a:schemeClr val="bg1"/>
                </a:solidFill>
                <a:latin typeface="Arial" charset="0"/>
              </a:defRPr>
            </a:lvl2pPr>
            <a:lvl3pPr algn="l" rtl="0" eaLnBrk="0" fontAlgn="base" hangingPunct="0">
              <a:lnSpc>
                <a:spcPct val="95000"/>
              </a:lnSpc>
              <a:spcBef>
                <a:spcPct val="0"/>
              </a:spcBef>
              <a:spcAft>
                <a:spcPct val="0"/>
              </a:spcAft>
              <a:defRPr kumimoji="1" sz="2800" b="1">
                <a:solidFill>
                  <a:schemeClr val="bg1"/>
                </a:solidFill>
                <a:latin typeface="Arial" charset="0"/>
              </a:defRPr>
            </a:lvl3pPr>
            <a:lvl4pPr algn="l" rtl="0" eaLnBrk="0" fontAlgn="base" hangingPunct="0">
              <a:lnSpc>
                <a:spcPct val="95000"/>
              </a:lnSpc>
              <a:spcBef>
                <a:spcPct val="0"/>
              </a:spcBef>
              <a:spcAft>
                <a:spcPct val="0"/>
              </a:spcAft>
              <a:defRPr kumimoji="1" sz="2800" b="1">
                <a:solidFill>
                  <a:schemeClr val="bg1"/>
                </a:solidFill>
                <a:latin typeface="Arial" charset="0"/>
              </a:defRPr>
            </a:lvl4pPr>
            <a:lvl5pPr algn="l" rtl="0" eaLnBrk="0" fontAlgn="base" hangingPunct="0">
              <a:lnSpc>
                <a:spcPct val="95000"/>
              </a:lnSpc>
              <a:spcBef>
                <a:spcPct val="0"/>
              </a:spcBef>
              <a:spcAft>
                <a:spcPct val="0"/>
              </a:spcAft>
              <a:defRPr kumimoji="1" sz="2800" b="1">
                <a:solidFill>
                  <a:schemeClr val="bg1"/>
                </a:solidFill>
                <a:latin typeface="Arial" charset="0"/>
              </a:defRPr>
            </a:lvl5pPr>
            <a:lvl6pPr marL="457200" algn="l" rtl="0" eaLnBrk="0" fontAlgn="base" hangingPunct="0">
              <a:lnSpc>
                <a:spcPct val="95000"/>
              </a:lnSpc>
              <a:spcBef>
                <a:spcPct val="0"/>
              </a:spcBef>
              <a:spcAft>
                <a:spcPct val="0"/>
              </a:spcAft>
              <a:defRPr kumimoji="1" sz="2800" b="1">
                <a:solidFill>
                  <a:schemeClr val="bg1"/>
                </a:solidFill>
                <a:latin typeface="Arial" charset="0"/>
              </a:defRPr>
            </a:lvl6pPr>
            <a:lvl7pPr marL="914400" algn="l" rtl="0" eaLnBrk="0" fontAlgn="base" hangingPunct="0">
              <a:lnSpc>
                <a:spcPct val="95000"/>
              </a:lnSpc>
              <a:spcBef>
                <a:spcPct val="0"/>
              </a:spcBef>
              <a:spcAft>
                <a:spcPct val="0"/>
              </a:spcAft>
              <a:defRPr kumimoji="1" sz="2800" b="1">
                <a:solidFill>
                  <a:schemeClr val="bg1"/>
                </a:solidFill>
                <a:latin typeface="Arial" charset="0"/>
              </a:defRPr>
            </a:lvl7pPr>
            <a:lvl8pPr marL="1371600" algn="l" rtl="0" eaLnBrk="0" fontAlgn="base" hangingPunct="0">
              <a:lnSpc>
                <a:spcPct val="95000"/>
              </a:lnSpc>
              <a:spcBef>
                <a:spcPct val="0"/>
              </a:spcBef>
              <a:spcAft>
                <a:spcPct val="0"/>
              </a:spcAft>
              <a:defRPr kumimoji="1" sz="2800" b="1">
                <a:solidFill>
                  <a:schemeClr val="bg1"/>
                </a:solidFill>
                <a:latin typeface="Arial" charset="0"/>
              </a:defRPr>
            </a:lvl8pPr>
            <a:lvl9pPr marL="1828800" algn="l" rtl="0" eaLnBrk="0" fontAlgn="base" hangingPunct="0">
              <a:lnSpc>
                <a:spcPct val="95000"/>
              </a:lnSpc>
              <a:spcBef>
                <a:spcPct val="0"/>
              </a:spcBef>
              <a:spcAft>
                <a:spcPct val="0"/>
              </a:spcAft>
              <a:defRPr kumimoji="1" sz="2800" b="1">
                <a:solidFill>
                  <a:schemeClr val="bg1"/>
                </a:solidFill>
                <a:latin typeface="Arial" charset="0"/>
              </a:defRPr>
            </a:lvl9pPr>
          </a:lstStyle>
          <a:p>
            <a:pPr algn="r">
              <a:lnSpc>
                <a:spcPct val="100000"/>
              </a:lnSpc>
            </a:pPr>
            <a:r>
              <a:rPr lang="en-US" sz="4800" dirty="0">
                <a:solidFill>
                  <a:schemeClr val="tx1"/>
                </a:solidFill>
              </a:rPr>
              <a:t>EFCOG Annual Meeting</a:t>
            </a:r>
          </a:p>
        </p:txBody>
      </p:sp>
    </p:spTree>
    <p:extLst>
      <p:ext uri="{BB962C8B-B14F-4D97-AF65-F5344CB8AC3E}">
        <p14:creationId xmlns:p14="http://schemas.microsoft.com/office/powerpoint/2010/main" val="342509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Supply Chain</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r>
              <a:rPr lang="en-US" dirty="0"/>
              <a:t>EFCOG has formed a board-level task team to address supply chain issues across the complex, including vendor quality and supply chain assurance</a:t>
            </a:r>
          </a:p>
          <a:p>
            <a:r>
              <a:rPr lang="en-US" dirty="0"/>
              <a:t>Recently, the group has been focused on supporting EM and S-4 in responding to data calls related to China’s place in DOE’s supply chain</a:t>
            </a:r>
          </a:p>
          <a:p>
            <a:r>
              <a:rPr lang="en-US" dirty="0"/>
              <a:t>Long-term the group will be an important focal point for our partnership with EM/NNSA</a:t>
            </a:r>
          </a:p>
          <a:p>
            <a:endParaRPr lang="en-US" sz="2400" dirty="0"/>
          </a:p>
          <a:p>
            <a:endParaRPr lang="en-US" sz="2400"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422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Risk Communication</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r>
              <a:rPr lang="en-US" dirty="0"/>
              <a:t>An EFCOG task team worked with EM and the Energy Communities Alliance to make recommendations on best practices for risk communication and stakeholder relations</a:t>
            </a:r>
          </a:p>
          <a:p>
            <a:r>
              <a:rPr lang="en-US" dirty="0"/>
              <a:t>Request came from EM-1</a:t>
            </a:r>
          </a:p>
          <a:p>
            <a:r>
              <a:rPr lang="en-US" dirty="0"/>
              <a:t>White paper and recommendations were submitted in November 2019 and finalized based on EM/NNSA feedback in January 2020</a:t>
            </a:r>
          </a:p>
          <a:p>
            <a:r>
              <a:rPr lang="en-US" dirty="0"/>
              <a:t>Distributed to all EFCOG members in March</a:t>
            </a:r>
          </a:p>
          <a:p>
            <a:endParaRPr lang="en-US" sz="2400" dirty="0"/>
          </a:p>
          <a:p>
            <a:endParaRPr lang="en-US" sz="2400"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717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noAutofit/>
          </a:bodyPr>
          <a:lstStyle/>
          <a:p>
            <a:r>
              <a:rPr lang="en-US" sz="3200" b="1" dirty="0"/>
              <a:t>Data Quality/Performance Assurance</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fontScale="92500"/>
          </a:bodyPr>
          <a:lstStyle/>
          <a:p>
            <a:r>
              <a:rPr lang="en-US" dirty="0"/>
              <a:t>A task team examined what lessons could be learned in the wake of related incidents at Y-12 and Portsmouth</a:t>
            </a:r>
          </a:p>
          <a:p>
            <a:r>
              <a:rPr lang="en-US" dirty="0"/>
              <a:t>The team re-examined current best practices to develop revised approaches that uncover reliance on flawed or outdated calculations or data and targeted assurance approaches to ensure procedures are being followed in every case</a:t>
            </a:r>
          </a:p>
          <a:p>
            <a:r>
              <a:rPr lang="en-US" dirty="0"/>
              <a:t>In March, the team briefed EM leadership and all field office managers on findings/recommendations</a:t>
            </a:r>
          </a:p>
          <a:p>
            <a:r>
              <a:rPr lang="en-US" dirty="0"/>
              <a:t>This team has completed its task and is no longer active</a:t>
            </a:r>
          </a:p>
          <a:p>
            <a:endParaRPr lang="en-US" sz="2400" dirty="0"/>
          </a:p>
          <a:p>
            <a:endParaRPr lang="en-US" sz="2400"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610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COVID-19 Response</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r>
              <a:rPr lang="en-US" sz="2400" dirty="0"/>
              <a:t>EFCOG has been exceptionally active during this time as our leadership has been working in partnership with DOE and NNSA</a:t>
            </a:r>
          </a:p>
          <a:p>
            <a:r>
              <a:rPr lang="en-US" sz="2400" dirty="0"/>
              <a:t>We have been pleased with DOE and NNSA’s leadership and willingness to engage in a proactive and productive manner</a:t>
            </a:r>
          </a:p>
          <a:p>
            <a:r>
              <a:rPr lang="en-US" sz="2400" dirty="0"/>
              <a:t>We’ve focused on several key actions:</a:t>
            </a:r>
          </a:p>
          <a:p>
            <a:pPr lvl="1">
              <a:buFont typeface="Courier New" panose="02070309020205020404" pitchFamily="49" charset="0"/>
              <a:buChar char="o"/>
            </a:pPr>
            <a:r>
              <a:rPr lang="en-US" sz="2000" dirty="0"/>
              <a:t>Return to Work Protocol document</a:t>
            </a:r>
          </a:p>
          <a:p>
            <a:pPr lvl="1">
              <a:buFont typeface="Courier New" panose="02070309020205020404" pitchFamily="49" charset="0"/>
              <a:buChar char="o"/>
            </a:pPr>
            <a:r>
              <a:rPr lang="en-US" sz="2000" dirty="0"/>
              <a:t>Acquisition schedule and contract language feedback</a:t>
            </a:r>
          </a:p>
          <a:p>
            <a:pPr lvl="1">
              <a:buFont typeface="Courier New" panose="02070309020205020404" pitchFamily="49" charset="0"/>
              <a:buChar char="o"/>
            </a:pPr>
            <a:r>
              <a:rPr lang="en-US" sz="2000" dirty="0"/>
              <a:t>Supply chain data calls</a:t>
            </a:r>
          </a:p>
          <a:p>
            <a:pPr lvl="1">
              <a:buFont typeface="Courier New" panose="02070309020205020404" pitchFamily="49" charset="0"/>
              <a:buChar char="o"/>
            </a:pPr>
            <a:r>
              <a:rPr lang="en-US" sz="2000" dirty="0"/>
              <a:t>Identifying additional projects that could be undertaken should the United States again look to DOE as an engine for economic recovery</a:t>
            </a:r>
          </a:p>
          <a:p>
            <a:endParaRPr lang="en-US" sz="2400"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3788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Return to Work Protocol</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903654"/>
            <a:ext cx="8399546" cy="5218849"/>
          </a:xfrm>
        </p:spPr>
        <p:txBody>
          <a:bodyPr>
            <a:normAutofit fontScale="92500" lnSpcReduction="10000"/>
          </a:bodyPr>
          <a:lstStyle/>
          <a:p>
            <a:pPr marL="0" indent="0" fontAlgn="auto">
              <a:lnSpc>
                <a:spcPct val="100000"/>
              </a:lnSpc>
              <a:spcBef>
                <a:spcPct val="20000"/>
              </a:spcBef>
              <a:spcAft>
                <a:spcPts val="0"/>
              </a:spcAft>
              <a:buClrTx/>
              <a:buSzPct val="105000"/>
              <a:buNone/>
            </a:pPr>
            <a:endParaRPr kumimoji="0" lang="en-US" sz="1800" b="1" u="sng" dirty="0"/>
          </a:p>
          <a:p>
            <a:pPr marL="542925" indent="-342900" fontAlgn="auto">
              <a:lnSpc>
                <a:spcPct val="100000"/>
              </a:lnSpc>
              <a:spcAft>
                <a:spcPts val="0"/>
              </a:spcAft>
              <a:buClrTx/>
              <a:buFont typeface="Arial" panose="020B0604020202020204" pitchFamily="34" charset="0"/>
              <a:buChar char="•"/>
            </a:pPr>
            <a:r>
              <a:rPr kumimoji="0" lang="en-US" sz="2200" dirty="0"/>
              <a:t>EFCOG’s guide and checklists were pulled together by a task team of operations leads at LANL, Y-12, and NNSS</a:t>
            </a:r>
          </a:p>
          <a:p>
            <a:pPr marL="542925" indent="-342900" fontAlgn="auto">
              <a:lnSpc>
                <a:spcPct val="100000"/>
              </a:lnSpc>
              <a:spcAft>
                <a:spcPts val="0"/>
              </a:spcAft>
              <a:buClrTx/>
              <a:buFont typeface="Arial" panose="020B0604020202020204" pitchFamily="34" charset="0"/>
              <a:buChar char="•"/>
            </a:pPr>
            <a:r>
              <a:rPr lang="en-US" sz="2200" dirty="0"/>
              <a:t>Input was received from commercial nuclear industry (NEI), parent company work in adjacent agencies (DoD), the Working Groups, and the EFCOG Board</a:t>
            </a:r>
          </a:p>
          <a:p>
            <a:pPr marL="542925" indent="-342900" fontAlgn="auto">
              <a:lnSpc>
                <a:spcPct val="100000"/>
              </a:lnSpc>
              <a:spcAft>
                <a:spcPts val="0"/>
              </a:spcAft>
              <a:buClrTx/>
              <a:buFont typeface="Arial" panose="020B0604020202020204" pitchFamily="34" charset="0"/>
              <a:buChar char="•"/>
            </a:pPr>
            <a:r>
              <a:rPr lang="en-US" sz="2200" dirty="0"/>
              <a:t>Clear focus on protecting workers while achieving maximum mission  </a:t>
            </a:r>
          </a:p>
          <a:p>
            <a:pPr marL="542925" indent="-342900" fontAlgn="auto">
              <a:lnSpc>
                <a:spcPct val="100000"/>
              </a:lnSpc>
              <a:spcAft>
                <a:spcPts val="0"/>
              </a:spcAft>
              <a:buClrTx/>
              <a:buFont typeface="Arial" panose="020B0604020202020204" pitchFamily="34" charset="0"/>
              <a:buChar char="•"/>
            </a:pPr>
            <a:r>
              <a:rPr lang="en-US" sz="2200" dirty="0"/>
              <a:t>Protocol can be tailored to each region, mission, and specific site conditions  </a:t>
            </a:r>
          </a:p>
          <a:p>
            <a:pPr marL="542925" indent="-342900" fontAlgn="auto">
              <a:lnSpc>
                <a:spcPct val="100000"/>
              </a:lnSpc>
              <a:spcAft>
                <a:spcPts val="0"/>
              </a:spcAft>
              <a:buClrTx/>
              <a:buFont typeface="Arial" panose="020B0604020202020204" pitchFamily="34" charset="0"/>
              <a:buChar char="•"/>
            </a:pPr>
            <a:r>
              <a:rPr lang="en-US" sz="2200" dirty="0"/>
              <a:t>Reviewed with DOE/NNSA leadership, including NA-1, S-4 and EM-1.  NNSA used the EFCOG document to formulate guidance to its projects/labs</a:t>
            </a:r>
          </a:p>
          <a:p>
            <a:pPr marL="542925" indent="-342900" fontAlgn="auto">
              <a:lnSpc>
                <a:spcPct val="100000"/>
              </a:lnSpc>
              <a:spcAft>
                <a:spcPts val="0"/>
              </a:spcAft>
              <a:buClrTx/>
              <a:buFont typeface="Arial" panose="020B0604020202020204" pitchFamily="34" charset="0"/>
              <a:buChar char="•"/>
            </a:pPr>
            <a:r>
              <a:rPr lang="en-US" sz="2200" dirty="0"/>
              <a:t>Collaboration is continuing with formal input on lessons learned to DOE/NNSA </a:t>
            </a:r>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45114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Return to Work Protocol</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903654"/>
            <a:ext cx="8399546" cy="5218849"/>
          </a:xfrm>
        </p:spPr>
        <p:txBody>
          <a:bodyPr>
            <a:normAutofit lnSpcReduction="10000"/>
          </a:bodyPr>
          <a:lstStyle/>
          <a:p>
            <a:pPr marL="0" indent="0" fontAlgn="auto">
              <a:lnSpc>
                <a:spcPct val="100000"/>
              </a:lnSpc>
              <a:spcBef>
                <a:spcPct val="20000"/>
              </a:spcBef>
              <a:spcAft>
                <a:spcPts val="0"/>
              </a:spcAft>
              <a:buClrTx/>
              <a:buSzPct val="105000"/>
              <a:buNone/>
            </a:pPr>
            <a:r>
              <a:rPr lang="en-US" sz="1800" u="sng" dirty="0"/>
              <a:t>Document based on five key principles:</a:t>
            </a:r>
          </a:p>
          <a:p>
            <a:pPr lvl="0"/>
            <a:r>
              <a:rPr lang="en-US" sz="2600" dirty="0"/>
              <a:t>Return to full operations is a phased process</a:t>
            </a:r>
          </a:p>
          <a:p>
            <a:pPr marL="1013222" lvl="2" indent="-342900" fontAlgn="auto">
              <a:lnSpc>
                <a:spcPct val="100000"/>
              </a:lnSpc>
              <a:spcAft>
                <a:spcPts val="0"/>
              </a:spcAft>
              <a:buClrTx/>
              <a:buFont typeface="Courier New" panose="02070309020205020404" pitchFamily="49" charset="0"/>
              <a:buChar char="o"/>
            </a:pPr>
            <a:r>
              <a:rPr lang="en-US" sz="1900" dirty="0"/>
              <a:t>Plans identify organization areas, personnel and sequence</a:t>
            </a:r>
          </a:p>
          <a:p>
            <a:pPr lvl="0"/>
            <a:r>
              <a:rPr lang="en-US" sz="2400" dirty="0"/>
              <a:t>Govt. guidelines &amp; area conditions prioritize who and work performed  </a:t>
            </a:r>
          </a:p>
          <a:p>
            <a:pPr marL="1013222" lvl="2" indent="-342900" fontAlgn="auto">
              <a:lnSpc>
                <a:spcPct val="100000"/>
              </a:lnSpc>
              <a:spcAft>
                <a:spcPts val="0"/>
              </a:spcAft>
              <a:buClrTx/>
              <a:buFont typeface="Courier New" panose="02070309020205020404" pitchFamily="49" charset="0"/>
              <a:buChar char="o"/>
            </a:pPr>
            <a:r>
              <a:rPr lang="en-US" sz="1900" dirty="0"/>
              <a:t>Communication with local officials; CDC risk factors applied </a:t>
            </a:r>
          </a:p>
          <a:p>
            <a:pPr lvl="0"/>
            <a:r>
              <a:rPr lang="en-US" sz="2400" dirty="0"/>
              <a:t>Govt. guidelines drive protective measures</a:t>
            </a:r>
          </a:p>
          <a:p>
            <a:pPr marL="1013222" lvl="2" indent="-342900" fontAlgn="auto">
              <a:lnSpc>
                <a:spcPct val="100000"/>
              </a:lnSpc>
              <a:spcAft>
                <a:spcPts val="0"/>
              </a:spcAft>
              <a:buClrTx/>
              <a:buFont typeface="Courier New" panose="02070309020205020404" pitchFamily="49" charset="0"/>
              <a:buChar char="o"/>
            </a:pPr>
            <a:r>
              <a:rPr lang="en-US" sz="1900" dirty="0"/>
              <a:t>Exceptions to COVID-19 guidelines require risk mitigations</a:t>
            </a:r>
          </a:p>
          <a:p>
            <a:pPr lvl="0"/>
            <a:r>
              <a:rPr lang="en-US" sz="2400" dirty="0"/>
              <a:t>Triggers used for protective compensatory measures </a:t>
            </a:r>
          </a:p>
          <a:p>
            <a:pPr marL="1013222" lvl="2" indent="-342900" fontAlgn="auto">
              <a:lnSpc>
                <a:spcPct val="100000"/>
              </a:lnSpc>
              <a:spcAft>
                <a:spcPts val="0"/>
              </a:spcAft>
              <a:buClrTx/>
              <a:buFont typeface="Courier New" panose="02070309020205020404" pitchFamily="49" charset="0"/>
              <a:buChar char="o"/>
            </a:pPr>
            <a:r>
              <a:rPr lang="en-US" sz="1900" dirty="0"/>
              <a:t>Mission essential, non-compatible activities, and critical skill considerations</a:t>
            </a:r>
          </a:p>
          <a:p>
            <a:pPr lvl="0"/>
            <a:r>
              <a:rPr lang="en-US" sz="2400" dirty="0"/>
              <a:t>Training and fitness for duty checks implemented</a:t>
            </a:r>
          </a:p>
          <a:p>
            <a:pPr marL="1013222" lvl="2" indent="-342900" fontAlgn="auto">
              <a:lnSpc>
                <a:spcPct val="100000"/>
              </a:lnSpc>
              <a:spcAft>
                <a:spcPts val="0"/>
              </a:spcAft>
              <a:buClrTx/>
              <a:buFont typeface="Courier New" panose="02070309020205020404" pitchFamily="49" charset="0"/>
              <a:buChar char="o"/>
            </a:pPr>
            <a:r>
              <a:rPr lang="en-US" sz="1900" dirty="0"/>
              <a:t>Communications and training on protocols to minimize employee risks, self-monitoring, and self-reporting expectations </a:t>
            </a:r>
          </a:p>
          <a:p>
            <a:pPr marL="0" indent="0" fontAlgn="auto">
              <a:lnSpc>
                <a:spcPct val="100000"/>
              </a:lnSpc>
              <a:spcBef>
                <a:spcPct val="20000"/>
              </a:spcBef>
              <a:spcAft>
                <a:spcPts val="0"/>
              </a:spcAft>
              <a:buClrTx/>
              <a:buSzPct val="105000"/>
              <a:buNone/>
            </a:pPr>
            <a:endParaRPr lang="en-US" sz="2200" dirty="0"/>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3374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Path Forward</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1289103"/>
            <a:ext cx="8399546" cy="4833400"/>
          </a:xfrm>
        </p:spPr>
        <p:txBody>
          <a:bodyPr>
            <a:normAutofit/>
          </a:bodyPr>
          <a:lstStyle/>
          <a:p>
            <a:r>
              <a:rPr lang="en-US" sz="3200" dirty="0"/>
              <a:t>Regular communications with NNSA and DOE to assure alignment of our priorities</a:t>
            </a:r>
          </a:p>
          <a:p>
            <a:r>
              <a:rPr lang="en-US" sz="3200" dirty="0"/>
              <a:t>Communication with members to assure effective sharing of lessons learned as we proceed</a:t>
            </a:r>
          </a:p>
          <a:p>
            <a:r>
              <a:rPr lang="en-US" sz="3200" dirty="0"/>
              <a:t>Preparation of COVID 19 Lessons Learned Document</a:t>
            </a:r>
          </a:p>
          <a:p>
            <a:pPr marL="0" indent="0" fontAlgn="auto">
              <a:lnSpc>
                <a:spcPct val="100000"/>
              </a:lnSpc>
              <a:spcBef>
                <a:spcPct val="20000"/>
              </a:spcBef>
              <a:spcAft>
                <a:spcPts val="0"/>
              </a:spcAft>
              <a:buClrTx/>
              <a:buSzPct val="105000"/>
              <a:buNone/>
            </a:pPr>
            <a:endParaRPr lang="en-US" sz="2200" dirty="0"/>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8778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77876"/>
            <a:ext cx="7886700" cy="569291"/>
          </a:xfrm>
        </p:spPr>
        <p:txBody>
          <a:bodyPr>
            <a:normAutofit fontScale="90000"/>
          </a:bodyPr>
          <a:lstStyle/>
          <a:p>
            <a:r>
              <a:rPr lang="en-US" b="1" dirty="0"/>
              <a:t>Award Recipients</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sz="half" idx="1"/>
          </p:nvPr>
        </p:nvSpPr>
        <p:spPr>
          <a:xfrm>
            <a:off x="381740" y="1064373"/>
            <a:ext cx="8469652" cy="5112590"/>
          </a:xfrm>
        </p:spPr>
        <p:txBody>
          <a:bodyPr>
            <a:normAutofit/>
          </a:bodyPr>
          <a:lstStyle/>
          <a:p>
            <a:pPr marL="0" indent="0">
              <a:buNone/>
            </a:pPr>
            <a:r>
              <a:rPr lang="en-US" sz="2400" b="1" dirty="0"/>
              <a:t>Thank you for your dedication to EFCOG!</a:t>
            </a:r>
          </a:p>
          <a:p>
            <a:pPr marL="0" indent="0">
              <a:buNone/>
            </a:pPr>
            <a:endParaRPr lang="en-US" sz="2000" b="1" dirty="0"/>
          </a:p>
          <a:p>
            <a:pPr marL="0" indent="0">
              <a:buNone/>
            </a:pPr>
            <a:r>
              <a:rPr lang="en-US" sz="2400" b="1" dirty="0"/>
              <a:t>Safety Working Group awards: </a:t>
            </a:r>
            <a:r>
              <a:rPr lang="en-US" sz="2400" dirty="0"/>
              <a:t>Dr. Richard Hartley, Jamie King, Debbie Jenkins, Barry Thom, Dr. Karen Phillips, Sidney Ailes, Alice Lewis</a:t>
            </a:r>
          </a:p>
          <a:p>
            <a:pPr marL="0" indent="0">
              <a:buNone/>
            </a:pPr>
            <a:endParaRPr lang="en-US" sz="2400" dirty="0"/>
          </a:p>
          <a:p>
            <a:pPr marL="0" indent="0">
              <a:buNone/>
            </a:pPr>
            <a:r>
              <a:rPr lang="en-US" sz="2400" b="1" dirty="0"/>
              <a:t>Waste Management Working Group awards: </a:t>
            </a:r>
            <a:r>
              <a:rPr lang="en-US" sz="2400" dirty="0"/>
              <a:t>Renee Echols</a:t>
            </a:r>
          </a:p>
          <a:p>
            <a:pPr marL="0" indent="0">
              <a:buNone/>
            </a:pPr>
            <a:endParaRPr lang="en-US" sz="2400" dirty="0"/>
          </a:p>
          <a:p>
            <a:pPr marL="0" indent="0">
              <a:buNone/>
            </a:pPr>
            <a:r>
              <a:rPr lang="en-US" sz="2400" b="1" dirty="0"/>
              <a:t>Distinguished Leadership award: </a:t>
            </a:r>
            <a:r>
              <a:rPr lang="en-US" sz="2400" dirty="0"/>
              <a:t>John McDonald</a:t>
            </a:r>
            <a:endParaRPr lang="en-US" sz="2400" b="1" dirty="0"/>
          </a:p>
          <a:p>
            <a:pPr marL="0" indent="0">
              <a:buNone/>
            </a:pPr>
            <a:endParaRPr lang="en-US" sz="2400" dirty="0"/>
          </a:p>
          <a:p>
            <a:pPr marL="0" indent="0">
              <a:buNone/>
            </a:pPr>
            <a:r>
              <a:rPr lang="en-US" sz="2400" b="1" dirty="0"/>
              <a:t>Distinguished Service award: </a:t>
            </a:r>
            <a:r>
              <a:rPr lang="en-US" sz="2400" dirty="0"/>
              <a:t>Frank Sheppard, Jr.</a:t>
            </a:r>
            <a:endParaRPr lang="en-US" sz="2400" b="1" dirty="0"/>
          </a:p>
          <a:p>
            <a:pPr marL="0" indent="0">
              <a:buNone/>
            </a:pPr>
            <a:endParaRPr lang="en-US" sz="1100"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17585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77876"/>
            <a:ext cx="7886700" cy="569291"/>
          </a:xfrm>
        </p:spPr>
        <p:txBody>
          <a:bodyPr>
            <a:normAutofit fontScale="90000"/>
          </a:bodyPr>
          <a:lstStyle/>
          <a:p>
            <a:r>
              <a:rPr lang="en-US" b="1" dirty="0"/>
              <a:t>Award Recipients</a:t>
            </a:r>
            <a:endParaRPr lang="en-US" dirty="0"/>
          </a:p>
        </p:txBody>
      </p:sp>
      <p:sp>
        <p:nvSpPr>
          <p:cNvPr id="4" name="Content Placeholder 3">
            <a:extLst>
              <a:ext uri="{FF2B5EF4-FFF2-40B4-BE49-F238E27FC236}">
                <a16:creationId xmlns:a16="http://schemas.microsoft.com/office/drawing/2014/main" id="{2F40CE0A-558E-48E8-8324-F734BA9B017A}"/>
              </a:ext>
            </a:extLst>
          </p:cNvPr>
          <p:cNvSpPr>
            <a:spLocks noGrp="1"/>
          </p:cNvSpPr>
          <p:nvPr>
            <p:ph sz="half" idx="2"/>
          </p:nvPr>
        </p:nvSpPr>
        <p:spPr>
          <a:xfrm>
            <a:off x="280416" y="981318"/>
            <a:ext cx="8703786" cy="5195645"/>
          </a:xfrm>
        </p:spPr>
        <p:txBody>
          <a:bodyPr>
            <a:normAutofit/>
          </a:bodyPr>
          <a:lstStyle/>
          <a:p>
            <a:pPr marL="0" indent="0">
              <a:buNone/>
            </a:pPr>
            <a:r>
              <a:rPr lang="en-US" sz="2400" b="1" dirty="0"/>
              <a:t>Thank you for your dedication to these EFCOG initiatives!</a:t>
            </a:r>
          </a:p>
          <a:p>
            <a:pPr marL="0" indent="0">
              <a:buNone/>
            </a:pPr>
            <a:endParaRPr lang="en-US" sz="2400" b="1" dirty="0"/>
          </a:p>
          <a:p>
            <a:pPr marL="0" indent="0">
              <a:buNone/>
            </a:pPr>
            <a:r>
              <a:rPr lang="en-US" sz="2400" b="1" dirty="0"/>
              <a:t>Supply Chain/Strategic Sourcing: </a:t>
            </a:r>
            <a:r>
              <a:rPr lang="en-US" sz="2400" dirty="0"/>
              <a:t>Darrell Graddy</a:t>
            </a:r>
          </a:p>
          <a:p>
            <a:pPr marL="0" indent="0">
              <a:buNone/>
            </a:pPr>
            <a:r>
              <a:rPr lang="en-US" sz="2400" b="1" dirty="0"/>
              <a:t>Return to Work Protocol: </a:t>
            </a:r>
            <a:r>
              <a:rPr lang="en-US" sz="2400" dirty="0"/>
              <a:t>Gene Sievers, JC Wallace, Dave </a:t>
            </a:r>
            <a:r>
              <a:rPr lang="en-US" sz="2400" dirty="0" err="1"/>
              <a:t>Eyler</a:t>
            </a:r>
            <a:r>
              <a:rPr lang="en-US" sz="2400" dirty="0"/>
              <a:t>, Kim Lebak, Doug </a:t>
            </a:r>
            <a:r>
              <a:rPr lang="en-US" sz="2400" dirty="0" err="1"/>
              <a:t>Dearolph</a:t>
            </a:r>
            <a:endParaRPr lang="en-US" sz="2400" dirty="0"/>
          </a:p>
          <a:p>
            <a:pPr marL="0" indent="0">
              <a:buNone/>
            </a:pPr>
            <a:r>
              <a:rPr lang="en-US" sz="2400" b="1" dirty="0"/>
              <a:t>Data Quality &amp; Performance Assurance: </a:t>
            </a:r>
            <a:r>
              <a:rPr lang="en-US" sz="2400" dirty="0"/>
              <a:t>Ted Sherry, JD Dowell, Kim Lebak, Alice Doswell, Cheryl Cabbil</a:t>
            </a:r>
          </a:p>
          <a:p>
            <a:pPr marL="0" indent="0">
              <a:buNone/>
            </a:pPr>
            <a:r>
              <a:rPr lang="en-US" sz="2400" b="1" dirty="0"/>
              <a:t>Risk Communications/Stakeholder Relations: </a:t>
            </a:r>
            <a:r>
              <a:rPr lang="en-US" sz="2400" dirty="0"/>
              <a:t>Frazer Lockhart, Todd Jacobson, Keith Wood, Sandra Fairchild, Seth Kirshenberg, Mike </a:t>
            </a:r>
            <a:r>
              <a:rPr lang="en-US" sz="2400" dirty="0" err="1"/>
              <a:t>Nartker</a:t>
            </a:r>
            <a:endParaRPr lang="en-US" sz="2400" dirty="0"/>
          </a:p>
          <a:p>
            <a:pPr marL="0" indent="0">
              <a:buNone/>
            </a:pPr>
            <a:r>
              <a:rPr lang="en-US" sz="2400" b="1" dirty="0"/>
              <a:t>Workforce Development solutions: </a:t>
            </a:r>
            <a:r>
              <a:rPr lang="en-US" sz="2400" dirty="0"/>
              <a:t>Dr. Dorian Newton, Mark Russell, Dr. Michael Davis</a:t>
            </a:r>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5739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lstStyle/>
          <a:p>
            <a:r>
              <a:rPr lang="en-US" b="1" dirty="0"/>
              <a:t>Board Elections</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sz="half" idx="1"/>
          </p:nvPr>
        </p:nvSpPr>
        <p:spPr>
          <a:xfrm>
            <a:off x="377952" y="1127000"/>
            <a:ext cx="4136898" cy="5049963"/>
          </a:xfrm>
        </p:spPr>
        <p:txBody>
          <a:bodyPr>
            <a:normAutofit/>
          </a:bodyPr>
          <a:lstStyle/>
          <a:p>
            <a:pPr marL="0" indent="0" algn="ctr">
              <a:buNone/>
            </a:pPr>
            <a:r>
              <a:rPr lang="en-US" sz="2400" b="1" dirty="0"/>
              <a:t>Newly elected Directors:</a:t>
            </a:r>
          </a:p>
          <a:p>
            <a:pPr marL="0" indent="0" algn="ctr">
              <a:buNone/>
            </a:pPr>
            <a:r>
              <a:rPr lang="en-US" sz="2400" dirty="0"/>
              <a:t>Kelly Beierschmitt</a:t>
            </a:r>
          </a:p>
          <a:p>
            <a:pPr marL="0" indent="0" algn="ctr">
              <a:buNone/>
            </a:pPr>
            <a:r>
              <a:rPr lang="en-US" sz="2400" dirty="0"/>
              <a:t>Tom Gioconda</a:t>
            </a:r>
          </a:p>
          <a:p>
            <a:pPr marL="0" indent="0" algn="ctr">
              <a:buNone/>
            </a:pPr>
            <a:r>
              <a:rPr lang="en-US" sz="2400" dirty="0"/>
              <a:t>Moses </a:t>
            </a:r>
            <a:r>
              <a:rPr lang="en-US" sz="2400" dirty="0" err="1"/>
              <a:t>Jaraysi</a:t>
            </a:r>
            <a:endParaRPr lang="en-US" sz="2400" dirty="0"/>
          </a:p>
          <a:p>
            <a:pPr marL="0" indent="0" algn="ctr">
              <a:buNone/>
            </a:pPr>
            <a:r>
              <a:rPr lang="en-US" sz="2400" dirty="0"/>
              <a:t>DJ Johnson</a:t>
            </a:r>
          </a:p>
          <a:p>
            <a:pPr marL="0" indent="0" algn="ctr">
              <a:buNone/>
            </a:pPr>
            <a:r>
              <a:rPr lang="en-US" sz="2400" dirty="0"/>
              <a:t>Michael Lempke</a:t>
            </a:r>
          </a:p>
          <a:p>
            <a:pPr marL="0" indent="0" algn="ctr">
              <a:buNone/>
            </a:pPr>
            <a:r>
              <a:rPr lang="en-US" sz="2400" dirty="0"/>
              <a:t>Greg Meyer</a:t>
            </a:r>
          </a:p>
          <a:p>
            <a:pPr marL="457200" lvl="1" indent="0">
              <a:buNone/>
            </a:pPr>
            <a:endParaRPr lang="en-US" sz="2100" dirty="0"/>
          </a:p>
          <a:p>
            <a:pPr marL="0" indent="0">
              <a:buNone/>
            </a:pPr>
            <a:endParaRPr lang="en-US" dirty="0"/>
          </a:p>
        </p:txBody>
      </p:sp>
      <p:sp>
        <p:nvSpPr>
          <p:cNvPr id="4" name="Content Placeholder 3">
            <a:extLst>
              <a:ext uri="{FF2B5EF4-FFF2-40B4-BE49-F238E27FC236}">
                <a16:creationId xmlns:a16="http://schemas.microsoft.com/office/drawing/2014/main" id="{88EE7A48-522B-4FF5-BE65-8CD5733A242B}"/>
              </a:ext>
            </a:extLst>
          </p:cNvPr>
          <p:cNvSpPr>
            <a:spLocks noGrp="1"/>
          </p:cNvSpPr>
          <p:nvPr>
            <p:ph sz="half" idx="2"/>
          </p:nvPr>
        </p:nvSpPr>
        <p:spPr>
          <a:xfrm>
            <a:off x="4629149" y="1127000"/>
            <a:ext cx="3990589" cy="5049963"/>
          </a:xfrm>
        </p:spPr>
        <p:txBody>
          <a:bodyPr>
            <a:noAutofit/>
          </a:bodyPr>
          <a:lstStyle/>
          <a:p>
            <a:pPr marL="0" indent="0" algn="ctr">
              <a:buNone/>
            </a:pPr>
            <a:r>
              <a:rPr lang="en-US" sz="2400" b="1" dirty="0"/>
              <a:t>Newly elected Officers: </a:t>
            </a:r>
          </a:p>
          <a:p>
            <a:pPr marL="0" indent="0" algn="ctr">
              <a:buNone/>
            </a:pPr>
            <a:r>
              <a:rPr lang="en-US" sz="2400" dirty="0"/>
              <a:t> Michael Lempke-Chair</a:t>
            </a:r>
          </a:p>
          <a:p>
            <a:pPr marL="0" indent="0" algn="ctr">
              <a:buNone/>
            </a:pPr>
            <a:r>
              <a:rPr lang="en-US" sz="2400" dirty="0"/>
              <a:t>Sandra Fairchild-Vice Chair</a:t>
            </a:r>
          </a:p>
          <a:p>
            <a:pPr marL="0" indent="0" algn="ctr">
              <a:buNone/>
            </a:pPr>
            <a:r>
              <a:rPr lang="en-US" sz="2400" dirty="0"/>
              <a:t>Morgan Smith-Vice Chair Elect</a:t>
            </a:r>
            <a:endParaRPr lang="en-US" sz="1800"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9271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noAutofit/>
          </a:bodyPr>
          <a:lstStyle/>
          <a:p>
            <a:r>
              <a:rPr lang="en-US" sz="3600" b="1" dirty="0"/>
              <a:t>Delivering on mission priorities</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lnSpcReduction="10000"/>
          </a:bodyPr>
          <a:lstStyle/>
          <a:p>
            <a:r>
              <a:rPr lang="en-US" dirty="0"/>
              <a:t>EFCOG is now 112 companies strong</a:t>
            </a:r>
          </a:p>
          <a:p>
            <a:r>
              <a:rPr lang="en-US" dirty="0"/>
              <a:t>More than ever, we are demonstrating the value of our partnership with DOE/NNSA</a:t>
            </a:r>
          </a:p>
          <a:p>
            <a:r>
              <a:rPr lang="en-US" dirty="0"/>
              <a:t>EFCOG made a shift over the last year – we wanted to take a more strategic approach</a:t>
            </a:r>
          </a:p>
          <a:p>
            <a:pPr lvl="1"/>
            <a:r>
              <a:rPr lang="en-US" dirty="0"/>
              <a:t>We made sure our 2020 priorities were aligned with DOE/NNSA leadership</a:t>
            </a:r>
          </a:p>
          <a:p>
            <a:pPr lvl="1"/>
            <a:r>
              <a:rPr lang="en-US" dirty="0"/>
              <a:t>We’ve made tangible progress on each of our priorities, making an impact on the complex that’s visible to DOE/NNSA leadership</a:t>
            </a:r>
          </a:p>
          <a:p>
            <a:r>
              <a:rPr lang="en-US" dirty="0"/>
              <a:t>The COVID-19 pandemic has enabled EFCOG and DOE/NNSA to strengthen our partnership</a:t>
            </a:r>
          </a:p>
          <a:p>
            <a:pPr marL="0" indent="0">
              <a:buNone/>
            </a:pPr>
            <a:endParaRPr lang="en-US" dirty="0"/>
          </a:p>
          <a:p>
            <a:endParaRPr lang="en-US" dirty="0"/>
          </a:p>
          <a:p>
            <a:pPr marL="0" indent="0">
              <a:buNone/>
            </a:pPr>
            <a:endParaRPr lang="en-US" sz="3200" dirty="0"/>
          </a:p>
          <a:p>
            <a:pPr>
              <a:buFont typeface="Wingdings" panose="05000000000000000000" pitchFamily="2" charset="2"/>
              <a:buChar char="Ø"/>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95262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lstStyle/>
          <a:p>
            <a:r>
              <a:rPr lang="en-US" b="1" dirty="0"/>
              <a:t>Board of Directors</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sz="half" idx="1"/>
          </p:nvPr>
        </p:nvSpPr>
        <p:spPr>
          <a:xfrm>
            <a:off x="377952" y="978156"/>
            <a:ext cx="4136898" cy="5198807"/>
          </a:xfrm>
        </p:spPr>
        <p:txBody>
          <a:bodyPr>
            <a:normAutofit/>
          </a:bodyPr>
          <a:lstStyle/>
          <a:p>
            <a:pPr marL="0" indent="0">
              <a:buNone/>
            </a:pPr>
            <a:r>
              <a:rPr lang="en-US" sz="2400" dirty="0"/>
              <a:t>Michael Lempke-Chair</a:t>
            </a:r>
          </a:p>
          <a:p>
            <a:pPr marL="0" indent="0">
              <a:buNone/>
            </a:pPr>
            <a:r>
              <a:rPr lang="en-US" sz="2400" dirty="0"/>
              <a:t>Sandra Fairchild-Vice Chair</a:t>
            </a:r>
          </a:p>
          <a:p>
            <a:pPr marL="0" indent="0">
              <a:buNone/>
            </a:pPr>
            <a:r>
              <a:rPr lang="en-US" sz="2400" dirty="0"/>
              <a:t>Morgan Smith-Vice Chair Elect</a:t>
            </a:r>
          </a:p>
          <a:p>
            <a:pPr marL="0" indent="0">
              <a:buNone/>
            </a:pPr>
            <a:r>
              <a:rPr lang="en-US" sz="2400" dirty="0"/>
              <a:t>Kelly Beierschmitt</a:t>
            </a:r>
          </a:p>
          <a:p>
            <a:pPr marL="0" indent="0">
              <a:buNone/>
            </a:pPr>
            <a:r>
              <a:rPr lang="en-US" sz="2400" dirty="0"/>
              <a:t>Jack Craig, Jr.</a:t>
            </a:r>
          </a:p>
          <a:p>
            <a:pPr marL="0" indent="0">
              <a:buNone/>
            </a:pPr>
            <a:r>
              <a:rPr lang="en-US" sz="2400" dirty="0"/>
              <a:t>Tom Gioconda</a:t>
            </a:r>
          </a:p>
          <a:p>
            <a:pPr marL="0" indent="0">
              <a:buNone/>
            </a:pPr>
            <a:r>
              <a:rPr lang="en-US" sz="2400" dirty="0"/>
              <a:t>Moses </a:t>
            </a:r>
            <a:r>
              <a:rPr lang="en-US" sz="2400" dirty="0" err="1"/>
              <a:t>Jaraysi</a:t>
            </a:r>
            <a:endParaRPr lang="en-US" sz="2400" dirty="0"/>
          </a:p>
          <a:p>
            <a:pPr marL="0" indent="0">
              <a:buNone/>
            </a:pPr>
            <a:r>
              <a:rPr lang="en-US" sz="2400" dirty="0"/>
              <a:t>DJ Johnson</a:t>
            </a:r>
          </a:p>
          <a:p>
            <a:pPr marL="0" indent="0">
              <a:buNone/>
            </a:pPr>
            <a:r>
              <a:rPr lang="en-US" sz="2400" dirty="0"/>
              <a:t>Linda </a:t>
            </a:r>
            <a:r>
              <a:rPr lang="en-US" sz="2400" dirty="0" err="1"/>
              <a:t>Kobel</a:t>
            </a:r>
            <a:endParaRPr lang="en-US" sz="2400" dirty="0"/>
          </a:p>
          <a:p>
            <a:pPr marL="457200" lvl="1" indent="0">
              <a:buNone/>
            </a:pPr>
            <a:endParaRPr lang="en-US" sz="2100" dirty="0"/>
          </a:p>
          <a:p>
            <a:pPr marL="0" indent="0">
              <a:buNone/>
            </a:pPr>
            <a:endParaRPr lang="en-US" dirty="0"/>
          </a:p>
        </p:txBody>
      </p:sp>
      <p:sp>
        <p:nvSpPr>
          <p:cNvPr id="4" name="Content Placeholder 3">
            <a:extLst>
              <a:ext uri="{FF2B5EF4-FFF2-40B4-BE49-F238E27FC236}">
                <a16:creationId xmlns:a16="http://schemas.microsoft.com/office/drawing/2014/main" id="{88EE7A48-522B-4FF5-BE65-8CD5733A242B}"/>
              </a:ext>
            </a:extLst>
          </p:cNvPr>
          <p:cNvSpPr>
            <a:spLocks noGrp="1"/>
          </p:cNvSpPr>
          <p:nvPr>
            <p:ph sz="half" idx="2"/>
          </p:nvPr>
        </p:nvSpPr>
        <p:spPr>
          <a:xfrm>
            <a:off x="4629149" y="991568"/>
            <a:ext cx="3990589" cy="5185395"/>
          </a:xfrm>
        </p:spPr>
        <p:txBody>
          <a:bodyPr>
            <a:noAutofit/>
          </a:bodyPr>
          <a:lstStyle/>
          <a:p>
            <a:pPr marL="0" indent="0">
              <a:buNone/>
            </a:pPr>
            <a:r>
              <a:rPr lang="en-US" sz="2400" dirty="0"/>
              <a:t>Greg Meyer</a:t>
            </a:r>
          </a:p>
          <a:p>
            <a:pPr marL="0" indent="0">
              <a:buNone/>
            </a:pPr>
            <a:r>
              <a:rPr lang="en-US" sz="2400" dirty="0"/>
              <a:t>Bob Miklos</a:t>
            </a:r>
          </a:p>
          <a:p>
            <a:pPr marL="0" indent="0">
              <a:buNone/>
            </a:pPr>
            <a:r>
              <a:rPr lang="en-US" sz="2400" dirty="0"/>
              <a:t>Billy Morrison</a:t>
            </a:r>
          </a:p>
          <a:p>
            <a:pPr marL="0" indent="0">
              <a:buNone/>
            </a:pPr>
            <a:r>
              <a:rPr lang="en-US" sz="2400" dirty="0"/>
              <a:t>Liz Porter</a:t>
            </a:r>
          </a:p>
          <a:p>
            <a:pPr marL="0" indent="0">
              <a:buNone/>
            </a:pPr>
            <a:r>
              <a:rPr lang="en-US" sz="2400" dirty="0"/>
              <a:t>Jeff Stevens</a:t>
            </a:r>
          </a:p>
          <a:p>
            <a:pPr marL="0" indent="0">
              <a:buNone/>
            </a:pPr>
            <a:r>
              <a:rPr lang="en-US" sz="2400" dirty="0"/>
              <a:t>Mark Whitney</a:t>
            </a:r>
          </a:p>
          <a:p>
            <a:pPr marL="0" indent="0">
              <a:buNone/>
            </a:pPr>
            <a:r>
              <a:rPr lang="en-US" sz="2400" dirty="0"/>
              <a:t>Karen Wiemelt</a:t>
            </a:r>
          </a:p>
          <a:p>
            <a:pPr marL="0" indent="0">
              <a:buNone/>
            </a:pPr>
            <a:r>
              <a:rPr lang="en-US" sz="2400" dirty="0"/>
              <a:t>Bob Wilkinson</a:t>
            </a:r>
          </a:p>
          <a:p>
            <a:pPr marL="0" indent="0">
              <a:buNone/>
            </a:pPr>
            <a:r>
              <a:rPr lang="en-US" sz="2400" dirty="0"/>
              <a:t>Lincoln Hall </a:t>
            </a:r>
            <a:r>
              <a:rPr lang="en-US" sz="1800" dirty="0"/>
              <a:t>(Director Emeritus)</a:t>
            </a:r>
          </a:p>
          <a:p>
            <a:pPr marL="0" indent="0">
              <a:buNone/>
            </a:pPr>
            <a:r>
              <a:rPr lang="en-US" sz="2400" dirty="0"/>
              <a:t>Don Pearman </a:t>
            </a:r>
            <a:r>
              <a:rPr lang="en-US" sz="1800" dirty="0"/>
              <a:t>(Director Emeritus)</a:t>
            </a:r>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5952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EFCOG Annual Meeting</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1289103"/>
            <a:ext cx="8399546" cy="4833400"/>
          </a:xfrm>
        </p:spPr>
        <p:txBody>
          <a:bodyPr>
            <a:normAutofit/>
          </a:bodyPr>
          <a:lstStyle/>
          <a:p>
            <a:pPr marL="0" indent="0" fontAlgn="auto">
              <a:lnSpc>
                <a:spcPct val="100000"/>
              </a:lnSpc>
              <a:spcBef>
                <a:spcPct val="20000"/>
              </a:spcBef>
              <a:spcAft>
                <a:spcPts val="0"/>
              </a:spcAft>
              <a:buClrTx/>
              <a:buSzPct val="105000"/>
              <a:buNone/>
            </a:pPr>
            <a:endParaRPr lang="en-US" sz="2200" dirty="0"/>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Content Placeholder 1">
            <a:extLst>
              <a:ext uri="{FF2B5EF4-FFF2-40B4-BE49-F238E27FC236}">
                <a16:creationId xmlns:a16="http://schemas.microsoft.com/office/drawing/2014/main" id="{1814BC36-A54D-43CC-A138-F3B3DF86DF6A}"/>
              </a:ext>
            </a:extLst>
          </p:cNvPr>
          <p:cNvSpPr txBox="1">
            <a:spLocks noChangeArrowheads="1"/>
          </p:cNvSpPr>
          <p:nvPr/>
        </p:nvSpPr>
        <p:spPr>
          <a:xfrm>
            <a:off x="177553" y="1755648"/>
            <a:ext cx="8669668" cy="43752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en-US" dirty="0"/>
          </a:p>
          <a:p>
            <a:pPr marL="0" indent="0" algn="ctr">
              <a:buNone/>
            </a:pPr>
            <a:r>
              <a:rPr lang="en-US" altLang="en-US" sz="4000" b="1"/>
              <a:t>Administrator </a:t>
            </a:r>
          </a:p>
          <a:p>
            <a:pPr marL="0" indent="0" algn="ctr">
              <a:buNone/>
            </a:pPr>
            <a:r>
              <a:rPr lang="en-US" altLang="en-US" sz="4000" b="1"/>
              <a:t>Lisa </a:t>
            </a:r>
            <a:r>
              <a:rPr lang="en-US" altLang="en-US" sz="4000" b="1" dirty="0"/>
              <a:t>Gordon-Hagerty</a:t>
            </a:r>
          </a:p>
          <a:p>
            <a:pPr marL="0" indent="0" algn="ctr">
              <a:buNone/>
            </a:pPr>
            <a:endParaRPr lang="en-US" altLang="en-US" sz="2000" b="1" dirty="0"/>
          </a:p>
          <a:p>
            <a:pPr marL="0" indent="0" algn="ctr">
              <a:buNone/>
            </a:pPr>
            <a:r>
              <a:rPr lang="en-US" altLang="en-US" sz="3600" dirty="0"/>
              <a:t>Under Secretary for Nuclear Security &amp; NNSA Administrator</a:t>
            </a:r>
          </a:p>
          <a:p>
            <a:pPr marL="0" indent="0">
              <a:buNone/>
            </a:pPr>
            <a:endParaRPr lang="en-US" altLang="en-US" sz="2000" dirty="0"/>
          </a:p>
        </p:txBody>
      </p:sp>
    </p:spTree>
    <p:extLst>
      <p:ext uri="{BB962C8B-B14F-4D97-AF65-F5344CB8AC3E}">
        <p14:creationId xmlns:p14="http://schemas.microsoft.com/office/powerpoint/2010/main" val="2745025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EFCOG Annual Meeting</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1289103"/>
            <a:ext cx="8399546" cy="4833400"/>
          </a:xfrm>
        </p:spPr>
        <p:txBody>
          <a:bodyPr>
            <a:normAutofit/>
          </a:bodyPr>
          <a:lstStyle/>
          <a:p>
            <a:pPr marL="0" indent="0" fontAlgn="auto">
              <a:lnSpc>
                <a:spcPct val="100000"/>
              </a:lnSpc>
              <a:spcBef>
                <a:spcPct val="20000"/>
              </a:spcBef>
              <a:spcAft>
                <a:spcPts val="0"/>
              </a:spcAft>
              <a:buClrTx/>
              <a:buSzPct val="105000"/>
              <a:buNone/>
            </a:pPr>
            <a:endParaRPr lang="en-US" sz="2200" dirty="0"/>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Content Placeholder 1">
            <a:extLst>
              <a:ext uri="{FF2B5EF4-FFF2-40B4-BE49-F238E27FC236}">
                <a16:creationId xmlns:a16="http://schemas.microsoft.com/office/drawing/2014/main" id="{1814BC36-A54D-43CC-A138-F3B3DF86DF6A}"/>
              </a:ext>
            </a:extLst>
          </p:cNvPr>
          <p:cNvSpPr txBox="1">
            <a:spLocks noChangeArrowheads="1"/>
          </p:cNvSpPr>
          <p:nvPr/>
        </p:nvSpPr>
        <p:spPr>
          <a:xfrm>
            <a:off x="457200" y="1755648"/>
            <a:ext cx="8229600" cy="43752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en-US" dirty="0"/>
          </a:p>
          <a:p>
            <a:pPr marL="0" indent="0" algn="ctr">
              <a:buNone/>
            </a:pPr>
            <a:r>
              <a:rPr lang="en-US" altLang="en-US" sz="4000" b="1" dirty="0"/>
              <a:t>Ike White</a:t>
            </a:r>
          </a:p>
          <a:p>
            <a:pPr marL="0" indent="0" algn="ctr">
              <a:buNone/>
            </a:pPr>
            <a:endParaRPr lang="en-US" altLang="en-US" sz="2000" b="1" dirty="0"/>
          </a:p>
          <a:p>
            <a:pPr marL="0" indent="0" algn="ctr">
              <a:buNone/>
            </a:pPr>
            <a:r>
              <a:rPr lang="en-US" altLang="en-US" sz="3600" dirty="0"/>
              <a:t>Senior Advisor for Environmental Management to the Under Secretary for Science</a:t>
            </a:r>
          </a:p>
          <a:p>
            <a:pPr marL="0" indent="0">
              <a:buNone/>
            </a:pPr>
            <a:endParaRPr lang="en-US" altLang="en-US" sz="2000" dirty="0"/>
          </a:p>
        </p:txBody>
      </p:sp>
    </p:spTree>
    <p:extLst>
      <p:ext uri="{BB962C8B-B14F-4D97-AF65-F5344CB8AC3E}">
        <p14:creationId xmlns:p14="http://schemas.microsoft.com/office/powerpoint/2010/main" val="3833100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447674" y="39063"/>
            <a:ext cx="7986111" cy="849086"/>
          </a:xfrm>
        </p:spPr>
        <p:txBody>
          <a:bodyPr/>
          <a:lstStyle/>
          <a:p>
            <a:r>
              <a:rPr lang="en-US" b="1" dirty="0"/>
              <a:t>EFCOG Annual Meeting</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idx="1"/>
          </p:nvPr>
        </p:nvSpPr>
        <p:spPr>
          <a:xfrm>
            <a:off x="296779" y="1289103"/>
            <a:ext cx="8399546" cy="4833400"/>
          </a:xfrm>
        </p:spPr>
        <p:txBody>
          <a:bodyPr>
            <a:normAutofit/>
          </a:bodyPr>
          <a:lstStyle/>
          <a:p>
            <a:pPr marL="0" indent="0" fontAlgn="auto">
              <a:lnSpc>
                <a:spcPct val="100000"/>
              </a:lnSpc>
              <a:spcBef>
                <a:spcPct val="20000"/>
              </a:spcBef>
              <a:spcAft>
                <a:spcPts val="0"/>
              </a:spcAft>
              <a:buClrTx/>
              <a:buSzPct val="105000"/>
              <a:buNone/>
            </a:pPr>
            <a:endParaRPr lang="en-US" sz="2200" dirty="0"/>
          </a:p>
          <a:p>
            <a:pPr lvl="1">
              <a:buFont typeface="Arial" panose="020B0604020202020204" pitchFamily="34" charset="0"/>
              <a:buChar char="•"/>
            </a:pPr>
            <a:endParaRPr lang="en-US" sz="2100" dirty="0"/>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1" name="Content Placeholder 1">
            <a:extLst>
              <a:ext uri="{FF2B5EF4-FFF2-40B4-BE49-F238E27FC236}">
                <a16:creationId xmlns:a16="http://schemas.microsoft.com/office/drawing/2014/main" id="{1814BC36-A54D-43CC-A138-F3B3DF86DF6A}"/>
              </a:ext>
            </a:extLst>
          </p:cNvPr>
          <p:cNvSpPr txBox="1">
            <a:spLocks noChangeArrowheads="1"/>
          </p:cNvSpPr>
          <p:nvPr/>
        </p:nvSpPr>
        <p:spPr>
          <a:xfrm>
            <a:off x="457200" y="1755648"/>
            <a:ext cx="8229600" cy="43752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en-US" dirty="0"/>
          </a:p>
          <a:p>
            <a:pPr marL="0" indent="0" algn="ctr">
              <a:buNone/>
            </a:pPr>
            <a:r>
              <a:rPr lang="en-US" altLang="en-US" sz="4000" b="1" dirty="0"/>
              <a:t>Paul </a:t>
            </a:r>
            <a:r>
              <a:rPr lang="en-US" altLang="en-US" sz="4000" b="1" dirty="0" err="1"/>
              <a:t>Dabbar</a:t>
            </a:r>
            <a:endParaRPr lang="en-US" altLang="en-US" sz="4000" b="1" dirty="0"/>
          </a:p>
          <a:p>
            <a:pPr marL="0" indent="0" algn="ctr">
              <a:buNone/>
            </a:pPr>
            <a:endParaRPr lang="en-US" altLang="en-US" sz="2000" b="1" dirty="0"/>
          </a:p>
          <a:p>
            <a:pPr marL="0" indent="0" algn="ctr">
              <a:buNone/>
            </a:pPr>
            <a:r>
              <a:rPr lang="en-US" altLang="en-US" sz="3600" dirty="0"/>
              <a:t>Under Secretary for Science</a:t>
            </a:r>
          </a:p>
          <a:p>
            <a:pPr marL="0" indent="0">
              <a:buNone/>
            </a:pPr>
            <a:endParaRPr lang="en-US" altLang="en-US" sz="2000" dirty="0"/>
          </a:p>
        </p:txBody>
      </p:sp>
    </p:spTree>
    <p:extLst>
      <p:ext uri="{BB962C8B-B14F-4D97-AF65-F5344CB8AC3E}">
        <p14:creationId xmlns:p14="http://schemas.microsoft.com/office/powerpoint/2010/main" val="121580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normAutofit fontScale="90000"/>
          </a:bodyPr>
          <a:lstStyle/>
          <a:p>
            <a:r>
              <a:rPr lang="en-US" b="1" dirty="0"/>
              <a:t>EFCOG’s partnership approach</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pPr marL="0" indent="0">
              <a:buNone/>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AC629F54-B190-4DF6-BBBF-5862B38D8C6F}"/>
              </a:ext>
            </a:extLst>
          </p:cNvPr>
          <p:cNvPicPr>
            <a:picLocks noChangeAspect="1"/>
          </p:cNvPicPr>
          <p:nvPr/>
        </p:nvPicPr>
        <p:blipFill>
          <a:blip r:embed="rId3"/>
          <a:stretch>
            <a:fillRect/>
          </a:stretch>
        </p:blipFill>
        <p:spPr>
          <a:xfrm>
            <a:off x="3661839" y="1064373"/>
            <a:ext cx="4763069" cy="4680949"/>
          </a:xfrm>
          <a:prstGeom prst="rect">
            <a:avLst/>
          </a:prstGeom>
        </p:spPr>
      </p:pic>
      <p:sp>
        <p:nvSpPr>
          <p:cNvPr id="7" name="TextBox 6">
            <a:extLst>
              <a:ext uri="{FF2B5EF4-FFF2-40B4-BE49-F238E27FC236}">
                <a16:creationId xmlns:a16="http://schemas.microsoft.com/office/drawing/2014/main" id="{2129DB55-93F6-4A8B-B6DD-7204FB25FF47}"/>
              </a:ext>
            </a:extLst>
          </p:cNvPr>
          <p:cNvSpPr txBox="1"/>
          <p:nvPr/>
        </p:nvSpPr>
        <p:spPr>
          <a:xfrm>
            <a:off x="541594" y="1411553"/>
            <a:ext cx="3120245" cy="4154984"/>
          </a:xfrm>
          <a:prstGeom prst="rect">
            <a:avLst/>
          </a:prstGeom>
          <a:noFill/>
        </p:spPr>
        <p:txBody>
          <a:bodyPr wrap="square" rtlCol="0">
            <a:spAutoFit/>
          </a:bodyPr>
          <a:lstStyle/>
          <a:p>
            <a:r>
              <a:rPr lang="en-US" sz="2400" dirty="0"/>
              <a:t>Our partnership with DOE/NNSA is a great example of the governance model in action, leveraging site, federal, and parent company expertise and experience in addressing important issues</a:t>
            </a:r>
          </a:p>
        </p:txBody>
      </p:sp>
    </p:spTree>
    <p:extLst>
      <p:ext uri="{BB962C8B-B14F-4D97-AF65-F5344CB8AC3E}">
        <p14:creationId xmlns:p14="http://schemas.microsoft.com/office/powerpoint/2010/main" val="4169194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normAutofit/>
          </a:bodyPr>
          <a:lstStyle/>
          <a:p>
            <a:r>
              <a:rPr lang="en-US" b="1" dirty="0"/>
              <a:t>EFCOG’s vision</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lnSpcReduction="10000"/>
          </a:bodyPr>
          <a:lstStyle/>
          <a:p>
            <a:pPr marL="0" indent="0">
              <a:buNone/>
            </a:pPr>
            <a:r>
              <a:rPr lang="en-US" sz="3200" dirty="0"/>
              <a:t>Our vision for EFCOG is that we:</a:t>
            </a:r>
          </a:p>
          <a:p>
            <a:pPr marL="514350" indent="-514350">
              <a:buFont typeface="+mj-lt"/>
              <a:buAutoNum type="arabicPeriod"/>
            </a:pPr>
            <a:r>
              <a:rPr lang="en-US" sz="3200" dirty="0"/>
              <a:t>Identify strategic risks to our collective ability to execute critical work across the complex</a:t>
            </a:r>
          </a:p>
          <a:p>
            <a:pPr marL="514350" indent="-514350">
              <a:buFont typeface="+mj-lt"/>
              <a:buAutoNum type="arabicPeriod"/>
            </a:pPr>
            <a:r>
              <a:rPr lang="en-US" sz="3200" dirty="0"/>
              <a:t>Align working groups to help mitigate those strategic risks</a:t>
            </a:r>
          </a:p>
          <a:p>
            <a:pPr marL="514350" indent="-514350">
              <a:buFont typeface="+mj-lt"/>
              <a:buAutoNum type="arabicPeriod"/>
            </a:pPr>
            <a:r>
              <a:rPr lang="en-US" sz="3200" dirty="0"/>
              <a:t>Position senior leaders from EFCOG member companies to personally lead quick turn task teams to address high-visibility challenges that emerge</a:t>
            </a:r>
          </a:p>
          <a:p>
            <a:pPr>
              <a:buFont typeface="Wingdings" panose="05000000000000000000" pitchFamily="2" charset="2"/>
              <a:buChar char="Ø"/>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823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normAutofit/>
          </a:bodyPr>
          <a:lstStyle/>
          <a:p>
            <a:r>
              <a:rPr lang="en-US" b="1" dirty="0"/>
              <a:t>EFCOG’s 2020 approach</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pPr marL="0" indent="0">
              <a:buNone/>
            </a:pPr>
            <a:r>
              <a:rPr lang="en-US" dirty="0"/>
              <a:t>Our strategic shift this year has emphasized:</a:t>
            </a:r>
          </a:p>
          <a:p>
            <a:pPr lvl="1">
              <a:spcBef>
                <a:spcPts val="1200"/>
              </a:spcBef>
            </a:pPr>
            <a:r>
              <a:rPr lang="en-US" dirty="0"/>
              <a:t>A more strategic engagement with senior leadership in the Department </a:t>
            </a:r>
          </a:p>
          <a:p>
            <a:pPr lvl="1">
              <a:spcBef>
                <a:spcPts val="1200"/>
              </a:spcBef>
            </a:pPr>
            <a:r>
              <a:rPr lang="en-US" dirty="0"/>
              <a:t>A more visible demonstration of what the Department’s industrial partners are doing to support DOE’s critical missions </a:t>
            </a:r>
          </a:p>
          <a:p>
            <a:pPr lvl="1">
              <a:spcBef>
                <a:spcPts val="1200"/>
              </a:spcBef>
            </a:pPr>
            <a:r>
              <a:rPr lang="en-US" dirty="0"/>
              <a:t>Our clear role in the governance model as long-term, world-class, strategic partners who touch every site in the complex</a:t>
            </a:r>
          </a:p>
          <a:p>
            <a:pPr lvl="1">
              <a:spcBef>
                <a:spcPts val="1200"/>
              </a:spcBef>
            </a:pPr>
            <a:r>
              <a:rPr lang="en-US" dirty="0"/>
              <a:t>Our interest in using an Enterprise Risk Management framework to address the greatest strategic risks to the DOE mission</a:t>
            </a:r>
          </a:p>
          <a:p>
            <a:pPr marL="0" indent="0">
              <a:buNone/>
            </a:pPr>
            <a:endParaRPr lang="en-US" sz="3200" dirty="0"/>
          </a:p>
          <a:p>
            <a:pPr>
              <a:buFont typeface="Wingdings" panose="05000000000000000000" pitchFamily="2" charset="2"/>
              <a:buChar char="Ø"/>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507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EFCOG’s 2020 approach</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r>
              <a:rPr lang="en-US" dirty="0"/>
              <a:t>Use, for the first time, board-level ‘task teams’ to provide targeted, fast responses to emerging DOE/NNSA needs</a:t>
            </a:r>
          </a:p>
          <a:p>
            <a:r>
              <a:rPr lang="en-US" dirty="0"/>
              <a:t>Supplement our Working Groups with focused teams to expand EFCOG’s reach and impact</a:t>
            </a:r>
          </a:p>
          <a:p>
            <a:r>
              <a:rPr lang="en-US" dirty="0"/>
              <a:t>Leverage member companies to provide exceptional resources and reach back</a:t>
            </a:r>
          </a:p>
          <a:p>
            <a:pPr marL="0" indent="0">
              <a:buNone/>
            </a:pPr>
            <a:endParaRPr lang="en-US" sz="3200" dirty="0"/>
          </a:p>
          <a:p>
            <a:pPr>
              <a:buFont typeface="Wingdings" panose="05000000000000000000" pitchFamily="2" charset="2"/>
              <a:buChar char="Ø"/>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570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EFCOG’s key priorities</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pPr marL="0" indent="0">
              <a:buNone/>
            </a:pPr>
            <a:r>
              <a:rPr lang="en-US" dirty="0"/>
              <a:t>Specific areas of focus in 2020:</a:t>
            </a:r>
          </a:p>
          <a:p>
            <a:pPr marL="514350" indent="-514350">
              <a:buFont typeface="+mj-lt"/>
              <a:buAutoNum type="arabicPeriod"/>
            </a:pPr>
            <a:r>
              <a:rPr lang="en-US" dirty="0"/>
              <a:t>Ensure human capital needs are met, both now and in the future</a:t>
            </a:r>
          </a:p>
          <a:p>
            <a:pPr marL="514350" indent="-514350">
              <a:buFont typeface="+mj-lt"/>
              <a:buAutoNum type="arabicPeriod"/>
            </a:pPr>
            <a:r>
              <a:rPr lang="en-US" dirty="0"/>
              <a:t>Address supply chain issues for nuclear projects</a:t>
            </a:r>
          </a:p>
          <a:p>
            <a:pPr marL="514350" indent="-514350">
              <a:buFont typeface="+mj-lt"/>
              <a:buAutoNum type="arabicPeriod"/>
            </a:pPr>
            <a:r>
              <a:rPr lang="en-US" dirty="0"/>
              <a:t>Strengthen Risk Communication and Stakeholder Relations</a:t>
            </a:r>
          </a:p>
          <a:p>
            <a:pPr marL="514350" indent="-514350">
              <a:buFont typeface="+mj-lt"/>
              <a:buAutoNum type="arabicPeriod"/>
            </a:pPr>
            <a:r>
              <a:rPr lang="en-US" dirty="0"/>
              <a:t>Improve Data Quality and Performance Assurance</a:t>
            </a:r>
          </a:p>
          <a:p>
            <a:endParaRPr lang="en-US" dirty="0"/>
          </a:p>
          <a:p>
            <a:pPr marL="0" indent="0">
              <a:buNone/>
            </a:pPr>
            <a:endParaRPr lang="en-US" sz="3200" dirty="0"/>
          </a:p>
          <a:p>
            <a:pPr>
              <a:buFont typeface="Wingdings" panose="05000000000000000000" pitchFamily="2" charset="2"/>
              <a:buChar char="Ø"/>
            </a:pPr>
            <a:endParaRPr lang="en-US" dirty="0"/>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638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EFCOG’s working groups</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lnSpcReduction="10000"/>
          </a:bodyPr>
          <a:lstStyle/>
          <a:p>
            <a:r>
              <a:rPr lang="en-US" dirty="0"/>
              <a:t>EFCOG’s priorities are underpinned by the reach and subject matter expertise of our six working groups:</a:t>
            </a:r>
          </a:p>
          <a:p>
            <a:pPr lvl="1">
              <a:buFont typeface="Courier New" panose="02070309020205020404" pitchFamily="49" charset="0"/>
              <a:buChar char="o"/>
            </a:pPr>
            <a:r>
              <a:rPr lang="en-US" dirty="0"/>
              <a:t>Project Delivery</a:t>
            </a:r>
          </a:p>
          <a:p>
            <a:pPr lvl="1">
              <a:buFont typeface="Courier New" panose="02070309020205020404" pitchFamily="49" charset="0"/>
              <a:buChar char="o"/>
            </a:pPr>
            <a:r>
              <a:rPr lang="en-US" dirty="0"/>
              <a:t>Safety</a:t>
            </a:r>
          </a:p>
          <a:p>
            <a:pPr lvl="1">
              <a:buFont typeface="Courier New" panose="02070309020205020404" pitchFamily="49" charset="0"/>
              <a:buChar char="o"/>
            </a:pPr>
            <a:r>
              <a:rPr lang="en-US" dirty="0"/>
              <a:t>Waste Management</a:t>
            </a:r>
          </a:p>
          <a:p>
            <a:pPr lvl="1">
              <a:buFont typeface="Courier New" panose="02070309020205020404" pitchFamily="49" charset="0"/>
              <a:buChar char="o"/>
            </a:pPr>
            <a:r>
              <a:rPr lang="en-US" dirty="0"/>
              <a:t>Safeguards and Security</a:t>
            </a:r>
          </a:p>
          <a:p>
            <a:pPr lvl="1">
              <a:buFont typeface="Courier New" panose="02070309020205020404" pitchFamily="49" charset="0"/>
              <a:buChar char="o"/>
            </a:pPr>
            <a:r>
              <a:rPr lang="en-US" dirty="0"/>
              <a:t>Training </a:t>
            </a:r>
          </a:p>
          <a:p>
            <a:pPr lvl="1">
              <a:buFont typeface="Courier New" panose="02070309020205020404" pitchFamily="49" charset="0"/>
              <a:buChar char="o"/>
            </a:pPr>
            <a:r>
              <a:rPr lang="en-US" dirty="0"/>
              <a:t>Cybersecurity</a:t>
            </a:r>
          </a:p>
          <a:p>
            <a:r>
              <a:rPr lang="en-US" dirty="0"/>
              <a:t>Cybersecurity is an important new addition this year—already we’re seeing the benefits of this collaboration with DOE CIO</a:t>
            </a:r>
          </a:p>
          <a:p>
            <a:endParaRPr lang="en-US"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78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F265-4BD1-9948-993A-9EA57C127761}"/>
              </a:ext>
            </a:extLst>
          </p:cNvPr>
          <p:cNvSpPr>
            <a:spLocks noGrp="1"/>
          </p:cNvSpPr>
          <p:nvPr>
            <p:ph type="title"/>
          </p:nvPr>
        </p:nvSpPr>
        <p:spPr>
          <a:xfrm>
            <a:off x="636727" y="9068"/>
            <a:ext cx="7788181" cy="849086"/>
          </a:xfrm>
        </p:spPr>
        <p:txBody>
          <a:bodyPr/>
          <a:lstStyle/>
          <a:p>
            <a:r>
              <a:rPr lang="en-US" b="1" dirty="0"/>
              <a:t>Human Capital</a:t>
            </a:r>
          </a:p>
        </p:txBody>
      </p:sp>
      <p:sp>
        <p:nvSpPr>
          <p:cNvPr id="3" name="Content Placeholder 2">
            <a:extLst>
              <a:ext uri="{FF2B5EF4-FFF2-40B4-BE49-F238E27FC236}">
                <a16:creationId xmlns:a16="http://schemas.microsoft.com/office/drawing/2014/main" id="{7B8151C2-4798-1541-A0E4-B47B02E3EC47}"/>
              </a:ext>
            </a:extLst>
          </p:cNvPr>
          <p:cNvSpPr>
            <a:spLocks noGrp="1"/>
          </p:cNvSpPr>
          <p:nvPr>
            <p:ph idx="1"/>
          </p:nvPr>
        </p:nvSpPr>
        <p:spPr>
          <a:xfrm>
            <a:off x="628650" y="1411554"/>
            <a:ext cx="7886700" cy="4765409"/>
          </a:xfrm>
        </p:spPr>
        <p:txBody>
          <a:bodyPr>
            <a:normAutofit/>
          </a:bodyPr>
          <a:lstStyle/>
          <a:p>
            <a:r>
              <a:rPr lang="en-US" dirty="0"/>
              <a:t>EFCOG has formed a board-level task team to work with DOE/NNSA on human capital development</a:t>
            </a:r>
          </a:p>
          <a:p>
            <a:r>
              <a:rPr lang="en-US" dirty="0"/>
              <a:t>The group is putting a particular focus on craft and construction labor</a:t>
            </a:r>
          </a:p>
          <a:p>
            <a:r>
              <a:rPr lang="en-US" dirty="0"/>
              <a:t>The initial work product includes a report for NNSA submitted in November 2019 on existing programs at each site and potential opportunities with additional federal funding</a:t>
            </a:r>
          </a:p>
          <a:p>
            <a:r>
              <a:rPr lang="en-US" dirty="0"/>
              <a:t>Discussion and collaboration with NNSA, DOE and Energy Communities Alliance continue</a:t>
            </a:r>
          </a:p>
          <a:p>
            <a:endParaRPr lang="en-US" sz="2400" dirty="0"/>
          </a:p>
          <a:p>
            <a:endParaRPr lang="en-US" sz="2400" dirty="0"/>
          </a:p>
        </p:txBody>
      </p:sp>
      <p:cxnSp>
        <p:nvCxnSpPr>
          <p:cNvPr id="5" name="Straight Connector 4">
            <a:extLst>
              <a:ext uri="{FF2B5EF4-FFF2-40B4-BE49-F238E27FC236}">
                <a16:creationId xmlns:a16="http://schemas.microsoft.com/office/drawing/2014/main" id="{F9A9446B-7736-4783-BB81-01D8D3A49848}"/>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620C31C1-1C3B-4959-9317-C5A13B32930F}"/>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Slide Number Placeholder 5">
            <a:extLst>
              <a:ext uri="{FF2B5EF4-FFF2-40B4-BE49-F238E27FC236}">
                <a16:creationId xmlns:a16="http://schemas.microsoft.com/office/drawing/2014/main" id="{F3965BBF-410D-491B-A1E6-DEC40DF90BEF}"/>
              </a:ext>
            </a:extLst>
          </p:cNvPr>
          <p:cNvSpPr txBox="1">
            <a:spLocks/>
          </p:cNvSpPr>
          <p:nvPr/>
        </p:nvSpPr>
        <p:spPr>
          <a:xfrm>
            <a:off x="6457950" y="6439054"/>
            <a:ext cx="2057400" cy="282422"/>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1" name="Picture 10">
            <a:extLst>
              <a:ext uri="{FF2B5EF4-FFF2-40B4-BE49-F238E27FC236}">
                <a16:creationId xmlns:a16="http://schemas.microsoft.com/office/drawing/2014/main" id="{ECA84283-4EDE-4CC1-9BBB-A6B642223F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2" name="Straight Connector 11">
            <a:extLst>
              <a:ext uri="{FF2B5EF4-FFF2-40B4-BE49-F238E27FC236}">
                <a16:creationId xmlns:a16="http://schemas.microsoft.com/office/drawing/2014/main" id="{26339041-65BB-4F03-9F21-403C45B3C32F}"/>
              </a:ext>
            </a:extLst>
          </p:cNvPr>
          <p:cNvCxnSpPr/>
          <p:nvPr/>
        </p:nvCxnSpPr>
        <p:spPr>
          <a:xfrm>
            <a:off x="133165" y="6268959"/>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31521845"/>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611D648F249947B4DB951543EF58B1" ma:contentTypeVersion="13" ma:contentTypeDescription="Create a new document." ma:contentTypeScope="" ma:versionID="46bcfba93cc9da7c5c0b00d46786b5ef">
  <xsd:schema xmlns:xsd="http://www.w3.org/2001/XMLSchema" xmlns:xs="http://www.w3.org/2001/XMLSchema" xmlns:p="http://schemas.microsoft.com/office/2006/metadata/properties" xmlns:ns3="1ad61f61-bc30-4797-b0b4-e07103da586d" xmlns:ns4="8b9b965d-a798-4cb2-923c-6f8098fbf1f4" targetNamespace="http://schemas.microsoft.com/office/2006/metadata/properties" ma:root="true" ma:fieldsID="ed7d42ce495f30605991b88544d84577" ns3:_="" ns4:_="">
    <xsd:import namespace="1ad61f61-bc30-4797-b0b4-e07103da586d"/>
    <xsd:import namespace="8b9b965d-a798-4cb2-923c-6f8098fbf1f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d61f61-bc30-4797-b0b4-e07103da586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9b965d-a798-4cb2-923c-6f8098fbf1f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232939-F3FF-48EF-B691-B59F884DE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d61f61-bc30-4797-b0b4-e07103da586d"/>
    <ds:schemaRef ds:uri="8b9b965d-a798-4cb2-923c-6f8098fbf1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909B17-8645-41F3-927C-51956715820E}">
  <ds:schemaRefs>
    <ds:schemaRef ds:uri="http://schemas.microsoft.com/sharepoint/v3/contenttype/forms"/>
  </ds:schemaRefs>
</ds:datastoreItem>
</file>

<file path=customXml/itemProps3.xml><?xml version="1.0" encoding="utf-8"?>
<ds:datastoreItem xmlns:ds="http://schemas.openxmlformats.org/officeDocument/2006/customXml" ds:itemID="{542096F6-14BD-48AF-9174-7859EB2AEE2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22874</TotalTime>
  <Words>1417</Words>
  <Application>Microsoft Office PowerPoint</Application>
  <PresentationFormat>On-screen Show (4:3)</PresentationFormat>
  <Paragraphs>194</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Wingdings</vt:lpstr>
      <vt:lpstr>Office Theme</vt:lpstr>
      <vt:lpstr>PowerPoint Presentation</vt:lpstr>
      <vt:lpstr>Delivering on mission priorities</vt:lpstr>
      <vt:lpstr>EFCOG’s partnership approach</vt:lpstr>
      <vt:lpstr>EFCOG’s vision</vt:lpstr>
      <vt:lpstr>EFCOG’s 2020 approach</vt:lpstr>
      <vt:lpstr>EFCOG’s 2020 approach</vt:lpstr>
      <vt:lpstr>EFCOG’s key priorities</vt:lpstr>
      <vt:lpstr>EFCOG’s working groups</vt:lpstr>
      <vt:lpstr>Human Capital</vt:lpstr>
      <vt:lpstr>Supply Chain</vt:lpstr>
      <vt:lpstr>Risk Communication</vt:lpstr>
      <vt:lpstr>Data Quality/Performance Assurance</vt:lpstr>
      <vt:lpstr>COVID-19 Response</vt:lpstr>
      <vt:lpstr>Return to Work Protocol</vt:lpstr>
      <vt:lpstr>Return to Work Protocol</vt:lpstr>
      <vt:lpstr>Path Forward</vt:lpstr>
      <vt:lpstr>Award Recipients</vt:lpstr>
      <vt:lpstr>Award Recipients</vt:lpstr>
      <vt:lpstr>Board Elections</vt:lpstr>
      <vt:lpstr>Board of Directors</vt:lpstr>
      <vt:lpstr>EFCOG Annual Meeting</vt:lpstr>
      <vt:lpstr>EFCOG Annual Meeting</vt:lpstr>
      <vt:lpstr>EFCOG Annual Meeting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DOE Priorities And Transition  Martin Schneider</dc:title>
  <dc:creator>Martin Schneider</dc:creator>
  <cp:lastModifiedBy>Christine Frei</cp:lastModifiedBy>
  <cp:revision>348</cp:revision>
  <cp:lastPrinted>2018-03-27T17:36:16Z</cp:lastPrinted>
  <dcterms:created xsi:type="dcterms:W3CDTF">2016-04-25T01:29:14Z</dcterms:created>
  <dcterms:modified xsi:type="dcterms:W3CDTF">2020-06-02T20:17:47Z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0x01010054611D648F249947B4DB951543EF58B1</vt:lpwstr>
  </property>
</Properties>
</file>