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4"/>
  </p:sldMasterIdLst>
  <p:notesMasterIdLst>
    <p:notesMasterId r:id="rId15"/>
  </p:notesMasterIdLst>
  <p:sldIdLst>
    <p:sldId id="366" r:id="rId5"/>
    <p:sldId id="420" r:id="rId6"/>
    <p:sldId id="409" r:id="rId7"/>
    <p:sldId id="419" r:id="rId8"/>
    <p:sldId id="415" r:id="rId9"/>
    <p:sldId id="416" r:id="rId10"/>
    <p:sldId id="417" r:id="rId11"/>
    <p:sldId id="410" r:id="rId12"/>
    <p:sldId id="418" r:id="rId13"/>
    <p:sldId id="414" r:id="rId14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, Morgan N (SMT)" initials="SMN(" lastIdx="6" clrIdx="0"/>
  <p:cmAuthor id="2" name="Brian Bielecki" initials="BB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2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Frei" userId="0e0503ea-23ed-4680-b25b-7eb9b89c54d2" providerId="ADAL" clId="{29158995-6B62-4134-8B55-81C2D4F7347E}"/>
    <pc:docChg chg="custSel modSld">
      <pc:chgData name="Christine Frei" userId="0e0503ea-23ed-4680-b25b-7eb9b89c54d2" providerId="ADAL" clId="{29158995-6B62-4134-8B55-81C2D4F7347E}" dt="2020-06-04T00:06:18.696" v="14" actId="27636"/>
      <pc:docMkLst>
        <pc:docMk/>
      </pc:docMkLst>
      <pc:sldChg chg="modSp mod">
        <pc:chgData name="Christine Frei" userId="0e0503ea-23ed-4680-b25b-7eb9b89c54d2" providerId="ADAL" clId="{29158995-6B62-4134-8B55-81C2D4F7347E}" dt="2020-06-04T00:06:18.696" v="14" actId="27636"/>
        <pc:sldMkLst>
          <pc:docMk/>
          <pc:sldMk cId="3425090891" sldId="366"/>
        </pc:sldMkLst>
        <pc:spChg chg="mod">
          <ac:chgData name="Christine Frei" userId="0e0503ea-23ed-4680-b25b-7eb9b89c54d2" providerId="ADAL" clId="{29158995-6B62-4134-8B55-81C2D4F7347E}" dt="2020-06-04T00:06:18.696" v="14" actId="27636"/>
          <ac:spMkLst>
            <pc:docMk/>
            <pc:sldMk cId="3425090891" sldId="366"/>
            <ac:spMk id="1638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8CCE120-188F-4C43-9C4F-624817BEB8C0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4F8D2CD-978A-4B1B-9CAC-3281D4F8F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68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EF3AA8-E01F-44EC-A7DC-37BAFE46DEDF}" type="slidenum">
              <a:rPr lang="en-US" smtClean="0">
                <a:solidFill>
                  <a:srgbClr val="EEECE1"/>
                </a:solidFill>
              </a:rPr>
              <a:pPr/>
              <a:t>1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95325"/>
            <a:ext cx="4618038" cy="346233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05" y="4240027"/>
            <a:ext cx="6419078" cy="4542436"/>
          </a:xfrm>
          <a:noFill/>
          <a:ln/>
        </p:spPr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268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EC4FE6-275D-4AB1-A1E1-80A7F97E2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www.efcog.org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7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2F14E3-9F6A-439F-8CF5-238799BCE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www.efcog.org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9235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EE6D96-BB62-43AA-A892-EC6185330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www.efcog.org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02017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41357" y="925336"/>
            <a:ext cx="7893045" cy="1285111"/>
          </a:xfrm>
        </p:spPr>
        <p:txBody>
          <a:bodyPr/>
          <a:lstStyle>
            <a:lvl1pPr algn="ctr">
              <a:defRPr sz="3400">
                <a:solidFill>
                  <a:srgbClr val="11497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178477C-41A0-4A9D-8024-52EB2B225F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35" y="5594188"/>
            <a:ext cx="3429000" cy="89001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18FDC37-1249-47C6-A7B8-7B0BBC471ACD}"/>
              </a:ext>
            </a:extLst>
          </p:cNvPr>
          <p:cNvSpPr txBox="1"/>
          <p:nvPr userDrawn="1"/>
        </p:nvSpPr>
        <p:spPr>
          <a:xfrm>
            <a:off x="0" y="4722920"/>
            <a:ext cx="9144000" cy="39949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53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www.efcog.org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3600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3CFB63-7F29-4391-8C64-6139F298CA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www.efcog.org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30332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A1A56EA-A9A0-49A0-8D9B-423DE0150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www.efcog.org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0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DFC0650-1F84-4102-B271-245913023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www.efcog.org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2697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C26D1-9BD4-4FAC-B287-F6D093D18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www.efcog.org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8349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EA24930-4894-4384-AE03-692D85DF27AC}"/>
              </a:ext>
            </a:extLst>
          </p:cNvPr>
          <p:cNvSpPr txBox="1">
            <a:spLocks/>
          </p:cNvSpPr>
          <p:nvPr userDrawn="1"/>
        </p:nvSpPr>
        <p:spPr>
          <a:xfrm>
            <a:off x="6610350" y="6508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www.efcog.org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6971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B07FC5E-CE15-4EEC-A898-29259D439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www.efcog.org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307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BAC1296-21D5-40E2-94CF-65A8BC5EE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www.efcog.org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07674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www.efcog.org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128BC9-EB29-4AB3-9D2D-A8722E1C191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006" y="6397702"/>
            <a:ext cx="1038687" cy="28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8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ubtitle 2"/>
          <p:cNvSpPr>
            <a:spLocks noGrp="1"/>
          </p:cNvSpPr>
          <p:nvPr>
            <p:ph type="subTitle" sz="quarter" idx="4294967295"/>
          </p:nvPr>
        </p:nvSpPr>
        <p:spPr>
          <a:xfrm>
            <a:off x="3141663" y="3860800"/>
            <a:ext cx="6002337" cy="720725"/>
          </a:xfrm>
        </p:spPr>
        <p:txBody>
          <a:bodyPr>
            <a:normAutofit/>
          </a:bodyPr>
          <a:lstStyle/>
          <a:p>
            <a:pPr algn="ctr"/>
            <a:endParaRPr lang="en-US" sz="1600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			</a:t>
            </a:r>
            <a:r>
              <a:rPr lang="en-US" sz="1600" b="1" i="1">
                <a:solidFill>
                  <a:schemeClr val="tx1"/>
                </a:solidFill>
              </a:rPr>
              <a:t>	</a:t>
            </a:r>
            <a:endParaRPr kumimoji="1" lang="en-US" sz="4800" b="1" dirty="0">
              <a:solidFill>
                <a:srgbClr val="11497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black">
          <a:xfrm>
            <a:off x="2421229" y="630622"/>
            <a:ext cx="6423228" cy="332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11497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4800" dirty="0"/>
              <a:t>EFCOG Best Practices for Phased Return to Full Operations </a:t>
            </a:r>
          </a:p>
        </p:txBody>
      </p:sp>
    </p:spTree>
    <p:extLst>
      <p:ext uri="{BB962C8B-B14F-4D97-AF65-F5344CB8AC3E}">
        <p14:creationId xmlns:p14="http://schemas.microsoft.com/office/powerpoint/2010/main" val="3425090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21BE-9EB7-7949-B09F-AC7895E5A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13184"/>
            <a:ext cx="7886700" cy="735705"/>
          </a:xfrm>
        </p:spPr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827D1-9173-0D46-B701-768C11F32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1025"/>
            <a:ext cx="7886700" cy="460409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COVID-19 challenge requires a fully integrated approach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Unique site missions warrant a decentralized approach with centralized guidance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Continue to strengthen EFCOG/NNSA relationships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Provides real time communication and decision making.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Maximizes amount of NNSA program work to be accomplished in a safe and secure manner.  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9AA269-BA50-4542-9E57-E3E6B2043C1A}"/>
              </a:ext>
            </a:extLst>
          </p:cNvPr>
          <p:cNvCxnSpPr/>
          <p:nvPr/>
        </p:nvCxnSpPr>
        <p:spPr>
          <a:xfrm>
            <a:off x="133165" y="1048889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47700E5-B8BE-4D0A-B78D-BDB1E92253C1}"/>
              </a:ext>
            </a:extLst>
          </p:cNvPr>
          <p:cNvCxnSpPr>
            <a:cxnSpLocks/>
          </p:cNvCxnSpPr>
          <p:nvPr/>
        </p:nvCxnSpPr>
        <p:spPr>
          <a:xfrm flipV="1">
            <a:off x="8275653" y="297267"/>
            <a:ext cx="0" cy="957841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7BA725-F636-40A2-A472-EFE67EF83BAB}"/>
              </a:ext>
            </a:extLst>
          </p:cNvPr>
          <p:cNvSpPr txBox="1">
            <a:spLocks/>
          </p:cNvSpPr>
          <p:nvPr/>
        </p:nvSpPr>
        <p:spPr>
          <a:xfrm>
            <a:off x="6457950" y="639770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www.efcog.org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A307C9-8D11-41CE-BEFB-471FFB564C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006" y="6397702"/>
            <a:ext cx="1038687" cy="282422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9B8A6AC-4E4C-46E9-A675-A1CF01AECDE5}"/>
              </a:ext>
            </a:extLst>
          </p:cNvPr>
          <p:cNvCxnSpPr/>
          <p:nvPr/>
        </p:nvCxnSpPr>
        <p:spPr>
          <a:xfrm>
            <a:off x="133165" y="6270438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35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7F265-4BD1-9948-993A-9EA57C127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27" y="9068"/>
            <a:ext cx="7788181" cy="849086"/>
          </a:xfrm>
        </p:spPr>
        <p:txBody>
          <a:bodyPr/>
          <a:lstStyle/>
          <a:p>
            <a:pPr algn="ctr"/>
            <a:r>
              <a:rPr lang="en-US" dirty="0"/>
              <a:t>Development Team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151C2-4798-1541-A0E4-B47B02E3E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1554"/>
            <a:ext cx="7886700" cy="4765409"/>
          </a:xfrm>
        </p:spPr>
        <p:txBody>
          <a:bodyPr>
            <a:normAutofit/>
          </a:bodyPr>
          <a:lstStyle/>
          <a:p>
            <a:r>
              <a:rPr lang="en-US" dirty="0"/>
              <a:t>Doug Dearolph, HII</a:t>
            </a:r>
          </a:p>
          <a:p>
            <a:r>
              <a:rPr lang="en-US" dirty="0"/>
              <a:t>Kim Lebak, HII</a:t>
            </a:r>
          </a:p>
          <a:p>
            <a:r>
              <a:rPr lang="en-US" dirty="0"/>
              <a:t>Dave Eyler, LANL (Triad)</a:t>
            </a:r>
          </a:p>
          <a:p>
            <a:r>
              <a:rPr lang="en-US" dirty="0"/>
              <a:t>JC Wallace, NNSS (MSTS)</a:t>
            </a:r>
          </a:p>
          <a:p>
            <a:r>
              <a:rPr lang="en-US" dirty="0"/>
              <a:t>Gene Sievers, CNS</a:t>
            </a:r>
          </a:p>
          <a:p>
            <a:r>
              <a:rPr lang="en-US" dirty="0"/>
              <a:t>Morgan Smith, CNS</a:t>
            </a:r>
          </a:p>
          <a:p>
            <a:r>
              <a:rPr lang="en-US" dirty="0"/>
              <a:t>Michael Lempke, HII</a:t>
            </a:r>
          </a:p>
          <a:p>
            <a:r>
              <a:rPr lang="en-US" dirty="0"/>
              <a:t>Brian Bielecki, L&amp;A</a:t>
            </a:r>
          </a:p>
          <a:p>
            <a:pPr marL="0" indent="0">
              <a:buNone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9A9446B-7736-4783-BB81-01D8D3A49848}"/>
              </a:ext>
            </a:extLst>
          </p:cNvPr>
          <p:cNvCxnSpPr/>
          <p:nvPr/>
        </p:nvCxnSpPr>
        <p:spPr>
          <a:xfrm>
            <a:off x="106532" y="858154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0C31C1-1C3B-4959-9317-C5A13B32930F}"/>
              </a:ext>
            </a:extLst>
          </p:cNvPr>
          <p:cNvCxnSpPr>
            <a:cxnSpLocks/>
          </p:cNvCxnSpPr>
          <p:nvPr/>
        </p:nvCxnSpPr>
        <p:spPr>
          <a:xfrm flipV="1">
            <a:off x="8249020" y="106532"/>
            <a:ext cx="0" cy="957841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3965BBF-410D-491B-A1E6-DEC40DF90BEF}"/>
              </a:ext>
            </a:extLst>
          </p:cNvPr>
          <p:cNvSpPr txBox="1">
            <a:spLocks/>
          </p:cNvSpPr>
          <p:nvPr/>
        </p:nvSpPr>
        <p:spPr>
          <a:xfrm>
            <a:off x="6457950" y="6439054"/>
            <a:ext cx="2057400" cy="282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www.efcog.org</a:t>
            </a: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CA84283-4EDE-4CC1-9BBB-A6B642223F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006" y="6397702"/>
            <a:ext cx="1038687" cy="28242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339041-65BB-4F03-9F21-403C45B3C32F}"/>
              </a:ext>
            </a:extLst>
          </p:cNvPr>
          <p:cNvCxnSpPr/>
          <p:nvPr/>
        </p:nvCxnSpPr>
        <p:spPr>
          <a:xfrm>
            <a:off x="133165" y="6268959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384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7F265-4BD1-9948-993A-9EA57C127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27" y="9068"/>
            <a:ext cx="7788181" cy="849086"/>
          </a:xfrm>
        </p:spPr>
        <p:txBody>
          <a:bodyPr/>
          <a:lstStyle/>
          <a:p>
            <a:pPr algn="ctr"/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151C2-4798-1541-A0E4-B47B02E3E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1554"/>
            <a:ext cx="7886700" cy="476540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Objective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Guidance development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Key plan elements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Principles, practices, and risk considerations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Next steps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Path forward needs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9A9446B-7736-4783-BB81-01D8D3A49848}"/>
              </a:ext>
            </a:extLst>
          </p:cNvPr>
          <p:cNvCxnSpPr/>
          <p:nvPr/>
        </p:nvCxnSpPr>
        <p:spPr>
          <a:xfrm>
            <a:off x="106532" y="858154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0C31C1-1C3B-4959-9317-C5A13B32930F}"/>
              </a:ext>
            </a:extLst>
          </p:cNvPr>
          <p:cNvCxnSpPr>
            <a:cxnSpLocks/>
          </p:cNvCxnSpPr>
          <p:nvPr/>
        </p:nvCxnSpPr>
        <p:spPr>
          <a:xfrm flipV="1">
            <a:off x="8249020" y="106532"/>
            <a:ext cx="0" cy="957841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3965BBF-410D-491B-A1E6-DEC40DF90BEF}"/>
              </a:ext>
            </a:extLst>
          </p:cNvPr>
          <p:cNvSpPr txBox="1">
            <a:spLocks/>
          </p:cNvSpPr>
          <p:nvPr/>
        </p:nvSpPr>
        <p:spPr>
          <a:xfrm>
            <a:off x="6457950" y="6439054"/>
            <a:ext cx="2057400" cy="282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www.efcog.org</a:t>
            </a: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CA84283-4EDE-4CC1-9BBB-A6B642223F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006" y="6397702"/>
            <a:ext cx="1038687" cy="28242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339041-65BB-4F03-9F21-403C45B3C32F}"/>
              </a:ext>
            </a:extLst>
          </p:cNvPr>
          <p:cNvCxnSpPr/>
          <p:nvPr/>
        </p:nvCxnSpPr>
        <p:spPr>
          <a:xfrm>
            <a:off x="133165" y="6268959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564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7F265-4BD1-9948-993A-9EA57C127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27" y="9068"/>
            <a:ext cx="7770425" cy="849086"/>
          </a:xfrm>
        </p:spPr>
        <p:txBody>
          <a:bodyPr/>
          <a:lstStyle/>
          <a:p>
            <a:pPr algn="ctr"/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151C2-4798-1541-A0E4-B47B02E3E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0528"/>
            <a:ext cx="7886700" cy="483643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Provide best practices for phased return to full operation of essential missions guided by principles to mitigate risks with on time and budget execution</a:t>
            </a:r>
            <a:endParaRPr lang="en-US" sz="1200" dirty="0"/>
          </a:p>
          <a:p>
            <a:pPr lvl="2">
              <a:buFont typeface="Courier New" panose="02070309020205020404" pitchFamily="49" charset="0"/>
              <a:buChar char="o"/>
            </a:pPr>
            <a:endParaRPr lang="en-US" sz="1200" dirty="0"/>
          </a:p>
          <a:p>
            <a:pPr marL="1013222" lvl="2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Structured to include input from site M&amp;O partners, corporate parent, NNSA field and NNSA headquarters, consistent with the NNSA governance model 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dirty="0"/>
              <a:t>Provides a framework for sites to leverage </a:t>
            </a:r>
            <a:r>
              <a:rPr lang="en-US" dirty="0"/>
              <a:t>M&amp;O partners</a:t>
            </a:r>
            <a:r>
              <a:rPr kumimoji="0" lang="en-US" dirty="0"/>
              <a:t> and NNSA insights and practices to improve our return to full operations plans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dirty="0"/>
              <a:t>EFCOG will continue to collect and disseminate lessons learned from the field to contractors and NNSA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100" dirty="0"/>
          </a:p>
          <a:p>
            <a:pPr lvl="2">
              <a:buFont typeface="Wingdings" panose="05000000000000000000" pitchFamily="2" charset="2"/>
              <a:buChar char="§"/>
            </a:pPr>
            <a:endParaRPr lang="en-US" sz="21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631956-7494-4CA8-9E54-0A446FBB544F}"/>
              </a:ext>
            </a:extLst>
          </p:cNvPr>
          <p:cNvCxnSpPr/>
          <p:nvPr/>
        </p:nvCxnSpPr>
        <p:spPr>
          <a:xfrm>
            <a:off x="106532" y="858154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1B8FBE-CE8F-43CA-B403-F8C88A291E39}"/>
              </a:ext>
            </a:extLst>
          </p:cNvPr>
          <p:cNvCxnSpPr>
            <a:cxnSpLocks/>
          </p:cNvCxnSpPr>
          <p:nvPr/>
        </p:nvCxnSpPr>
        <p:spPr>
          <a:xfrm flipV="1">
            <a:off x="8249020" y="106532"/>
            <a:ext cx="0" cy="957841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2DCC0E1-00F9-463D-975B-5B0DAB0A6A05}"/>
              </a:ext>
            </a:extLst>
          </p:cNvPr>
          <p:cNvSpPr txBox="1">
            <a:spLocks/>
          </p:cNvSpPr>
          <p:nvPr/>
        </p:nvSpPr>
        <p:spPr>
          <a:xfrm>
            <a:off x="6457950" y="643422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www.efcog.org</a:t>
            </a:r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4F2FDF1-2397-4FDB-955C-41407BDD85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006" y="6397702"/>
            <a:ext cx="1038687" cy="282422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E3C5121-6B75-4503-8841-2CD1E45A687A}"/>
              </a:ext>
            </a:extLst>
          </p:cNvPr>
          <p:cNvCxnSpPr/>
          <p:nvPr/>
        </p:nvCxnSpPr>
        <p:spPr>
          <a:xfrm>
            <a:off x="106532" y="6286714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66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B977-706A-B640-AC8D-B9139A31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4" y="39063"/>
            <a:ext cx="7986111" cy="849086"/>
          </a:xfrm>
        </p:spPr>
        <p:txBody>
          <a:bodyPr/>
          <a:lstStyle/>
          <a:p>
            <a:pPr algn="ctr"/>
            <a:r>
              <a:rPr lang="en-US" dirty="0"/>
              <a:t> Guidance Development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66AA1-52CA-D744-9A62-709BA191E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779" y="903654"/>
            <a:ext cx="8399546" cy="5218849"/>
          </a:xfrm>
        </p:spPr>
        <p:txBody>
          <a:bodyPr/>
          <a:lstStyle/>
          <a:p>
            <a:pPr marL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5000"/>
              <a:buNone/>
            </a:pPr>
            <a:endParaRPr kumimoji="0" lang="en-US" sz="1800" b="1" u="sng" dirty="0"/>
          </a:p>
          <a:p>
            <a:pPr marL="542925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200" dirty="0"/>
              <a:t>Cross NNSA complex engagement  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dirty="0"/>
              <a:t>Production facilities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dirty="0"/>
              <a:t>Engineering &amp; Science Labs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dirty="0"/>
              <a:t>EFCOG team established to lead development</a:t>
            </a:r>
            <a:endParaRPr kumimoji="0" lang="en-US" dirty="0"/>
          </a:p>
          <a:p>
            <a:pPr marL="542925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200" dirty="0"/>
              <a:t>Broad Information sharing/bench marking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dirty="0"/>
              <a:t>M&amp;O partners</a:t>
            </a:r>
            <a:r>
              <a:rPr kumimoji="0" lang="en-US" dirty="0"/>
              <a:t> and corporate parent practices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dirty="0"/>
              <a:t>DOE-EM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dirty="0"/>
              <a:t>Nuclear Energy Institute</a:t>
            </a:r>
          </a:p>
          <a:p>
            <a:pPr marL="542925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200" dirty="0"/>
              <a:t>Information guides considerations for site-specific plans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dirty="0"/>
              <a:t>Principles apply to all; selective use of best practices</a:t>
            </a:r>
          </a:p>
          <a:p>
            <a:pPr marL="432197" indent="-342900">
              <a:buFont typeface="Arial" panose="020B0604020202020204" pitchFamily="34" charset="0"/>
              <a:buChar char="•"/>
            </a:pPr>
            <a:r>
              <a:rPr lang="en-US" sz="2200" dirty="0"/>
              <a:t>Guidance supports effective decentralized decision making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661C92-051F-44BA-87C8-9663AF4BC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0467E9-E812-4F88-AF84-372E9A742BE3}"/>
              </a:ext>
            </a:extLst>
          </p:cNvPr>
          <p:cNvCxnSpPr/>
          <p:nvPr/>
        </p:nvCxnSpPr>
        <p:spPr>
          <a:xfrm>
            <a:off x="106532" y="858154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2AABAB8-1107-4B0A-A606-743F72644ECB}"/>
              </a:ext>
            </a:extLst>
          </p:cNvPr>
          <p:cNvCxnSpPr>
            <a:cxnSpLocks/>
          </p:cNvCxnSpPr>
          <p:nvPr/>
        </p:nvCxnSpPr>
        <p:spPr>
          <a:xfrm flipV="1">
            <a:off x="8249020" y="106532"/>
            <a:ext cx="0" cy="957841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0049FE3-2284-4955-BB51-797D4E56C10F}"/>
              </a:ext>
            </a:extLst>
          </p:cNvPr>
          <p:cNvSpPr txBox="1">
            <a:spLocks/>
          </p:cNvSpPr>
          <p:nvPr/>
        </p:nvSpPr>
        <p:spPr>
          <a:xfrm>
            <a:off x="6457950" y="640987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www.efcog.org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C998BE4-CEE0-4CAB-8098-123CE8E560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006" y="6397702"/>
            <a:ext cx="1038687" cy="282422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EF82036-8BB1-4032-9132-8AFA4339A94A}"/>
              </a:ext>
            </a:extLst>
          </p:cNvPr>
          <p:cNvCxnSpPr/>
          <p:nvPr/>
        </p:nvCxnSpPr>
        <p:spPr>
          <a:xfrm>
            <a:off x="106532" y="6286714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11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B977-706A-B640-AC8D-B9139A31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283"/>
            <a:ext cx="7886700" cy="762338"/>
          </a:xfrm>
        </p:spPr>
        <p:txBody>
          <a:bodyPr/>
          <a:lstStyle/>
          <a:p>
            <a:r>
              <a:rPr lang="en-US" dirty="0"/>
              <a:t>Principles Guide Plan Details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66AA1-52CA-D744-9A62-709BA191E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444788"/>
            <a:ext cx="8248650" cy="4664464"/>
          </a:xfrm>
        </p:spPr>
        <p:txBody>
          <a:bodyPr>
            <a:normAutofit fontScale="925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Return to full operations is a phased process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sz="1900" dirty="0"/>
              <a:t>Plans identify organization areas, personnel and sequence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Govt. guidelines &amp; area conditions prioritize who and work performed  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sz="1900" dirty="0"/>
              <a:t>Communication with local officials; CDC risk factors applied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Govt. guidelines drive protective measures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sz="1900" dirty="0"/>
              <a:t>Exceptions to COVID-19 guidelines require risk mitigations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Triggers used for protective compensatory measures 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sz="1900" dirty="0"/>
              <a:t>Mission essential, non-compatible activities, and critical skill considerations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Training and fitness checks implemented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sz="1900" dirty="0"/>
              <a:t>Communications and training on protocols to minimize employee risks, self-monitoring and self-reporting expectations </a:t>
            </a:r>
          </a:p>
          <a:p>
            <a:pPr lvl="1"/>
            <a:endParaRPr lang="en-US" sz="2800" dirty="0"/>
          </a:p>
          <a:p>
            <a:pPr marL="457200" lvl="1" indent="0" fontAlgn="auto">
              <a:lnSpc>
                <a:spcPct val="100000"/>
              </a:lnSpc>
              <a:spcAft>
                <a:spcPts val="0"/>
              </a:spcAft>
              <a:buClrTx/>
              <a:buNone/>
            </a:pPr>
            <a:r>
              <a:rPr kumimoji="0" lang="en-US" sz="2000" b="1" dirty="0"/>
              <a:t> </a:t>
            </a:r>
          </a:p>
          <a:p>
            <a:pPr marL="742950" lvl="1" indent="-285750" fontAlgn="auto">
              <a:lnSpc>
                <a:spcPct val="10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endParaRPr kumimoji="0" lang="en-US" dirty="0"/>
          </a:p>
          <a:p>
            <a:pPr marL="200025" indent="0" fontAlgn="auto">
              <a:lnSpc>
                <a:spcPct val="100000"/>
              </a:lnSpc>
              <a:spcAft>
                <a:spcPts val="0"/>
              </a:spcAft>
              <a:buClrTx/>
              <a:buNone/>
            </a:pPr>
            <a:endParaRPr kumimoji="0"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9C8425-17C8-4C10-910E-8ABB931F8BEF}"/>
              </a:ext>
            </a:extLst>
          </p:cNvPr>
          <p:cNvCxnSpPr/>
          <p:nvPr/>
        </p:nvCxnSpPr>
        <p:spPr>
          <a:xfrm>
            <a:off x="133165" y="1133362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26A1F1-6262-4ADA-A213-489744B820F1}"/>
              </a:ext>
            </a:extLst>
          </p:cNvPr>
          <p:cNvCxnSpPr>
            <a:cxnSpLocks/>
          </p:cNvCxnSpPr>
          <p:nvPr/>
        </p:nvCxnSpPr>
        <p:spPr>
          <a:xfrm flipV="1">
            <a:off x="8275653" y="381740"/>
            <a:ext cx="0" cy="957841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998F03-3E96-4BCE-AE99-774C187AE78B}"/>
              </a:ext>
            </a:extLst>
          </p:cNvPr>
          <p:cNvSpPr txBox="1">
            <a:spLocks/>
          </p:cNvSpPr>
          <p:nvPr/>
        </p:nvSpPr>
        <p:spPr>
          <a:xfrm>
            <a:off x="6457950" y="639770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www.efcog.org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1CE7D5-D16B-4EC7-A751-5B563671E6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006" y="6397702"/>
            <a:ext cx="1038687" cy="28242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E6FEDB-1BE5-4DFB-BB09-7E9791C68B60}"/>
              </a:ext>
            </a:extLst>
          </p:cNvPr>
          <p:cNvCxnSpPr/>
          <p:nvPr/>
        </p:nvCxnSpPr>
        <p:spPr>
          <a:xfrm>
            <a:off x="71021" y="6292494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38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B977-706A-B640-AC8D-B9139A31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350"/>
            <a:ext cx="7886700" cy="815604"/>
          </a:xfrm>
        </p:spPr>
        <p:txBody>
          <a:bodyPr/>
          <a:lstStyle/>
          <a:p>
            <a:pPr algn="ctr"/>
            <a:r>
              <a:rPr lang="en-US" dirty="0"/>
              <a:t>Plan Details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66AA1-52CA-D744-9A62-709BA191E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5" y="1234191"/>
            <a:ext cx="8494992" cy="5159129"/>
          </a:xfrm>
        </p:spPr>
        <p:txBody>
          <a:bodyPr>
            <a:normAutofit/>
          </a:bodyPr>
          <a:lstStyle/>
          <a:p>
            <a:pPr marL="542925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200" dirty="0"/>
              <a:t>Leverage Best and Current Practices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sz="2000" dirty="0"/>
              <a:t>Y-12, Pantex, NNSS, LANL</a:t>
            </a:r>
          </a:p>
          <a:p>
            <a:pPr marL="542925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200" dirty="0"/>
              <a:t>Plan Expectations 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sz="2000" dirty="0"/>
              <a:t>Graded approach consistent with community/site conditions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sz="2000" dirty="0"/>
              <a:t>Physical separation and appropriate PPE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sz="2000" dirty="0"/>
              <a:t>Wellness checks – before, during and after site work</a:t>
            </a:r>
          </a:p>
          <a:p>
            <a:pPr marL="542925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200" dirty="0"/>
              <a:t>Risk considerations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sz="2000" dirty="0"/>
              <a:t>Compensatory measures and liability considerations </a:t>
            </a:r>
          </a:p>
          <a:p>
            <a:pPr marL="542925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200" dirty="0"/>
              <a:t>Suggested communications and training</a:t>
            </a:r>
          </a:p>
          <a:p>
            <a:pPr marL="542925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200" dirty="0"/>
              <a:t>Use of appropriate medical protocols</a:t>
            </a:r>
          </a:p>
          <a:p>
            <a:pPr marL="542925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200" dirty="0"/>
              <a:t>Established sequence for return  </a:t>
            </a:r>
          </a:p>
          <a:p>
            <a:pPr marL="542925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200" dirty="0"/>
              <a:t>Identification of potential mitigations requiring regulatory relief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endParaRPr kumimoji="0" lang="en-US" sz="2200" dirty="0"/>
          </a:p>
          <a:p>
            <a:pPr marL="200025" indent="0" fontAlgn="auto">
              <a:lnSpc>
                <a:spcPct val="100000"/>
              </a:lnSpc>
              <a:spcAft>
                <a:spcPts val="0"/>
              </a:spcAft>
              <a:buClrTx/>
              <a:buNone/>
            </a:pPr>
            <a:endParaRPr kumimoji="0"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C28C4D0-6D2B-468B-B2D0-008116A50993}"/>
              </a:ext>
            </a:extLst>
          </p:cNvPr>
          <p:cNvCxnSpPr/>
          <p:nvPr/>
        </p:nvCxnSpPr>
        <p:spPr>
          <a:xfrm>
            <a:off x="133165" y="1010653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DFA7F9-AAFB-4C80-AB6A-1944A4B5ED67}"/>
              </a:ext>
            </a:extLst>
          </p:cNvPr>
          <p:cNvCxnSpPr>
            <a:cxnSpLocks/>
          </p:cNvCxnSpPr>
          <p:nvPr/>
        </p:nvCxnSpPr>
        <p:spPr>
          <a:xfrm flipV="1">
            <a:off x="8275653" y="259031"/>
            <a:ext cx="0" cy="957841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87AB50-D4CE-4B8C-86D3-BE624BBE5DB0}"/>
              </a:ext>
            </a:extLst>
          </p:cNvPr>
          <p:cNvSpPr txBox="1">
            <a:spLocks/>
          </p:cNvSpPr>
          <p:nvPr/>
        </p:nvSpPr>
        <p:spPr>
          <a:xfrm>
            <a:off x="6457950" y="643429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www.efcog.org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03B682-C188-47CD-986D-5D7652A535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006" y="6397702"/>
            <a:ext cx="1038687" cy="28242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01703B-5A3F-4685-9F07-92B48DB01A18}"/>
              </a:ext>
            </a:extLst>
          </p:cNvPr>
          <p:cNvCxnSpPr/>
          <p:nvPr/>
        </p:nvCxnSpPr>
        <p:spPr>
          <a:xfrm>
            <a:off x="133165" y="6304469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363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B977-706A-B640-AC8D-B9139A31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025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66AA1-52CA-D744-9A62-709BA191E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2" y="1189545"/>
            <a:ext cx="8375483" cy="4977720"/>
          </a:xfrm>
        </p:spPr>
        <p:txBody>
          <a:bodyPr/>
          <a:lstStyle/>
          <a:p>
            <a:pPr marL="542925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400" dirty="0"/>
              <a:t>Integrate key guidelines 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dirty="0"/>
              <a:t>NNSA working group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dirty="0"/>
              <a:t>EFCOG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dirty="0"/>
              <a:t>Other Federal guidelines </a:t>
            </a:r>
          </a:p>
          <a:p>
            <a:pPr marL="542925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400" dirty="0"/>
              <a:t>Develop site specific plans driven by</a:t>
            </a:r>
            <a:r>
              <a:rPr kumimoji="0" lang="en-US" sz="2200" dirty="0"/>
              <a:t>: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dirty="0"/>
              <a:t>Essential mission work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dirty="0"/>
              <a:t>Geographical COVID-19 conditions</a:t>
            </a:r>
          </a:p>
          <a:p>
            <a:pPr marL="542925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400" dirty="0"/>
              <a:t>Plan approvals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dirty="0"/>
              <a:t>Field office and </a:t>
            </a:r>
            <a:r>
              <a:rPr lang="en-US" dirty="0"/>
              <a:t>M&amp;O partner</a:t>
            </a:r>
            <a:r>
              <a:rPr kumimoji="0" lang="en-US" dirty="0"/>
              <a:t> leaders</a:t>
            </a:r>
          </a:p>
          <a:p>
            <a:pPr marL="542925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400" dirty="0"/>
              <a:t>Apply lessons learned 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dirty="0"/>
              <a:t>Cross complex information sharing</a:t>
            </a:r>
          </a:p>
          <a:p>
            <a:pPr marL="1013222" lvl="2" indent="-342900" fontAlgn="auto">
              <a:lnSpc>
                <a:spcPct val="100000"/>
              </a:lnSpc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kumimoji="0" lang="en-US" dirty="0"/>
              <a:t>Ongoing working group reviews and recommendations</a:t>
            </a:r>
          </a:p>
          <a:p>
            <a:pPr marL="542925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kumimoji="0" lang="en-US" sz="2000" dirty="0"/>
          </a:p>
          <a:p>
            <a:pPr marL="542925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kumimoji="0"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C11162D-488A-4E47-80BF-9FDEFB91EF1A}"/>
              </a:ext>
            </a:extLst>
          </p:cNvPr>
          <p:cNvCxnSpPr/>
          <p:nvPr/>
        </p:nvCxnSpPr>
        <p:spPr>
          <a:xfrm>
            <a:off x="133165" y="1062340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F082452-0EE3-46B4-AEAF-AAB1EF71D543}"/>
              </a:ext>
            </a:extLst>
          </p:cNvPr>
          <p:cNvCxnSpPr>
            <a:cxnSpLocks/>
          </p:cNvCxnSpPr>
          <p:nvPr/>
        </p:nvCxnSpPr>
        <p:spPr>
          <a:xfrm flipV="1">
            <a:off x="8275653" y="310718"/>
            <a:ext cx="0" cy="957841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AE6ADD-AA60-4114-A4FA-7E1953D9867C}"/>
              </a:ext>
            </a:extLst>
          </p:cNvPr>
          <p:cNvSpPr txBox="1">
            <a:spLocks/>
          </p:cNvSpPr>
          <p:nvPr/>
        </p:nvSpPr>
        <p:spPr>
          <a:xfrm>
            <a:off x="6457950" y="639770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www.efcog.org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E1F2BB-C07C-4B3D-8B79-4C8F7860CE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006" y="6397702"/>
            <a:ext cx="1038687" cy="28242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4269B8-19AF-4B36-AA3E-0BB3EB594704}"/>
              </a:ext>
            </a:extLst>
          </p:cNvPr>
          <p:cNvCxnSpPr/>
          <p:nvPr/>
        </p:nvCxnSpPr>
        <p:spPr>
          <a:xfrm>
            <a:off x="133165" y="6286714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472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B977-706A-B640-AC8D-B9139A31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8870"/>
          </a:xfrm>
        </p:spPr>
        <p:txBody>
          <a:bodyPr/>
          <a:lstStyle/>
          <a:p>
            <a:pPr algn="ctr"/>
            <a:r>
              <a:rPr lang="en-US" dirty="0"/>
              <a:t>Path Forward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66AA1-52CA-D744-9A62-709BA191E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233996"/>
            <a:ext cx="8407567" cy="4550800"/>
          </a:xfrm>
        </p:spPr>
        <p:txBody>
          <a:bodyPr/>
          <a:lstStyle/>
          <a:p>
            <a:pPr marL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5000"/>
              <a:buNone/>
            </a:pPr>
            <a:endParaRPr kumimoji="0" lang="en-US" sz="1800" b="1" u="sng" dirty="0"/>
          </a:p>
          <a:p>
            <a:pPr marL="657225" indent="-4572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700" dirty="0"/>
              <a:t>Alignment among NNSA and EFCOG leaders on </a:t>
            </a:r>
            <a:r>
              <a:rPr lang="en-US" sz="2700" dirty="0"/>
              <a:t>using centralized guidance for decentralized site plan decision-making</a:t>
            </a:r>
            <a:r>
              <a:rPr kumimoji="0" lang="en-US" sz="2700" dirty="0"/>
              <a:t> </a:t>
            </a:r>
          </a:p>
          <a:p>
            <a:pPr marL="800100" lvl="1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kumimoji="0" lang="en-US" sz="1200" dirty="0"/>
          </a:p>
          <a:p>
            <a:pPr marL="657225" indent="-4572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700" dirty="0"/>
              <a:t>Mature EFCOG and NNSA COVID-19 working group interfaces to continue sharing and applying lessons learned</a:t>
            </a:r>
          </a:p>
          <a:p>
            <a:pPr marL="800100" lvl="1" indent="-342900" fontAlgn="auto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kumimoji="0" lang="en-US" sz="1200" dirty="0"/>
          </a:p>
          <a:p>
            <a:pPr marL="670322" lvl="2" indent="0" fontAlgn="auto">
              <a:lnSpc>
                <a:spcPct val="100000"/>
              </a:lnSpc>
              <a:spcAft>
                <a:spcPts val="0"/>
              </a:spcAft>
              <a:buClrTx/>
              <a:buNone/>
            </a:pPr>
            <a:endParaRPr kumimoji="0" lang="en-US" sz="2000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C93A271-BF63-4839-8D55-0F5BFFC9DD0F}"/>
              </a:ext>
            </a:extLst>
          </p:cNvPr>
          <p:cNvCxnSpPr/>
          <p:nvPr/>
        </p:nvCxnSpPr>
        <p:spPr>
          <a:xfrm>
            <a:off x="71021" y="1106728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DB070FA-CDEB-472C-B9DA-F190C062A5DB}"/>
              </a:ext>
            </a:extLst>
          </p:cNvPr>
          <p:cNvCxnSpPr>
            <a:cxnSpLocks/>
          </p:cNvCxnSpPr>
          <p:nvPr/>
        </p:nvCxnSpPr>
        <p:spPr>
          <a:xfrm flipV="1">
            <a:off x="8213509" y="355106"/>
            <a:ext cx="0" cy="957841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8E0DA4-F81E-484D-AFC1-2BD3EA99921B}"/>
              </a:ext>
            </a:extLst>
          </p:cNvPr>
          <p:cNvSpPr txBox="1">
            <a:spLocks/>
          </p:cNvSpPr>
          <p:nvPr/>
        </p:nvSpPr>
        <p:spPr>
          <a:xfrm>
            <a:off x="6457950" y="643011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www.efcog.org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BD4CBF-0FE2-4982-A462-1B00B93947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006" y="6397702"/>
            <a:ext cx="1038687" cy="28242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0056C30-5EC2-4C4A-9781-F16E288B07B2}"/>
              </a:ext>
            </a:extLst>
          </p:cNvPr>
          <p:cNvCxnSpPr/>
          <p:nvPr/>
        </p:nvCxnSpPr>
        <p:spPr>
          <a:xfrm>
            <a:off x="71021" y="6260081"/>
            <a:ext cx="8877670" cy="0"/>
          </a:xfrm>
          <a:prstGeom prst="line">
            <a:avLst/>
          </a:prstGeom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634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611D648F249947B4DB951543EF58B1" ma:contentTypeVersion="13" ma:contentTypeDescription="Create a new document." ma:contentTypeScope="" ma:versionID="46bcfba93cc9da7c5c0b00d46786b5ef">
  <xsd:schema xmlns:xsd="http://www.w3.org/2001/XMLSchema" xmlns:xs="http://www.w3.org/2001/XMLSchema" xmlns:p="http://schemas.microsoft.com/office/2006/metadata/properties" xmlns:ns3="1ad61f61-bc30-4797-b0b4-e07103da586d" xmlns:ns4="8b9b965d-a798-4cb2-923c-6f8098fbf1f4" targetNamespace="http://schemas.microsoft.com/office/2006/metadata/properties" ma:root="true" ma:fieldsID="ed7d42ce495f30605991b88544d84577" ns3:_="" ns4:_="">
    <xsd:import namespace="1ad61f61-bc30-4797-b0b4-e07103da586d"/>
    <xsd:import namespace="8b9b965d-a798-4cb2-923c-6f8098fbf1f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d61f61-bc30-4797-b0b4-e07103da58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b965d-a798-4cb2-923c-6f8098fbf1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909B17-8645-41F3-927C-5195671582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2096F6-14BD-48AF-9174-7859EB2AEE2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232939-F3FF-48EF-B691-B59F884DE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d61f61-bc30-4797-b0b4-e07103da586d"/>
    <ds:schemaRef ds:uri="8b9b965d-a798-4cb2-923c-6f8098fbf1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22721</TotalTime>
  <Words>555</Words>
  <Application>Microsoft Office PowerPoint</Application>
  <PresentationFormat>On-screen Show (4:3)</PresentationFormat>
  <Paragraphs>112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Office Theme</vt:lpstr>
      <vt:lpstr>PowerPoint Presentation</vt:lpstr>
      <vt:lpstr>Development Team </vt:lpstr>
      <vt:lpstr>Topics</vt:lpstr>
      <vt:lpstr>Objective</vt:lpstr>
      <vt:lpstr> Guidance Development  </vt:lpstr>
      <vt:lpstr>Principles Guide Plan Details   </vt:lpstr>
      <vt:lpstr>Plan Details </vt:lpstr>
      <vt:lpstr>Next Steps</vt:lpstr>
      <vt:lpstr>Path Forward Needs</vt:lpstr>
      <vt:lpstr>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DOE Priorities And Transition  Martin Schneider</dc:title>
  <dc:creator>Martin Schneider</dc:creator>
  <cp:lastModifiedBy>Christine Frei</cp:lastModifiedBy>
  <cp:revision>326</cp:revision>
  <cp:lastPrinted>2018-03-27T17:36:16Z</cp:lastPrinted>
  <dcterms:created xsi:type="dcterms:W3CDTF">2016-04-25T01:29:14Z</dcterms:created>
  <dcterms:modified xsi:type="dcterms:W3CDTF">2020-06-04T00:06:20Z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0x01010054611D648F249947B4DB951543EF58B1</vt:lpwstr>
  </property>
</Properties>
</file>