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3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59" r:id="rId2"/>
    <p:sldId id="2630" r:id="rId3"/>
    <p:sldId id="2625" r:id="rId4"/>
    <p:sldId id="2627" r:id="rId5"/>
    <p:sldId id="666" r:id="rId6"/>
    <p:sldId id="2626" r:id="rId7"/>
    <p:sldId id="667" r:id="rId8"/>
    <p:sldId id="668" r:id="rId9"/>
    <p:sldId id="2629" r:id="rId10"/>
    <p:sldId id="2628" r:id="rId11"/>
    <p:sldId id="65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FFFFCC"/>
    <a:srgbClr val="E6B9B8"/>
    <a:srgbClr val="CCD5EA"/>
    <a:srgbClr val="E7EBF5"/>
    <a:srgbClr val="336699"/>
    <a:srgbClr val="C2FFF0"/>
    <a:srgbClr val="CC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1C0CB-8F5F-4AB2-BCBD-8DA07A9A8B66}" v="2" dt="2022-06-13T17:12:31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196" autoAdjust="0"/>
    <p:restoredTop sz="94322" autoAdjust="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20" y="-660"/>
      </p:cViewPr>
      <p:guideLst>
        <p:guide orient="horz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05971082354946"/>
          <c:y val="3.8065429321334832E-2"/>
          <c:w val="0.83967994520180567"/>
          <c:h val="0.619046494188226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0.86956521739130432</c:v>
                </c:pt>
                <c:pt idx="1">
                  <c:v>0.83720930232558144</c:v>
                </c:pt>
                <c:pt idx="2">
                  <c:v>0.81578947368421051</c:v>
                </c:pt>
                <c:pt idx="3">
                  <c:v>0.83333333333333337</c:v>
                </c:pt>
                <c:pt idx="4">
                  <c:v>0.91304347826086951</c:v>
                </c:pt>
                <c:pt idx="5">
                  <c:v>0.88235294117647056</c:v>
                </c:pt>
                <c:pt idx="6">
                  <c:v>0.9375</c:v>
                </c:pt>
                <c:pt idx="7">
                  <c:v>0.89473684210526316</c:v>
                </c:pt>
                <c:pt idx="8">
                  <c:v>0.9</c:v>
                </c:pt>
                <c:pt idx="9">
                  <c:v>0.92307692307692313</c:v>
                </c:pt>
                <c:pt idx="10">
                  <c:v>0.9375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85-48EF-91C6-2E3446FC75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</c:v>
                </c:pt>
              </c:strCache>
            </c:strRef>
          </c:tx>
          <c:spPr>
            <a:ln w="76200">
              <a:prstDash val="sysDash"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0.54347826086956519</c:v>
                </c:pt>
                <c:pt idx="1">
                  <c:v>0.62790697674418605</c:v>
                </c:pt>
                <c:pt idx="2">
                  <c:v>0.71052631578947367</c:v>
                </c:pt>
                <c:pt idx="3">
                  <c:v>0.75</c:v>
                </c:pt>
                <c:pt idx="4">
                  <c:v>0.82608695652173914</c:v>
                </c:pt>
                <c:pt idx="5">
                  <c:v>0.82352941176470584</c:v>
                </c:pt>
                <c:pt idx="6">
                  <c:v>0.75</c:v>
                </c:pt>
                <c:pt idx="7">
                  <c:v>0.68421052631578949</c:v>
                </c:pt>
                <c:pt idx="8">
                  <c:v>0.8</c:v>
                </c:pt>
                <c:pt idx="9">
                  <c:v>0.76923076923076927</c:v>
                </c:pt>
                <c:pt idx="10">
                  <c:v>0.875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85-48EF-91C6-2E3446FC75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DOE Target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Sheet1!$D$2:$D$12</c:f>
            </c:numRef>
          </c:val>
          <c:smooth val="0"/>
          <c:extLst>
            <c:ext xmlns:c16="http://schemas.microsoft.com/office/drawing/2014/chart" uri="{C3380CC4-5D6E-409C-BE32-E72D297353CC}">
              <c16:uniqueId val="{00000002-9485-48EF-91C6-2E3446FC7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412296"/>
        <c:axId val="402411904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Total No. Projects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46</c:v>
                      </c:pt>
                      <c:pt idx="1">
                        <c:v>43</c:v>
                      </c:pt>
                      <c:pt idx="2">
                        <c:v>38</c:v>
                      </c:pt>
                      <c:pt idx="3">
                        <c:v>36</c:v>
                      </c:pt>
                      <c:pt idx="4">
                        <c:v>23</c:v>
                      </c:pt>
                      <c:pt idx="5">
                        <c:v>17</c:v>
                      </c:pt>
                      <c:pt idx="6">
                        <c:v>16</c:v>
                      </c:pt>
                      <c:pt idx="7">
                        <c:v>19</c:v>
                      </c:pt>
                      <c:pt idx="8">
                        <c:v>20</c:v>
                      </c:pt>
                      <c:pt idx="9">
                        <c:v>13</c:v>
                      </c:pt>
                      <c:pt idx="10">
                        <c:v>16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485-48EF-91C6-2E3446FC75F6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No. DOE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40</c:v>
                      </c:pt>
                      <c:pt idx="1">
                        <c:v>36</c:v>
                      </c:pt>
                      <c:pt idx="2">
                        <c:v>31</c:v>
                      </c:pt>
                      <c:pt idx="3">
                        <c:v>30</c:v>
                      </c:pt>
                      <c:pt idx="4">
                        <c:v>21</c:v>
                      </c:pt>
                      <c:pt idx="5">
                        <c:v>15</c:v>
                      </c:pt>
                      <c:pt idx="6">
                        <c:v>15</c:v>
                      </c:pt>
                      <c:pt idx="7">
                        <c:v>17</c:v>
                      </c:pt>
                      <c:pt idx="8">
                        <c:v>18</c:v>
                      </c:pt>
                      <c:pt idx="9">
                        <c:v>12</c:v>
                      </c:pt>
                      <c:pt idx="10">
                        <c:v>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485-48EF-91C6-2E3446FC75F6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No. PMI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25</c:v>
                      </c:pt>
                      <c:pt idx="1">
                        <c:v>27</c:v>
                      </c:pt>
                      <c:pt idx="2">
                        <c:v>27</c:v>
                      </c:pt>
                      <c:pt idx="3">
                        <c:v>27</c:v>
                      </c:pt>
                      <c:pt idx="4">
                        <c:v>19</c:v>
                      </c:pt>
                      <c:pt idx="5">
                        <c:v>14</c:v>
                      </c:pt>
                      <c:pt idx="6">
                        <c:v>12</c:v>
                      </c:pt>
                      <c:pt idx="7">
                        <c:v>13</c:v>
                      </c:pt>
                      <c:pt idx="8">
                        <c:v>16</c:v>
                      </c:pt>
                      <c:pt idx="9">
                        <c:v>10</c:v>
                      </c:pt>
                      <c:pt idx="10">
                        <c:v>14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485-48EF-91C6-2E3446FC75F6}"/>
                  </c:ext>
                </c:extLst>
              </c15:ser>
            </c15:filteredLineSeries>
          </c:ext>
        </c:extLst>
      </c:lineChart>
      <c:catAx>
        <c:axId val="40241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402411904"/>
        <c:crosses val="autoZero"/>
        <c:auto val="1"/>
        <c:lblAlgn val="ctr"/>
        <c:lblOffset val="100"/>
        <c:noMultiLvlLbl val="0"/>
      </c:catAx>
      <c:valAx>
        <c:axId val="402411904"/>
        <c:scaling>
          <c:orientation val="minMax"/>
          <c:max val="1.05"/>
          <c:min val="0.3000000000000000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>
                    <a:latin typeface="Calibri" panose="020F0502020204030204" pitchFamily="34" charset="0"/>
                  </a:defRPr>
                </a:pPr>
                <a:r>
                  <a:rPr lang="en-US" sz="2000" dirty="0">
                    <a:latin typeface="Calibri" panose="020F0502020204030204" pitchFamily="34" charset="0"/>
                  </a:rPr>
                  <a:t>Percent Success</a:t>
                </a:r>
              </a:p>
            </c:rich>
          </c:tx>
          <c:layout>
            <c:manualLayout>
              <c:xMode val="edge"/>
              <c:yMode val="edge"/>
              <c:x val="9.2340750700558964E-3"/>
              <c:y val="0.21068559215213459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alibri" panose="020F0502020204030204" pitchFamily="34" charset="0"/>
              </a:defRPr>
            </a:pPr>
            <a:endParaRPr lang="en-US"/>
          </a:p>
        </c:txPr>
        <c:crossAx val="402412296"/>
        <c:crosses val="autoZero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700" b="1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>
                <a:solidFill>
                  <a:schemeClr val="tx1"/>
                </a:solidFill>
              </a:rPr>
              <a:t>February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6EA-4A0B-BCE9-05843FBB9BD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A-4A0B-BCE9-05843FBB9BD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6EA-4A0B-BCE9-05843FBB9BDB}"/>
              </c:ext>
            </c:extLst>
          </c:dPt>
          <c:dLbls>
            <c:dLbl>
              <c:idx val="1"/>
              <c:layout>
                <c:manualLayout>
                  <c:x val="-0.29682076021112391"/>
                  <c:y val="6.501228715248839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6EA-4A0B-BCE9-05843FBB9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Yellow</c:v>
                </c:pt>
                <c:pt idx="1">
                  <c:v>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A-4A0B-BCE9-05843FBB9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1561120"/>
        <c:axId val="1141563088"/>
      </c:barChart>
      <c:catAx>
        <c:axId val="11415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1563088"/>
        <c:crosses val="autoZero"/>
        <c:auto val="1"/>
        <c:lblAlgn val="ctr"/>
        <c:lblOffset val="100"/>
        <c:noMultiLvlLbl val="0"/>
      </c:catAx>
      <c:valAx>
        <c:axId val="114156308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156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February</a:t>
            </a:r>
            <a:r>
              <a:rPr lang="en-US" sz="2000" b="1" baseline="0" dirty="0">
                <a:solidFill>
                  <a:schemeClr val="tx1"/>
                </a:solidFill>
              </a:rPr>
              <a:t> 2022</a:t>
            </a:r>
            <a:endParaRPr lang="en-US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34-4289-B5AD-93374D88D2B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34-4289-B5AD-93374D88D2B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34-4289-B5AD-93374D88D2BD}"/>
              </c:ext>
            </c:extLst>
          </c:dPt>
          <c:dLbls>
            <c:dLbl>
              <c:idx val="0"/>
              <c:layout>
                <c:manualLayout>
                  <c:x val="6.2605943662978988E-2"/>
                  <c:y val="-0.55190365356701443"/>
                </c:manualLayout>
              </c:layout>
              <c:tx>
                <c:rich>
                  <a:bodyPr/>
                  <a:lstStyle/>
                  <a:p>
                    <a:fld id="{583E75DA-A23B-40C9-A073-2216AFC3ED2E}" type="VALUE">
                      <a:rPr lang="en-US" sz="18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734-4289-B5AD-93374D88D2BD}"/>
                </c:ext>
              </c:extLst>
            </c:dLbl>
            <c:dLbl>
              <c:idx val="1"/>
              <c:layout>
                <c:manualLayout>
                  <c:x val="1.6889881053414391E-3"/>
                  <c:y val="8.8296238116083142E-2"/>
                </c:manualLayout>
              </c:layout>
              <c:tx>
                <c:rich>
                  <a:bodyPr/>
                  <a:lstStyle/>
                  <a:p>
                    <a:fld id="{30C91DE8-9901-449E-BB67-0AB9F340E14B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34-4289-B5AD-93374D88D2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Yellow</c:v>
                </c:pt>
                <c:pt idx="1">
                  <c:v>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34-4289-B5AD-93374D88D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7466992"/>
        <c:axId val="1127465024"/>
      </c:barChart>
      <c:catAx>
        <c:axId val="112746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465024"/>
        <c:crosses val="autoZero"/>
        <c:auto val="1"/>
        <c:lblAlgn val="ctr"/>
        <c:lblOffset val="100"/>
        <c:noMultiLvlLbl val="0"/>
      </c:catAx>
      <c:valAx>
        <c:axId val="112746502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46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0.20437</cdr:x>
      <cdr:y>0.16608</cdr:y>
    </cdr:from>
    <cdr:to>
      <cdr:x>0.94687</cdr:x>
      <cdr:y>0.16608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0E5AC01-78BF-46C8-8B29-46232D4C7078}"/>
            </a:ext>
          </a:extLst>
        </cdr:cNvPr>
        <cdr:cNvCxnSpPr/>
      </cdr:nvCxnSpPr>
      <cdr:spPr>
        <a:xfrm xmlns:a="http://schemas.openxmlformats.org/drawingml/2006/main">
          <a:off x="1702168" y="754587"/>
          <a:ext cx="618411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t" anchorCtr="0" compatLnSpc="1">
            <a:prstTxWarp prst="textNoShape">
              <a:avLst/>
            </a:prstTxWarp>
          </a:bodyPr>
          <a:lstStyle>
            <a:lvl1pPr defTabSz="881063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b" anchorCtr="0" compatLnSpc="1">
            <a:prstTxWarp prst="textNoShape">
              <a:avLst/>
            </a:prstTxWarp>
          </a:bodyPr>
          <a:lstStyle>
            <a:lvl1pPr defTabSz="881063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u="none"/>
            </a:lvl1pPr>
          </a:lstStyle>
          <a:p>
            <a:pPr>
              <a:defRPr/>
            </a:pPr>
            <a:fld id="{2142D027-AE58-43D2-BA60-A8615A2AE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98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defTabSz="931863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3850" y="4416425"/>
            <a:ext cx="63912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97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1925" y="8832850"/>
            <a:ext cx="3038475" cy="463550"/>
          </a:xfrm>
          <a:prstGeom prst="rect">
            <a:avLst/>
          </a:prstGeom>
          <a:noFill/>
        </p:spPr>
        <p:txBody>
          <a:bodyPr/>
          <a:lstStyle/>
          <a:p>
            <a:fld id="{11073454-8F75-44E9-B826-FD9AC4007D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9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BC7C9-E176-4774-8B25-2F1FA07EF0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9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Climate Adaptation, Resilience and Sustainability, April 5, 2022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Executive Order (E.O.) 14057: Catalyzing Clean Energy Industries and Jobs Through Federal Sustainability, with accompanying Office of Management and Budget (OMB) Memo M-22-06 (both December 8, 2021), and the Department of Energy (DOE) 2021 Climate Adaptation and Resilience Plan (August 2021), create requirements applicable to DOE capital asset projects.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Performance Baseline Deviation Root Cause Analysis (RCA) and Corrective Action Plans (CAP)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FY2022 National Defense Authorization Act change to minor construction and construction design thresholds</a:t>
            </a:r>
          </a:p>
          <a:p>
            <a:pPr lvl="1"/>
            <a:r>
              <a:rPr lang="en-US" dirty="0"/>
              <a:t>SEC. 3115. Modification of Requirements for Certain Construction Projects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Minor Construction Threshold for Plant Projects - Section 4701(2) of the Atomic Energy Defense Act (50 U.S.C. 2741(2)) is amended by striking ‘‘$20,000,000’’ and inserting ‘‘$25,000,000’’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Construction Design Threshold - Section 4706(b) of the Atomic Energy Defense Act (50 U.S.C. 2746(b)) is amended by striking ‘‘$2,000,000’’ each place it appears and inserting ‘‘$5,000,000’’.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Climate Adaptation, Resilience and Sustainability, April 5, 2022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Executive Order (E.O.) 14057: Catalyzing Clean Energy Industries and Jobs Through Federal Sustainability, with accompanying Office of Management and Budget (OMB) Memo M-22-06 (both December 8, 2021), and the Department of Energy (DOE) 2021 Climate Adaptation and Resilience Plan (August 2021), create requirements applicable to DOE capital asset projects.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Performance Baseline Deviation Root Cause Analysis (RCA) and Corrective Action Plans (CAP)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FY2022 National Defense Authorization Act change to minor construction and construction design thresholds</a:t>
            </a:r>
          </a:p>
          <a:p>
            <a:pPr lvl="1"/>
            <a:r>
              <a:rPr lang="en-US" dirty="0"/>
              <a:t>SEC. 3115. Modification of Requirements for Certain Construction Projects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Minor Construction Threshold for Plant Projects - Section 4701(2) of the Atomic Energy Defense Act (50 U.S.C. 2741(2)) is amended by striking ‘‘$20,000,000’’ and inserting ‘‘$25,000,000’’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Construction Design Threshold - Section 4706(b) of the Atomic Energy Defense Act (50 U.S.C. 2746(b)) is amended by striking ‘‘$2,000,000’’ each place it appears and inserting ‘‘$5,000,000’’.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52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Climate Adaptation, Resilience and Sustainability, April 5, 2022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Executive Order (E.O.) 14057: Catalyzing Clean Energy Industries and Jobs Through Federal Sustainability, with accompanying Office of Management and Budget (OMB) Memo M-22-06 (both December 8, 2021), and the Department of Energy (DOE) 2021 Climate Adaptation and Resilience Plan (August 2021), create requirements applicable to DOE capital asset projects.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Performance Baseline Deviation Root Cause Analysis (RCA) and Corrective Action Plans (CAP)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FY2022 National Defense Authorization Act change to minor construction and construction design thresholds</a:t>
            </a:r>
          </a:p>
          <a:p>
            <a:pPr lvl="1"/>
            <a:r>
              <a:rPr lang="en-US" dirty="0"/>
              <a:t>SEC. 3115. Modification of Requirements for Certain Construction Projects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Minor Construction Threshold for Plant Projects - Section 4701(2) of the Atomic Energy Defense Act (50 U.S.C. 2741(2)) is amended by striking ‘‘$20,000,000’’ and inserting ‘‘$25,000,000’’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Construction Design Threshold - Section 4706(b) of the Atomic Energy Defense Act (50 U.S.C. 2746(b)) is amended by striking ‘‘$2,000,000’’ each place it appears and inserting ‘‘$5,000,000’’.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3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Climate Adaptation, Resilience and Sustainability, April 5, 2022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Executive Order (E.O.) 14057: Catalyzing Clean Energy Industries and Jobs Through Federal Sustainability, with accompanying Office of Management and Budget (OMB) Memo M-22-06 (both December 8, 2021), and the Department of Energy (DOE) 2021 Climate Adaptation and Resilience Plan (August 2021), create requirements applicable to DOE capital asset projects.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Performance Baseline Deviation Root Cause Analysis (RCA) and Corrective Action Plans (CAP)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Policy memorandum on FY2022 National Defense Authorization Act change to minor construction and construction design thresholds</a:t>
            </a:r>
          </a:p>
          <a:p>
            <a:pPr lvl="1"/>
            <a:r>
              <a:rPr lang="en-US" dirty="0"/>
              <a:t>SEC. 3115. Modification of Requirements for Certain Construction Projects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Minor Construction Threshold for Plant Projects - Section 4701(2) of the Atomic Energy Defense Act (50 U.S.C. 2741(2)) is amended by striking ‘‘$20,000,000’’ and inserting ‘‘$25,000,000’’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en-US" dirty="0"/>
              <a:t>Increase in Construction Design Threshold - Section 4706(b) of the Atomic Energy Defense Act (50 U.S.C. 2746(b)) is amended by striking ‘‘$2,000,000’’ each place it appears and inserting ‘‘$5,000,000’’.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5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255588" y="3427413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69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8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8911-8466-4442-9F11-95AA02B35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9" descr="DOE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24" y="85064"/>
            <a:ext cx="1364512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1009-2829-4885-AFFC-2825C1DB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65159" y="6423462"/>
            <a:ext cx="499145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FD223645-C481-403D-BB1B-3D92B97A7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387475" y="96838"/>
            <a:ext cx="744378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604963"/>
            <a:ext cx="856773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255588" y="1254125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84925"/>
            <a:ext cx="15748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1FEA40EE-3D2A-4208-98BA-44241CB9B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9" descr="DOESeal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23" y="63798"/>
            <a:ext cx="1116420" cy="111641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4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Tempus Sans ITC" pitchFamily="82" charset="0"/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max.gov/display/DOEExternal/PM+EVMS+IP2M+MET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03203" y="1021576"/>
            <a:ext cx="7772400" cy="2442117"/>
          </a:xfrm>
        </p:spPr>
        <p:txBody>
          <a:bodyPr/>
          <a:lstStyle/>
          <a:p>
            <a:r>
              <a:rPr lang="en-US" sz="4400" dirty="0"/>
              <a:t>U.S. Department of Energy</a:t>
            </a:r>
            <a:br>
              <a:rPr lang="en-US" sz="4400" dirty="0"/>
            </a:br>
            <a:r>
              <a:rPr lang="en-US" sz="4400" dirty="0"/>
              <a:t>Project Management Update</a:t>
            </a:r>
            <a:br>
              <a:rPr lang="en-US" sz="4400" dirty="0"/>
            </a:br>
            <a:br>
              <a:rPr lang="en-US" sz="2800" dirty="0"/>
            </a:br>
            <a:r>
              <a:rPr lang="en-US" sz="2000" dirty="0"/>
              <a:t>June 22, 2022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8312" y="3791415"/>
            <a:ext cx="7962182" cy="2050585"/>
          </a:xfrm>
        </p:spPr>
        <p:txBody>
          <a:bodyPr/>
          <a:lstStyle/>
          <a:p>
            <a:r>
              <a:rPr lang="en-US" sz="2400" b="0" dirty="0">
                <a:latin typeface="Arial Narrow" pitchFamily="34" charset="0"/>
              </a:rPr>
              <a:t>EFCOG 2022 Annual Meeting</a:t>
            </a:r>
          </a:p>
          <a:p>
            <a:endParaRPr lang="en-US" sz="2400" b="0" dirty="0">
              <a:latin typeface="Arial Narrow" pitchFamily="34" charset="0"/>
            </a:endParaRPr>
          </a:p>
          <a:p>
            <a:endParaRPr lang="en-US" sz="2400" b="0" dirty="0">
              <a:latin typeface="Arial Narrow" pitchFamily="34" charset="0"/>
            </a:endParaRPr>
          </a:p>
          <a:p>
            <a:r>
              <a:rPr lang="en-US" sz="2400" b="0" dirty="0">
                <a:latin typeface="Arial Narrow" pitchFamily="34" charset="0"/>
              </a:rPr>
              <a:t>Paul Bosco, PE, PMP, CFM, LEED-AP</a:t>
            </a:r>
            <a:endParaRPr lang="en-US" sz="2400" dirty="0">
              <a:latin typeface="Arial Narrow" pitchFamily="34" charset="0"/>
            </a:endParaRPr>
          </a:p>
          <a:p>
            <a:r>
              <a:rPr lang="en-US" sz="2400" b="0" dirty="0">
                <a:latin typeface="Arial Narrow" pitchFamily="34" charset="0"/>
              </a:rPr>
              <a:t>Director, Office of Project Management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D701-5A5E-4FCD-AE60-EC784076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7" y="173038"/>
            <a:ext cx="7578196" cy="960437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Closing Thoughts</a:t>
            </a:r>
            <a:br>
              <a:rPr lang="en-US" dirty="0"/>
            </a:br>
            <a:r>
              <a:rPr lang="en-US" dirty="0"/>
              <a:t>What’s on the Horizon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C55F-5A67-4E42-8881-13333E3D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33" y="1570054"/>
            <a:ext cx="7916334" cy="53810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DOE (PM) Escalation Model Update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DOE / NNSA Reorganization Implementation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New Nuclear Projects – Dominate the Landscape, and the Budgets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Project Management Workshop – April 2023 at the Hilton on the Mall (old L’Enfant Hotel)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46578-E430-4DFC-86F6-CDCEB63CC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724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Discussion…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7BFB8-7108-4645-B797-B043AD6E546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009" y="1390918"/>
            <a:ext cx="3718238" cy="544132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9"/>
          <p:cNvGraphicFramePr>
            <a:graphicFrameLocks noGrp="1"/>
          </p:cNvGraphicFramePr>
          <p:nvPr/>
        </p:nvGraphicFramePr>
        <p:xfrm>
          <a:off x="233172" y="1633136"/>
          <a:ext cx="8677656" cy="488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12350" y="3605708"/>
            <a:ext cx="429861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u="none" dirty="0">
                <a:latin typeface="Calibri" panose="020F0502020204030204" pitchFamily="34" charset="0"/>
              </a:rPr>
              <a:t>* Success metrics differ: 1) DOE: complete at scope, 110% of cost; 2) Project Management Institute (PMI): complete at scope, cost, and schedule, with goal of 80%.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5991" y="1483534"/>
            <a:ext cx="3365668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none" dirty="0">
                <a:latin typeface="Calibri" panose="020F0502020204030204" pitchFamily="34" charset="0"/>
              </a:rPr>
              <a:t>DOE Success Goal – 90%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4483888" y="1945199"/>
            <a:ext cx="0" cy="385405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24">
            <a:extLst>
              <a:ext uri="{FF2B5EF4-FFF2-40B4-BE49-F238E27FC236}">
                <a16:creationId xmlns:a16="http://schemas.microsoft.com/office/drawing/2014/main" id="{E4975FFA-771F-4812-B8F8-28729996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475" y="96838"/>
            <a:ext cx="7443788" cy="960437"/>
          </a:xfrm>
        </p:spPr>
        <p:txBody>
          <a:bodyPr/>
          <a:lstStyle/>
          <a:p>
            <a:r>
              <a:rPr lang="en-US" sz="2800" dirty="0"/>
              <a:t>Project Management Success Metrics – DOE vs. PMI Construction (Based on 3-year Rolling Timeline)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91A2DAB-9F5E-4CD5-B3EE-E03E48A786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67600" y="6384925"/>
            <a:ext cx="1574800" cy="392113"/>
          </a:xfrm>
        </p:spPr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599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F993B6-D18F-401D-9C7F-D22E5E5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178" y="381039"/>
            <a:ext cx="7229812" cy="553998"/>
          </a:xfrm>
        </p:spPr>
        <p:txBody>
          <a:bodyPr/>
          <a:lstStyle/>
          <a:p>
            <a:pPr algn="ctr"/>
            <a:r>
              <a:rPr lang="en-US" sz="3600" dirty="0">
                <a:latin typeface="Arial Narrow" panose="020B0606020202030204" pitchFamily="34" charset="0"/>
              </a:rPr>
              <a:t>Pre-COVID vs Post-COVID </a:t>
            </a:r>
            <a:br>
              <a:rPr lang="en-US" sz="3600" dirty="0">
                <a:latin typeface="Arial Narrow" panose="020B0606020202030204" pitchFamily="34" charset="0"/>
              </a:rPr>
            </a:br>
            <a:r>
              <a:rPr lang="en-US" sz="3600" dirty="0">
                <a:latin typeface="Arial Narrow" panose="020B0606020202030204" pitchFamily="34" charset="0"/>
              </a:rPr>
              <a:t>Projects “At Risk” Snapshot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0971A19-C948-409B-AF9A-C58AC52EBE99}"/>
              </a:ext>
            </a:extLst>
          </p:cNvPr>
          <p:cNvGraphicFramePr/>
          <p:nvPr/>
        </p:nvGraphicFramePr>
        <p:xfrm>
          <a:off x="1196789" y="1396999"/>
          <a:ext cx="3925278" cy="406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755AD13-411A-420C-9CFB-EADF41D2DA29}"/>
              </a:ext>
            </a:extLst>
          </p:cNvPr>
          <p:cNvGraphicFramePr/>
          <p:nvPr/>
        </p:nvGraphicFramePr>
        <p:xfrm>
          <a:off x="4927084" y="1396999"/>
          <a:ext cx="4418622" cy="406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F697F65-A321-4718-A428-EB55A0E9BFDF}"/>
              </a:ext>
            </a:extLst>
          </p:cNvPr>
          <p:cNvSpPr txBox="1"/>
          <p:nvPr/>
        </p:nvSpPr>
        <p:spPr>
          <a:xfrm flipH="1">
            <a:off x="1416841" y="3868076"/>
            <a:ext cx="1409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$0.6B</a:t>
            </a:r>
          </a:p>
          <a:p>
            <a:pPr algn="ctr"/>
            <a:endParaRPr lang="en-US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1CD2BF-D9F3-498A-811E-41F9C6958EC9}"/>
              </a:ext>
            </a:extLst>
          </p:cNvPr>
          <p:cNvSpPr txBox="1"/>
          <p:nvPr/>
        </p:nvSpPr>
        <p:spPr>
          <a:xfrm flipH="1">
            <a:off x="2605526" y="4121183"/>
            <a:ext cx="1409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$16.9B</a:t>
            </a:r>
          </a:p>
          <a:p>
            <a:pPr algn="ctr"/>
            <a:endParaRPr lang="en-US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47194F-071B-486C-B172-8436523AE868}"/>
              </a:ext>
            </a:extLst>
          </p:cNvPr>
          <p:cNvSpPr txBox="1"/>
          <p:nvPr/>
        </p:nvSpPr>
        <p:spPr>
          <a:xfrm flipH="1">
            <a:off x="5285467" y="2232580"/>
            <a:ext cx="140993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$6.5B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C07301-40B2-4631-B5D6-943611AA46CE}"/>
              </a:ext>
            </a:extLst>
          </p:cNvPr>
          <p:cNvSpPr txBox="1"/>
          <p:nvPr/>
        </p:nvSpPr>
        <p:spPr>
          <a:xfrm flipH="1">
            <a:off x="6493014" y="3392606"/>
            <a:ext cx="140993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$17.6B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F5447-12ED-4B17-B326-6820D65C8B8F}"/>
              </a:ext>
            </a:extLst>
          </p:cNvPr>
          <p:cNvSpPr txBox="1"/>
          <p:nvPr/>
        </p:nvSpPr>
        <p:spPr>
          <a:xfrm>
            <a:off x="6574358" y="23908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B84A2-D353-4513-83CC-824F944B1BF5}"/>
              </a:ext>
            </a:extLst>
          </p:cNvPr>
          <p:cNvSpPr txBox="1"/>
          <p:nvPr/>
        </p:nvSpPr>
        <p:spPr>
          <a:xfrm>
            <a:off x="2638900" y="2213597"/>
            <a:ext cx="46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B54D0C-A833-4744-B853-8086F8EACF78}"/>
              </a:ext>
            </a:extLst>
          </p:cNvPr>
          <p:cNvSpPr txBox="1"/>
          <p:nvPr/>
        </p:nvSpPr>
        <p:spPr>
          <a:xfrm>
            <a:off x="3123335" y="4483314"/>
            <a:ext cx="28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74EA50-CB71-490A-BB36-233B156616A9}"/>
              </a:ext>
            </a:extLst>
          </p:cNvPr>
          <p:cNvSpPr txBox="1"/>
          <p:nvPr/>
        </p:nvSpPr>
        <p:spPr>
          <a:xfrm>
            <a:off x="5800078" y="2572674"/>
            <a:ext cx="212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8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4DFF69-30DA-4B89-933F-8505EBD213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67600" y="6384925"/>
            <a:ext cx="1574800" cy="392113"/>
          </a:xfrm>
        </p:spPr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788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D701-5A5E-4FCD-AE60-EC784076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7" y="173038"/>
            <a:ext cx="7578196" cy="960437"/>
          </a:xfrm>
        </p:spPr>
        <p:txBody>
          <a:bodyPr/>
          <a:lstStyle/>
          <a:p>
            <a:pPr algn="ctr"/>
            <a:r>
              <a:rPr lang="en-US" dirty="0"/>
              <a:t>COVID-19 “Lock Downs”</a:t>
            </a:r>
            <a:br>
              <a:rPr lang="en-US" dirty="0"/>
            </a:br>
            <a:r>
              <a:rPr lang="en-US" dirty="0"/>
              <a:t>Did Anything Get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C55F-5A67-4E42-8881-13333E3D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70" y="1595453"/>
            <a:ext cx="8729663" cy="5381080"/>
          </a:xfrm>
        </p:spPr>
        <p:txBody>
          <a:bodyPr/>
          <a:lstStyle/>
          <a:p>
            <a:r>
              <a:rPr lang="en-US" sz="2800" dirty="0"/>
              <a:t>Salt Waste Processing Facility (SWPF)</a:t>
            </a:r>
          </a:p>
          <a:p>
            <a:r>
              <a:rPr lang="en-US" sz="2800" dirty="0"/>
              <a:t>Plutonium Finishing Plant (PFP)</a:t>
            </a:r>
          </a:p>
          <a:p>
            <a:r>
              <a:rPr lang="en-US" sz="2800" dirty="0"/>
              <a:t>Tank Side Cesium Removal (TSCR)</a:t>
            </a:r>
          </a:p>
          <a:p>
            <a:r>
              <a:rPr lang="en-US" sz="2800" dirty="0"/>
              <a:t>Saltstone Disposal Unit – 7 (SDU-7)</a:t>
            </a:r>
          </a:p>
          <a:p>
            <a:r>
              <a:rPr lang="en-US" sz="2800" dirty="0"/>
              <a:t>PF-4 Equipment Installation 1 (PEI-1)</a:t>
            </a:r>
          </a:p>
          <a:p>
            <a:r>
              <a:rPr lang="en-US" sz="2800" dirty="0"/>
              <a:t>East Tennessee Technology Park (ETTP) D&amp;D</a:t>
            </a:r>
          </a:p>
          <a:p>
            <a:r>
              <a:rPr lang="en-US" sz="2800" dirty="0"/>
              <a:t>Portsmouth On Site Waste Disposal Cells – In Use</a:t>
            </a:r>
          </a:p>
          <a:p>
            <a:r>
              <a:rPr lang="en-US" sz="2800" dirty="0"/>
              <a:t>Waste Treatment Plant Direct Feed Low Activity Waste (DFLAW) – LAW Construction Completed</a:t>
            </a:r>
          </a:p>
          <a:p>
            <a:r>
              <a:rPr lang="en-US" sz="2800" dirty="0"/>
              <a:t>Uranium Processing Facility (UPF) – Weather Tight</a:t>
            </a:r>
          </a:p>
          <a:p>
            <a:r>
              <a:rPr lang="en-US" sz="2800" dirty="0"/>
              <a:t>And More…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46578-E430-4DFC-86F6-CDCEB63CC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357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D701-5A5E-4FCD-AE60-EC784076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475" y="173038"/>
            <a:ext cx="7443788" cy="960437"/>
          </a:xfrm>
        </p:spPr>
        <p:txBody>
          <a:bodyPr/>
          <a:lstStyle/>
          <a:p>
            <a:pPr algn="ctr"/>
            <a:r>
              <a:rPr lang="en-US" dirty="0"/>
              <a:t>What’s New?</a:t>
            </a:r>
            <a:br>
              <a:rPr lang="en-US" dirty="0"/>
            </a:br>
            <a:r>
              <a:rPr lang="en-US" dirty="0"/>
              <a:t>Secretarial Policy Memoranda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C55F-5A67-4E42-8881-13333E3D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" y="1395958"/>
            <a:ext cx="8567737" cy="5381080"/>
          </a:xfrm>
        </p:spPr>
        <p:txBody>
          <a:bodyPr/>
          <a:lstStyle/>
          <a:p>
            <a:r>
              <a:rPr lang="en-US" sz="2800" u="sng" dirty="0"/>
              <a:t>Recent Policy Memoranda – April 5, 2022</a:t>
            </a:r>
          </a:p>
          <a:p>
            <a:pPr lvl="1"/>
            <a:r>
              <a:rPr lang="en-US" sz="2400" b="1" dirty="0">
                <a:ea typeface="+mn-ea"/>
                <a:cs typeface="+mn-cs"/>
              </a:rPr>
              <a:t>Memorandum on Climate Adaptation, Resilience and Sustainability in Project Management</a:t>
            </a:r>
          </a:p>
          <a:p>
            <a:endParaRPr lang="en-US" sz="2800" dirty="0"/>
          </a:p>
          <a:p>
            <a:r>
              <a:rPr lang="en-US" sz="2800" u="sng" dirty="0"/>
              <a:t>Memoranda in Progress</a:t>
            </a:r>
          </a:p>
          <a:p>
            <a:pPr lvl="1"/>
            <a:r>
              <a:rPr lang="en-US" sz="2400" b="1" dirty="0"/>
              <a:t>Memorandum on Project Management Root Cause Analysis (RCA) Requirement for Corrective Action Plans(CAP)</a:t>
            </a:r>
          </a:p>
          <a:p>
            <a:pPr lvl="2"/>
            <a:endParaRPr lang="en-US" sz="2000" b="1" dirty="0"/>
          </a:p>
          <a:p>
            <a:pPr lvl="1"/>
            <a:r>
              <a:rPr lang="en-US" sz="2400" b="1" dirty="0"/>
              <a:t>Memorandum on FY2022 National Defense Authorization Act change to minor construction and construction design thresholds</a:t>
            </a:r>
          </a:p>
          <a:p>
            <a:pPr lvl="1"/>
            <a:endParaRPr lang="en-US" sz="2400" b="1" dirty="0"/>
          </a:p>
          <a:p>
            <a:r>
              <a:rPr lang="en-US" sz="2800" b="1" u="sng" dirty="0"/>
              <a:t>DOE Order 413.3B Update?:</a:t>
            </a:r>
            <a:r>
              <a:rPr lang="en-US" sz="2800" b="1" dirty="0"/>
              <a:t>  Admin Change to Follow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46578-E430-4DFC-86F6-CDCEB63CC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3552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D701-5A5E-4FCD-AE60-EC784076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7" y="173038"/>
            <a:ext cx="7578196" cy="960437"/>
          </a:xfrm>
        </p:spPr>
        <p:txBody>
          <a:bodyPr/>
          <a:lstStyle/>
          <a:p>
            <a:pPr algn="ctr"/>
            <a:r>
              <a:rPr lang="en-US" dirty="0"/>
              <a:t>Climate Adaptation, Resilience and Sustainability in 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C55F-5A67-4E42-8881-13333E3D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37" y="1395958"/>
            <a:ext cx="8729663" cy="5381080"/>
          </a:xfrm>
        </p:spPr>
        <p:txBody>
          <a:bodyPr/>
          <a:lstStyle/>
          <a:p>
            <a:r>
              <a:rPr lang="en-US" sz="2800" dirty="0"/>
              <a:t>Applies After Jan. 31, 2022:  For projects &gt; $50M that achieve CD-1, Approve Alternative Selection</a:t>
            </a:r>
          </a:p>
          <a:p>
            <a:r>
              <a:rPr lang="en-US" sz="2800" dirty="0"/>
              <a:t>Buildings &gt; 25K gross square feet:  </a:t>
            </a:r>
            <a:r>
              <a:rPr lang="en-US" sz="2800" u="sng" dirty="0">
                <a:solidFill>
                  <a:srgbClr val="FF0000"/>
                </a:solidFill>
              </a:rPr>
              <a:t>Achieve net- zero emissions by 2030</a:t>
            </a:r>
            <a:r>
              <a:rPr lang="en-US" sz="2800" dirty="0"/>
              <a:t>; net-zero water &amp; waste buildings, where feasible</a:t>
            </a:r>
          </a:p>
          <a:p>
            <a:r>
              <a:rPr lang="en-US" sz="2800" dirty="0"/>
              <a:t>Document compliance in project execution plan</a:t>
            </a:r>
          </a:p>
          <a:p>
            <a:r>
              <a:rPr lang="en-US" sz="2800" dirty="0"/>
              <a:t>Meet / Exceed current building standards as defined by ASHRAE Std 90.1, Federal Building Codes, International Building Codes, and more</a:t>
            </a:r>
          </a:p>
          <a:p>
            <a:r>
              <a:rPr lang="en-US" sz="2800" dirty="0"/>
              <a:t>Previous LEED Gold Requirement and Fed Sustainability Guiding Principles are retained</a:t>
            </a:r>
          </a:p>
          <a:p>
            <a:r>
              <a:rPr lang="en-US" sz="2800" dirty="0"/>
              <a:t>Deviations approved by the S1 vice S2 (National Security)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46578-E430-4DFC-86F6-CDCEB63CC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415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31BE-3777-4E3B-9B15-C6F7CD86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173038"/>
            <a:ext cx="7443788" cy="960437"/>
          </a:xfrm>
        </p:spPr>
        <p:txBody>
          <a:bodyPr/>
          <a:lstStyle/>
          <a:p>
            <a:r>
              <a:rPr lang="en-US" dirty="0"/>
              <a:t>‘413 Guides:  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C93E-6180-440E-8FFF-3FBB1EA75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50" y="1387248"/>
            <a:ext cx="8578714" cy="5218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Recently Updated</a:t>
            </a:r>
          </a:p>
          <a:p>
            <a:pPr lvl="1"/>
            <a:r>
              <a:rPr lang="en-US" sz="2400" dirty="0"/>
              <a:t>DOE G 413.3‐24, (</a:t>
            </a:r>
            <a:r>
              <a:rPr lang="en-US" sz="2400" b="1" dirty="0"/>
              <a:t>New Guide</a:t>
            </a:r>
            <a:r>
              <a:rPr lang="en-US" sz="2400" dirty="0"/>
              <a:t>) Planning and Scheduling (April ‘22)</a:t>
            </a:r>
          </a:p>
          <a:p>
            <a:pPr lvl="1"/>
            <a:r>
              <a:rPr lang="en-US" sz="2400" dirty="0"/>
              <a:t>DOE G 413.3-7A, Risk Management (Nov ‘21)</a:t>
            </a:r>
          </a:p>
          <a:p>
            <a:pPr lvl="1"/>
            <a:r>
              <a:rPr lang="en-US" sz="2400" dirty="0"/>
              <a:t>DOE G 413.3‐10B, Integrated Project Management Using Earned Value Management System (EVMS) (April ‘22)</a:t>
            </a:r>
          </a:p>
          <a:p>
            <a:pPr lvl="1"/>
            <a:endParaRPr lang="en-US" sz="2000" dirty="0"/>
          </a:p>
          <a:p>
            <a:r>
              <a:rPr lang="en-US" dirty="0"/>
              <a:t>Updates In Progress</a:t>
            </a:r>
          </a:p>
          <a:p>
            <a:pPr lvl="1"/>
            <a:r>
              <a:rPr lang="en-US" sz="2400" dirty="0"/>
              <a:t>DOE G 413.3‐20, Change Control Management</a:t>
            </a:r>
          </a:p>
          <a:p>
            <a:pPr lvl="1"/>
            <a:r>
              <a:rPr lang="en-US" sz="2400" dirty="0"/>
              <a:t>DOE G 413.3-12, Front-End Planning &amp; Project Definition Rating Index (PDRI)</a:t>
            </a:r>
          </a:p>
          <a:p>
            <a:pPr lvl="1"/>
            <a:r>
              <a:rPr lang="en-US" sz="2400" dirty="0"/>
              <a:t>DOE G 413.3‐4B, Technology Readiness Assessments</a:t>
            </a:r>
          </a:p>
          <a:p>
            <a:pPr lvl="1"/>
            <a:r>
              <a:rPr lang="en-US" sz="2400" dirty="0"/>
              <a:t>DOE G 413.3‐2X, Project Management Funding (</a:t>
            </a:r>
            <a:r>
              <a:rPr lang="en-US" sz="2400" b="1" dirty="0"/>
              <a:t>New Guide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DOE G 413.3‐2X, Project Scope (</a:t>
            </a:r>
            <a:r>
              <a:rPr lang="en-US" sz="2400" b="1" dirty="0"/>
              <a:t>New Guide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3036E-ACEB-4D6C-99B3-D19626C2E5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708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6A67-D55E-4726-9715-EDE6DE7C5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141" y="158183"/>
            <a:ext cx="7561792" cy="960437"/>
          </a:xfrm>
        </p:spPr>
        <p:txBody>
          <a:bodyPr/>
          <a:lstStyle/>
          <a:p>
            <a:r>
              <a:rPr lang="en-US" dirty="0"/>
              <a:t>Project Control Tools – 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B649-B383-4596-B989-6C71C6C2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" y="1335597"/>
            <a:ext cx="8567737" cy="4832350"/>
          </a:xfrm>
        </p:spPr>
        <p:txBody>
          <a:bodyPr/>
          <a:lstStyle/>
          <a:p>
            <a:r>
              <a:rPr lang="en-US" sz="2800" dirty="0"/>
              <a:t>Integrated Project/Program Management (IP2M) Maturity and Environment Total Risk Rating (METRR) </a:t>
            </a:r>
          </a:p>
          <a:p>
            <a:pPr lvl="1"/>
            <a:r>
              <a:rPr lang="en-US" sz="2400" dirty="0"/>
              <a:t>The result of a DOE-sponsored Joint Research Study led by Arizona State University (ASU) with representatives from 15+ government and industry organizations, to include EFCOG</a:t>
            </a:r>
          </a:p>
          <a:p>
            <a:pPr lvl="1"/>
            <a:r>
              <a:rPr lang="en-US" sz="2400" dirty="0"/>
              <a:t>Tool assesses a spectrum of EVMS maturity and environment issues centered around the 32 EIA-748 EVMS Guidelines, while also referencing PMI’s ANSI Standard for EVM (2019) and ISO 21508:2018 guidance</a:t>
            </a:r>
          </a:p>
          <a:p>
            <a:pPr lvl="2"/>
            <a:r>
              <a:rPr lang="en-US" sz="2000" b="1" dirty="0"/>
              <a:t>Assess both the maturity and environment of a project/program’s EVMS</a:t>
            </a:r>
          </a:p>
          <a:p>
            <a:pPr lvl="2"/>
            <a:r>
              <a:rPr lang="en-US" sz="2000" dirty="0"/>
              <a:t>Enables project leaders/personnel to understand the efficacy of their EVMS to support integrated project/program management</a:t>
            </a:r>
          </a:p>
          <a:p>
            <a:pPr lvl="2"/>
            <a:r>
              <a:rPr lang="en-US" sz="2000" dirty="0"/>
              <a:t>Helps identify opportunities for improvement</a:t>
            </a:r>
          </a:p>
          <a:p>
            <a:pPr lvl="1"/>
            <a:r>
              <a:rPr lang="en-US" sz="2400" dirty="0"/>
              <a:t>Toolset and associated software available: </a:t>
            </a:r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https://community.max.gov/display/DOEExternal/PM+EVMS+IP2M+METR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C6EB2-5B15-41E8-B6B5-87C4D532A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737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7C01B-B246-4417-BA4F-EE7ECA2E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675" y="223838"/>
            <a:ext cx="7443788" cy="960437"/>
          </a:xfrm>
        </p:spPr>
        <p:txBody>
          <a:bodyPr/>
          <a:lstStyle/>
          <a:p>
            <a:r>
              <a:rPr lang="en-US" dirty="0"/>
              <a:t>DOE Order 413.3B - Tailoring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732C-B3C6-4E06-BD0A-F0D6F2B4F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552575"/>
            <a:ext cx="8567737" cy="4832350"/>
          </a:xfrm>
        </p:spPr>
        <p:txBody>
          <a:bodyPr/>
          <a:lstStyle/>
          <a:p>
            <a:r>
              <a:rPr lang="en-US" dirty="0"/>
              <a:t>Tailoring – facilitates the efficient delivery of projects based on the consideration of project size, complexity, cost, and risks </a:t>
            </a:r>
          </a:p>
          <a:p>
            <a:pPr lvl="1"/>
            <a:r>
              <a:rPr lang="en-US" dirty="0"/>
              <a:t>Does not imply the omission of requirements</a:t>
            </a:r>
          </a:p>
          <a:p>
            <a:pPr lvl="1"/>
            <a:endParaRPr lang="en-US" dirty="0"/>
          </a:p>
          <a:p>
            <a:r>
              <a:rPr lang="en-US" dirty="0"/>
              <a:t>Small Capital Asset Projects (&lt; $100M) versus Large Capital Asset Projects (=/&gt; $100M)</a:t>
            </a:r>
          </a:p>
          <a:p>
            <a:pPr lvl="1"/>
            <a:r>
              <a:rPr lang="en-US" dirty="0"/>
              <a:t>Requirements are Much Less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66390-C50A-49B3-9A4B-3D68361AA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077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312188-60D1-472C-8493-7ECE57140CBD}"/>
</file>

<file path=customXml/itemProps2.xml><?xml version="1.0" encoding="utf-8"?>
<ds:datastoreItem xmlns:ds="http://schemas.openxmlformats.org/officeDocument/2006/customXml" ds:itemID="{882FEB91-82B9-4C68-AF53-553F56B23498}"/>
</file>

<file path=docProps/app.xml><?xml version="1.0" encoding="utf-8"?>
<Properties xmlns="http://schemas.openxmlformats.org/officeDocument/2006/extended-properties" xmlns:vt="http://schemas.openxmlformats.org/officeDocument/2006/docPropsVTypes">
  <TotalTime>21720</TotalTime>
  <Words>1611</Words>
  <Application>Microsoft Office PowerPoint</Application>
  <PresentationFormat>On-screen Show (4:3)</PresentationFormat>
  <Paragraphs>135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Symbol</vt:lpstr>
      <vt:lpstr>Tempus Sans ITC</vt:lpstr>
      <vt:lpstr>Times New Roman</vt:lpstr>
      <vt:lpstr>Default Design</vt:lpstr>
      <vt:lpstr>U.S. Department of Energy Project Management Update  June 22, 2022</vt:lpstr>
      <vt:lpstr>Project Management Success Metrics – DOE vs. PMI Construction (Based on 3-year Rolling Timeline)</vt:lpstr>
      <vt:lpstr>Pre-COVID vs Post-COVID  Projects “At Risk” Snapshot</vt:lpstr>
      <vt:lpstr>COVID-19 “Lock Downs” Did Anything Get Done?</vt:lpstr>
      <vt:lpstr>What’s New? Secretarial Policy Memoranda</vt:lpstr>
      <vt:lpstr>Climate Adaptation, Resilience and Sustainability in Project Management</vt:lpstr>
      <vt:lpstr>‘413 Guides:  What’s New?</vt:lpstr>
      <vt:lpstr>Project Control Tools – What’s New?</vt:lpstr>
      <vt:lpstr>DOE Order 413.3B - Tailoring</vt:lpstr>
      <vt:lpstr> Closing Thoughts What’s on the Horizon </vt:lpstr>
      <vt:lpstr>Questions?  Discussion…</vt:lpstr>
    </vt:vector>
  </TitlesOfParts>
  <Company>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Clean-up at Savannah River</dc:title>
  <dc:creator>s9509</dc:creator>
  <cp:lastModifiedBy>Christine Frei</cp:lastModifiedBy>
  <cp:revision>1786</cp:revision>
  <cp:lastPrinted>2022-06-13T18:05:54Z</cp:lastPrinted>
  <dcterms:created xsi:type="dcterms:W3CDTF">2003-02-28T14:25:30Z</dcterms:created>
  <dcterms:modified xsi:type="dcterms:W3CDTF">2022-06-17T16:45:43Z</dcterms:modified>
</cp:coreProperties>
</file>