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706" r:id="rId4"/>
    <p:sldId id="711" r:id="rId5"/>
    <p:sldId id="712" r:id="rId6"/>
    <p:sldId id="713" r:id="rId7"/>
    <p:sldId id="292" r:id="rId8"/>
    <p:sldId id="296" r:id="rId9"/>
    <p:sldId id="293" r:id="rId10"/>
    <p:sldId id="294" r:id="rId11"/>
    <p:sldId id="710" r:id="rId12"/>
    <p:sldId id="708" r:id="rId13"/>
    <p:sldId id="709" r:id="rId14"/>
    <p:sldId id="707" r:id="rId15"/>
  </p:sldIdLst>
  <p:sldSz cx="9144000" cy="6858000" type="screen4x3"/>
  <p:notesSz cx="6858000" cy="9107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E6C"/>
    <a:srgbClr val="69FFAD"/>
    <a:srgbClr val="4D009A"/>
    <a:srgbClr val="33F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832" autoAdjust="0"/>
  </p:normalViewPr>
  <p:slideViewPr>
    <p:cSldViewPr>
      <p:cViewPr varScale="1">
        <p:scale>
          <a:sx n="57" d="100"/>
          <a:sy n="57" d="100"/>
        </p:scale>
        <p:origin x="1532" y="52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0D1BB032-EC75-4C59-BC56-BEBE4E747B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136341D8-F05D-4F8B-BD54-B82E42A2B1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2A18442E-DD56-44B9-967C-8B5CBDC7047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8A5E1536-6C94-472C-AE07-58B9FF41AD1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0CADB03-C31A-4BD9-ADA8-6F2F79FB17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F847B51-E684-48F8-861B-EB3B418BB3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B9CF4D6D-7945-4181-851A-697FC0E2CA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D4FBE0C-E415-44F8-9CB4-47D82AA5EA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2625"/>
            <a:ext cx="4556125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A4607E8C-B66D-4E87-A525-70E0086C83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DB322DF0-D1EC-4675-94E0-FED9353A1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7237B309-5348-4AF2-A023-6C780B5F4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3AA70C-5898-4358-A880-DA078064C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6A815B2-674D-479F-A279-C5068AA4D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A752BDC-19A8-4702-B02D-0DD86608A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C036328D-8CBC-4E55-B8D4-8C194800BE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4EAD0C-E34F-41E9-A901-8F3E8A42F88B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EE37AB14-848C-402D-A1A1-7024AE924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EE5B0704-F27D-42D1-8D92-1D544FB3543F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729ABB06-2396-4100-9AF4-A00E6B15E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11FFE521-34F9-4E2B-BF9C-D08F00F94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8096E1E7-2BAC-42E3-A7BE-1045EEF4C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38041C1E-68CF-40AE-96E1-C84958A1C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1A28B361-B7C0-4081-9D80-A61417E91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2A8CCA0F-B015-4849-8182-4323EE24A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DB537D89-7217-44D7-921D-BF16CB202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DD529237-D5A9-4F05-B8CB-5E248895C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92F5528A-7D37-4CC0-95D4-AE3F17F4F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00724635-A268-4D4F-82F6-E08340073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0B1340EC-3A2E-4F48-BC35-5F5B7CF0A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75C6FE6E-BCB1-4374-AEA7-074B46573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E2A6E47F-0850-4AA0-A79F-3452F2D20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3BE623C6-93DC-4A04-9F82-E4E21EB70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578516BB-67C9-4B07-9255-79805C032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73A73EBD-7BF0-4526-8D81-232C57A3E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D0F7B0EA-CF97-41EB-BFD9-1DEF7CCDB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C85B757C-8A10-4D99-AB9E-E1623BA2B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C44F7958-EFC3-4372-9AE7-CE76D903E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CCE79FF-FC02-48D0-B5BF-BC0B35A2C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BB679E5E-0749-4A71-BC8E-212EACAD8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5E256385-B537-474A-A78E-CD6B2983E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4A7DD462-8022-4220-9937-BFAA9AA26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D8C61A3-D13E-40A7-B357-495951144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351DFBD1-6D60-4CDF-A4A5-A6327DE1F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569E3621-6E85-4C01-AD04-9EAF1F1EA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0E3AE734-12D7-4BA0-A518-CD7EBCE55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396B766E-9E79-4B1C-B893-B64A0BE38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7C345808-714D-4208-AD42-F0C6E12FB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27B5B746-80C2-4562-AE91-4877F053C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71EF59DF-EE2E-4FE8-9885-A5CFE4548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8D3F4B7D-E3A7-4CED-BDF8-3A4512148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C35993AD-5FB1-4BD5-BC15-B624E07A75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3321466F-BD6C-46F6-99F6-518241AE02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326F4F40-FB69-4422-96F1-5A0A50EC3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8B74-6AE5-4ADD-AE1B-9B08A0F4A8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535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C8C6BB-701D-4E8E-9D26-2467A042B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B83BF1-A64F-418B-9DAF-CA6C33A47E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DBF85DA-9FD3-4714-BCA0-6D50F511F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C2311-E7F7-49E9-AFC1-239C3C1EAA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160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C270D9-1531-4B51-B9A1-09F32D998E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3436C2-D869-476F-AC22-380AA9C60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426E8AE-6AF5-4412-BC2C-7FF204FA0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CF41-4435-4B38-95FC-C8277A9DFE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479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5E98C9C-72EA-4B75-9502-881F2EFF0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320FCC-1858-4F21-B652-5CAACECEF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02875A7-A581-4A58-9167-C16320760E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61E7C-38DB-41EF-8555-52DB546F0C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159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6A5BC1-1C65-49BA-BA76-67BAA5DAC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2E0E2D-F1E6-462B-B1A0-BD8E74792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669F13C-2878-4F01-A6F4-0F9248063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5EC5D-966D-48F2-AE9B-AF53716B12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055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E0C98C-B7CA-4DBD-BAD5-2D1F489F8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A288C1-FBD3-4D2A-B854-431AADA22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8FB779A-50F4-4C84-A9A2-EE1269BD9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9AFD-4269-4508-A25B-D71BF0BD3C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426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38C9491-3ECC-42E7-A224-9CFFCC2AC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54DA6E3-DDAD-4511-9248-23092ABB7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1D9388D-7BDC-4FE9-86D2-644813705C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26D7-2127-4CA6-B828-A799C7C7D2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871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4A4241-1C84-490C-B5FF-DEB0F3814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3D911B6-9268-4CD7-A7B2-265BEFFD9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FC90E34-05F0-41D6-9ECE-B5CDE89A0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C1F7C-8BAE-4500-A261-DEECA002EC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751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62A38DD-1449-43FE-9200-6234303BF8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AC8E3B0-64A6-44B6-AEF1-4AD6474339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69DA529-2ABB-42FC-8BDC-CD24DABA9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703F0-CA0F-430B-BA24-D3AC040EC4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575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28FBF4-2CC4-497E-BF2D-8D93A89F99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60221A-4A16-4BDC-87C3-1F2867E33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5F16DDA-259F-4C16-AFE9-4AB4479D4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B4D3D-6326-45F2-B598-C66895F55B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80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B91193-445A-440D-8CC7-C19DFC643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CDE52F-5908-441D-AA1A-2F2B77351D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025D053-460E-4FE4-B2B4-B2EB914D6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72E7-2B35-48AE-8B45-914B3CD578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255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FA551E6F-4BC8-4FBA-8446-B18B457A6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9F60C6-5A56-4EF3-9E46-CAD30CA7C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AB8FE4-A594-4A69-B1F2-7B4AA982F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>
            <a:extLst>
              <a:ext uri="{FF2B5EF4-FFF2-40B4-BE49-F238E27FC236}">
                <a16:creationId xmlns:a16="http://schemas.microsoft.com/office/drawing/2014/main" id="{DD49163F-EBF2-4D92-8D2F-FC63668D66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0518" name="Rectangle 6">
            <a:extLst>
              <a:ext uri="{FF2B5EF4-FFF2-40B4-BE49-F238E27FC236}">
                <a16:creationId xmlns:a16="http://schemas.microsoft.com/office/drawing/2014/main" id="{A524ABB7-4400-4C98-B227-20CAF8F64E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0519" name="Rectangle 7">
            <a:extLst>
              <a:ext uri="{FF2B5EF4-FFF2-40B4-BE49-F238E27FC236}">
                <a16:creationId xmlns:a16="http://schemas.microsoft.com/office/drawing/2014/main" id="{C6863832-6CAA-4C8F-98D7-0761DD9117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56F0BA0-EFE5-49A6-B165-EB39001EA1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80935F53-9E0C-4A8F-8965-EDEAD3D4B56C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0B1B81DD-8CD0-4E9F-8459-EF8CC4AFA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15B76A55-C9FC-40F2-B875-F7A18B62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802CEB66-2C35-4751-A76C-9D844A37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D921E07A-8C7B-479E-8944-86BDAE0F5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EBD42937-2295-4737-A99E-24212755E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B03A905B-7D0B-4AAA-A765-9820954D1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885567CC-6248-41A3-AEDA-741EBF0A6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C6E69F51-1A2C-40B0-9F24-C4396F65A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E734E707-79CC-4866-B2FD-9157CD770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B52069BD-4CC2-469D-90CE-ED2680123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8ACEC3B8-49CF-4450-8DD2-8149A2EEC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301BD70D-BB4E-4119-B46E-5497EAD1B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C85564A3-963B-41F2-A844-C143080E2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ECC8B486-BF48-446D-9D0D-06270E792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6ECD3A6D-3334-463E-82EE-EAC060046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33754337-2D93-4C93-BF54-42840B8F3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5F28BEA4-1A7B-439F-82E2-DCB0AC62A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09B4CBEE-DCAF-45B7-8174-B0172170D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B1C63F98-17ED-42F9-8610-5F6D16214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9ED655D1-6919-4021-B6E1-8C23974B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F63E884F-7C32-4F7A-B4E6-110D4808C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A04EA815-0EC8-4622-A1B2-21A6AC23F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7E74FABF-00D4-4D44-8CDC-68E51EB0E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49B58FE4-FF0B-48E7-89A0-06C3299DD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B01A8FF1-4C0A-4103-855D-784F15334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BEEB15FC-6191-4B32-9505-BE22E66FE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E1B4BA91-C7AB-40ED-B206-31DBC2D1F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05102CE3-AD99-4A17-8DF0-E953BF1AB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8E5F9A83-BF3C-4BB8-A7CA-88EBB5937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24573FE5-199D-40F8-B6DB-0E8616955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963D362E-EB14-433B-B168-07C3EE1B3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ＭＳ Ｐゴシック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775E5A-2EC6-4EC1-95B2-C118B40E8A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ea typeface="ＭＳ Ｐゴシック" panose="020B0600070205080204" pitchFamily="34" charset="-128"/>
              </a:rPr>
              <a:t>Cyber Requirements and Risks</a:t>
            </a: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 FY2022 EFCOG </a:t>
            </a: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Annual Meeting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5EB6E6E-EAAD-4EED-8BA7-746E09DA42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Bridgitte Mase</a:t>
            </a:r>
            <a:br>
              <a:rPr lang="en-US" altLang="en-US" sz="2000" dirty="0">
                <a:ea typeface="ＭＳ Ｐゴシック" panose="020B0600070205080204" pitchFamily="34" charset="-128"/>
              </a:rPr>
            </a:br>
            <a:r>
              <a:rPr lang="en-US" altLang="en-US" sz="2000" dirty="0">
                <a:ea typeface="ＭＳ Ｐゴシック" panose="020B0600070205080204" pitchFamily="34" charset="-128"/>
              </a:rPr>
              <a:t>Boston Government Services, LLC</a:t>
            </a:r>
          </a:p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CSWG Working Group Chair</a:t>
            </a:r>
          </a:p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June, 2022</a:t>
            </a:r>
          </a:p>
          <a:p>
            <a:pPr eaLnBrk="1" hangingPunct="1"/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pic>
        <p:nvPicPr>
          <p:cNvPr id="5124" name="Picture 4" descr="EFCOG (color)">
            <a:extLst>
              <a:ext uri="{FF2B5EF4-FFF2-40B4-BE49-F238E27FC236}">
                <a16:creationId xmlns:a16="http://schemas.microsoft.com/office/drawing/2014/main" id="{D5DA6A7F-E6C9-4BC9-85B6-201107F6E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371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>
            <a:extLst>
              <a:ext uri="{FF2B5EF4-FFF2-40B4-BE49-F238E27FC236}">
                <a16:creationId xmlns:a16="http://schemas.microsoft.com/office/drawing/2014/main" id="{657DED8D-EF45-4B05-AA7C-E1540CEDD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1003300"/>
            <a:ext cx="901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1649-3511-8B5E-E4D0-645B19C4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792162"/>
          </a:xfrm>
        </p:spPr>
        <p:txBody>
          <a:bodyPr/>
          <a:lstStyle/>
          <a:p>
            <a:r>
              <a:rPr lang="en-US" dirty="0"/>
              <a:t>FITARA Overall Score History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6E316-AA21-B1B9-7D45-8FC44D529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3162A5-A845-2EBA-8276-EA31FB7EFD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"/>
          <a:stretch/>
        </p:blipFill>
        <p:spPr>
          <a:xfrm>
            <a:off x="114300" y="1843954"/>
            <a:ext cx="8915400" cy="48616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7CD94B-E25E-3EAD-E57B-A5F97512F788}"/>
              </a:ext>
            </a:extLst>
          </p:cNvPr>
          <p:cNvSpPr txBox="1"/>
          <p:nvPr/>
        </p:nvSpPr>
        <p:spPr>
          <a:xfrm>
            <a:off x="1050472" y="1981200"/>
            <a:ext cx="3156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Gov Average</a:t>
            </a:r>
            <a:r>
              <a:rPr lang="en-US" dirty="0"/>
              <a:t> – Blue Lines</a:t>
            </a:r>
          </a:p>
          <a:p>
            <a:endParaRPr lang="en-US" dirty="0"/>
          </a:p>
          <a:p>
            <a:r>
              <a:rPr lang="en-US" b="1" dirty="0"/>
              <a:t>DOE </a:t>
            </a:r>
            <a:r>
              <a:rPr lang="en-US" dirty="0"/>
              <a:t>– Red Lines</a:t>
            </a:r>
          </a:p>
        </p:txBody>
      </p:sp>
    </p:spTree>
    <p:extLst>
      <p:ext uri="{BB962C8B-B14F-4D97-AF65-F5344CB8AC3E}">
        <p14:creationId xmlns:p14="http://schemas.microsoft.com/office/powerpoint/2010/main" val="589065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705E1-782C-3C1B-0CE6-2DE11C50F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Improving the Score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B5991-84E8-B9D7-C44F-E6A28C0E8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411662"/>
          </a:xfrm>
        </p:spPr>
        <p:txBody>
          <a:bodyPr/>
          <a:lstStyle/>
          <a:p>
            <a:r>
              <a:rPr lang="en-US" dirty="0"/>
              <a:t>Ensure sites meet deadlines listed in Plans of Actions and Milestones (POA&amp;Ms)</a:t>
            </a:r>
          </a:p>
          <a:p>
            <a:r>
              <a:rPr lang="en-US" dirty="0"/>
              <a:t>Ensure that any assessment findings are promptly addressed – No Repeat Findings</a:t>
            </a:r>
          </a:p>
          <a:p>
            <a:r>
              <a:rPr lang="en-US" dirty="0"/>
              <a:t>Stay informed of current risks, changing requirements</a:t>
            </a:r>
          </a:p>
          <a:p>
            <a:r>
              <a:rPr lang="en-US" dirty="0"/>
              <a:t>Be vigilant and review data call metrics</a:t>
            </a:r>
          </a:p>
          <a:p>
            <a:r>
              <a:rPr lang="en-US" dirty="0"/>
              <a:t>Communicate and ask for help early </a:t>
            </a:r>
          </a:p>
          <a:p>
            <a:r>
              <a:rPr lang="en-US" dirty="0"/>
              <a:t>Eliminate legacy technologies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D4192-964A-D01A-4F9D-1D1CB62A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355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3BCF5-7C49-FEEE-2586-A2C79C8D6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Executive Order 14028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12FEA-20C6-468B-A207-A603C560C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23169"/>
            <a:ext cx="8839200" cy="4411662"/>
          </a:xfrm>
        </p:spPr>
        <p:txBody>
          <a:bodyPr/>
          <a:lstStyle/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</a:rPr>
              <a:t>1. Remove Barriers to Threat Information Sharing 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Requires IT Service Providers to share breach, threat, and intel</a:t>
            </a:r>
          </a:p>
          <a:p>
            <a:pPr marL="568325" marR="0" lvl="2" indent="-11112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2.  Modernize and Implement Stronger Cybersecurity Standards. </a:t>
            </a:r>
          </a:p>
          <a:p>
            <a:pPr marL="12573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Uses secure cloud services and a zero-trust architecture.</a:t>
            </a:r>
          </a:p>
          <a:p>
            <a:pPr marL="12573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Mandates deployment of multifactor authentication and encryption.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</a:rPr>
              <a:t>3. Improve Software Supply Chain Security.</a:t>
            </a:r>
            <a:r>
              <a:rPr lang="en-US" sz="2000" dirty="0">
                <a:effectLst/>
                <a:ea typeface="Calibri" panose="020F0502020204030204" pitchFamily="34" charset="0"/>
              </a:rPr>
              <a:t> </a:t>
            </a:r>
          </a:p>
          <a:p>
            <a:pPr marL="12573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</a:rPr>
              <a:t>Implements b</a:t>
            </a:r>
            <a:r>
              <a:rPr lang="en-US" sz="2000" dirty="0">
                <a:effectLst/>
                <a:ea typeface="Calibri" panose="020F0502020204030204" pitchFamily="34" charset="0"/>
              </a:rPr>
              <a:t>aseline security standards for software</a:t>
            </a:r>
          </a:p>
          <a:p>
            <a:pPr marL="12573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</a:rPr>
              <a:t>C</a:t>
            </a:r>
            <a:r>
              <a:rPr lang="en-US" sz="2000" dirty="0">
                <a:effectLst/>
                <a:ea typeface="Calibri" panose="020F0502020204030204" pitchFamily="34" charset="0"/>
              </a:rPr>
              <a:t>reates a pilot program that marks software as secure or not</a:t>
            </a:r>
          </a:p>
          <a:p>
            <a:pPr marL="12573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</a:rPr>
              <a:t>Leverages purchasing power to demand security by design</a:t>
            </a:r>
          </a:p>
          <a:p>
            <a:pPr marL="457200" lvl="2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4. Establish a Cybersecurity Safety Review Board</a:t>
            </a:r>
          </a:p>
          <a:p>
            <a:pPr marL="1260475" lvl="2" indent="-2905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Reviews post-incident investigations and recommendations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</a:rPr>
              <a:t>5. Create Incident Response Playbook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Calibri" panose="020F0502020204030204" pitchFamily="34" charset="0"/>
              </a:rPr>
              <a:t>6.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Improve and Standardize Detection of Cybersecurity Incidents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</a:rPr>
              <a:t>7. Improve Investigative and Remediation Capabilities</a:t>
            </a:r>
          </a:p>
          <a:p>
            <a:pPr marL="1095375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Creates cybersecurity event log requirements 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1A5E6-0904-96D9-E303-9E63D30E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4782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826B1-4441-FE94-2F76-7C04EF0B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Understanding Zero Trust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B47AD-A57E-21DD-46C5-4C5A19D9C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463" y="995867"/>
            <a:ext cx="8229600" cy="4411662"/>
          </a:xfrm>
        </p:spPr>
        <p:txBody>
          <a:bodyPr/>
          <a:lstStyle/>
          <a:p>
            <a:r>
              <a:rPr lang="en-US" sz="2300" dirty="0"/>
              <a:t>Principles:</a:t>
            </a:r>
          </a:p>
          <a:p>
            <a:pPr lvl="1"/>
            <a:r>
              <a:rPr lang="en-US" sz="2300" dirty="0"/>
              <a:t>Trust is never automatically granted</a:t>
            </a:r>
          </a:p>
          <a:p>
            <a:pPr lvl="1"/>
            <a:r>
              <a:rPr lang="en-US" sz="2300" dirty="0"/>
              <a:t>Access in continually evaluated</a:t>
            </a:r>
          </a:p>
          <a:p>
            <a:r>
              <a:rPr lang="en-US" sz="2300" dirty="0"/>
              <a:t>Common Implementation Methods</a:t>
            </a:r>
          </a:p>
          <a:p>
            <a:pPr lvl="1"/>
            <a:r>
              <a:rPr lang="en-US" sz="2300" dirty="0"/>
              <a:t>Enhanced Identity Governance</a:t>
            </a:r>
          </a:p>
          <a:p>
            <a:pPr lvl="1"/>
            <a:r>
              <a:rPr lang="en-US" sz="2300" dirty="0"/>
              <a:t>Micro-Segmentation</a:t>
            </a:r>
          </a:p>
          <a:p>
            <a:pPr lvl="1"/>
            <a:r>
              <a:rPr lang="en-US" sz="2300" dirty="0"/>
              <a:t>Network Infrastructure and Software Defined Perimeters</a:t>
            </a:r>
          </a:p>
          <a:p>
            <a:r>
              <a:rPr lang="en-US" sz="2300" dirty="0"/>
              <a:t>What do you need to know?</a:t>
            </a:r>
          </a:p>
          <a:p>
            <a:pPr lvl="1"/>
            <a:r>
              <a:rPr lang="en-US" sz="2300" dirty="0"/>
              <a:t>Requires all sites to rearchitect access control and authentication processes</a:t>
            </a:r>
          </a:p>
          <a:p>
            <a:pPr lvl="1"/>
            <a:r>
              <a:rPr lang="en-US" sz="2300" dirty="0"/>
              <a:t>Expensive and time consuming</a:t>
            </a:r>
          </a:p>
          <a:p>
            <a:pPr lvl="1"/>
            <a:r>
              <a:rPr lang="en-US" sz="2300" dirty="0"/>
              <a:t>Requires a FULL understanding of all systems, applications, users, and both business &amp; operational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6F4A5-AB78-B9C0-BFD8-1DF425D8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982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46B1-0F80-D602-EE45-CACE778B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Risk Reduction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060D5-C489-5499-95AD-E7A96830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3169"/>
            <a:ext cx="8229600" cy="4411662"/>
          </a:xfrm>
        </p:spPr>
        <p:txBody>
          <a:bodyPr/>
          <a:lstStyle/>
          <a:p>
            <a:r>
              <a:rPr lang="en-US" sz="2200" dirty="0"/>
              <a:t>Basic Cyber Hygiene</a:t>
            </a:r>
          </a:p>
          <a:p>
            <a:pPr lvl="1"/>
            <a:r>
              <a:rPr lang="en-US" sz="2200" dirty="0"/>
              <a:t>Comprehensive, on-demand system inventory</a:t>
            </a:r>
          </a:p>
          <a:p>
            <a:pPr lvl="1"/>
            <a:r>
              <a:rPr lang="en-US" sz="2200" dirty="0"/>
              <a:t>Vulnerability Scanning and Patch Management</a:t>
            </a:r>
          </a:p>
          <a:p>
            <a:pPr lvl="1"/>
            <a:r>
              <a:rPr lang="en-US" sz="2200" dirty="0"/>
              <a:t>Security Monitoring</a:t>
            </a:r>
          </a:p>
          <a:p>
            <a:pPr lvl="1"/>
            <a:r>
              <a:rPr lang="en-US" sz="2200" dirty="0"/>
              <a:t>Strong Incident Response Capabilities</a:t>
            </a:r>
          </a:p>
          <a:p>
            <a:pPr lvl="1"/>
            <a:r>
              <a:rPr lang="en-US" sz="2200" dirty="0"/>
              <a:t>Culture of Cybersecurity Awareness &amp; Vigilance</a:t>
            </a:r>
          </a:p>
          <a:p>
            <a:pPr lvl="1"/>
            <a:r>
              <a:rPr lang="en-US" sz="2200" dirty="0"/>
              <a:t>Strong, Comprehensive Encryption</a:t>
            </a:r>
          </a:p>
          <a:p>
            <a:r>
              <a:rPr lang="en-US" sz="2200" dirty="0"/>
              <a:t>Secure the Supply Chain</a:t>
            </a:r>
          </a:p>
          <a:p>
            <a:r>
              <a:rPr lang="en-US" sz="2200" dirty="0"/>
              <a:t>Build in Cyber Resilience</a:t>
            </a:r>
          </a:p>
          <a:p>
            <a:pPr lvl="1"/>
            <a:r>
              <a:rPr lang="en-US" sz="2200" dirty="0"/>
              <a:t>Anticipate and Prepare for Attacks</a:t>
            </a:r>
          </a:p>
          <a:p>
            <a:pPr lvl="1"/>
            <a:r>
              <a:rPr lang="en-US" sz="2200" dirty="0"/>
              <a:t>Promptly Recover from Attacks</a:t>
            </a:r>
          </a:p>
          <a:p>
            <a:pPr lvl="1"/>
            <a:r>
              <a:rPr lang="en-US" sz="2200" dirty="0"/>
              <a:t>Adapt to Adverse Conditions, Stresses, and Compromises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84921-BCF0-D3EE-80C9-A63F79C5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434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C237673-102F-46BE-A681-E4DCA9667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9906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Main Topics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F2066D8-4AD7-4244-BED3-7A075AB954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84338"/>
            <a:ext cx="8686800" cy="4411662"/>
          </a:xfrm>
        </p:spPr>
        <p:txBody>
          <a:bodyPr/>
          <a:lstStyle/>
          <a:p>
            <a:pPr marL="0" marR="0" lvl="0" indent="0">
              <a:buNone/>
              <a:tabLst>
                <a:tab pos="457200" algn="l"/>
              </a:tabLst>
            </a:pPr>
            <a:r>
              <a:rPr lang="en-US" dirty="0"/>
              <a:t>1. Common Cyber Challenges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2. Securing the Supply Chain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3. FITARA Score Card</a:t>
            </a:r>
          </a:p>
          <a:p>
            <a:pPr marL="0" marR="0" lvl="0" indent="0">
              <a:buNone/>
              <a:tabLst>
                <a:tab pos="457200" algn="l"/>
              </a:tabLst>
            </a:pPr>
            <a:r>
              <a:rPr lang="en-US" dirty="0"/>
              <a:t>4. Executive Order 14028</a:t>
            </a:r>
          </a:p>
          <a:p>
            <a:pPr marL="0" marR="0" lvl="0" indent="0">
              <a:buNone/>
              <a:tabLst>
                <a:tab pos="457200" algn="l"/>
              </a:tabLst>
            </a:pPr>
            <a:r>
              <a:rPr lang="en-US" dirty="0"/>
              <a:t>5. Understanding Zero Trust</a:t>
            </a:r>
          </a:p>
          <a:p>
            <a:pPr marL="0" marR="0" lvl="0" indent="0">
              <a:buNone/>
              <a:tabLst>
                <a:tab pos="457200" algn="l"/>
              </a:tabLst>
            </a:pPr>
            <a:r>
              <a:rPr lang="en-US" dirty="0"/>
              <a:t>6. Risk Reduction Basics</a:t>
            </a:r>
          </a:p>
          <a:p>
            <a:pPr marL="0" marR="0" lvl="0" indent="0">
              <a:buNone/>
              <a:tabLst>
                <a:tab pos="457200" algn="l"/>
              </a:tabLst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B3261C9-A81C-4E43-ACA2-668A7CEFE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FFCCD1F-19CB-4284-885D-3F48BC2D7F1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A2517-7B07-2821-C1F6-4CF4B244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Common Cyber Challenges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4BB43-EC78-1756-8ECB-B0550A742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411662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/>
              <a:t>Controlling Access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4.6 billion active Internet users (in 1990 there were less than 1 million)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Technology improvements have increased speed capabilities – more data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Hacking tools are readily available and free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Everything is “internet-enabled” even when it is not needed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/>
              <a:t>Technology Spending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Only 2.3% of technology dollars are spent on security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/>
              <a:t>Lack of Visibility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Executives need to understand their cyber landscape and current risk profile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Visibility is limited at best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/>
              <a:t>Legacy Technology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Unstructured data, obsolete technology, inadequately protected systems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/>
              <a:t>Ransomware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Damage exceeded $20B in 2020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Cost of data loss due to cybercrime estimated at $2.5T in 2021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/>
              <a:t>Insider Threat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34% of data breaches involve insiders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/>
              <a:t>Discovery and Recovery Times are Unacceptable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Average breach is unknown for 7 months or longer</a:t>
            </a:r>
          </a:p>
          <a:p>
            <a:pPr marL="393700" indent="-39370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/>
              <a:t>Increasing number of requirements without the resources to implement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3D085-1CA5-9A46-2244-F8CB80357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89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14F92-3C4D-548D-344E-F56586C0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Threats in the Supply Chain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E88FC-454E-11FD-1EB9-1208F4D5F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Counterfeiters inserting counterfeit products into the Supply Chain</a:t>
            </a:r>
          </a:p>
          <a:p>
            <a:r>
              <a:rPr lang="en-US" sz="2000" dirty="0"/>
              <a:t>Insiders causing intellectual property loss, or system destruction</a:t>
            </a:r>
          </a:p>
          <a:p>
            <a:r>
              <a:rPr lang="en-US" sz="2000" dirty="0"/>
              <a:t>Foreign Intelligence Services used to gain information or to interrupt/take over mission operations (malicious code insertion, modification of functionality)</a:t>
            </a:r>
          </a:p>
          <a:p>
            <a:r>
              <a:rPr lang="en-US" sz="2000" dirty="0"/>
              <a:t>Terrorists seeking to penetrate or disrupt the supply chain to implant unwanted functionality for information gathering, or disable systems/cause destruction</a:t>
            </a:r>
          </a:p>
          <a:p>
            <a:r>
              <a:rPr lang="en-US" sz="2000" dirty="0"/>
              <a:t>Industrial Espionage/Cyber Criminals seeking ways to penetrate supply chain to gather information or disable/cause destruction</a:t>
            </a:r>
          </a:p>
          <a:p>
            <a:r>
              <a:rPr lang="en-US" sz="2000" dirty="0"/>
              <a:t>Inability to obtain technology in the time required to support critical mission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26AC1-0004-46AC-D7CC-2249224E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094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0B37C-026F-6F7C-1C39-E1DDDC76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Supply Chain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48C6B-98D3-CAC2-2462-24B8CDE3C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Integrators</a:t>
            </a:r>
          </a:p>
          <a:p>
            <a:r>
              <a:rPr lang="en-US" dirty="0"/>
              <a:t>Suppliers</a:t>
            </a:r>
          </a:p>
          <a:p>
            <a:r>
              <a:rPr lang="en-US" dirty="0"/>
              <a:t>Manufacturers</a:t>
            </a:r>
          </a:p>
          <a:p>
            <a:r>
              <a:rPr lang="en-US" dirty="0"/>
              <a:t>External Service Providers, including Managed Service Providers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F47F6-95AB-A40C-2D23-A48C4AA3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460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7739-0E1E-54C6-7879-48EA55242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00100"/>
          </a:xfrm>
        </p:spPr>
        <p:txBody>
          <a:bodyPr/>
          <a:lstStyle/>
          <a:p>
            <a:r>
              <a:rPr lang="en-US" dirty="0"/>
              <a:t>Supply Chain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AB81B-C8B7-73EF-BD34-A98B87AAE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1524000"/>
            <a:ext cx="8229600" cy="4411662"/>
          </a:xfrm>
        </p:spPr>
        <p:txBody>
          <a:bodyPr/>
          <a:lstStyle/>
          <a:p>
            <a:r>
              <a:rPr lang="en-US" sz="2000" dirty="0"/>
              <a:t>Technology Products (equipment/hardware, software) - used throughout the organization to support all business and mission functions</a:t>
            </a:r>
          </a:p>
          <a:p>
            <a:pPr lvl="1"/>
            <a:r>
              <a:rPr lang="en-US" sz="1800" dirty="0"/>
              <a:t>Some externally owned and/or managed</a:t>
            </a:r>
          </a:p>
          <a:p>
            <a:pPr lvl="1"/>
            <a:r>
              <a:rPr lang="en-US" sz="1800" dirty="0"/>
              <a:t>If other organizations are not coordinating with IT/Cyber, there is potential for severe cybersecurity concerns</a:t>
            </a:r>
          </a:p>
          <a:p>
            <a:r>
              <a:rPr lang="en-US" sz="2000" dirty="0"/>
              <a:t>Services</a:t>
            </a:r>
          </a:p>
          <a:p>
            <a:pPr lvl="1"/>
            <a:r>
              <a:rPr lang="en-US" sz="1800" dirty="0"/>
              <a:t>Service providers will need some type of access to perform services, which must be understood, documented, and managed</a:t>
            </a:r>
          </a:p>
          <a:p>
            <a:pPr lvl="1"/>
            <a:r>
              <a:rPr lang="en-US" sz="1800" dirty="0"/>
              <a:t>Roles and responsibilities need to be understood, documented, and managed (MOU or ISA, depending on specific needs)</a:t>
            </a:r>
          </a:p>
          <a:p>
            <a:r>
              <a:rPr lang="en-US" sz="2000" dirty="0"/>
              <a:t>Contractors</a:t>
            </a:r>
          </a:p>
          <a:p>
            <a:pPr lvl="1"/>
            <a:r>
              <a:rPr lang="en-US" sz="1800" dirty="0"/>
              <a:t>Contractors should follow the same or more restrictive policies and procedures as employees</a:t>
            </a:r>
          </a:p>
          <a:p>
            <a:pPr lvl="1"/>
            <a:r>
              <a:rPr lang="en-US" sz="1800" dirty="0"/>
              <a:t>Access needs to be controlled for contractors just like employees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49E36-93F6-E765-8319-5470FB66B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727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5F81-734F-FAC3-40AA-E821F6144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96912"/>
          </a:xfrm>
        </p:spPr>
        <p:txBody>
          <a:bodyPr/>
          <a:lstStyle/>
          <a:p>
            <a:r>
              <a:rPr lang="en-US" dirty="0"/>
              <a:t>Intent of FITARA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07EDA-142A-CFE1-96F3-0C9E350D0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69988"/>
            <a:ext cx="8229600" cy="4411662"/>
          </a:xfrm>
        </p:spPr>
        <p:txBody>
          <a:bodyPr/>
          <a:lstStyle/>
          <a:p>
            <a:r>
              <a:rPr lang="en-US" dirty="0"/>
              <a:t>The Federal Information Technology Acquisition Reform Act (FITARA) 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</a:rPr>
              <a:t>CIO authority enhancements 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</a:rPr>
              <a:t>Enhanced transparency and improved risk management in IT investments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</a:rPr>
              <a:t>Portfolio reviews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</a:rPr>
              <a:t>Data Center Optimization Initiative (DCOI)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</a:rPr>
              <a:t>Maximize federal strategic sourcing initiative</a:t>
            </a:r>
          </a:p>
          <a:p>
            <a:pPr lvl="1"/>
            <a:r>
              <a:rPr lang="en-US" dirty="0"/>
              <a:t>Includes all programs that use IT, not just IT Programs or Line items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49DB5-C86A-120F-8FA2-E1436F1D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22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0978-6C5E-49AF-DAF6-56140641D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FITARA Score Card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8E64-BBB3-A11F-7B5E-3679000B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4911725"/>
          </a:xfrm>
        </p:spPr>
        <p:txBody>
          <a:bodyPr/>
          <a:lstStyle/>
          <a:p>
            <a:pPr>
              <a:buSzPct val="100000"/>
              <a:buFont typeface="+mj-lt"/>
              <a:buAutoNum type="arabicPeriod"/>
            </a:pPr>
            <a:r>
              <a:rPr lang="en-US" sz="1800" dirty="0"/>
              <a:t>CIO Authority Enhancements – How well are IT investments incrementally implemented</a:t>
            </a:r>
            <a:r>
              <a:rPr lang="en-US" sz="1800" b="0" i="0" dirty="0">
                <a:solidFill>
                  <a:srgbClr val="212529"/>
                </a:solidFill>
                <a:effectLst/>
              </a:rPr>
              <a:t> </a:t>
            </a:r>
            <a:endParaRPr lang="en-US" sz="1800" dirty="0"/>
          </a:p>
          <a:p>
            <a:pPr>
              <a:buSzPct val="100000"/>
              <a:buFont typeface="+mj-lt"/>
              <a:buAutoNum type="arabicPeriod"/>
            </a:pPr>
            <a:r>
              <a:rPr lang="en-US" sz="1800" dirty="0"/>
              <a:t>Transparency &amp; Risk Management - Tracks the degree of risk in major IT investments. 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US" sz="1800" dirty="0"/>
              <a:t>Networx Transition – Tracks telecom contract transition to the Enterprise Infrastructure Solutions (EIS) contracts (required before May 2023). 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US" sz="1800" dirty="0"/>
              <a:t>Portfolio Review – Grades IT portfolios in ability to increase efficiency, and reduce waste and duplication. 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US" sz="1800" dirty="0"/>
              <a:t>Federal Data Center Optimization Initiative - 50% of grade = agency met or exceeded planned savings goal. 50% based on performance metrics in: energy metering, power usage effectiveness, virtualization, server utilization, and facility utilization. 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US" sz="1800" dirty="0"/>
              <a:t>Modernizing Government Technology Act (MGT) - Use of working capital funds (WCFs) to support IT modernization and security to facilitate the CIO being in charge of capital IT decision making. 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US" sz="1800" dirty="0"/>
              <a:t>Cyber (Federal Information Security Modernization Act (FISMA)) - Tracks ability to continuously monitor their networks using tools to mitigate and remediate cyber threats.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4C36C-9AEC-1481-6FD9-CA5E09054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657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9850-811B-C0EF-0EAB-93631A77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28" y="342448"/>
            <a:ext cx="7543800" cy="715962"/>
          </a:xfrm>
        </p:spPr>
        <p:txBody>
          <a:bodyPr/>
          <a:lstStyle/>
          <a:p>
            <a:r>
              <a:rPr lang="en-US" dirty="0"/>
              <a:t>2021 FITARA Scores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0BFFA-E823-6BE8-E624-71AF8570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61E7C-38DB-41EF-8555-52DB546F0C47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CA277C-BD91-5942-67BF-1C960B229D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67" r="35833"/>
          <a:stretch/>
        </p:blipFill>
        <p:spPr>
          <a:xfrm>
            <a:off x="181528" y="977073"/>
            <a:ext cx="7438472" cy="57285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B1A419-28C5-4073-D994-520CF4E8118C}"/>
              </a:ext>
            </a:extLst>
          </p:cNvPr>
          <p:cNvSpPr txBox="1"/>
          <p:nvPr/>
        </p:nvSpPr>
        <p:spPr>
          <a:xfrm>
            <a:off x="6248400" y="1981200"/>
            <a:ext cx="3156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Gov Average</a:t>
            </a:r>
            <a:r>
              <a:rPr lang="en-US" dirty="0"/>
              <a:t> – Blue Lines</a:t>
            </a:r>
          </a:p>
          <a:p>
            <a:endParaRPr lang="en-US" dirty="0"/>
          </a:p>
          <a:p>
            <a:r>
              <a:rPr lang="en-US" b="1" dirty="0"/>
              <a:t>DOE </a:t>
            </a:r>
            <a:r>
              <a:rPr lang="en-US" dirty="0"/>
              <a:t>– Red Lines</a:t>
            </a:r>
          </a:p>
        </p:txBody>
      </p:sp>
    </p:spTree>
    <p:extLst>
      <p:ext uri="{BB962C8B-B14F-4D97-AF65-F5344CB8AC3E}">
        <p14:creationId xmlns:p14="http://schemas.microsoft.com/office/powerpoint/2010/main" val="4026182467"/>
      </p:ext>
    </p:extLst>
  </p:cSld>
  <p:clrMapOvr>
    <a:masterClrMapping/>
  </p:clrMapOvr>
</p:sld>
</file>

<file path=ppt/theme/theme1.xml><?xml version="1.0" encoding="utf-8"?>
<a:theme xmlns:a="http://schemas.openxmlformats.org/drawingml/2006/main" name="EFCOG Template 3">
  <a:themeElements>
    <a:clrScheme name="EFCOG Template 3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FCOG Templat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COG Template 3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COG Template 3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391CAB-674F-40E4-94EC-FF17D9EC5BF1}"/>
</file>

<file path=customXml/itemProps2.xml><?xml version="1.0" encoding="utf-8"?>
<ds:datastoreItem xmlns:ds="http://schemas.openxmlformats.org/officeDocument/2006/customXml" ds:itemID="{087A179B-BD3D-4B59-A86C-9DA426D956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10792</TotalTime>
  <Words>1006</Words>
  <Application>Microsoft Office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EFCOG Template 3</vt:lpstr>
      <vt:lpstr>Cyber Requirements and Risks  FY2022 EFCOG  Annual Meeting</vt:lpstr>
      <vt:lpstr>Main Topics</vt:lpstr>
      <vt:lpstr>Common Cyber Challenges </vt:lpstr>
      <vt:lpstr>Cybersecurity Threats in the Supply Chain </vt:lpstr>
      <vt:lpstr>Supply Chain Providers</vt:lpstr>
      <vt:lpstr>Supply Chain Considerations</vt:lpstr>
      <vt:lpstr>Intent of FITARA</vt:lpstr>
      <vt:lpstr>FITARA Score Card Areas</vt:lpstr>
      <vt:lpstr>2021 FITARA Scores</vt:lpstr>
      <vt:lpstr>FITARA Overall Score History</vt:lpstr>
      <vt:lpstr>Improving the Score</vt:lpstr>
      <vt:lpstr>Executive Order 14028</vt:lpstr>
      <vt:lpstr>Understanding Zero Trust </vt:lpstr>
      <vt:lpstr>Risk Reduction Basics</vt:lpstr>
    </vt:vector>
  </TitlesOfParts>
  <Company>Professional Touch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(insert working group name) 2008 EFCOG Annual Meeting</dc:title>
  <dc:creator>Barbara Pierre</dc:creator>
  <cp:lastModifiedBy>Bridgitte Mase</cp:lastModifiedBy>
  <cp:revision>132</cp:revision>
  <cp:lastPrinted>1601-01-01T00:00:00Z</cp:lastPrinted>
  <dcterms:created xsi:type="dcterms:W3CDTF">2008-01-28T21:55:56Z</dcterms:created>
  <dcterms:modified xsi:type="dcterms:W3CDTF">2022-06-22T10:56:10Z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