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7" r:id="rId6"/>
    <p:sldId id="288" r:id="rId7"/>
    <p:sldId id="290" r:id="rId8"/>
    <p:sldId id="289" r:id="rId9"/>
    <p:sldId id="292" r:id="rId10"/>
    <p:sldId id="291" r:id="rId11"/>
    <p:sldId id="285" r:id="rId12"/>
    <p:sldId id="293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4" userDrawn="1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800"/>
    <a:srgbClr val="0206A6"/>
    <a:srgbClr val="071BDD"/>
    <a:srgbClr val="000066"/>
    <a:srgbClr val="3333CC"/>
    <a:srgbClr val="3C3C3C"/>
    <a:srgbClr val="002060"/>
    <a:srgbClr val="000000"/>
    <a:srgbClr val="002E6D"/>
    <a:srgbClr val="DD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38" y="1356"/>
      </p:cViewPr>
      <p:guideLst>
        <p:guide orient="horz" pos="1704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9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B9FCBE-C1BA-4E25-A808-052FD63435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1323B-9E0A-40AF-9B3A-09741F2A70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D1996-6C75-4442-AFD0-1280539779C9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1EE95F-5CC6-4149-994F-CE5BB9091E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06BA3-0E6F-44B9-B704-CAAFB07340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F28DE-5702-4E09-B34A-5F8F0525A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11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31ACB-B311-4B40-8424-3919AE86240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447FA-4FF7-4C8F-859C-DD4E34060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5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0FCB548-9CC4-4481-89A2-288F826C9C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5738" y="180975"/>
            <a:ext cx="11820525" cy="64865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1A3C941-AF53-4E04-BA82-5AC8551C43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996" y="2620600"/>
            <a:ext cx="11263449" cy="428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US" sz="2800" b="1" kern="1200" dirty="0" smtClean="0">
                <a:solidFill>
                  <a:srgbClr val="F7A8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buNone/>
              <a:defRPr lang="en-US" sz="2800" b="1" kern="1200" dirty="0" smtClean="0">
                <a:solidFill>
                  <a:srgbClr val="F7A8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defRPr lang="en-US" sz="2800" b="1" kern="1200" dirty="0" smtClean="0">
                <a:solidFill>
                  <a:srgbClr val="F7A8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defRPr lang="en-US" sz="2800" b="1" kern="1200" dirty="0" smtClean="0">
                <a:solidFill>
                  <a:srgbClr val="F7A8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defRPr lang="en-US" sz="2800" b="1" kern="1200" dirty="0">
                <a:solidFill>
                  <a:srgbClr val="F7A8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BUSINESS UNIT OR MARKET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A92EFF5-E9B5-461C-8ACF-BCA3960294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0082" y="3065736"/>
            <a:ext cx="11260363" cy="7312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021B12EE-DC71-4FD8-B4B1-F3494662EB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918" y="3751451"/>
            <a:ext cx="5175362" cy="6637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2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50000"/>
              </a:lnSpc>
              <a:buNone/>
              <a:defRPr lang="en-US" sz="1200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ct val="150000"/>
              </a:lnSpc>
              <a:defRPr lang="en-US" sz="1200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ct val="150000"/>
              </a:lnSpc>
              <a:defRPr lang="en-US" sz="1200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ct val="150000"/>
              </a:lnSpc>
              <a:defRPr lang="en-US" sz="12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Presented to: </a:t>
            </a:r>
            <a:r>
              <a:rPr lang="en-US" dirty="0" err="1"/>
              <a:t>Xxxx</a:t>
            </a:r>
            <a:r>
              <a:rPr lang="en-US" dirty="0"/>
              <a:t> </a:t>
            </a:r>
            <a:r>
              <a:rPr lang="en-US" dirty="0" err="1"/>
              <a:t>Xxxx</a:t>
            </a:r>
            <a:endParaRPr lang="en-US" dirty="0"/>
          </a:p>
          <a:p>
            <a:pPr lvl="0"/>
            <a:r>
              <a:rPr lang="en-US" dirty="0"/>
              <a:t>January 01, 2017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9AD44F-C575-4A2B-8A54-2F7DAC768928}"/>
              </a:ext>
            </a:extLst>
          </p:cNvPr>
          <p:cNvSpPr txBox="1"/>
          <p:nvPr userDrawn="1"/>
        </p:nvSpPr>
        <p:spPr>
          <a:xfrm>
            <a:off x="10220747" y="5305545"/>
            <a:ext cx="137608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www.merrick.com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0471B70-E7E9-4923-8EFE-0F5C4A290A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883" y="5605801"/>
            <a:ext cx="1111808" cy="27957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BA0A20A-B362-4285-BB22-F5FCB5B058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333689"/>
            <a:ext cx="2259920" cy="554915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7A1C763-B6DA-4587-B1A7-A75F5C310DE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68347" y="6218889"/>
            <a:ext cx="542653" cy="428923"/>
          </a:xfrm>
          <a:prstGeom prst="rect">
            <a:avLst/>
          </a:prstGeom>
        </p:spPr>
        <p:txBody>
          <a:bodyPr/>
          <a:lstStyle/>
          <a:p>
            <a:fld id="{A3F1B188-4897-4FF1-9305-80711197F5C6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D24E8F-C37F-4CD7-B4B7-B45D6E517A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5797" y="6376782"/>
            <a:ext cx="1882317" cy="1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0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B8CA544-3B06-4F37-8269-8C6476409F2A}"/>
              </a:ext>
            </a:extLst>
          </p:cNvPr>
          <p:cNvGrpSpPr/>
          <p:nvPr userDrawn="1"/>
        </p:nvGrpSpPr>
        <p:grpSpPr>
          <a:xfrm>
            <a:off x="0" y="0"/>
            <a:ext cx="12175861" cy="914400"/>
            <a:chOff x="-174689" y="24436043"/>
            <a:chExt cx="30480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53BF83-96EB-471B-BF33-1344988F064D}"/>
                </a:ext>
              </a:extLst>
            </p:cNvPr>
            <p:cNvSpPr/>
            <p:nvPr/>
          </p:nvSpPr>
          <p:spPr>
            <a:xfrm>
              <a:off x="-174689" y="24436043"/>
              <a:ext cx="3048000" cy="6858000"/>
            </a:xfrm>
            <a:prstGeom prst="rect">
              <a:avLst/>
            </a:prstGeom>
            <a:solidFill>
              <a:srgbClr val="00206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5152746-EEEE-4B58-998F-C930CFF7F3C2}"/>
                </a:ext>
              </a:extLst>
            </p:cNvPr>
            <p:cNvSpPr/>
            <p:nvPr/>
          </p:nvSpPr>
          <p:spPr>
            <a:xfrm>
              <a:off x="-174689" y="24436043"/>
              <a:ext cx="3048000" cy="6858000"/>
            </a:xfrm>
            <a:prstGeom prst="rect">
              <a:avLst/>
            </a:prstGeom>
            <a:solidFill>
              <a:srgbClr val="00206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172FAA6-8A85-4CC9-A17C-244156F84A2D}"/>
              </a:ext>
            </a:extLst>
          </p:cNvPr>
          <p:cNvSpPr/>
          <p:nvPr userDrawn="1"/>
        </p:nvSpPr>
        <p:spPr>
          <a:xfrm>
            <a:off x="0" y="914400"/>
            <a:ext cx="12192000" cy="72428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785D15F1-4ED0-42E0-88F3-B080679B03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2166" y="199035"/>
            <a:ext cx="11831527" cy="5644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MASTER TEXT</a:t>
            </a:r>
          </a:p>
        </p:txBody>
      </p:sp>
    </p:spTree>
    <p:extLst>
      <p:ext uri="{BB962C8B-B14F-4D97-AF65-F5344CB8AC3E}">
        <p14:creationId xmlns:p14="http://schemas.microsoft.com/office/powerpoint/2010/main" val="207456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8AB6E3-5BCD-4B13-AFD0-2EB3385F65E1}"/>
              </a:ext>
            </a:extLst>
          </p:cNvPr>
          <p:cNvSpPr/>
          <p:nvPr userDrawn="1"/>
        </p:nvSpPr>
        <p:spPr>
          <a:xfrm>
            <a:off x="558795" y="2727593"/>
            <a:ext cx="1931143" cy="58935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drawing of a person&#10;&#10;Description generated with high confidence">
            <a:extLst>
              <a:ext uri="{FF2B5EF4-FFF2-40B4-BE49-F238E27FC236}">
                <a16:creationId xmlns:a16="http://schemas.microsoft.com/office/drawing/2014/main" id="{D0C9B9E5-8F3C-4E9E-92B2-4D6394D30A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45"/>
          <a:stretch/>
        </p:blipFill>
        <p:spPr>
          <a:xfrm>
            <a:off x="11522803" y="6204547"/>
            <a:ext cx="452051" cy="444805"/>
          </a:xfrm>
          <a:prstGeom prst="rect">
            <a:avLst/>
          </a:prstGeom>
        </p:spPr>
      </p:pic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D8DE9633-55F8-448D-A08A-D2B9AA1C19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0" y="0"/>
            <a:ext cx="3048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06D86C6-3111-494A-959C-FC692ADAC7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3593" y="2890883"/>
            <a:ext cx="2526030" cy="400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C3C3C"/>
                </a:solidFill>
              </a:defRPr>
            </a:lvl1pPr>
            <a:lvl2pPr marL="457200" indent="0">
              <a:buNone/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MASTER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4EFA104-A979-48D4-A51B-64B3B27A26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885" y="3230728"/>
            <a:ext cx="2526030" cy="1707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C3C3C"/>
                </a:solidFill>
              </a:defRPr>
            </a:lvl1pPr>
            <a:lvl2pPr marL="457200" indent="0">
              <a:buNone/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MASTER TEXT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172229A-C775-40B2-9E4F-55817E8E45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0825" y="1430027"/>
            <a:ext cx="5373688" cy="4824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800">
                <a:solidFill>
                  <a:srgbClr val="3C3C3C"/>
                </a:solidFill>
                <a:latin typeface="+mn-lt"/>
              </a:defRPr>
            </a:lvl1pPr>
            <a:lvl2pPr>
              <a:defRPr sz="1800">
                <a:solidFill>
                  <a:srgbClr val="3C3C3C"/>
                </a:solidFill>
                <a:latin typeface="+mn-lt"/>
              </a:defRPr>
            </a:lvl2pPr>
            <a:lvl3pPr>
              <a:defRPr sz="1800">
                <a:solidFill>
                  <a:srgbClr val="3C3C3C"/>
                </a:solidFill>
                <a:latin typeface="+mn-lt"/>
              </a:defRPr>
            </a:lvl3pPr>
            <a:lvl4pPr>
              <a:defRPr sz="1800">
                <a:solidFill>
                  <a:srgbClr val="3C3C3C"/>
                </a:solidFill>
                <a:latin typeface="+mn-lt"/>
              </a:defRPr>
            </a:lvl4pPr>
            <a:lvl5pPr>
              <a:defRPr sz="1800">
                <a:solidFill>
                  <a:srgbClr val="3C3C3C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380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A9CB80-E7FB-486A-9FED-96480F37A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9" r="14817"/>
          <a:stretch/>
        </p:blipFill>
        <p:spPr>
          <a:xfrm>
            <a:off x="0" y="0"/>
            <a:ext cx="3038475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E1A05AF-1FA6-45C8-B8CB-E9A5BFFB2124}"/>
              </a:ext>
            </a:extLst>
          </p:cNvPr>
          <p:cNvGrpSpPr/>
          <p:nvPr userDrawn="1"/>
        </p:nvGrpSpPr>
        <p:grpSpPr>
          <a:xfrm>
            <a:off x="-13565" y="0"/>
            <a:ext cx="3052040" cy="6858000"/>
            <a:chOff x="-212725" y="0"/>
            <a:chExt cx="305204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77319E-36CD-48D0-B51C-CC78CB2CEBCD}"/>
                </a:ext>
              </a:extLst>
            </p:cNvPr>
            <p:cNvSpPr/>
            <p:nvPr/>
          </p:nvSpPr>
          <p:spPr>
            <a:xfrm>
              <a:off x="-208685" y="0"/>
              <a:ext cx="3048000" cy="6858000"/>
            </a:xfrm>
            <a:prstGeom prst="rect">
              <a:avLst/>
            </a:prstGeom>
            <a:solidFill>
              <a:srgbClr val="00206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51B7AA-07B6-4F67-88C1-224CB64118C4}"/>
                </a:ext>
              </a:extLst>
            </p:cNvPr>
            <p:cNvSpPr/>
            <p:nvPr/>
          </p:nvSpPr>
          <p:spPr>
            <a:xfrm>
              <a:off x="-212725" y="0"/>
              <a:ext cx="3048000" cy="6858000"/>
            </a:xfrm>
            <a:prstGeom prst="rect">
              <a:avLst/>
            </a:prstGeom>
            <a:solidFill>
              <a:srgbClr val="00206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2D331EB-311E-4E21-BD12-29FEFA8BC26F}"/>
              </a:ext>
            </a:extLst>
          </p:cNvPr>
          <p:cNvSpPr/>
          <p:nvPr userDrawn="1"/>
        </p:nvSpPr>
        <p:spPr>
          <a:xfrm>
            <a:off x="166255" y="2718263"/>
            <a:ext cx="2794660" cy="83126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99CD4293-0401-4B5F-BA8F-84E2693185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963" y="2974010"/>
            <a:ext cx="2526030" cy="400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MASTER TEXT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117328B9-A69B-45A3-981F-D64DDC9FAC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5261" y="3295748"/>
            <a:ext cx="2526030" cy="1707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MASTER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4127583C-1F39-4273-AFC9-C355829C03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1884" y="644435"/>
            <a:ext cx="7959226" cy="391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3C3C3C"/>
                </a:solidFill>
              </a:defRPr>
            </a:lvl1pPr>
            <a:lvl2pPr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D677F3C9-EB93-4993-9780-8F820AA84F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31884" y="1295878"/>
            <a:ext cx="7959226" cy="50091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3C3C3C"/>
                </a:solidFill>
              </a:defRPr>
            </a:lvl1pPr>
            <a:lvl2pPr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4C5FB150-5317-4805-9BF8-D20083A9E2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68347" y="6218889"/>
            <a:ext cx="542653" cy="428923"/>
          </a:xfrm>
          <a:prstGeom prst="rect">
            <a:avLst/>
          </a:prstGeom>
        </p:spPr>
        <p:txBody>
          <a:bodyPr/>
          <a:lstStyle/>
          <a:p>
            <a:fld id="{A3F1B188-4897-4FF1-9305-80711197F5C6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8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8C94253-A19F-405E-B795-F91815684C02}"/>
              </a:ext>
            </a:extLst>
          </p:cNvPr>
          <p:cNvSpPr/>
          <p:nvPr userDrawn="1"/>
        </p:nvSpPr>
        <p:spPr>
          <a:xfrm>
            <a:off x="558795" y="600071"/>
            <a:ext cx="1931143" cy="58935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drawing of a person&#10;&#10;Description generated with high confidence">
            <a:extLst>
              <a:ext uri="{FF2B5EF4-FFF2-40B4-BE49-F238E27FC236}">
                <a16:creationId xmlns:a16="http://schemas.microsoft.com/office/drawing/2014/main" id="{9A572B57-7784-44DB-A7E1-E1439A3A4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45"/>
          <a:stretch/>
        </p:blipFill>
        <p:spPr>
          <a:xfrm>
            <a:off x="11522803" y="6204547"/>
            <a:ext cx="452051" cy="444805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61BD06DB-8037-4036-B066-70023F452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3593" y="763361"/>
            <a:ext cx="2526030" cy="400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C3C3C"/>
                </a:solidFill>
              </a:defRPr>
            </a:lvl1pPr>
            <a:lvl2pPr marL="457200" indent="0">
              <a:buNone/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MASTER TEXT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B1B17BBF-015D-4D88-B6FD-C8702F574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885" y="1103206"/>
            <a:ext cx="2526030" cy="10478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C3C3C"/>
                </a:solidFill>
              </a:defRPr>
            </a:lvl1pPr>
            <a:lvl2pPr marL="457200" indent="0">
              <a:buNone/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MASTER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A19245F1-F2EE-46EE-8107-059270DA8E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3594" y="1741941"/>
            <a:ext cx="2526030" cy="4658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3C3C3C"/>
                </a:solidFill>
              </a:defRPr>
            </a:lvl1pPr>
            <a:lvl2pPr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CE1CBEFA-CF78-4936-A1AF-B6BBF68C4B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600075"/>
            <a:ext cx="1381125" cy="1381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8BA0CC98-FE34-4241-9FC1-8D5E9684B4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67200" y="2237423"/>
            <a:ext cx="1381125" cy="1228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3C3C3C"/>
                </a:solidFill>
              </a:defRPr>
            </a:lvl1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8550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6412468-BB41-4ACD-85EF-6275075946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175" y="0"/>
            <a:ext cx="3057525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3A302D5D-6A6B-4135-A2F7-12E4028732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60617" y="0"/>
            <a:ext cx="304450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DFD26D80-6228-49C9-AF43-678C2BB077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05119" y="0"/>
            <a:ext cx="304344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B9385BC5-9926-435B-940B-D7666AD70B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8559" y="0"/>
            <a:ext cx="304344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E3551E-F7A1-4E93-BD74-9D04F452962D}"/>
              </a:ext>
            </a:extLst>
          </p:cNvPr>
          <p:cNvSpPr/>
          <p:nvPr userDrawn="1"/>
        </p:nvSpPr>
        <p:spPr>
          <a:xfrm>
            <a:off x="558795" y="2727593"/>
            <a:ext cx="1931143" cy="58935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1929F869-4D82-4447-BABB-5DE02A9744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3593" y="2890883"/>
            <a:ext cx="2526030" cy="400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C3C3C"/>
                </a:solidFill>
              </a:defRPr>
            </a:lvl1pPr>
            <a:lvl2pPr marL="457200" indent="0">
              <a:buNone/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MASTER TEXT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3E6AFDB0-1391-4E26-9A90-6DDB5CC63F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885" y="3230728"/>
            <a:ext cx="2526030" cy="1707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C3C3C"/>
                </a:solidFill>
              </a:defRPr>
            </a:lvl1pPr>
            <a:lvl2pPr marL="457200" indent="0">
              <a:buNone/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MASTER TEXT</a:t>
            </a:r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9FB86A49-F1C3-458F-9CF5-4920C3949B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60617" y="0"/>
            <a:ext cx="304450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E4C77729-974A-4867-B6E0-1C5546BA85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5119" y="0"/>
            <a:ext cx="304344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B63AE3B8-28AF-4B71-B066-A7BE567C9B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8559" y="0"/>
            <a:ext cx="304344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7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857CA97-5C45-4CC5-81D6-5E561E87DC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717" y="678905"/>
            <a:ext cx="11156225" cy="400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C3C3C"/>
                </a:solidFill>
              </a:defRPr>
            </a:lvl1pPr>
            <a:lvl2pPr marL="457200" indent="0">
              <a:buNone/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MASTER TEXT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F9639A7D-7C0A-425E-B7A1-9C1B6752C9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010" y="1018751"/>
            <a:ext cx="11164932" cy="8354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C3C3C"/>
                </a:solidFill>
              </a:defRPr>
            </a:lvl1pPr>
            <a:lvl2pPr marL="457200" indent="0">
              <a:buNone/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MASTER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FEE52E6-9C9F-4A39-8713-984B62F7E1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8163" y="1854200"/>
            <a:ext cx="6573837" cy="43894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A4D1696-B8CC-4AC4-833F-F43B4F3EEB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0375" y="1854200"/>
            <a:ext cx="4965065" cy="43894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3C3C3C"/>
              </a:buClr>
              <a:buSzPct val="125000"/>
              <a:buFont typeface="Arial" panose="020B0604020202020204" pitchFamily="34" charset="0"/>
              <a:buChar char="•"/>
              <a:defRPr sz="1600">
                <a:solidFill>
                  <a:srgbClr val="3C3C3C"/>
                </a:solidFill>
              </a:defRPr>
            </a:lvl1pPr>
            <a:lvl2pPr>
              <a:defRPr sz="1600">
                <a:solidFill>
                  <a:srgbClr val="3C3C3C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3C3C3C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3C3C3C"/>
                </a:solidFill>
              </a:defRPr>
            </a:lvl4pPr>
            <a:lvl5pPr>
              <a:defRPr sz="16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Edit Master text styles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2"/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0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229FE3F-8F96-44EC-BB4A-03C9FFF20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8347" y="6218889"/>
            <a:ext cx="542653" cy="428923"/>
          </a:xfrm>
          <a:prstGeom prst="rect">
            <a:avLst/>
          </a:prstGeom>
        </p:spPr>
        <p:txBody>
          <a:bodyPr/>
          <a:lstStyle/>
          <a:p>
            <a:fld id="{A3F1B188-4897-4FF1-9305-80711197F5C6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8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erson standing in front of a building&#10;&#10;Description generated with high confidence">
            <a:extLst>
              <a:ext uri="{FF2B5EF4-FFF2-40B4-BE49-F238E27FC236}">
                <a16:creationId xmlns:a16="http://schemas.microsoft.com/office/drawing/2014/main" id="{67560A68-21BC-4103-8F57-F631912BE3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7" b="8807"/>
          <a:stretch>
            <a:fillRect/>
          </a:stretch>
        </p:blipFill>
        <p:spPr/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F9DA295-A7D7-48F4-9588-B79E74D1D212}"/>
              </a:ext>
            </a:extLst>
          </p:cNvPr>
          <p:cNvGrpSpPr/>
          <p:nvPr/>
        </p:nvGrpSpPr>
        <p:grpSpPr>
          <a:xfrm>
            <a:off x="185738" y="180975"/>
            <a:ext cx="11820526" cy="6486525"/>
            <a:chOff x="809336" y="180975"/>
            <a:chExt cx="11820526" cy="648652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0EF34F-8728-4CB4-A9E8-41321B22567A}"/>
                </a:ext>
              </a:extLst>
            </p:cNvPr>
            <p:cNvSpPr/>
            <p:nvPr/>
          </p:nvSpPr>
          <p:spPr>
            <a:xfrm>
              <a:off x="809336" y="180975"/>
              <a:ext cx="11820526" cy="6477000"/>
            </a:xfrm>
            <a:prstGeom prst="rect">
              <a:avLst/>
            </a:prstGeom>
            <a:solidFill>
              <a:srgbClr val="00206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676F5D-DF4D-4299-A6B1-2EAA3DD68192}"/>
                </a:ext>
              </a:extLst>
            </p:cNvPr>
            <p:cNvSpPr/>
            <p:nvPr userDrawn="1"/>
          </p:nvSpPr>
          <p:spPr>
            <a:xfrm>
              <a:off x="809336" y="190500"/>
              <a:ext cx="11820526" cy="6477000"/>
            </a:xfrm>
            <a:prstGeom prst="rect">
              <a:avLst/>
            </a:prstGeom>
            <a:solidFill>
              <a:srgbClr val="00206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D4FC7AD-5E20-4F2B-BC5F-98EE8DE22C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304" y="2634120"/>
            <a:ext cx="11260363" cy="731201"/>
          </a:xfrm>
        </p:spPr>
        <p:txBody>
          <a:bodyPr/>
          <a:lstStyle/>
          <a:p>
            <a:r>
              <a:rPr lang="en-US" dirty="0"/>
              <a:t>Supply Chain Initiative</a:t>
            </a:r>
          </a:p>
          <a:p>
            <a:r>
              <a:rPr lang="en-US" dirty="0"/>
              <a:t>Glovebox Subcommittee</a:t>
            </a:r>
            <a:endParaRPr lang="en-US" dirty="0">
              <a:solidFill>
                <a:srgbClr val="F7A800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481F322-6A30-46B5-B056-96E30FEEEE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218" y="3974176"/>
            <a:ext cx="5175362" cy="663796"/>
          </a:xfrm>
        </p:spPr>
        <p:txBody>
          <a:bodyPr/>
          <a:lstStyle/>
          <a:p>
            <a:r>
              <a:rPr lang="en-US" dirty="0"/>
              <a:t>June 21, 2022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722608-F359-4D54-AB42-E71FB1C4DE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712728" y="5850347"/>
            <a:ext cx="1936198" cy="541594"/>
          </a:xfrm>
          <a:prstGeom prst="rect">
            <a:avLst/>
          </a:prstGeom>
        </p:spPr>
      </p:pic>
      <p:pic>
        <p:nvPicPr>
          <p:cNvPr id="21" name="Graphic 10">
            <a:extLst>
              <a:ext uri="{FF2B5EF4-FFF2-40B4-BE49-F238E27FC236}">
                <a16:creationId xmlns:a16="http://schemas.microsoft.com/office/drawing/2014/main" id="{BF844DDE-AA0C-4726-A762-07D8810883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53061" y="5482237"/>
            <a:ext cx="986777" cy="986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BE20B9-1D04-4829-A40C-45347FBCE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218" y="5438166"/>
            <a:ext cx="3623841" cy="97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BFD77C52-8128-4BA2-9ACB-EA5318F7BC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738" y="2934349"/>
            <a:ext cx="2167260" cy="989301"/>
          </a:xfrm>
        </p:spPr>
        <p:txBody>
          <a:bodyPr/>
          <a:lstStyle/>
          <a:p>
            <a:r>
              <a:rPr lang="en-US" dirty="0"/>
              <a:t>Path Forward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1AF5472-C508-4147-9B8D-95E2CD4FBFD2}"/>
              </a:ext>
            </a:extLst>
          </p:cNvPr>
          <p:cNvSpPr txBox="1">
            <a:spLocks/>
          </p:cNvSpPr>
          <p:nvPr/>
        </p:nvSpPr>
        <p:spPr>
          <a:xfrm>
            <a:off x="11268347" y="6218889"/>
            <a:ext cx="542653" cy="428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F1B188-4897-4FF1-9305-80711197F5C6}" type="slidenum">
              <a:rPr lang="en-US" smtClean="0"/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05B2D3-D26A-44EA-A056-1C93BEE705D1}"/>
              </a:ext>
            </a:extLst>
          </p:cNvPr>
          <p:cNvSpPr txBox="1"/>
          <p:nvPr/>
        </p:nvSpPr>
        <p:spPr>
          <a:xfrm>
            <a:off x="96738" y="1870392"/>
            <a:ext cx="2709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7A800"/>
                </a:solidFill>
              </a:rPr>
              <a:t>Glovebox Subcommittee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01B857-653B-49C4-B5C9-3E59CCD1945A}"/>
              </a:ext>
            </a:extLst>
          </p:cNvPr>
          <p:cNvSpPr txBox="1"/>
          <p:nvPr/>
        </p:nvSpPr>
        <p:spPr>
          <a:xfrm>
            <a:off x="3236104" y="261448"/>
            <a:ext cx="8574896" cy="433965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558800" lvl="1" indent="-457200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Publish Subcommittee Report – June 30</a:t>
            </a:r>
          </a:p>
          <a:p>
            <a:pPr marL="558800" lvl="1" indent="-457200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Collaborate with NNSA 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NNSA RFI responses – June 30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highest potential opportunities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/ consult NNSA on implementation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new EFCOG subcommittee members as needed</a:t>
            </a:r>
          </a:p>
          <a:p>
            <a:pPr marL="558800" lvl="1" indent="-457200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Timing is Critical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Procurements from LANL starting now.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Peak in 2024 / Ramp up time needed.</a:t>
            </a:r>
          </a:p>
        </p:txBody>
      </p:sp>
    </p:spTree>
    <p:extLst>
      <p:ext uri="{BB962C8B-B14F-4D97-AF65-F5344CB8AC3E}">
        <p14:creationId xmlns:p14="http://schemas.microsoft.com/office/powerpoint/2010/main" val="28229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BFD77C52-8128-4BA2-9ACB-EA5318F7BC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738" y="2934349"/>
            <a:ext cx="2167260" cy="989301"/>
          </a:xfrm>
        </p:spPr>
        <p:txBody>
          <a:bodyPr/>
          <a:lstStyle/>
          <a:p>
            <a:r>
              <a:rPr lang="en-US" dirty="0"/>
              <a:t>Charter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5D43C-8738-406A-966B-18F82C54B3E7}"/>
              </a:ext>
            </a:extLst>
          </p:cNvPr>
          <p:cNvSpPr txBox="1"/>
          <p:nvPr/>
        </p:nvSpPr>
        <p:spPr>
          <a:xfrm>
            <a:off x="3315310" y="210188"/>
            <a:ext cx="8574896" cy="6001643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558800" lvl="1" indent="-457200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Charter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Supply Chain Challenges / Pit Production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Recommendations to NNSA</a:t>
            </a:r>
          </a:p>
          <a:p>
            <a:pPr marL="558800" lvl="1" indent="-457200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 Edelson – Sponsor, NNSA-APM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Co-Chairs – Scott Gustafson, Merrick / Bill Stephens, Omega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Nuckols, SMSI; Tony Wampler, Merrick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Dean Shipley, Honeywell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8800" lvl="1" indent="-457200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 Extent of Challenge (Supply vs Demand)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 DOE/NNSA sites and supplier base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 feedback from industry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creative solutions – Think Big!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E1F4F5-2644-4115-8C6C-17D4B7A97E44}"/>
              </a:ext>
            </a:extLst>
          </p:cNvPr>
          <p:cNvSpPr txBox="1"/>
          <p:nvPr/>
        </p:nvSpPr>
        <p:spPr>
          <a:xfrm>
            <a:off x="96738" y="1870392"/>
            <a:ext cx="2709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7A800"/>
                </a:solidFill>
              </a:rPr>
              <a:t>Glovebox Subcommittee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1AF5472-C508-4147-9B8D-95E2CD4FBFD2}"/>
              </a:ext>
            </a:extLst>
          </p:cNvPr>
          <p:cNvSpPr txBox="1">
            <a:spLocks/>
          </p:cNvSpPr>
          <p:nvPr/>
        </p:nvSpPr>
        <p:spPr>
          <a:xfrm>
            <a:off x="11268347" y="6218889"/>
            <a:ext cx="542653" cy="428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F1B188-4897-4FF1-9305-80711197F5C6}" type="slidenum">
              <a:rPr lang="en-US" smtClean="0"/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57179D-339A-4630-A94B-6088DECF4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96" y="5967786"/>
            <a:ext cx="2167260" cy="5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BFD77C52-8128-4BA2-9ACB-EA5318F7BC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738" y="2934349"/>
            <a:ext cx="2167260" cy="989301"/>
          </a:xfrm>
        </p:spPr>
        <p:txBody>
          <a:bodyPr/>
          <a:lstStyle/>
          <a:p>
            <a:r>
              <a:rPr lang="en-US" dirty="0"/>
              <a:t>Scene Setter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5D43C-8738-406A-966B-18F82C54B3E7}"/>
              </a:ext>
            </a:extLst>
          </p:cNvPr>
          <p:cNvSpPr txBox="1"/>
          <p:nvPr/>
        </p:nvSpPr>
        <p:spPr>
          <a:xfrm>
            <a:off x="3261970" y="377676"/>
            <a:ext cx="8574896" cy="447814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558800" lvl="1" indent="-457200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Historically large demand from Nuclear Security Enterprise</a:t>
            </a:r>
          </a:p>
          <a:p>
            <a:pPr marL="558800" lvl="1" indent="-457200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 will exceed supply.  Driven by: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 for production (W87-1)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requirement for pit production</a:t>
            </a:r>
          </a:p>
          <a:p>
            <a:pPr marL="558800" lvl="1" indent="-457200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Opportunity to influence industrial base</a:t>
            </a:r>
          </a:p>
          <a:p>
            <a:pPr marL="558800" lvl="1" indent="-457200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Cross-site competition and market response if not managed</a:t>
            </a:r>
          </a:p>
          <a:p>
            <a:pPr marL="558800" lvl="1" indent="-457200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Industrial supply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Rather small, but highly talented industrial base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Inconsistent demand over decades =&gt; Fragmented supply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 of both small, boutique fabricators and large fabricators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E1F4F5-2644-4115-8C6C-17D4B7A97E44}"/>
              </a:ext>
            </a:extLst>
          </p:cNvPr>
          <p:cNvSpPr txBox="1"/>
          <p:nvPr/>
        </p:nvSpPr>
        <p:spPr>
          <a:xfrm>
            <a:off x="96738" y="1870392"/>
            <a:ext cx="2709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7A800"/>
                </a:solidFill>
              </a:rPr>
              <a:t>Glovebox Subcommittee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1AF5472-C508-4147-9B8D-95E2CD4FBFD2}"/>
              </a:ext>
            </a:extLst>
          </p:cNvPr>
          <p:cNvSpPr txBox="1">
            <a:spLocks/>
          </p:cNvSpPr>
          <p:nvPr/>
        </p:nvSpPr>
        <p:spPr>
          <a:xfrm>
            <a:off x="11565539" y="6372993"/>
            <a:ext cx="542653" cy="428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F1B188-4897-4FF1-9305-80711197F5C6}" type="slidenum">
              <a:rPr lang="en-US" smtClean="0"/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57179D-339A-4630-A94B-6088DECF4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96" y="5967786"/>
            <a:ext cx="2167260" cy="5851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F7F22B-C050-4FE4-A2D6-AF2008B13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695" y="4989264"/>
            <a:ext cx="8574896" cy="12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1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BFD77C52-8128-4BA2-9ACB-EA5318F7BC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738" y="2934349"/>
            <a:ext cx="2167260" cy="989301"/>
          </a:xfrm>
        </p:spPr>
        <p:txBody>
          <a:bodyPr/>
          <a:lstStyle/>
          <a:p>
            <a:r>
              <a:rPr lang="en-US" dirty="0"/>
              <a:t>Scene Setter - Gloveboxes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5D43C-8738-406A-966B-18F82C54B3E7}"/>
              </a:ext>
            </a:extLst>
          </p:cNvPr>
          <p:cNvSpPr txBox="1"/>
          <p:nvPr/>
        </p:nvSpPr>
        <p:spPr>
          <a:xfrm>
            <a:off x="3157727" y="166225"/>
            <a:ext cx="8574896" cy="230832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558800" lvl="1" indent="-457200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Glovebox Attributes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Highly complex, regulated and labor intensive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opportunity for automated fab techniques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Integration with equipment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all gloveboxes are the same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E1F4F5-2644-4115-8C6C-17D4B7A97E44}"/>
              </a:ext>
            </a:extLst>
          </p:cNvPr>
          <p:cNvSpPr txBox="1"/>
          <p:nvPr/>
        </p:nvSpPr>
        <p:spPr>
          <a:xfrm>
            <a:off x="96738" y="1870392"/>
            <a:ext cx="2709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7A800"/>
                </a:solidFill>
              </a:rPr>
              <a:t>Glovebox Subcommittee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1AF5472-C508-4147-9B8D-95E2CD4FBFD2}"/>
              </a:ext>
            </a:extLst>
          </p:cNvPr>
          <p:cNvSpPr txBox="1">
            <a:spLocks/>
          </p:cNvSpPr>
          <p:nvPr/>
        </p:nvSpPr>
        <p:spPr>
          <a:xfrm>
            <a:off x="11268347" y="6218889"/>
            <a:ext cx="542653" cy="428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F1B188-4897-4FF1-9305-80711197F5C6}" type="slidenum">
              <a:rPr lang="en-US" smtClean="0"/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57179D-339A-4630-A94B-6088DECF4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96" y="5967786"/>
            <a:ext cx="2167260" cy="585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9021FD-83E7-4D24-A8F5-7CDC7C33D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236" y="1616477"/>
            <a:ext cx="2526322" cy="24482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BE515F-FE57-457E-B31A-CE721C71CB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2507" y="4110878"/>
            <a:ext cx="2790051" cy="2580897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Picture 9" descr="A model of a building&#10;&#10;Description automatically generated with low confidence">
            <a:extLst>
              <a:ext uri="{FF2B5EF4-FFF2-40B4-BE49-F238E27FC236}">
                <a16:creationId xmlns:a16="http://schemas.microsoft.com/office/drawing/2014/main" id="{C9C8E3EB-7787-465E-8C7C-AE0D25DAE6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330" y="2474549"/>
            <a:ext cx="5075841" cy="434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7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1AF5472-C508-4147-9B8D-95E2CD4FBFD2}"/>
              </a:ext>
            </a:extLst>
          </p:cNvPr>
          <p:cNvSpPr txBox="1">
            <a:spLocks/>
          </p:cNvSpPr>
          <p:nvPr/>
        </p:nvSpPr>
        <p:spPr>
          <a:xfrm>
            <a:off x="11268347" y="6218889"/>
            <a:ext cx="542653" cy="428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F1B188-4897-4FF1-9305-80711197F5C6}" type="slidenum">
              <a:rPr lang="en-US" smtClean="0"/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57179D-339A-4630-A94B-6088DECF4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36" y="6179598"/>
            <a:ext cx="1734121" cy="46821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690561-A89A-49CB-B256-973766A041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514" y="210188"/>
            <a:ext cx="11489249" cy="564427"/>
          </a:xfrm>
        </p:spPr>
        <p:txBody>
          <a:bodyPr/>
          <a:lstStyle/>
          <a:p>
            <a:r>
              <a:rPr lang="en-US" dirty="0"/>
              <a:t>Demand Forecast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C68A71-3AAB-4F86-B8A7-E30DE37FAB09}"/>
              </a:ext>
            </a:extLst>
          </p:cNvPr>
          <p:cNvGrpSpPr/>
          <p:nvPr/>
        </p:nvGrpSpPr>
        <p:grpSpPr>
          <a:xfrm>
            <a:off x="2431988" y="1295216"/>
            <a:ext cx="9596500" cy="5236213"/>
            <a:chOff x="1622058" y="1399675"/>
            <a:chExt cx="8947884" cy="48516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854304-2896-4A0C-ACB0-DF6F23573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2058" y="1399675"/>
              <a:ext cx="8947884" cy="485165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3" name="Callout: Bent Line 12">
              <a:extLst>
                <a:ext uri="{FF2B5EF4-FFF2-40B4-BE49-F238E27FC236}">
                  <a16:creationId xmlns:a16="http://schemas.microsoft.com/office/drawing/2014/main" id="{3111FB71-47A8-4E9B-A748-0327A59CD96C}"/>
                </a:ext>
              </a:extLst>
            </p:cNvPr>
            <p:cNvSpPr/>
            <p:nvPr/>
          </p:nvSpPr>
          <p:spPr>
            <a:xfrm flipH="1">
              <a:off x="7118567" y="2174366"/>
              <a:ext cx="2217006" cy="262945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350852"/>
                <a:gd name="adj6" fmla="val -41234"/>
              </a:avLst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LANL 30 Pit Per Year Milestone</a:t>
              </a:r>
            </a:p>
          </p:txBody>
        </p:sp>
        <p:sp>
          <p:nvSpPr>
            <p:cNvPr id="14" name="Callout: Bent Line 13">
              <a:extLst>
                <a:ext uri="{FF2B5EF4-FFF2-40B4-BE49-F238E27FC236}">
                  <a16:creationId xmlns:a16="http://schemas.microsoft.com/office/drawing/2014/main" id="{2922151A-6BBE-4AD6-9933-B6DAF7CA14E7}"/>
                </a:ext>
              </a:extLst>
            </p:cNvPr>
            <p:cNvSpPr/>
            <p:nvPr/>
          </p:nvSpPr>
          <p:spPr>
            <a:xfrm flipH="1">
              <a:off x="3121871" y="2181939"/>
              <a:ext cx="2194557" cy="268434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392099"/>
                <a:gd name="adj6" fmla="val -68229"/>
              </a:avLst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LANL 10 Pit Per Year Milestone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F4EC69A-19DF-4008-B994-99D09514E66E}"/>
                </a:ext>
              </a:extLst>
            </p:cNvPr>
            <p:cNvCxnSpPr>
              <a:cxnSpLocks/>
            </p:cNvCxnSpPr>
            <p:nvPr/>
          </p:nvCxnSpPr>
          <p:spPr>
            <a:xfrm>
              <a:off x="6825993" y="2146770"/>
              <a:ext cx="0" cy="32379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3180641-2792-459B-9F7D-155367AC6A62}"/>
                </a:ext>
              </a:extLst>
            </p:cNvPr>
            <p:cNvSpPr/>
            <p:nvPr/>
          </p:nvSpPr>
          <p:spPr>
            <a:xfrm>
              <a:off x="2051538" y="4654062"/>
              <a:ext cx="8229600" cy="73152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llout: Bent Line 16">
              <a:extLst>
                <a:ext uri="{FF2B5EF4-FFF2-40B4-BE49-F238E27FC236}">
                  <a16:creationId xmlns:a16="http://schemas.microsoft.com/office/drawing/2014/main" id="{A988B019-03DC-4E16-A90F-306512285E3B}"/>
                </a:ext>
              </a:extLst>
            </p:cNvPr>
            <p:cNvSpPr/>
            <p:nvPr/>
          </p:nvSpPr>
          <p:spPr>
            <a:xfrm flipH="1">
              <a:off x="2176990" y="3846232"/>
              <a:ext cx="1274107" cy="268434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302532"/>
                <a:gd name="adj6" fmla="val -42196"/>
              </a:avLst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Historic Capacity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A3E3CF9-3E2C-410A-AC42-9BA63E1CDFF7}"/>
                </a:ext>
              </a:extLst>
            </p:cNvPr>
            <p:cNvCxnSpPr>
              <a:cxnSpLocks/>
            </p:cNvCxnSpPr>
            <p:nvPr/>
          </p:nvCxnSpPr>
          <p:spPr>
            <a:xfrm>
              <a:off x="10294762" y="2133708"/>
              <a:ext cx="0" cy="325099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" name="Table 5">
            <a:extLst>
              <a:ext uri="{FF2B5EF4-FFF2-40B4-BE49-F238E27FC236}">
                <a16:creationId xmlns:a16="http://schemas.microsoft.com/office/drawing/2014/main" id="{99B788FE-CD4F-4239-B174-78DBB599AA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947533"/>
              </p:ext>
            </p:extLst>
          </p:nvPr>
        </p:nvGraphicFramePr>
        <p:xfrm>
          <a:off x="118582" y="1691020"/>
          <a:ext cx="220529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649">
                  <a:extLst>
                    <a:ext uri="{9D8B030D-6E8A-4147-A177-3AD203B41FA5}">
                      <a16:colId xmlns:a16="http://schemas.microsoft.com/office/drawing/2014/main" val="2819362660"/>
                    </a:ext>
                  </a:extLst>
                </a:gridCol>
                <a:gridCol w="706171">
                  <a:extLst>
                    <a:ext uri="{9D8B030D-6E8A-4147-A177-3AD203B41FA5}">
                      <a16:colId xmlns:a16="http://schemas.microsoft.com/office/drawing/2014/main" val="4294851938"/>
                    </a:ext>
                  </a:extLst>
                </a:gridCol>
                <a:gridCol w="709470">
                  <a:extLst>
                    <a:ext uri="{9D8B030D-6E8A-4147-A177-3AD203B41FA5}">
                      <a16:colId xmlns:a16="http://schemas.microsoft.com/office/drawing/2014/main" val="22414715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Site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# of GBs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03827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LAP4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LANL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52</a:t>
                      </a:r>
                    </a:p>
                  </a:txBody>
                  <a:tcPr marR="3200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11196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CMRR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LANL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42</a:t>
                      </a:r>
                    </a:p>
                  </a:txBody>
                  <a:tcPr marR="3200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296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SRPPF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371</a:t>
                      </a:r>
                    </a:p>
                  </a:txBody>
                  <a:tcPr marR="3200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1364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LPF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58</a:t>
                      </a:r>
                    </a:p>
                  </a:txBody>
                  <a:tcPr marR="3200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70106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ISED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ORNL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143</a:t>
                      </a:r>
                    </a:p>
                  </a:txBody>
                  <a:tcPr marR="3200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3577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MIRP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BNL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R="3200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816013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76A3E3DC-F69E-4EC7-B387-36481B25906E}"/>
              </a:ext>
            </a:extLst>
          </p:cNvPr>
          <p:cNvSpPr txBox="1"/>
          <p:nvPr/>
        </p:nvSpPr>
        <p:spPr>
          <a:xfrm>
            <a:off x="391512" y="126237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Major Drivers</a:t>
            </a:r>
          </a:p>
        </p:txBody>
      </p:sp>
    </p:spTree>
    <p:extLst>
      <p:ext uri="{BB962C8B-B14F-4D97-AF65-F5344CB8AC3E}">
        <p14:creationId xmlns:p14="http://schemas.microsoft.com/office/powerpoint/2010/main" val="161790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BFD77C52-8128-4BA2-9ACB-EA5318F7BC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738" y="2934349"/>
            <a:ext cx="2167260" cy="989301"/>
          </a:xfrm>
        </p:spPr>
        <p:txBody>
          <a:bodyPr/>
          <a:lstStyle/>
          <a:p>
            <a:r>
              <a:rPr lang="en-US" dirty="0"/>
              <a:t>Supply Base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5D43C-8738-406A-966B-18F82C54B3E7}"/>
              </a:ext>
            </a:extLst>
          </p:cNvPr>
          <p:cNvSpPr txBox="1"/>
          <p:nvPr/>
        </p:nvSpPr>
        <p:spPr>
          <a:xfrm>
            <a:off x="3261970" y="377676"/>
            <a:ext cx="8574896" cy="453970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558800" lvl="1" indent="-457200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Supply Base Attributes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Survey to 18 suppliers, with 15 responses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 to 6 suppliers with historically larger capacity / experience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Average 18 years of GB experience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Average of 25 skilled glovebox fabricators each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 with &gt; 50% of revenue from GBs; most &lt; 20%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Several with ASME NQA-1 Programs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Limited engineering and design capacity (shop drawings)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Average capacity highly variable by supplier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Self-reported capacity ~200 to 300 GBs / year (Optimistic?)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1AF5472-C508-4147-9B8D-95E2CD4FBFD2}"/>
              </a:ext>
            </a:extLst>
          </p:cNvPr>
          <p:cNvSpPr txBox="1">
            <a:spLocks/>
          </p:cNvSpPr>
          <p:nvPr/>
        </p:nvSpPr>
        <p:spPr>
          <a:xfrm>
            <a:off x="11268347" y="6218889"/>
            <a:ext cx="542653" cy="428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F1B188-4897-4FF1-9305-80711197F5C6}" type="slidenum">
              <a:rPr lang="en-US" smtClean="0"/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BF333-626C-425E-BAF5-5098AA2344DF}"/>
              </a:ext>
            </a:extLst>
          </p:cNvPr>
          <p:cNvSpPr txBox="1"/>
          <p:nvPr/>
        </p:nvSpPr>
        <p:spPr>
          <a:xfrm>
            <a:off x="96738" y="1870392"/>
            <a:ext cx="2709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7A800"/>
                </a:solidFill>
              </a:rPr>
              <a:t>Glovebox Subcommittee</a:t>
            </a:r>
          </a:p>
        </p:txBody>
      </p:sp>
    </p:spTree>
    <p:extLst>
      <p:ext uri="{BB962C8B-B14F-4D97-AF65-F5344CB8AC3E}">
        <p14:creationId xmlns:p14="http://schemas.microsoft.com/office/powerpoint/2010/main" val="403056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BFD77C52-8128-4BA2-9ACB-EA5318F7BC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738" y="2934349"/>
            <a:ext cx="2167260" cy="989301"/>
          </a:xfrm>
        </p:spPr>
        <p:txBody>
          <a:bodyPr/>
          <a:lstStyle/>
          <a:p>
            <a:r>
              <a:rPr lang="en-US" dirty="0"/>
              <a:t>Constraints &amp;</a:t>
            </a:r>
          </a:p>
          <a:p>
            <a:r>
              <a:rPr lang="en-US" dirty="0"/>
              <a:t>Efficiencies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5D43C-8738-406A-966B-18F82C54B3E7}"/>
              </a:ext>
            </a:extLst>
          </p:cNvPr>
          <p:cNvSpPr txBox="1"/>
          <p:nvPr/>
        </p:nvSpPr>
        <p:spPr>
          <a:xfrm>
            <a:off x="3261970" y="377676"/>
            <a:ext cx="8574896" cy="549381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558800" lvl="1" indent="-457200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Constraints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Labor supply is largest constraint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Equipment and space not primary limitation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Material supply presents some limitations</a:t>
            </a:r>
          </a:p>
          <a:p>
            <a:pPr marL="558800" lvl="1" indent="-457200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Efficiencies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Standardize design to greatest extent practical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Repeatability of design features (windows,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gloveports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etc.)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 of American Glovebox Society standards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Standardize contracting terms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Standardize quality assurance / control requirements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1AF5472-C508-4147-9B8D-95E2CD4FBFD2}"/>
              </a:ext>
            </a:extLst>
          </p:cNvPr>
          <p:cNvSpPr txBox="1">
            <a:spLocks/>
          </p:cNvSpPr>
          <p:nvPr/>
        </p:nvSpPr>
        <p:spPr>
          <a:xfrm>
            <a:off x="11268347" y="6218889"/>
            <a:ext cx="542653" cy="428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F1B188-4897-4FF1-9305-80711197F5C6}" type="slidenum">
              <a:rPr lang="en-US" smtClean="0"/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BF333-626C-425E-BAF5-5098AA2344DF}"/>
              </a:ext>
            </a:extLst>
          </p:cNvPr>
          <p:cNvSpPr txBox="1"/>
          <p:nvPr/>
        </p:nvSpPr>
        <p:spPr>
          <a:xfrm>
            <a:off x="96738" y="1870392"/>
            <a:ext cx="2709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7A800"/>
                </a:solidFill>
              </a:rPr>
              <a:t>Glovebox Subcommittee</a:t>
            </a:r>
          </a:p>
        </p:txBody>
      </p:sp>
    </p:spTree>
    <p:extLst>
      <p:ext uri="{BB962C8B-B14F-4D97-AF65-F5344CB8AC3E}">
        <p14:creationId xmlns:p14="http://schemas.microsoft.com/office/powerpoint/2010/main" val="84760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BFD77C52-8128-4BA2-9ACB-EA5318F7BC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738" y="2934349"/>
            <a:ext cx="2803216" cy="989301"/>
          </a:xfrm>
        </p:spPr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5D43C-8738-406A-966B-18F82C54B3E7}"/>
              </a:ext>
            </a:extLst>
          </p:cNvPr>
          <p:cNvSpPr txBox="1"/>
          <p:nvPr/>
        </p:nvSpPr>
        <p:spPr>
          <a:xfrm>
            <a:off x="3236104" y="261448"/>
            <a:ext cx="8574896" cy="5940088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558800" lvl="1" indent="-457200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Acquisition Opportunities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Motivate suppliers to expand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IDIQs with early payments tied to training / materials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Competitive or sole-source task awards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IDIQs for material procurements / GFE</a:t>
            </a:r>
          </a:p>
          <a:p>
            <a:pPr marL="558800" lvl="1" indent="-457200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 Capacity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</a:rPr>
              <a:t>Expand existing suppliers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</a:rPr>
              <a:t>Identify new (RFI) - Unlikely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</a:rPr>
              <a:t>Provide $ to onboard trades, prior to fabrication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</a:rPr>
              <a:t>Ensure designs are mature (minimize change)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</a:rPr>
              <a:t>Minimize downtime (hold points) / on-site liaisons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</a:rPr>
              <a:t>Automate where feasible (e.g. welding, cutting, etc.)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Standardize quality assurance / control requirements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1AF5472-C508-4147-9B8D-95E2CD4FBFD2}"/>
              </a:ext>
            </a:extLst>
          </p:cNvPr>
          <p:cNvSpPr txBox="1">
            <a:spLocks/>
          </p:cNvSpPr>
          <p:nvPr/>
        </p:nvSpPr>
        <p:spPr>
          <a:xfrm>
            <a:off x="11268347" y="6218889"/>
            <a:ext cx="542653" cy="428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F1B188-4897-4FF1-9305-80711197F5C6}" type="slidenum">
              <a:rPr lang="en-US" smtClean="0"/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BF333-626C-425E-BAF5-5098AA2344DF}"/>
              </a:ext>
            </a:extLst>
          </p:cNvPr>
          <p:cNvSpPr txBox="1"/>
          <p:nvPr/>
        </p:nvSpPr>
        <p:spPr>
          <a:xfrm>
            <a:off x="96738" y="1870392"/>
            <a:ext cx="2709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7A800"/>
                </a:solidFill>
              </a:rPr>
              <a:t>Glovebox Subcommittee</a:t>
            </a:r>
          </a:p>
        </p:txBody>
      </p:sp>
    </p:spTree>
    <p:extLst>
      <p:ext uri="{BB962C8B-B14F-4D97-AF65-F5344CB8AC3E}">
        <p14:creationId xmlns:p14="http://schemas.microsoft.com/office/powerpoint/2010/main" val="326459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BFD77C52-8128-4BA2-9ACB-EA5318F7BC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738" y="2934349"/>
            <a:ext cx="2803216" cy="989301"/>
          </a:xfrm>
        </p:spPr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5D43C-8738-406A-966B-18F82C54B3E7}"/>
              </a:ext>
            </a:extLst>
          </p:cNvPr>
          <p:cNvSpPr txBox="1"/>
          <p:nvPr/>
        </p:nvSpPr>
        <p:spPr>
          <a:xfrm>
            <a:off x="3236104" y="261448"/>
            <a:ext cx="8574896" cy="6001643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558800" lvl="1" indent="-457200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Streamline Demand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</a:rPr>
              <a:t>NNSA must prioritize or the market will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</a:rPr>
              <a:t>Flatten the curve / maximize just-in-time delivery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</a:rPr>
              <a:t>Coordination amongst DOE/NNSA sites and M&amp;Os</a:t>
            </a:r>
          </a:p>
          <a:p>
            <a:pPr marL="558800" lvl="1" indent="-457200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Industry Engagement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</a:rPr>
              <a:t>NNSA RFI released June 1 – complements EFCOG work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</a:rPr>
              <a:t>Industry day at AGS conference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</a:rPr>
              <a:t>Transparency on demand and designs /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COMMUNICATE</a:t>
            </a:r>
            <a:r>
              <a:rPr lang="en-US" sz="2400" dirty="0">
                <a:latin typeface="Calibri" panose="020F0502020204030204" pitchFamily="34" charset="0"/>
              </a:rPr>
              <a:t>!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</a:rPr>
              <a:t>Team with valued, proven suppliers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</a:rPr>
              <a:t>Act on supplier feedback</a:t>
            </a:r>
          </a:p>
          <a:p>
            <a:pPr marL="558800" lvl="1" indent="-457200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Opportunities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Defense Production Act Title III Funding</a:t>
            </a:r>
          </a:p>
          <a:p>
            <a:pPr marL="1016000" lvl="2" indent="-457200">
              <a:spcAft>
                <a:spcPts val="6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Grants, Purchase Commitments, Loans, Loan Guarantees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1AF5472-C508-4147-9B8D-95E2CD4FBFD2}"/>
              </a:ext>
            </a:extLst>
          </p:cNvPr>
          <p:cNvSpPr txBox="1">
            <a:spLocks/>
          </p:cNvSpPr>
          <p:nvPr/>
        </p:nvSpPr>
        <p:spPr>
          <a:xfrm>
            <a:off x="11268347" y="6218889"/>
            <a:ext cx="542653" cy="428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F1B188-4897-4FF1-9305-80711197F5C6}" type="slidenum">
              <a:rPr lang="en-US" smtClean="0"/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BF333-626C-425E-BAF5-5098AA2344DF}"/>
              </a:ext>
            </a:extLst>
          </p:cNvPr>
          <p:cNvSpPr txBox="1"/>
          <p:nvPr/>
        </p:nvSpPr>
        <p:spPr>
          <a:xfrm>
            <a:off x="96738" y="1870392"/>
            <a:ext cx="2709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7A800"/>
                </a:solidFill>
              </a:rPr>
              <a:t>Glovebox Subcommittee</a:t>
            </a:r>
          </a:p>
        </p:txBody>
      </p:sp>
    </p:spTree>
    <p:extLst>
      <p:ext uri="{BB962C8B-B14F-4D97-AF65-F5344CB8AC3E}">
        <p14:creationId xmlns:p14="http://schemas.microsoft.com/office/powerpoint/2010/main" val="14166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25756FC81AF488F6C711D74014336" ma:contentTypeVersion="13" ma:contentTypeDescription="Create a new document." ma:contentTypeScope="" ma:versionID="7498096adf70b2ff743a08ad6617e717">
  <xsd:schema xmlns:xsd="http://www.w3.org/2001/XMLSchema" xmlns:xs="http://www.w3.org/2001/XMLSchema" xmlns:p="http://schemas.microsoft.com/office/2006/metadata/properties" xmlns:ns2="ea60b319-9d9b-4050-a2da-fb9886bc818d" xmlns:ns3="696b1dda-5637-4d41-9abe-79af3c04e813" targetNamespace="http://schemas.microsoft.com/office/2006/metadata/properties" ma:root="true" ma:fieldsID="4d3d1a04c4d207925585b3ad0f91c335" ns2:_="" ns3:_="">
    <xsd:import namespace="ea60b319-9d9b-4050-a2da-fb9886bc818d"/>
    <xsd:import namespace="696b1dda-5637-4d41-9abe-79af3c04e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0b319-9d9b-4050-a2da-fb9886bc8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b1dda-5637-4d41-9abe-79af3c04e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52FFD9-54BB-4B26-B28C-330E3DC565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F9E05D-F2D2-424D-8105-4E462AE4C325}"/>
</file>

<file path=customXml/itemProps3.xml><?xml version="1.0" encoding="utf-8"?>
<ds:datastoreItem xmlns:ds="http://schemas.openxmlformats.org/officeDocument/2006/customXml" ds:itemID="{F9239BBD-86E1-4471-9AA1-F3965740B1B1}">
  <ds:schemaRefs>
    <ds:schemaRef ds:uri="http://schemas.microsoft.com/office/2006/documentManagement/types"/>
    <ds:schemaRef ds:uri="http://schemas.microsoft.com/office/infopath/2007/PartnerControls"/>
    <ds:schemaRef ds:uri="3a742c29-e05c-4b18-a253-efa2811706f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49ff888-4158-4a66-8f2c-05954f590cef"/>
    <ds:schemaRef ds:uri="854f29b8-634c-4cca-8def-8c1e57bacc8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3861</TotalTime>
  <Words>596</Words>
  <Application>Microsoft Office PowerPoint</Application>
  <PresentationFormat>Widescreen</PresentationFormat>
  <Paragraphs>138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Merrick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Jeni Crowder</dc:creator>
  <cp:lastModifiedBy>Scott Gustafson</cp:lastModifiedBy>
  <cp:revision>306</cp:revision>
  <cp:lastPrinted>2017-11-27T21:43:11Z</cp:lastPrinted>
  <dcterms:created xsi:type="dcterms:W3CDTF">2017-07-13T17:41:06Z</dcterms:created>
  <dcterms:modified xsi:type="dcterms:W3CDTF">2022-06-13T19:07:13Z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0x01010070F25756FC81AF488F6C711D74014336</vt:lpwstr>
  </property>
</Properties>
</file>