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78" r:id="rId5"/>
    <p:sldId id="281" r:id="rId6"/>
    <p:sldId id="291" r:id="rId7"/>
    <p:sldId id="282" r:id="rId8"/>
    <p:sldId id="274" r:id="rId9"/>
    <p:sldId id="288" r:id="rId10"/>
    <p:sldId id="289" r:id="rId11"/>
    <p:sldId id="290" r:id="rId12"/>
    <p:sldId id="266" r:id="rId13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E6C"/>
    <a:srgbClr val="69FFAD"/>
    <a:srgbClr val="4D009A"/>
    <a:srgbClr val="33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58" autoAdjust="0"/>
    <p:restoredTop sz="92832" autoAdjust="0"/>
  </p:normalViewPr>
  <p:slideViewPr>
    <p:cSldViewPr>
      <p:cViewPr varScale="1">
        <p:scale>
          <a:sx n="59" d="100"/>
          <a:sy n="59" d="100"/>
        </p:scale>
        <p:origin x="484" y="64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0D1BB032-EC75-4C59-BC56-BEBE4E747B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136341D8-F05D-4F8B-BD54-B82E42A2B1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2A18442E-DD56-44B9-967C-8B5CBDC7047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8A5E1536-6C94-472C-AE07-58B9FF41AD1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0CADB03-C31A-4BD9-ADA8-6F2F79FB17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F847B51-E684-48F8-861B-EB3B418BB3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B9CF4D6D-7945-4181-851A-697FC0E2CA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D4FBE0C-E415-44F8-9CB4-47D82AA5EA2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0938" y="682625"/>
            <a:ext cx="4556125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A4607E8C-B66D-4E87-A525-70E0086C83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4070" name="Rectangle 6">
            <a:extLst>
              <a:ext uri="{FF2B5EF4-FFF2-40B4-BE49-F238E27FC236}">
                <a16:creationId xmlns:a16="http://schemas.microsoft.com/office/drawing/2014/main" id="{DB322DF0-D1EC-4675-94E0-FED9353A1D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>
            <a:extLst>
              <a:ext uri="{FF2B5EF4-FFF2-40B4-BE49-F238E27FC236}">
                <a16:creationId xmlns:a16="http://schemas.microsoft.com/office/drawing/2014/main" id="{7237B309-5348-4AF2-A023-6C780B5F4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3AA70C-5898-4358-A880-DA078064C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6A815B2-674D-479F-A279-C5068AA4D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A752BDC-19A8-4702-B02D-0DD86608A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C036328D-8CBC-4E55-B8D4-8C194800BE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4EAD0C-E34F-41E9-A901-8F3E8A42F88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C04ADB2-C125-478B-AFB3-6E7805E44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B844493-237D-4943-9B62-F45075281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B2248B6-28C6-4881-93E1-2F503545D1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7869-BEED-4044-A68C-64120A1552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4F785B79-0E35-4A7D-A315-A07ACA1A3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5736F8-F307-4A28-BF36-8444D75B323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46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7B1D9D55-DF0D-46F1-AFA6-976B30EF3B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25DC8602-4307-4ED8-914C-ECDDC6AD3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CC449A30-96B9-432C-90B5-CF0A1D610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00AE3B-CDA2-4D78-B2EA-FF4F823B63F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2E53B8FD-48F9-40EC-9665-091673B8F9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66697566-0FB5-42F9-8F5F-EBF9769A0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E65E3764-F07B-4A27-8695-E37CE0246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230630-C0E6-4A4F-9B39-56A9E266488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E45847DC-D6E3-413B-A9D9-A67A59621E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748D1CA-4915-4374-B123-37212BA9F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CFAD687-2EF3-429A-BD4C-8FC9EB423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9E68E86-2952-4167-AC34-3E8F4327BE5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E45847DC-D6E3-413B-A9D9-A67A59621E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A748D1CA-4915-4374-B123-37212BA9F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CFAD687-2EF3-429A-BD4C-8FC9EB423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9E68E86-2952-4167-AC34-3E8F4327BE5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031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5C88484-32F4-4FCD-BEFC-AE740FF318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D9683513-3CB9-46CF-951A-EE2DAB2A9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99953E05-F49A-41F2-95E2-25387AD57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5DE2859-FB95-4307-AAB4-CFCEDCC746F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C04ADB2-C125-478B-AFB3-6E7805E44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B844493-237D-4943-9B62-F45075281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B2248B6-28C6-4881-93E1-2F503545D1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7869-BEED-4044-A68C-64120A1552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4F785B79-0E35-4A7D-A315-A07ACA1A3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5736F8-F307-4A28-BF36-8444D75B323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C04ADB2-C125-478B-AFB3-6E7805E44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B844493-237D-4943-9B62-F45075281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B2248B6-28C6-4881-93E1-2F503545D1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7869-BEED-4044-A68C-64120A1552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4F785B79-0E35-4A7D-A315-A07ACA1A3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5736F8-F307-4A28-BF36-8444D75B323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751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C04ADB2-C125-478B-AFB3-6E7805E44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B844493-237D-4943-9B62-F45075281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B2248B6-28C6-4881-93E1-2F503545D1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7869-BEED-4044-A68C-64120A1552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4F785B79-0E35-4A7D-A315-A07ACA1A3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5736F8-F307-4A28-BF36-8444D75B323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18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EE37AB14-848C-402D-A1A1-7024AE924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EE5B0704-F27D-42D1-8D92-1D544FB3543F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729ABB06-2396-4100-9AF4-A00E6B15E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11FFE521-34F9-4E2B-BF9C-D08F00F94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096E1E7-2BAC-42E3-A7BE-1045EEF4C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38041C1E-68CF-40AE-96E1-C84958A1C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1A28B361-B7C0-4081-9D80-A61417E91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2A8CCA0F-B015-4849-8182-4323EE24A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DB537D89-7217-44D7-921D-BF16CB202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DD529237-D5A9-4F05-B8CB-5E248895C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92F5528A-7D37-4CC0-95D4-AE3F17F4F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00724635-A268-4D4F-82F6-E08340073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0B1340EC-3A2E-4F48-BC35-5F5B7CF0A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75C6FE6E-BCB1-4374-AEA7-074B46573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E2A6E47F-0850-4AA0-A79F-3452F2D20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3BE623C6-93DC-4A04-9F82-E4E21EB70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578516BB-67C9-4B07-9255-79805C032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73A73EBD-7BF0-4526-8D81-232C57A3E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D0F7B0EA-CF97-41EB-BFD9-1DEF7CCDB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C85B757C-8A10-4D99-AB9E-E1623BA2B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C44F7958-EFC3-4372-9AE7-CE76D903E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CCE79FF-FC02-48D0-B5BF-BC0B35A2C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BB679E5E-0749-4A71-BC8E-212EACAD8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5E256385-B537-474A-A78E-CD6B2983E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4A7DD462-8022-4220-9937-BFAA9AA26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D8C61A3-D13E-40A7-B357-495951144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351DFBD1-6D60-4CDF-A4A5-A6327DE1F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569E3621-6E85-4C01-AD04-9EAF1F1EA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0E3AE734-12D7-4BA0-A518-CD7EBCE55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396B766E-9E79-4B1C-B893-B64A0BE38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7C345808-714D-4208-AD42-F0C6E12FB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27B5B746-80C2-4562-AE91-4877F053C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1EF59DF-EE2E-4FE8-9885-A5CFE4548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8D3F4B7D-E3A7-4CED-BDF8-3A4512148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C35993AD-5FB1-4BD5-BC15-B624E07A75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3321466F-BD6C-46F6-99F6-518241AE02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326F4F40-FB69-4422-96F1-5A0A50EC3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8B74-6AE5-4ADD-AE1B-9B08A0F4A8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535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C8C6BB-701D-4E8E-9D26-2467A042B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B83BF1-A64F-418B-9DAF-CA6C33A47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DBF85DA-9FD3-4714-BCA0-6D50F511F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C2311-E7F7-49E9-AFC1-239C3C1EAA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60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C270D9-1531-4B51-B9A1-09F32D998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3436C2-D869-476F-AC22-380AA9C60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426E8AE-6AF5-4412-BC2C-7FF204FA0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CF41-4435-4B38-95FC-C8277A9DFE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79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E98C9C-72EA-4B75-9502-881F2EFF0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320FCC-1858-4F21-B652-5CAACECEF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2875A7-A581-4A58-9167-C16320760E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61E7C-38DB-41EF-8555-52DB546F0C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159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6A5BC1-1C65-49BA-BA76-67BAA5DAC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2E0E2D-F1E6-462B-B1A0-BD8E74792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669F13C-2878-4F01-A6F4-0F9248063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5EC5D-966D-48F2-AE9B-AF53716B12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055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E0C98C-B7CA-4DBD-BAD5-2D1F489F8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A288C1-FBD3-4D2A-B854-431AADA22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8FB779A-50F4-4C84-A9A2-EE1269BD9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9AFD-4269-4508-A25B-D71BF0BD3C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2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38C9491-3ECC-42E7-A224-9CFFCC2AC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54DA6E3-DDAD-4511-9248-23092ABB7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1D9388D-7BDC-4FE9-86D2-644813705C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26D7-2127-4CA6-B828-A799C7C7D2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871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4A4241-1C84-490C-B5FF-DEB0F3814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D911B6-9268-4CD7-A7B2-265BEFFD9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FC90E34-05F0-41D6-9ECE-B5CDE89A0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C1F7C-8BAE-4500-A261-DEECA002EC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751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62A38DD-1449-43FE-9200-6234303BF8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AC8E3B0-64A6-44B6-AEF1-4AD6474339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69DA529-2ABB-42FC-8BDC-CD24DABA9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03F0-CA0F-430B-BA24-D3AC040EC4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75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28FBF4-2CC4-497E-BF2D-8D93A89F99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60221A-4A16-4BDC-87C3-1F2867E33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5F16DDA-259F-4C16-AFE9-4AB4479D4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B4D3D-6326-45F2-B598-C66895F55B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80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B91193-445A-440D-8CC7-C19DFC643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CDE52F-5908-441D-AA1A-2F2B77351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025D053-460E-4FE4-B2B4-B2EB914D6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72E7-2B35-48AE-8B45-914B3CD578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255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FA551E6F-4BC8-4FBA-8446-B18B457A6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9F60C6-5A56-4EF3-9E46-CAD30CA7C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AB8FE4-A594-4A69-B1F2-7B4AA982F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DD49163F-EBF2-4D92-8D2F-FC63668D66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A524ABB7-4400-4C98-B227-20CAF8F64E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C6863832-6CAA-4C8F-98D7-0761DD9117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56F0BA0-EFE5-49A6-B165-EB39001EA1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80935F53-9E0C-4A8F-8965-EDEAD3D4B56C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0B1B81DD-8CD0-4E9F-8459-EF8CC4AFA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15B76A55-C9FC-40F2-B875-F7A18B62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802CEB66-2C35-4751-A76C-9D844A37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D921E07A-8C7B-479E-8944-86BDAE0F5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EBD42937-2295-4737-A99E-24212755E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03A905B-7D0B-4AAA-A765-9820954D1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885567CC-6248-41A3-AEDA-741EBF0A6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C6E69F51-1A2C-40B0-9F24-C4396F65A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E734E707-79CC-4866-B2FD-9157CD770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B52069BD-4CC2-469D-90CE-ED2680123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8ACEC3B8-49CF-4450-8DD2-8149A2EEC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301BD70D-BB4E-4119-B46E-5497EAD1B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C85564A3-963B-41F2-A844-C143080E2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ECC8B486-BF48-446D-9D0D-06270E792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6ECD3A6D-3334-463E-82EE-EAC060046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33754337-2D93-4C93-BF54-42840B8F3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5F28BEA4-1A7B-439F-82E2-DCB0AC62A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09B4CBEE-DCAF-45B7-8174-B0172170D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B1C63F98-17ED-42F9-8610-5F6D16214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ED655D1-6919-4021-B6E1-8C23974B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F63E884F-7C32-4F7A-B4E6-110D4808C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A04EA815-0EC8-4622-A1B2-21A6AC23F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7E74FABF-00D4-4D44-8CDC-68E51EB0E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49B58FE4-FF0B-48E7-89A0-06C3299DD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B01A8FF1-4C0A-4103-855D-784F15334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BEEB15FC-6191-4B32-9505-BE22E66FE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E1B4BA91-C7AB-40ED-B206-31DBC2D1F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05102CE3-AD99-4A17-8DF0-E953BF1AB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8E5F9A83-BF3C-4BB8-A7CA-88EBB5937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24573FE5-199D-40F8-B6DB-0E8616955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963D362E-EB14-433B-B168-07C3EE1B3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775E5A-2EC6-4EC1-95B2-C118B40E8A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000">
                <a:ea typeface="ＭＳ Ｐゴシック" panose="020B0600070205080204" pitchFamily="34" charset="-128"/>
              </a:rPr>
              <a:t>Cybersecurity Working Group</a:t>
            </a:r>
            <a:br>
              <a:rPr lang="en-US" altLang="en-US" sz="320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 FY2022 EFCOG </a:t>
            </a:r>
            <a:br>
              <a:rPr lang="en-US" altLang="en-US" sz="320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Annual Meeting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5EB6E6E-EAAD-4EED-8BA7-746E09DA42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Bridgitte Mase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Boston Government Services, LLC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Working Group Chair</a:t>
            </a:r>
          </a:p>
          <a:p>
            <a:pPr eaLnBrk="1" hangingPunct="1"/>
            <a:r>
              <a:rPr lang="en-US" altLang="en-US" sz="2000">
                <a:ea typeface="ＭＳ Ｐゴシック" panose="020B0600070205080204" pitchFamily="34" charset="-128"/>
              </a:rPr>
              <a:t>June, 2022</a:t>
            </a:r>
          </a:p>
          <a:p>
            <a:pPr eaLnBrk="1" hangingPunct="1"/>
            <a:endParaRPr lang="en-US" altLang="en-US" sz="2000">
              <a:ea typeface="ＭＳ Ｐゴシック" panose="020B0600070205080204" pitchFamily="34" charset="-128"/>
            </a:endParaRPr>
          </a:p>
        </p:txBody>
      </p:sp>
      <p:pic>
        <p:nvPicPr>
          <p:cNvPr id="5124" name="Picture 4" descr="EFCOG (color)">
            <a:extLst>
              <a:ext uri="{FF2B5EF4-FFF2-40B4-BE49-F238E27FC236}">
                <a16:creationId xmlns:a16="http://schemas.microsoft.com/office/drawing/2014/main" id="{D5DA6A7F-E6C9-4BC9-85B6-201107F6E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371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>
            <a:extLst>
              <a:ext uri="{FF2B5EF4-FFF2-40B4-BE49-F238E27FC236}">
                <a16:creationId xmlns:a16="http://schemas.microsoft.com/office/drawing/2014/main" id="{657DED8D-EF45-4B05-AA7C-E1540CEDD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1003300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7536B8-BB34-4C95-BA9B-43A0918F4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86061"/>
              </p:ext>
            </p:extLst>
          </p:nvPr>
        </p:nvGraphicFramePr>
        <p:xfrm>
          <a:off x="268288" y="2286001"/>
          <a:ext cx="8647112" cy="3711127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85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 ICS Security</a:t>
                      </a: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Collaborate with existing subject area groups to reduce duplication efforts and increase knowledge sharing capabilities</a:t>
                      </a:r>
                      <a:endParaRPr lang="en-US" altLang="en-US" sz="1400" kern="1200" dirty="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68592" marR="68592"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Active participation in the DOE ICS Working Group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92" marR="68592"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Identify common issues across ICS and identify SMEs who can provide input</a:t>
                      </a:r>
                    </a:p>
                  </a:txBody>
                  <a:tcPr marL="68592" marR="68592" marT="34294" marB="34294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Common issues identified; SMEs will be addressed in the Cybersecurity Center of Excellence</a:t>
                      </a:r>
                      <a:endParaRPr lang="en-US" sz="1400" dirty="0"/>
                    </a:p>
                  </a:txBody>
                  <a:tcPr marL="68592" marR="68592" marT="34294" marB="34294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Identify ICS Security Top 10+ issues to establish best practices </a:t>
                      </a:r>
                    </a:p>
                  </a:txBody>
                  <a:tcPr marL="68592" marR="68592" marT="34294" marB="34294" anchor="ctr" horzOverflow="overflow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In process</a:t>
                      </a:r>
                      <a:endParaRPr lang="en-US" sz="1400" dirty="0"/>
                    </a:p>
                  </a:txBody>
                  <a:tcPr marL="68592" marR="68592" marT="34294" marB="34294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4. Smart Technologies/IoT</a:t>
                      </a:r>
                    </a:p>
                  </a:txBody>
                  <a:tcPr marL="68592" marR="68592" marT="34294" marB="34294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92" marR="68592" marT="34294" marB="34294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330204"/>
                  </a:ext>
                </a:extLst>
              </a:tr>
              <a:tr h="4726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Get Sub-group started</a:t>
                      </a:r>
                      <a:endParaRPr lang="en-US" altLang="en-US" sz="1400" kern="1200" dirty="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68592" marR="68592" marT="34295" marB="34295" anchor="ctr" horzOverflow="overflow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Slightly delayed but scheduled for July/Aug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287289"/>
                  </a:ext>
                </a:extLst>
              </a:tr>
              <a:tr h="47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Establish best practices for IoT Security</a:t>
                      </a:r>
                      <a:endParaRPr lang="en-US" altLang="en-US" sz="1400" kern="1200" dirty="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68592" marR="68592" marT="34295" marB="34295" anchor="ctr" horzOverflow="overflow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Slightly delayed but scheduled for July/Aug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322009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392FD1B-9524-4DE7-A01C-3491B9843631}"/>
              </a:ext>
            </a:extLst>
          </p:cNvPr>
          <p:cNvSpPr/>
          <p:nvPr/>
        </p:nvSpPr>
        <p:spPr>
          <a:xfrm>
            <a:off x="304800" y="180975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FAAA8B-A815-435A-8489-1284E2261E98}"/>
              </a:ext>
            </a:extLst>
          </p:cNvPr>
          <p:cNvSpPr/>
          <p:nvPr/>
        </p:nvSpPr>
        <p:spPr>
          <a:xfrm>
            <a:off x="3337560" y="1833563"/>
            <a:ext cx="320040" cy="32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C63C09-C4A8-4AF1-9111-2BDD63B2BB9C}"/>
              </a:ext>
            </a:extLst>
          </p:cNvPr>
          <p:cNvSpPr/>
          <p:nvPr/>
        </p:nvSpPr>
        <p:spPr>
          <a:xfrm>
            <a:off x="5943600" y="1797050"/>
            <a:ext cx="320040" cy="3200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28" name="TextBox 8">
            <a:extLst>
              <a:ext uri="{FF2B5EF4-FFF2-40B4-BE49-F238E27FC236}">
                <a16:creationId xmlns:a16="http://schemas.microsoft.com/office/drawing/2014/main" id="{E5662BC9-2DD9-4C92-82EE-7E42F8BE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816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Complete or On Target</a:t>
            </a:r>
          </a:p>
        </p:txBody>
      </p:sp>
      <p:sp>
        <p:nvSpPr>
          <p:cNvPr id="16429" name="TextBox 9">
            <a:extLst>
              <a:ext uri="{FF2B5EF4-FFF2-40B4-BE49-F238E27FC236}">
                <a16:creationId xmlns:a16="http://schemas.microsoft.com/office/drawing/2014/main" id="{7A381EFF-B529-46AD-9A8A-20BD0DBE0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20863"/>
            <a:ext cx="183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Slightly Delayed</a:t>
            </a:r>
          </a:p>
        </p:txBody>
      </p:sp>
      <p:sp>
        <p:nvSpPr>
          <p:cNvPr id="16430" name="TextBox 10">
            <a:extLst>
              <a:ext uri="{FF2B5EF4-FFF2-40B4-BE49-F238E27FC236}">
                <a16:creationId xmlns:a16="http://schemas.microsoft.com/office/drawing/2014/main" id="{0E03C2A9-BEAF-411E-B416-9BA93A4B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08163"/>
            <a:ext cx="1189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Off Target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103A7A-3978-4F19-A0D6-653E275A8511}"/>
              </a:ext>
            </a:extLst>
          </p:cNvPr>
          <p:cNvSpPr/>
          <p:nvPr/>
        </p:nvSpPr>
        <p:spPr>
          <a:xfrm>
            <a:off x="3337560" y="28041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7C23947-D840-4D34-A1A2-60AF51EA1B04}"/>
              </a:ext>
            </a:extLst>
          </p:cNvPr>
          <p:cNvSpPr/>
          <p:nvPr/>
        </p:nvSpPr>
        <p:spPr>
          <a:xfrm>
            <a:off x="3337560" y="36423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B0D6F-E54C-41F7-9047-5775E315AF7B}"/>
              </a:ext>
            </a:extLst>
          </p:cNvPr>
          <p:cNvSpPr/>
          <p:nvPr/>
        </p:nvSpPr>
        <p:spPr>
          <a:xfrm>
            <a:off x="3337560" y="426720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816D1EF-3864-4E0E-A3E2-2D1286388AF5}"/>
              </a:ext>
            </a:extLst>
          </p:cNvPr>
          <p:cNvSpPr/>
          <p:nvPr/>
        </p:nvSpPr>
        <p:spPr>
          <a:xfrm>
            <a:off x="3352800" y="5623560"/>
            <a:ext cx="320040" cy="32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7468A6B-D619-4240-9968-EAD8FD6275DD}"/>
              </a:ext>
            </a:extLst>
          </p:cNvPr>
          <p:cNvSpPr/>
          <p:nvPr/>
        </p:nvSpPr>
        <p:spPr>
          <a:xfrm>
            <a:off x="3352800" y="5105400"/>
            <a:ext cx="320040" cy="32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A8D2F0A4-34F9-4EE0-98FB-FF0B0593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984886"/>
            <a:ext cx="7885112" cy="4692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Accomplishments Dashboard Aligned with FY22 Work Plan  </a:t>
            </a:r>
          </a:p>
        </p:txBody>
      </p:sp>
    </p:spTree>
    <p:extLst>
      <p:ext uri="{BB962C8B-B14F-4D97-AF65-F5344CB8AC3E}">
        <p14:creationId xmlns:p14="http://schemas.microsoft.com/office/powerpoint/2010/main" val="34790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7536B8-BB34-4C95-BA9B-43A0918F4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76659"/>
              </p:ext>
            </p:extLst>
          </p:nvPr>
        </p:nvGraphicFramePr>
        <p:xfrm>
          <a:off x="268288" y="2286001"/>
          <a:ext cx="8647112" cy="4092127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85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 Risk Management and Governance</a:t>
                      </a: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Get Sub-Group Started</a:t>
                      </a:r>
                      <a:endParaRPr lang="en-US" altLang="en-US" sz="1400" kern="1200" dirty="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68592" marR="68592"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In Process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92" marR="68592"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Establish best practices for Risk Management and Governance</a:t>
                      </a:r>
                    </a:p>
                  </a:txBody>
                  <a:tcPr marL="68592" marR="68592" marT="34294" marB="34294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Established Risk Management Metrics best practice.  Additional best practices in process. </a:t>
                      </a:r>
                      <a:endParaRPr lang="en-US" sz="1400" dirty="0"/>
                    </a:p>
                  </a:txBody>
                  <a:tcPr marL="68592" marR="68592" marT="34294" marB="34294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5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6. Technologies and Tools</a:t>
                      </a:r>
                    </a:p>
                  </a:txBody>
                  <a:tcPr marL="68592" marR="68592" marT="34294" marB="34294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92" marR="68592" marT="34294" marB="34294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330204"/>
                  </a:ext>
                </a:extLst>
              </a:tr>
              <a:tr h="4726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Get Sub-group started</a:t>
                      </a:r>
                      <a:endParaRPr lang="en-US" altLang="en-US" sz="1400" kern="1200" dirty="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68592" marR="68592" marT="34295" marB="34295" anchor="ctr" horzOverflow="overflow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Slightly delayed but scheduled for July/Aug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287289"/>
                  </a:ext>
                </a:extLst>
              </a:tr>
              <a:tr h="47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Establish best practices for Technologies and Tools</a:t>
                      </a:r>
                      <a:endParaRPr lang="en-US" altLang="en-US" sz="1400" kern="1200" dirty="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68592" marR="68592" marT="34295" marB="34295" anchor="ctr" horzOverflow="overflow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Slightly delayed but scheduled for July/Aug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322009"/>
                  </a:ext>
                </a:extLst>
              </a:tr>
              <a:tr h="34538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kern="1200" dirty="0">
                          <a:solidFill>
                            <a:schemeClr val="bg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7. Cloud Security</a:t>
                      </a: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014459"/>
                  </a:ext>
                </a:extLst>
              </a:tr>
              <a:tr h="47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Get Sub-Group Started</a:t>
                      </a:r>
                    </a:p>
                  </a:txBody>
                  <a:tcPr marL="68592" marR="68592" marT="34295" marB="34295" anchor="ctr" horzOverflow="overflow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 process</a:t>
                      </a: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879905"/>
                  </a:ext>
                </a:extLst>
              </a:tr>
              <a:tr h="47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Establish best practices for Cloud Security</a:t>
                      </a:r>
                    </a:p>
                  </a:txBody>
                  <a:tcPr marL="68592" marR="68592" marT="34295" marB="34295" anchor="ctr" horzOverflow="overflow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Roles and Responsibilities best practice for Cloud Security established.  Additional best practices in process. </a:t>
                      </a:r>
                    </a:p>
                  </a:txBody>
                  <a:tcPr marL="68592" marR="68592" marT="34295" marB="34295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71486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392FD1B-9524-4DE7-A01C-3491B9843631}"/>
              </a:ext>
            </a:extLst>
          </p:cNvPr>
          <p:cNvSpPr/>
          <p:nvPr/>
        </p:nvSpPr>
        <p:spPr>
          <a:xfrm>
            <a:off x="304800" y="180975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FAAA8B-A815-435A-8489-1284E2261E98}"/>
              </a:ext>
            </a:extLst>
          </p:cNvPr>
          <p:cNvSpPr/>
          <p:nvPr/>
        </p:nvSpPr>
        <p:spPr>
          <a:xfrm>
            <a:off x="3337560" y="1833563"/>
            <a:ext cx="320040" cy="32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C63C09-C4A8-4AF1-9111-2BDD63B2BB9C}"/>
              </a:ext>
            </a:extLst>
          </p:cNvPr>
          <p:cNvSpPr/>
          <p:nvPr/>
        </p:nvSpPr>
        <p:spPr>
          <a:xfrm>
            <a:off x="5943600" y="1797050"/>
            <a:ext cx="320040" cy="3200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28" name="TextBox 8">
            <a:extLst>
              <a:ext uri="{FF2B5EF4-FFF2-40B4-BE49-F238E27FC236}">
                <a16:creationId xmlns:a16="http://schemas.microsoft.com/office/drawing/2014/main" id="{E5662BC9-2DD9-4C92-82EE-7E42F8BE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816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Complete or On Target</a:t>
            </a:r>
          </a:p>
        </p:txBody>
      </p:sp>
      <p:sp>
        <p:nvSpPr>
          <p:cNvPr id="16429" name="TextBox 9">
            <a:extLst>
              <a:ext uri="{FF2B5EF4-FFF2-40B4-BE49-F238E27FC236}">
                <a16:creationId xmlns:a16="http://schemas.microsoft.com/office/drawing/2014/main" id="{7A381EFF-B529-46AD-9A8A-20BD0DBE0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20863"/>
            <a:ext cx="183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Slightly Delayed</a:t>
            </a:r>
          </a:p>
        </p:txBody>
      </p:sp>
      <p:sp>
        <p:nvSpPr>
          <p:cNvPr id="16430" name="TextBox 10">
            <a:extLst>
              <a:ext uri="{FF2B5EF4-FFF2-40B4-BE49-F238E27FC236}">
                <a16:creationId xmlns:a16="http://schemas.microsoft.com/office/drawing/2014/main" id="{0E03C2A9-BEAF-411E-B416-9BA93A4B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08163"/>
            <a:ext cx="1189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Off Target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103A7A-3978-4F19-A0D6-653E275A8511}"/>
              </a:ext>
            </a:extLst>
          </p:cNvPr>
          <p:cNvSpPr/>
          <p:nvPr/>
        </p:nvSpPr>
        <p:spPr>
          <a:xfrm>
            <a:off x="3337560" y="274320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7C23947-D840-4D34-A1A2-60AF51EA1B04}"/>
              </a:ext>
            </a:extLst>
          </p:cNvPr>
          <p:cNvSpPr/>
          <p:nvPr/>
        </p:nvSpPr>
        <p:spPr>
          <a:xfrm>
            <a:off x="3337560" y="335280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B0D6F-E54C-41F7-9047-5775E315AF7B}"/>
              </a:ext>
            </a:extLst>
          </p:cNvPr>
          <p:cNvSpPr/>
          <p:nvPr/>
        </p:nvSpPr>
        <p:spPr>
          <a:xfrm>
            <a:off x="3337560" y="419100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7AF5236-DB3E-499D-AF5B-059930D39BC2}"/>
              </a:ext>
            </a:extLst>
          </p:cNvPr>
          <p:cNvSpPr/>
          <p:nvPr/>
        </p:nvSpPr>
        <p:spPr>
          <a:xfrm>
            <a:off x="3352800" y="464820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52DE3BD-22DC-49F6-9057-A2126BA00C95}"/>
              </a:ext>
            </a:extLst>
          </p:cNvPr>
          <p:cNvSpPr/>
          <p:nvPr/>
        </p:nvSpPr>
        <p:spPr>
          <a:xfrm>
            <a:off x="3352800" y="594360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3BDE6C2-2497-4E5F-A336-AB4CD7F8E4AB}"/>
              </a:ext>
            </a:extLst>
          </p:cNvPr>
          <p:cNvSpPr/>
          <p:nvPr/>
        </p:nvSpPr>
        <p:spPr>
          <a:xfrm>
            <a:off x="3352800" y="54711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DF0C85CC-1906-4FF6-B745-7CEE8CD0B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984886"/>
            <a:ext cx="7885112" cy="4692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Accomplishments Dashboard Aligned with FY22 Work Plan  </a:t>
            </a:r>
          </a:p>
        </p:txBody>
      </p:sp>
    </p:spTree>
    <p:extLst>
      <p:ext uri="{BB962C8B-B14F-4D97-AF65-F5344CB8AC3E}">
        <p14:creationId xmlns:p14="http://schemas.microsoft.com/office/powerpoint/2010/main" val="36436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F0E1636-6DB4-4F2E-B124-35E71A51D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2954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FY 2023 Upcoming Focus Areas and Planned Achievements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350F8296-B4AE-4152-BAB7-A5AC6837BC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84337"/>
            <a:ext cx="8763000" cy="4411663"/>
          </a:xfrm>
        </p:spPr>
        <p:txBody>
          <a:bodyPr/>
          <a:lstStyle/>
          <a:p>
            <a:r>
              <a:rPr lang="en-US" altLang="en-US" sz="2200" dirty="0">
                <a:ea typeface="ＭＳ Ｐゴシック" panose="020B0600070205080204" pitchFamily="34" charset="-128"/>
              </a:rPr>
              <a:t>Continue launching subgroups, evaluating key topics, establishing best practices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Enhance collaboration with other EFCOG Working Groups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Conduct the next Annual CSWG Workshop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Increase cybersecurity education &amp; awareness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Launch any follow-on workshops/exercises related to the Ransomware event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Finalize Phase 1 launch of the Cybersecurity Center of Excellence and plan enhancements for Phase 2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Focus on the framework for aligning cyber with safety &amp; QA</a:t>
            </a:r>
          </a:p>
          <a:p>
            <a:r>
              <a:rPr lang="en-US" altLang="en-US" sz="2200" dirty="0">
                <a:ea typeface="ＭＳ Ｐゴシック" panose="020B0600070205080204" pitchFamily="34" charset="-128"/>
              </a:rPr>
              <a:t>Evaluate common tools in use to support cyber requirements for compliance and pros/cons for supply chain security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E5A341F9-A121-4A71-ADD2-3D622BA4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DA2927-B7F1-4270-A512-18CD1A850D3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C237673-102F-46BE-A681-E4DCA9667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Supporting EFCOG Strategic Initiatives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F2066D8-4AD7-4244-BED3-7A075AB954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84338"/>
            <a:ext cx="8686800" cy="4411662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CSWG supports secure operations at DOE sites and DOE Headquarters.</a:t>
            </a:r>
          </a:p>
          <a:p>
            <a:pPr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CSWG aligns efforts with DOE cybersecurity strategic plan objectives.</a:t>
            </a:r>
          </a:p>
          <a:p>
            <a:pPr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CSWG continues to facilitate secure and effective on-site, remote, and hybrid work capabilities, reduce risks, and to support effective incident response with increasing threats.</a:t>
            </a:r>
          </a:p>
          <a:p>
            <a:pPr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CSWG continues to collaborate and share lessons learned and best practices to support secure operations.</a:t>
            </a:r>
          </a:p>
          <a:p>
            <a:pPr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CSWG leverages expertise and experience of contractor community to address cyber challenges, and improve risk management, and enhance cyber resilience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B3261C9-A81C-4E43-ACA2-668A7CEFE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FCCD1F-19CB-4284-885D-3F48BC2D7F1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7E1E6E4-E2D9-49F5-96D8-76E3436A6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FY22 Key Achievements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0E34C057-6257-496F-B611-CBF2BE977E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" y="1684338"/>
            <a:ext cx="8610600" cy="44116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00" dirty="0">
                <a:ea typeface="ＭＳ Ｐゴシック" panose="020B0600070205080204" pitchFamily="34" charset="-128"/>
              </a:rPr>
              <a:t>Conducted the 2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nd</a:t>
            </a:r>
            <a:r>
              <a:rPr lang="en-US" altLang="en-US" sz="2600" dirty="0">
                <a:ea typeface="ＭＳ Ｐゴシック" panose="020B0600070205080204" pitchFamily="34" charset="-128"/>
              </a:rPr>
              <a:t> Annual Cybersecurity Working Group Virtual Conference to align with Cybersecurity Awareness Month (3 days)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198 Attendees spanning DOE, Project Sites, all National Laboratories represented, Industry, Corporate personnel, and multiple other agencies.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Maintained collaborative capabilities after the conference ended with a secure GCC High Cloud environment.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Provided training resulting in multiple CEUs for attendees to help retain industry certifications, including a Cybersecurity Escape Room</a:t>
            </a:r>
            <a:r>
              <a:rPr lang="en-US" altLang="en-US" sz="2800" dirty="0">
                <a:ea typeface="ＭＳ Ｐゴシック" panose="020B0600070205080204" pitchFamily="34" charset="-128"/>
              </a:rPr>
              <a:t>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D287675-C242-418F-8548-46CF70ED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6D607D-F351-4DD8-B675-E6768F6C210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D69840B-5958-4279-97CE-3F58C526F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FY22 Key Achievements (continued)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487DA70-A45A-4354-9BF4-4257FC1715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84337"/>
            <a:ext cx="8572500" cy="4411663"/>
          </a:xfrm>
        </p:spPr>
        <p:txBody>
          <a:bodyPr/>
          <a:lstStyle/>
          <a:p>
            <a:pPr eaLnBrk="1" hangingPunct="1"/>
            <a:r>
              <a:rPr lang="en-US" altLang="en-US" sz="2600" dirty="0">
                <a:ea typeface="ＭＳ Ｐゴシック" panose="020B0600070205080204" pitchFamily="34" charset="-128"/>
              </a:rPr>
              <a:t>Continue to develop best practices</a:t>
            </a:r>
          </a:p>
          <a:p>
            <a:pPr eaLnBrk="1" hangingPunct="1"/>
            <a:r>
              <a:rPr lang="en-US" altLang="en-US" sz="2600" dirty="0">
                <a:ea typeface="ＭＳ Ｐゴシック" panose="020B0600070205080204" pitchFamily="34" charset="-128"/>
              </a:rPr>
              <a:t>Established a standard set of recommended cybersecurity metrics for sites to utilize and to provide for site management in order to improve visibility of current cybersecurity risk profiles</a:t>
            </a:r>
          </a:p>
          <a:p>
            <a:pPr eaLnBrk="1" hangingPunct="1"/>
            <a:r>
              <a:rPr lang="en-US" altLang="en-US" sz="2600" dirty="0">
                <a:ea typeface="ＭＳ Ｐゴシック" panose="020B0600070205080204" pitchFamily="34" charset="-128"/>
              </a:rPr>
              <a:t>Enhance awareness of Cybersecurity Score Card</a:t>
            </a:r>
          </a:p>
          <a:p>
            <a:pPr eaLnBrk="1" hangingPunct="1"/>
            <a:r>
              <a:rPr lang="en-US" altLang="en-US" sz="2600" dirty="0">
                <a:ea typeface="ＭＳ Ｐゴシック" panose="020B0600070205080204" pitchFamily="34" charset="-128"/>
              </a:rPr>
              <a:t>Presented at DOE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CyberCon</a:t>
            </a:r>
            <a:r>
              <a:rPr lang="en-US" altLang="en-US" sz="2600" dirty="0">
                <a:ea typeface="ＭＳ Ｐゴシック" panose="020B0600070205080204" pitchFamily="34" charset="-128"/>
              </a:rPr>
              <a:t> 22’ on key topics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Cybersecurity Center of Excellence 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Building the Future Cyber Workforce: STEM Education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Risk Management and Compliance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A85C8E2-6FDD-47B9-83B0-E29AF56A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0AC589-4AB2-4EC9-881D-1093546F4A2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FB5CE66-5531-45DC-9604-9C9BFC2F13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84338"/>
            <a:ext cx="8458200" cy="4411662"/>
          </a:xfrm>
        </p:spPr>
        <p:txBody>
          <a:bodyPr/>
          <a:lstStyle/>
          <a:p>
            <a:pPr eaLnBrk="1" hangingPunct="1"/>
            <a:r>
              <a:rPr lang="en-US" altLang="en-US" sz="2600" dirty="0">
                <a:ea typeface="ＭＳ Ｐゴシック" panose="020B0600070205080204" pitchFamily="34" charset="-128"/>
              </a:rPr>
              <a:t>Initiated the Cybersecurity Center of Excellence project to address critical cybersecurity needs, leverage capabilities across sites, and better identify training needs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Charter: Completed in March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Phase 1 site established in development environment for review and approval: Completed in June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Communicate to broader Contractor Community: Completed in June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Phase 1 Launch: Scheduled for August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DF91BD5-07E6-40F8-BC47-E5C954AA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852F04-5475-4761-8A34-1320355826B1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B06C0F-EECB-4F25-BCD1-2CA1266C1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FY22 Key Achievements (continued)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FB5CE66-5531-45DC-9604-9C9BFC2F13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" y="1684338"/>
            <a:ext cx="8763000" cy="4411662"/>
          </a:xfrm>
        </p:spPr>
        <p:txBody>
          <a:bodyPr/>
          <a:lstStyle/>
          <a:p>
            <a:pPr eaLnBrk="1" hangingPunct="1"/>
            <a:r>
              <a:rPr lang="en-US" altLang="en-US" sz="2600" dirty="0">
                <a:ea typeface="ＭＳ Ｐゴシック" panose="020B0600070205080204" pitchFamily="34" charset="-128"/>
              </a:rPr>
              <a:t>Ransomware exercise planning with LANL as target site: currently underway to be executed June 29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Wrote the exercise plan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Facilitating key components of the plan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Collaborating with Federal and Contractor staff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Exercise focuses on the following:</a:t>
            </a:r>
          </a:p>
          <a:p>
            <a:pPr marL="952393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Evaluate the decision-making process</a:t>
            </a:r>
          </a:p>
          <a:p>
            <a:pPr marL="952393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Evaluate the </a:t>
            </a:r>
            <a:r>
              <a:rPr lang="en-US" sz="22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risk management process</a:t>
            </a:r>
          </a:p>
          <a:p>
            <a:pPr marL="952393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Examine </a:t>
            </a:r>
            <a:r>
              <a:rPr lang="en-US" sz="22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financial impacts and responsibilities</a:t>
            </a:r>
          </a:p>
          <a:p>
            <a:pPr marL="952393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Examine the escalation process</a:t>
            </a:r>
          </a:p>
          <a:p>
            <a:pPr marL="952393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Evaluate communication and cross-communication activities</a:t>
            </a:r>
          </a:p>
          <a:p>
            <a:pPr marL="952393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Ultimately, i</a:t>
            </a:r>
            <a:r>
              <a:rPr lang="en-US" sz="22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Calibri" panose="020F0502020204030204" pitchFamily="34" charset="0"/>
              </a:rPr>
              <a:t>mplement recommended best practices. 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DF91BD5-07E6-40F8-BC47-E5C954AA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852F04-5475-4761-8A34-1320355826B1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C8CD358-FDD5-4FAB-A004-495FFAC3B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FY22 Key Achievements (continued)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46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BECCC4B-25FA-469D-B042-85A12F5AC7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85925"/>
            <a:ext cx="8763000" cy="4410075"/>
          </a:xfrm>
        </p:spPr>
        <p:txBody>
          <a:bodyPr/>
          <a:lstStyle/>
          <a:p>
            <a:pPr eaLnBrk="1" hangingPunct="1"/>
            <a:r>
              <a:rPr lang="en-US" altLang="en-US" sz="2600" dirty="0">
                <a:ea typeface="ＭＳ Ｐゴシック" panose="020B0600070205080204" pitchFamily="34" charset="-128"/>
              </a:rPr>
              <a:t>Supporting efforts to address Executive Order 14028 focused on improving critical infrastructure cybersecurity – initiatives include: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removing barriers to threat information sharing between government and the private sector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Modernize &amp; implement stronger cybersecurity standards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improve software supply chain security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establish a cybersecurity safety review board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create a standard playbook for cyber incident response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improve detection of cybersecurity incidents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improve investigation and remediation efforts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58807669-F0CF-48EF-9B2F-AC2CA4EF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499795-9C61-4378-B22B-E64D359FC8F2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F11D083-7674-4A74-AA5D-8CF1D2738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FY22 Key Achievements (continued)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9C6226-6109-4222-9B2B-0F93719D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984886"/>
            <a:ext cx="7885112" cy="4692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Accomplishments Dashboard Aligned with FY22 Work Plan 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7536B8-BB34-4C95-BA9B-43A0918F4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76053"/>
              </p:ext>
            </p:extLst>
          </p:nvPr>
        </p:nvGraphicFramePr>
        <p:xfrm>
          <a:off x="268288" y="2286001"/>
          <a:ext cx="8647112" cy="4416836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85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  Cybersecurity Awareness and Collaboration</a:t>
                      </a: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8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Increase Cybersecurity Awareness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(ongoing)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Distributed/published non-sensitive cyber awareness materials;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 process: automated mechanism to provide more frequent updates. </a:t>
                      </a:r>
                    </a:p>
                  </a:txBody>
                  <a:tcPr marL="68580" marR="68580" marT="34289" marB="3428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online training materials, record, and publish</a:t>
                      </a:r>
                      <a:endParaRPr lang="en-US" sz="1800" dirty="0"/>
                    </a:p>
                  </a:txBody>
                  <a:tcPr marL="68580" marR="68580" marT="34289" marB="34289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Conducted online Cyber Awareness Workshop</a:t>
                      </a:r>
                      <a:endParaRPr lang="en-US" sz="1800" dirty="0"/>
                    </a:p>
                  </a:txBody>
                  <a:tcPr marL="68580" marR="68580" marT="34289" marB="34289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Enhance collaboration</a:t>
                      </a: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Created secure collaboration forum in Azure GCC High Cloud</a:t>
                      </a:r>
                      <a:endParaRPr lang="en-US" sz="1400" dirty="0"/>
                    </a:p>
                  </a:txBody>
                  <a:tcPr marL="68580" marR="68580" marT="34289" marB="3428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3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83" marR="68583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(In Process) Creating Cyber Center of Excellence – Charter established; preliminary design developed; began communicating to broader audience at DOE </a:t>
                      </a:r>
                      <a:r>
                        <a:rPr lang="en-US" sz="1400" dirty="0" err="1"/>
                        <a:t>CyberCon</a:t>
                      </a:r>
                      <a:r>
                        <a:rPr lang="en-US" sz="1400" dirty="0"/>
                        <a:t> 22’</a:t>
                      </a:r>
                    </a:p>
                  </a:txBody>
                  <a:tcPr marL="68580" marR="68580" marT="34289" marB="3428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Increase Key Issue Awareness</a:t>
                      </a: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Distributed ransomware awareness materials; supporting ransomware exercise with LANL; enhance awareness of Cybersecurity Score Card</a:t>
                      </a:r>
                    </a:p>
                  </a:txBody>
                  <a:tcPr marL="68580" marR="68580" marT="34289" marB="3428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Establish framework to integrate cyber into safety and quality</a:t>
                      </a: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 process.  Finalizing requirements and aligning frameworks. </a:t>
                      </a:r>
                    </a:p>
                  </a:txBody>
                  <a:tcPr marL="68580" marR="68580" marT="34289" marB="3428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392FD1B-9524-4DE7-A01C-3491B9843631}"/>
              </a:ext>
            </a:extLst>
          </p:cNvPr>
          <p:cNvSpPr/>
          <p:nvPr/>
        </p:nvSpPr>
        <p:spPr>
          <a:xfrm>
            <a:off x="304800" y="180975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FAAA8B-A815-435A-8489-1284E2261E98}"/>
              </a:ext>
            </a:extLst>
          </p:cNvPr>
          <p:cNvSpPr/>
          <p:nvPr/>
        </p:nvSpPr>
        <p:spPr>
          <a:xfrm>
            <a:off x="3337560" y="1833563"/>
            <a:ext cx="320040" cy="32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C63C09-C4A8-4AF1-9111-2BDD63B2BB9C}"/>
              </a:ext>
            </a:extLst>
          </p:cNvPr>
          <p:cNvSpPr/>
          <p:nvPr/>
        </p:nvSpPr>
        <p:spPr>
          <a:xfrm>
            <a:off x="5943600" y="1797050"/>
            <a:ext cx="320040" cy="3200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28" name="TextBox 8">
            <a:extLst>
              <a:ext uri="{FF2B5EF4-FFF2-40B4-BE49-F238E27FC236}">
                <a16:creationId xmlns:a16="http://schemas.microsoft.com/office/drawing/2014/main" id="{E5662BC9-2DD9-4C92-82EE-7E42F8BE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816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Complete or On Target</a:t>
            </a:r>
          </a:p>
        </p:txBody>
      </p:sp>
      <p:sp>
        <p:nvSpPr>
          <p:cNvPr id="16429" name="TextBox 9">
            <a:extLst>
              <a:ext uri="{FF2B5EF4-FFF2-40B4-BE49-F238E27FC236}">
                <a16:creationId xmlns:a16="http://schemas.microsoft.com/office/drawing/2014/main" id="{7A381EFF-B529-46AD-9A8A-20BD0DBE0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20863"/>
            <a:ext cx="183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Slightly Delayed</a:t>
            </a:r>
          </a:p>
        </p:txBody>
      </p:sp>
      <p:sp>
        <p:nvSpPr>
          <p:cNvPr id="16430" name="TextBox 10">
            <a:extLst>
              <a:ext uri="{FF2B5EF4-FFF2-40B4-BE49-F238E27FC236}">
                <a16:creationId xmlns:a16="http://schemas.microsoft.com/office/drawing/2014/main" id="{0E03C2A9-BEAF-411E-B416-9BA93A4B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08163"/>
            <a:ext cx="1189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Off Target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103A7A-3978-4F19-A0D6-653E275A8511}"/>
              </a:ext>
            </a:extLst>
          </p:cNvPr>
          <p:cNvSpPr/>
          <p:nvPr/>
        </p:nvSpPr>
        <p:spPr>
          <a:xfrm>
            <a:off x="3337560" y="2682875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7C23947-D840-4D34-A1A2-60AF51EA1B04}"/>
              </a:ext>
            </a:extLst>
          </p:cNvPr>
          <p:cNvSpPr/>
          <p:nvPr/>
        </p:nvSpPr>
        <p:spPr>
          <a:xfrm>
            <a:off x="3337560" y="3330575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4DC397-EA23-4D6F-812D-C5DDEC634C40}"/>
              </a:ext>
            </a:extLst>
          </p:cNvPr>
          <p:cNvSpPr/>
          <p:nvPr/>
        </p:nvSpPr>
        <p:spPr>
          <a:xfrm>
            <a:off x="3337560" y="37947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B0D6F-E54C-41F7-9047-5775E315AF7B}"/>
              </a:ext>
            </a:extLst>
          </p:cNvPr>
          <p:cNvSpPr/>
          <p:nvPr/>
        </p:nvSpPr>
        <p:spPr>
          <a:xfrm>
            <a:off x="3337560" y="426720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97DB6F5-6958-41E7-84A2-45FDADFAF201}"/>
              </a:ext>
            </a:extLst>
          </p:cNvPr>
          <p:cNvSpPr/>
          <p:nvPr/>
        </p:nvSpPr>
        <p:spPr>
          <a:xfrm>
            <a:off x="3337560" y="49377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825B1E5-78BB-49EA-A14B-54D4A2A872C4}"/>
              </a:ext>
            </a:extLst>
          </p:cNvPr>
          <p:cNvSpPr/>
          <p:nvPr/>
        </p:nvSpPr>
        <p:spPr>
          <a:xfrm>
            <a:off x="3337560" y="56235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0B3C218-8284-4695-B0B6-ACC984DECBE3}"/>
              </a:ext>
            </a:extLst>
          </p:cNvPr>
          <p:cNvSpPr/>
          <p:nvPr/>
        </p:nvSpPr>
        <p:spPr>
          <a:xfrm>
            <a:off x="3337560" y="6233160"/>
            <a:ext cx="320040" cy="32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7536B8-BB34-4C95-BA9B-43A0918F4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47080"/>
              </p:ext>
            </p:extLst>
          </p:nvPr>
        </p:nvGraphicFramePr>
        <p:xfrm>
          <a:off x="268288" y="2286001"/>
          <a:ext cx="8647112" cy="3047956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85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 Best Practices</a:t>
                      </a: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Develop Best Practices for creating authorization packages (C&amp;A Packages)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80" marR="6858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+mn-cs"/>
                        </a:rPr>
                        <a:t>In process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68580" marR="68580" marT="34283" marB="3428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Develop best practice for ensuring compliance in handling government data on corporate information systems</a:t>
                      </a:r>
                    </a:p>
                  </a:txBody>
                  <a:tcPr marL="68580" marR="68580" marT="34283" marB="34283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Initial document complete, ready for approval and publishing</a:t>
                      </a:r>
                      <a:endParaRPr lang="en-US" sz="1400" dirty="0"/>
                    </a:p>
                  </a:txBody>
                  <a:tcPr marL="68580" marR="68580" marT="34283" marB="34283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  <a:cs typeface="+mn-cs"/>
                        </a:rPr>
                        <a:t>Create a master list of cybersecurity best practice documents that are needed to facilitate an improved cybersecurity posture</a:t>
                      </a:r>
                    </a:p>
                  </a:txBody>
                  <a:tcPr marL="68580" marR="68580" marT="34283" marB="34283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89" marB="34289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Initial list complete, ready for approval and publishing</a:t>
                      </a:r>
                      <a:endParaRPr lang="en-US" sz="1400" dirty="0"/>
                    </a:p>
                  </a:txBody>
                  <a:tcPr marL="68580" marR="68580" marT="34283" marB="34283"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392FD1B-9524-4DE7-A01C-3491B9843631}"/>
              </a:ext>
            </a:extLst>
          </p:cNvPr>
          <p:cNvSpPr/>
          <p:nvPr/>
        </p:nvSpPr>
        <p:spPr>
          <a:xfrm>
            <a:off x="304800" y="180975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FAAA8B-A815-435A-8489-1284E2261E98}"/>
              </a:ext>
            </a:extLst>
          </p:cNvPr>
          <p:cNvSpPr/>
          <p:nvPr/>
        </p:nvSpPr>
        <p:spPr>
          <a:xfrm>
            <a:off x="3337560" y="1833563"/>
            <a:ext cx="320040" cy="3200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C63C09-C4A8-4AF1-9111-2BDD63B2BB9C}"/>
              </a:ext>
            </a:extLst>
          </p:cNvPr>
          <p:cNvSpPr/>
          <p:nvPr/>
        </p:nvSpPr>
        <p:spPr>
          <a:xfrm>
            <a:off x="5943600" y="1797050"/>
            <a:ext cx="320040" cy="3200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28" name="TextBox 8">
            <a:extLst>
              <a:ext uri="{FF2B5EF4-FFF2-40B4-BE49-F238E27FC236}">
                <a16:creationId xmlns:a16="http://schemas.microsoft.com/office/drawing/2014/main" id="{E5662BC9-2DD9-4C92-82EE-7E42F8BE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816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Complete or On Target</a:t>
            </a:r>
          </a:p>
        </p:txBody>
      </p:sp>
      <p:sp>
        <p:nvSpPr>
          <p:cNvPr id="16429" name="TextBox 9">
            <a:extLst>
              <a:ext uri="{FF2B5EF4-FFF2-40B4-BE49-F238E27FC236}">
                <a16:creationId xmlns:a16="http://schemas.microsoft.com/office/drawing/2014/main" id="{7A381EFF-B529-46AD-9A8A-20BD0DBE0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20863"/>
            <a:ext cx="183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Slightly Delayed</a:t>
            </a:r>
          </a:p>
        </p:txBody>
      </p:sp>
      <p:sp>
        <p:nvSpPr>
          <p:cNvPr id="16430" name="TextBox 10">
            <a:extLst>
              <a:ext uri="{FF2B5EF4-FFF2-40B4-BE49-F238E27FC236}">
                <a16:creationId xmlns:a16="http://schemas.microsoft.com/office/drawing/2014/main" id="{0E03C2A9-BEAF-411E-B416-9BA93A4B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808163"/>
            <a:ext cx="1189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Off Target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103A7A-3978-4F19-A0D6-653E275A8511}"/>
              </a:ext>
            </a:extLst>
          </p:cNvPr>
          <p:cNvSpPr/>
          <p:nvPr/>
        </p:nvSpPr>
        <p:spPr>
          <a:xfrm>
            <a:off x="3337560" y="28041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7C23947-D840-4D34-A1A2-60AF51EA1B04}"/>
              </a:ext>
            </a:extLst>
          </p:cNvPr>
          <p:cNvSpPr/>
          <p:nvPr/>
        </p:nvSpPr>
        <p:spPr>
          <a:xfrm>
            <a:off x="3337560" y="36423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C5B0D6F-E54C-41F7-9047-5775E315AF7B}"/>
              </a:ext>
            </a:extLst>
          </p:cNvPr>
          <p:cNvSpPr/>
          <p:nvPr/>
        </p:nvSpPr>
        <p:spPr>
          <a:xfrm>
            <a:off x="3337560" y="4632960"/>
            <a:ext cx="320040" cy="320040"/>
          </a:xfrm>
          <a:prstGeom prst="ellipse">
            <a:avLst/>
          </a:prstGeom>
          <a:solidFill>
            <a:srgbClr val="00EE6C"/>
          </a:solidFill>
          <a:ln>
            <a:solidFill>
              <a:srgbClr val="00EE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itle 3">
            <a:extLst>
              <a:ext uri="{FF2B5EF4-FFF2-40B4-BE49-F238E27FC236}">
                <a16:creationId xmlns:a16="http://schemas.microsoft.com/office/drawing/2014/main" id="{F7C950D7-2253-43E9-BAF9-36595758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88" y="984886"/>
            <a:ext cx="7885112" cy="4692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Accomplishments Dashboard Aligned with FY22 Work Plan  </a:t>
            </a:r>
          </a:p>
        </p:txBody>
      </p:sp>
    </p:spTree>
    <p:extLst>
      <p:ext uri="{BB962C8B-B14F-4D97-AF65-F5344CB8AC3E}">
        <p14:creationId xmlns:p14="http://schemas.microsoft.com/office/powerpoint/2010/main" val="1950187345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D96573-CEB3-45E5-987A-13CE85700877}"/>
</file>

<file path=customXml/itemProps2.xml><?xml version="1.0" encoding="utf-8"?>
<ds:datastoreItem xmlns:ds="http://schemas.openxmlformats.org/officeDocument/2006/customXml" ds:itemID="{2809CE30-BCE7-42CA-A361-072DB4A3687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8480</TotalTime>
  <Words>1032</Words>
  <Application>Microsoft Office PowerPoint</Application>
  <PresentationFormat>On-screen Show (4:3)</PresentationFormat>
  <Paragraphs>139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ＭＳ Ｐゴシック</vt:lpstr>
      <vt:lpstr>Wingdings</vt:lpstr>
      <vt:lpstr>Arial Black</vt:lpstr>
      <vt:lpstr>EFCOG Template 3</vt:lpstr>
      <vt:lpstr>Cybersecurity Working Group  FY2022 EFCOG  Annual Meeting</vt:lpstr>
      <vt:lpstr>Supporting EFCOG Strategic Initiatives</vt:lpstr>
      <vt:lpstr>FY22 Key Achievements </vt:lpstr>
      <vt:lpstr>FY22 Key Achievements (continued) </vt:lpstr>
      <vt:lpstr>FY22 Key Achievements (continued) </vt:lpstr>
      <vt:lpstr>FY22 Key Achievements (continued) </vt:lpstr>
      <vt:lpstr>FY22 Key Achievements (continued) </vt:lpstr>
      <vt:lpstr>Accomplishments Dashboard Aligned with FY22 Work Plan  </vt:lpstr>
      <vt:lpstr>Accomplishments Dashboard Aligned with FY22 Work Plan  </vt:lpstr>
      <vt:lpstr>Accomplishments Dashboard Aligned with FY22 Work Plan  </vt:lpstr>
      <vt:lpstr>Accomplishments Dashboard Aligned with FY22 Work Plan  </vt:lpstr>
      <vt:lpstr>FY 2023 Upcoming Focus Areas and Planned Achievements</vt:lpstr>
    </vt:vector>
  </TitlesOfParts>
  <Company>Professional Touch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(insert working group name) 2008 EFCOG Annual Meeting</dc:title>
  <dc:creator>Barbara Pierre</dc:creator>
  <cp:lastModifiedBy>Bridgitte Mase</cp:lastModifiedBy>
  <cp:revision>126</cp:revision>
  <cp:lastPrinted>1601-01-01T00:00:00Z</cp:lastPrinted>
  <dcterms:created xsi:type="dcterms:W3CDTF">2008-01-28T21:55:56Z</dcterms:created>
  <dcterms:modified xsi:type="dcterms:W3CDTF">2022-06-17T05:20:50Z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