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5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C3C"/>
    <a:srgbClr val="151A84"/>
    <a:srgbClr val="01A173"/>
    <a:srgbClr val="02A173"/>
    <a:srgbClr val="214694"/>
    <a:srgbClr val="AC3D98"/>
    <a:srgbClr val="AFDAEC"/>
    <a:srgbClr val="CADCDC"/>
    <a:srgbClr val="DADCFA"/>
    <a:srgbClr val="EA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5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yne S. Eyre" userId="0cbab829-04a5-4a29-a042-831ef3f44c3e" providerId="ADAL" clId="{6D77BF3A-6C17-440C-B7FD-8ED6A086403E}"/>
    <pc:docChg chg="undo custSel modSld">
      <pc:chgData name="Shayne S. Eyre" userId="0cbab829-04a5-4a29-a042-831ef3f44c3e" providerId="ADAL" clId="{6D77BF3A-6C17-440C-B7FD-8ED6A086403E}" dt="2022-06-16T21:59:55.454" v="59" actId="6549"/>
      <pc:docMkLst>
        <pc:docMk/>
      </pc:docMkLst>
      <pc:sldChg chg="modSp mod">
        <pc:chgData name="Shayne S. Eyre" userId="0cbab829-04a5-4a29-a042-831ef3f44c3e" providerId="ADAL" clId="{6D77BF3A-6C17-440C-B7FD-8ED6A086403E}" dt="2022-06-16T21:59:31.695" v="57" actId="14100"/>
        <pc:sldMkLst>
          <pc:docMk/>
          <pc:sldMk cId="0" sldId="268"/>
        </pc:sldMkLst>
        <pc:spChg chg="mod">
          <ac:chgData name="Shayne S. Eyre" userId="0cbab829-04a5-4a29-a042-831ef3f44c3e" providerId="ADAL" clId="{6D77BF3A-6C17-440C-B7FD-8ED6A086403E}" dt="2022-06-16T21:59:31.695" v="57" actId="14100"/>
          <ac:spMkLst>
            <pc:docMk/>
            <pc:sldMk cId="0" sldId="268"/>
            <ac:spMk id="17410" creationId="{0E14BE07-8171-0672-0740-84927BFD9F2A}"/>
          </ac:spMkLst>
        </pc:spChg>
      </pc:sldChg>
      <pc:sldChg chg="modSp mod">
        <pc:chgData name="Shayne S. Eyre" userId="0cbab829-04a5-4a29-a042-831ef3f44c3e" providerId="ADAL" clId="{6D77BF3A-6C17-440C-B7FD-8ED6A086403E}" dt="2022-06-16T21:59:55.454" v="59" actId="6549"/>
        <pc:sldMkLst>
          <pc:docMk/>
          <pc:sldMk cId="0" sldId="269"/>
        </pc:sldMkLst>
        <pc:spChg chg="mod">
          <ac:chgData name="Shayne S. Eyre" userId="0cbab829-04a5-4a29-a042-831ef3f44c3e" providerId="ADAL" clId="{6D77BF3A-6C17-440C-B7FD-8ED6A086403E}" dt="2022-06-16T21:59:55.454" v="59" actId="6549"/>
          <ac:spMkLst>
            <pc:docMk/>
            <pc:sldMk cId="0" sldId="269"/>
            <ac:spMk id="18434" creationId="{EF7863C9-2987-8174-B4A7-1869B1EA93D9}"/>
          </ac:spMkLst>
        </pc:spChg>
      </pc:sldChg>
      <pc:sldChg chg="modSp mod">
        <pc:chgData name="Shayne S. Eyre" userId="0cbab829-04a5-4a29-a042-831ef3f44c3e" providerId="ADAL" clId="{6D77BF3A-6C17-440C-B7FD-8ED6A086403E}" dt="2022-06-16T21:57:16.368" v="42" actId="20577"/>
        <pc:sldMkLst>
          <pc:docMk/>
          <pc:sldMk cId="2647777425" sldId="271"/>
        </pc:sldMkLst>
        <pc:spChg chg="mod">
          <ac:chgData name="Shayne S. Eyre" userId="0cbab829-04a5-4a29-a042-831ef3f44c3e" providerId="ADAL" clId="{6D77BF3A-6C17-440C-B7FD-8ED6A086403E}" dt="2022-06-16T21:57:16.368" v="42" actId="20577"/>
          <ac:spMkLst>
            <pc:docMk/>
            <pc:sldMk cId="2647777425" sldId="271"/>
            <ac:spMk id="18434" creationId="{EF7863C9-2987-8174-B4A7-1869B1EA93D9}"/>
          </ac:spMkLst>
        </pc:spChg>
      </pc:sldChg>
      <pc:sldChg chg="modSp mod">
        <pc:chgData name="Shayne S. Eyre" userId="0cbab829-04a5-4a29-a042-831ef3f44c3e" providerId="ADAL" clId="{6D77BF3A-6C17-440C-B7FD-8ED6A086403E}" dt="2022-06-16T21:57:46.440" v="44" actId="403"/>
        <pc:sldMkLst>
          <pc:docMk/>
          <pc:sldMk cId="0" sldId="272"/>
        </pc:sldMkLst>
        <pc:spChg chg="mod">
          <ac:chgData name="Shayne S. Eyre" userId="0cbab829-04a5-4a29-a042-831ef3f44c3e" providerId="ADAL" clId="{6D77BF3A-6C17-440C-B7FD-8ED6A086403E}" dt="2022-06-16T21:57:46.440" v="44" actId="403"/>
          <ac:spMkLst>
            <pc:docMk/>
            <pc:sldMk cId="0" sldId="272"/>
            <ac:spMk id="19458" creationId="{DAB63ABE-124D-A82F-E641-AD8E4F85D556}"/>
          </ac:spMkLst>
        </pc:spChg>
      </pc:sldChg>
      <pc:sldChg chg="modSp mod">
        <pc:chgData name="Shayne S. Eyre" userId="0cbab829-04a5-4a29-a042-831ef3f44c3e" providerId="ADAL" clId="{6D77BF3A-6C17-440C-B7FD-8ED6A086403E}" dt="2022-06-16T21:58:11.200" v="50" actId="20577"/>
        <pc:sldMkLst>
          <pc:docMk/>
          <pc:sldMk cId="0" sldId="275"/>
        </pc:sldMkLst>
        <pc:spChg chg="mod">
          <ac:chgData name="Shayne S. Eyre" userId="0cbab829-04a5-4a29-a042-831ef3f44c3e" providerId="ADAL" clId="{6D77BF3A-6C17-440C-B7FD-8ED6A086403E}" dt="2022-06-16T21:58:11.200" v="50" actId="20577"/>
          <ac:spMkLst>
            <pc:docMk/>
            <pc:sldMk cId="0" sldId="275"/>
            <ac:spMk id="21506" creationId="{4D2F53AD-FDFB-925E-581D-C14BB12964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15A94-EF0E-4A72-9189-A0D3E2A460E1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E6ADA-C3FB-4CEA-9962-83E15208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CFFE82F-B6CA-96BF-0146-D6813D52AB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B9A448E-9201-E082-B2AC-853A48934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3A528D6-1A64-77E2-BDAB-E1C519BFB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E18FEB-B738-45B4-898F-791888EF3FE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28A7BF96-5918-7278-2518-F3E41BCF0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03C3D94-48A8-1AA2-6A0E-4807AB432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4AAE343D-DD54-B147-6CAB-FEE9B48B1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240DC8-647F-4CF5-A850-7E129921C89F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28A7BF96-5918-7278-2518-F3E41BCF0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03C3D94-48A8-1AA2-6A0E-4807AB432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4AAE343D-DD54-B147-6CAB-FEE9B48B1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240DC8-647F-4CF5-A850-7E129921C89F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0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57" y="297537"/>
            <a:ext cx="5468123" cy="594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870D5-2B27-4E0F-8EB8-21B832FAE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43" y="609600"/>
            <a:ext cx="5764304" cy="340658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D2DC1-3A0A-4382-B6EA-550F6348F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43" y="4132728"/>
            <a:ext cx="5764304" cy="11250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1D1BE-C259-4339-99D7-E51B127E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EFCOG TWG Annual Meeting March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96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457A-4C3F-45C6-9CEE-795AD975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365125"/>
            <a:ext cx="1032328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BF79-CDEB-44DE-AD8C-035F3938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08BAE-2642-4E6C-A903-3719BE83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EFCOG TWG Annual Meeting March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AB531-DA06-4D63-B7C0-4809738C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3A53-B8DC-41BB-81C0-8E61C97F066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3" y="719477"/>
            <a:ext cx="616857" cy="616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62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457A-4C3F-45C6-9CEE-795AD975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BF79-CDEB-44DE-AD8C-035F3938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08BAE-2642-4E6C-A903-3719BE83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EFCOG TWG Annual Meeting March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AB531-DA06-4D63-B7C0-4809738C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3A53-B8DC-41BB-81C0-8E61C97F06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633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00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04A4-2C9A-4672-A5D1-09C89A68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96872"/>
            <a:ext cx="10515600" cy="101245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7316-B7E0-4444-9132-20878643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36311"/>
            <a:ext cx="10515600" cy="834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BB4B7-2DB7-43F6-86F2-3BE708D4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EFCOG TWG Annual Meeting March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6F3F8-475A-41F6-8599-2C1744EE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3A53-B8DC-41BB-81C0-8E61C97F06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05" y="641601"/>
            <a:ext cx="3142591" cy="3142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0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3DF37-8B3A-4151-B389-6EE9D7A6B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3A3C0-497C-42FE-8B50-540DEE9C4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15A78-4D72-4AC1-9233-7EA7D286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EFCOG TWG Annual Meeting March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5C52A-2577-4D4B-AF32-3C990264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3A53-B8DC-41BB-81C0-8E61C97F06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4E457A-4C3F-45C6-9CEE-795AD975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633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66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01FC9-7EB1-483E-899B-5A635046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6890-0B7D-47C4-A2F5-77B06A57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60CF-F399-4977-B121-782AE28D1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EFCOG TWG Annual Meeting March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A2268-4D19-441A-B7C9-E8141DE55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3A53-B8DC-41BB-81C0-8E61C97F06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86055-670D-4FB3-9FBB-A0F092B579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4004"/>
            <a:ext cx="962608" cy="244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E6383-E84F-4015-8128-BD27D23DDEAD}"/>
              </a:ext>
            </a:extLst>
          </p:cNvPr>
          <p:cNvSpPr txBox="1"/>
          <p:nvPr userDrawn="1"/>
        </p:nvSpPr>
        <p:spPr>
          <a:xfrm>
            <a:off x="1176431" y="6473263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  <a:latin typeface="Bahnschrift" panose="020B0502040204020203" pitchFamily="34" charset="0"/>
              </a:rPr>
              <a:t>Training Working Group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6001796" y="-6088566"/>
            <a:ext cx="136525" cy="12243882"/>
          </a:xfrm>
          <a:prstGeom prst="rect">
            <a:avLst/>
          </a:prstGeom>
          <a:gradFill>
            <a:gsLst>
              <a:gs pos="36000">
                <a:srgbClr val="02A173"/>
              </a:gs>
              <a:gs pos="79000">
                <a:srgbClr val="214694"/>
              </a:gs>
              <a:gs pos="100000">
                <a:srgbClr val="AC3D98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07317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0" r:id="rId3"/>
    <p:sldLayoutId id="2147483651" r:id="rId4"/>
    <p:sldLayoutId id="214748365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626C332-9A7C-78ED-AA42-F1069962E1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Training Working Group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 2022 EFCOG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Annual Meeting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550B9AF-0AD0-9B77-628B-27727ACDDE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943" y="4132728"/>
            <a:ext cx="5764304" cy="176107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Shayne Eyre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INL/Battelle Energy Alliance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Working Group Chair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June 21, 2022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3E0740-C483-469B-9D55-89A95820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DOE Liaison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4F4987-0297-4A59-8DF6-E7542911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09322"/>
            <a:ext cx="10515600" cy="83418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Gabriel Pugh, National Training Center</a:t>
            </a:r>
          </a:p>
          <a:p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D68C-B83A-4852-9BA1-71669019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3A53-B8DC-41BB-81C0-8E61C97F0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37377A7-9D3D-8740-9AD6-AE67468E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Training Working Group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0E14BE07-8171-0672-0740-84927BFD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58293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Chair: Shayne Eyre, INL</a:t>
            </a:r>
          </a:p>
          <a:p>
            <a:r>
              <a:rPr lang="en-US" altLang="en-US" sz="2400" dirty="0"/>
              <a:t>Vice-Chair: Amy Loevy, BNL</a:t>
            </a:r>
          </a:p>
          <a:p>
            <a:r>
              <a:rPr lang="en-US" altLang="en-US" sz="2400" dirty="0"/>
              <a:t>Secretary: Melissa Walker, LANL</a:t>
            </a:r>
          </a:p>
          <a:p>
            <a:r>
              <a:rPr lang="en-US" altLang="en-US" sz="2400" dirty="0"/>
              <a:t>DOE Liaison: Gabriel Pugh, National Training Center</a:t>
            </a:r>
          </a:p>
          <a:p>
            <a:r>
              <a:rPr lang="en-US" altLang="en-US" sz="2400" dirty="0"/>
              <a:t>EFCOG Sponsoring Directors: </a:t>
            </a:r>
          </a:p>
          <a:p>
            <a:pPr lvl="1"/>
            <a:r>
              <a:rPr lang="en-US" altLang="en-US" sz="1800" dirty="0"/>
              <a:t>Kelly Beierschmitt, LANL</a:t>
            </a:r>
          </a:p>
          <a:p>
            <a:r>
              <a:rPr lang="en-US" altLang="en-US" sz="2400" dirty="0"/>
              <a:t>Course Efficiency Subgroup</a:t>
            </a:r>
          </a:p>
          <a:p>
            <a:pPr lvl="1"/>
            <a:r>
              <a:rPr lang="en-US" altLang="en-US" sz="1800" dirty="0"/>
              <a:t>Chair: Rachel Kumar, SRNS</a:t>
            </a:r>
          </a:p>
          <a:p>
            <a:pPr lvl="1"/>
            <a:r>
              <a:rPr lang="en-US" altLang="en-US" sz="1800" dirty="0"/>
              <a:t>Vice Chair: Ted Giltz, NTC/NIEHS</a:t>
            </a:r>
          </a:p>
          <a:p>
            <a:r>
              <a:rPr lang="en-US" altLang="en-US" sz="2400" dirty="0"/>
              <a:t>Training Collaboration Subgroup</a:t>
            </a:r>
          </a:p>
          <a:p>
            <a:pPr lvl="1"/>
            <a:r>
              <a:rPr lang="en-US" altLang="en-US" sz="1800" dirty="0"/>
              <a:t>Chair: David Yakonich, NNSS</a:t>
            </a:r>
          </a:p>
          <a:p>
            <a:pPr lvl="1"/>
            <a:r>
              <a:rPr lang="en-US" altLang="en-US" sz="1800" dirty="0"/>
              <a:t>Vice Chair: Eric Meakins, CPC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1912313F-4C8B-14CE-D3F0-EF079153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246964-51AC-4EB4-B6E8-947305CAC1AE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37377A7-9D3D-8740-9AD6-AE67468E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Training Working Group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0E14BE07-8171-0672-0740-84927BFD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/>
              <a:t>The Training Working Group has broad participation with the right people and with representation from across the DOE complex. TWG has tripled in size – monthly learning opportunities have 75+ people attending</a:t>
            </a:r>
          </a:p>
          <a:p>
            <a:r>
              <a:rPr lang="en-US" altLang="en-US" sz="2200" dirty="0"/>
              <a:t>Participants are especially engaged during monthly sessions and annual working session.</a:t>
            </a:r>
          </a:p>
          <a:p>
            <a:r>
              <a:rPr lang="en-US" altLang="en-US" sz="2200" dirty="0"/>
              <a:t>Reaching beyond single reps from each site (i.e. manager).  Now engaging all levels and positions within training</a:t>
            </a:r>
          </a:p>
          <a:p>
            <a:r>
              <a:rPr lang="en-US" altLang="en-US" sz="2200" dirty="0"/>
              <a:t>Subgroup leadership recently changed – have strong, committed leadership with right skillsets and active participation</a:t>
            </a:r>
          </a:p>
          <a:p>
            <a:r>
              <a:rPr lang="en-US" altLang="en-US" sz="2200" dirty="0"/>
              <a:t>Building new task teams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ea typeface="ＭＳ Ｐゴシック" panose="020B0600070205080204" pitchFamily="34" charset="-128"/>
              </a:rPr>
              <a:t>with enthusiastic start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New DOE Liaison – NTC Director enthusiastic and supportive</a:t>
            </a:r>
            <a:endParaRPr lang="en-US" altLang="en-US" sz="2200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1912313F-4C8B-14CE-D3F0-EF079153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246964-51AC-4EB4-B6E8-947305CAC1A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07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E213876-DF28-D523-3ED5-CD45A7BC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Working Group Strategic Initiatives –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Subgroups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F7863C9-2987-8174-B4A7-1869B1EA9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Training Collaboration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Best practice sharing and skill building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Network development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Strategic communications venue key to building strong community – helps engage people in other TWG efforts</a:t>
            </a:r>
          </a:p>
          <a:p>
            <a:endParaRPr lang="en-US" altLang="en-US" sz="2200" dirty="0">
              <a:ea typeface="ＭＳ Ｐゴシック" panose="020B0600070205080204" pitchFamily="34" charset="-128"/>
            </a:endParaRP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Course Efficiency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Common course and resource development and accessibility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Reciprocity, shared course delivery, standard core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2231DC6-1C8D-0C9D-8414-949C93D3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C0DDBD-5436-4588-B0B1-D2DBB6E4945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E213876-DF28-D523-3ED5-CD45A7BC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Working Group Strategic Initiatives –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Task Teams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F7863C9-2987-8174-B4A7-1869B1EA9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Training Regulation Development Support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DOE in developing and implementing training regulatory improvements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Workforce Development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best practices on relations between business, local schools, etc.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Diversity, Equity, and Inclusion in Learning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best practices in how training can support diversity, equity, and inclusion.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Learning Technology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best practices in use of learning technology, such as VR/AR, content delivery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2231DC6-1C8D-0C9D-8414-949C93D3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C0DDBD-5436-4588-B0B1-D2DBB6E4945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77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1501E67-888B-06E0-4833-D3018ABB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FY22 Key Achievements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AB63ABE-124D-A82F-E641-AD8E4F85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56631"/>
          </a:xfrm>
        </p:spPr>
        <p:txBody>
          <a:bodyPr>
            <a:normAutofit/>
          </a:bodyPr>
          <a:lstStyle/>
          <a:p>
            <a:pPr marL="4984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functioning</a:t>
            </a: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 and increased engagement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Cadence approach to communication and participation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7725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Agility to meet challenges</a:t>
            </a:r>
          </a:p>
          <a:p>
            <a:pPr marL="4984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</a:t>
            </a: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Highly successful virtual annual meeting - Highlights (success stories)</a:t>
            </a: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Greatly expanded use of EFCOG website – registration and sharing of materials</a:t>
            </a: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 attended monthly learning opportunities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84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Reciprocity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JLON- goal to remove barriers to improve the worker experience (LANL, LLNL and NNSS) Creating a portal that can be accessed by all 3 labs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8475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Development – with strong NTC support</a:t>
            </a: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Cybersecurity completed</a:t>
            </a: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HAZCOM course worked ~50%</a:t>
            </a:r>
          </a:p>
          <a:p>
            <a:pPr marL="847725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 Rad Worker based on revised DOE HNBK 1131 drafted. Work to continue into FY 23</a:t>
            </a:r>
          </a:p>
          <a:p>
            <a:pPr marL="4984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 426.2 launch support – still on hold pending release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E030BFE6-B94E-DFBC-C0C9-A29CE8EA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494948-20C5-4A0F-8C2B-A4253A83A40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F4A524C-D032-F4E1-B912-E79747D1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FY 2023 Upcoming Focus Areas and Planned Achievements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299A47D-CF9E-05AE-2026-AD8F2D15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Launching New Task Teams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Workforce Development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Diversity, Equity, and Inclusion in Learning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Learning Technology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Course Development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Common Core Fundamentals Value Steam Analysis on course redundancies throughout DOE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Bias management course development kickoff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2075C870-6CCA-1B34-A903-2890D40E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2471EF-1B7E-4CDB-BAB2-DC7A037391C1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F4A524C-D032-F4E1-B912-E79747D1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FY 2023 Upcoming Focus Areas and Planned Achievements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299A47D-CF9E-05AE-2026-AD8F2D15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Collaboration &amp; Best Practices Sharing through monthly learning opportunities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May – TWG Update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June – Course And Related Documents System (CARDS) use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July – New Employee Orientation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August – How to Handle Brain Drain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September – User Groups for Webex and MS Teams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October – Needs of New Gen Learners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November – Creating Microlearning</a:t>
            </a:r>
          </a:p>
          <a:p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2075C870-6CCA-1B34-A903-2890D40E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2471EF-1B7E-4CDB-BAB2-DC7A037391C1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1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277BAB2F-928B-7CA4-9313-C4A29282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Issues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D2F53AD-FDFB-925E-581D-C14BB1296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How can TWG can support other WGs given current level/type of engagement?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How to engage line workers (Instructional Designers) to support other WGs.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These projects require significant time from typically understaffed groups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3D00FFD6-0888-C04C-EFD5-0BA073EB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506801-2CB0-4513-A146-C69390A07057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GIbuzdDK"/>
  <p:tag name="ARTICULATE_SLIDE_COUNT" val="6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FCOG TW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2E75B6"/>
      </a:accent2>
      <a:accent3>
        <a:srgbClr val="A5A5A5"/>
      </a:accent3>
      <a:accent4>
        <a:srgbClr val="088F7A"/>
      </a:accent4>
      <a:accent5>
        <a:srgbClr val="534395"/>
      </a:accent5>
      <a:accent6>
        <a:srgbClr val="AA3D98"/>
      </a:accent6>
      <a:hlink>
        <a:srgbClr val="A1C6E7"/>
      </a:hlink>
      <a:folHlink>
        <a:srgbClr val="A79D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COG TWG Speaker PPT Template 2022-version2.pptx [Read-Only]" id="{CCCB4E93-7C5A-4B95-85E9-FD4707FB5F27}" vid="{E24245E3-91F5-411F-8A01-D322552B92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3" ma:contentTypeDescription="Create a new document." ma:contentTypeScope="" ma:versionID="7498096adf70b2ff743a08ad6617e717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4d3d1a04c4d207925585b3ad0f91c335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E1FCDF-07C0-4168-B9C8-E34A4C934238}"/>
</file>

<file path=customXml/itemProps2.xml><?xml version="1.0" encoding="utf-8"?>
<ds:datastoreItem xmlns:ds="http://schemas.openxmlformats.org/officeDocument/2006/customXml" ds:itemID="{538E3DC1-CF72-42E5-8A93-F7D058B77800}"/>
</file>

<file path=docProps/app.xml><?xml version="1.0" encoding="utf-8"?>
<Properties xmlns="http://schemas.openxmlformats.org/officeDocument/2006/extended-properties" xmlns:vt="http://schemas.openxmlformats.org/officeDocument/2006/docPropsVTypes">
  <Template>EFCOG TWG New Template</Template>
  <TotalTime>16</TotalTime>
  <Words>613</Words>
  <Application>Microsoft Office PowerPoint</Application>
  <PresentationFormat>Widescreen</PresentationFormat>
  <Paragraphs>96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Wingdings</vt:lpstr>
      <vt:lpstr>Office Theme</vt:lpstr>
      <vt:lpstr>Training Working Group  2022 EFCOG  Annual Meeting</vt:lpstr>
      <vt:lpstr>Training Working Group</vt:lpstr>
      <vt:lpstr>Training Working Group</vt:lpstr>
      <vt:lpstr>Working Group Strategic Initiatives –  Subgroups</vt:lpstr>
      <vt:lpstr>Working Group Strategic Initiatives –  Task Teams</vt:lpstr>
      <vt:lpstr>FY22 Key Achievements </vt:lpstr>
      <vt:lpstr>FY 2023 Upcoming Focus Areas and Planned Achievements</vt:lpstr>
      <vt:lpstr>FY 2023 Upcoming Focus Areas and Planned Achievements</vt:lpstr>
      <vt:lpstr>Issues</vt:lpstr>
      <vt:lpstr>DOE Liaison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Working Group  FY2021 EFCOG  Annual Meeting</dc:title>
  <dc:creator>Yakonich, David A</dc:creator>
  <cp:lastModifiedBy>Shayne S. Eyre</cp:lastModifiedBy>
  <cp:revision>3</cp:revision>
  <dcterms:created xsi:type="dcterms:W3CDTF">2022-06-16T20:53:19Z</dcterms:created>
  <dcterms:modified xsi:type="dcterms:W3CDTF">2022-06-16T22:00:01Z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EC2910B9-4432-49E7-99B4-8508CEE6AE2C</vt:lpwstr>
  </property>
  <property fmtid="{D5CDD505-2E9C-101B-9397-08002B2CF9AE}" pid="3" name="ArticulatePath">
    <vt:lpwstr>Presentation2</vt:lpwstr>
  </property>
</Properties>
</file>