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authors.xml" ContentType="application/vnd.ms-powerpoint.auth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258" r:id="rId2"/>
    <p:sldId id="1269" r:id="rId3"/>
    <p:sldId id="5006" r:id="rId4"/>
    <p:sldId id="5007" r:id="rId5"/>
    <p:sldId id="5000" r:id="rId6"/>
    <p:sldId id="5001" r:id="rId7"/>
    <p:sldId id="5002" r:id="rId8"/>
    <p:sldId id="5003" r:id="rId9"/>
    <p:sldId id="5004" r:id="rId10"/>
    <p:sldId id="5005" r:id="rId11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B142A92-88C6-4E0A-B96C-ACD87AE8BA3D}">
          <p14:sldIdLst>
            <p14:sldId id="2258"/>
            <p14:sldId id="1269"/>
            <p14:sldId id="5006"/>
            <p14:sldId id="5007"/>
            <p14:sldId id="5000"/>
            <p14:sldId id="5001"/>
            <p14:sldId id="5002"/>
            <p14:sldId id="5003"/>
            <p14:sldId id="5004"/>
            <p14:sldId id="500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CE7D34D-042D-84D5-0EF7-D03F7803C439}" name="Novich, Carolynn M" initials="NCM" userId="S::novich@pnnl.gov::5fc879ae-e149-47fa-9aea-b2050837448c" providerId="AD"/>
  <p188:author id="{A9A39386-BD6E-09FE-24D8-91C31E9B6810}" name="Storms, Dana" initials="SD" userId="S::dana.storms@pnnl.gov::0c83846d-cb3c-4edc-a3b5-be90e503902e" providerId="AD"/>
  <p188:author id="{D8316AC2-F1E0-EF56-8FA8-EF4505C7CB0B}" name="Schlender, Michael H" initials="SMH" userId="S::mike.schlender@pnnl.gov::29138047-9ac0-4eff-8232-bc43a836368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37" autoAdjust="0"/>
  </p:normalViewPr>
  <p:slideViewPr>
    <p:cSldViewPr snapToGrid="0">
      <p:cViewPr varScale="1">
        <p:scale>
          <a:sx n="101" d="100"/>
          <a:sy n="101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76BC95AD-F01F-4F0F-AB5B-9497EDAA00E2}" type="datetimeFigureOut">
              <a:rPr lang="en-US" smtClean="0"/>
              <a:t>6/16/2023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FEA0FA5-34AD-43C2-BEB7-9037970112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0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5553">
              <a:defRPr/>
            </a:pPr>
            <a:r>
              <a:rPr lang="en-US" sz="1400" dirty="0"/>
              <a:t>60 minutes including Q&amp;A</a:t>
            </a:r>
          </a:p>
          <a:p>
            <a:pPr defTabSz="935553">
              <a:defRPr/>
            </a:pPr>
            <a:endParaRPr lang="en-US" sz="1400" dirty="0"/>
          </a:p>
          <a:p>
            <a:pPr defTabSz="935553">
              <a:defRPr/>
            </a:pPr>
            <a:endParaRPr lang="en-US" sz="1400" dirty="0"/>
          </a:p>
          <a:p>
            <a:pPr defTabSz="935553">
              <a:defRPr/>
            </a:pPr>
            <a:endParaRPr lang="en-US" dirty="0"/>
          </a:p>
          <a:p>
            <a:pPr defTabSz="935553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1109899">
              <a:defRPr/>
            </a:pPr>
            <a:fld id="{710104DB-87CA-D64F-AB86-DB2520DDF5D7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1109899"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90821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1109899">
              <a:defRPr/>
            </a:pPr>
            <a:fld id="{710104DB-87CA-D64F-AB86-DB2520DDF5D7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1109899">
                <a:defRPr/>
              </a:pPr>
              <a:t>2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20660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A0FA5-34AD-43C2-BEB7-9037970112A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793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A0FA5-34AD-43C2-BEB7-9037970112A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A0FA5-34AD-43C2-BEB7-9037970112A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10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A0FA5-34AD-43C2-BEB7-9037970112A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34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EA0FA5-34AD-43C2-BEB7-9037970112A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15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36B83B-A5E4-524E-96A9-DFC12D58F12A}"/>
              </a:ext>
            </a:extLst>
          </p:cNvPr>
          <p:cNvSpPr/>
          <p:nvPr userDrawn="1"/>
        </p:nvSpPr>
        <p:spPr>
          <a:xfrm>
            <a:off x="762000" y="0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1DF1AC-1D08-B945-A034-B740A35902F9}"/>
              </a:ext>
            </a:extLst>
          </p:cNvPr>
          <p:cNvSpPr txBox="1"/>
          <p:nvPr userDrawn="1"/>
        </p:nvSpPr>
        <p:spPr>
          <a:xfrm>
            <a:off x="1143000" y="6286500"/>
            <a:ext cx="3048000" cy="1905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>
              <a:spcAft>
                <a:spcPts val="500"/>
              </a:spcAft>
            </a:pPr>
            <a:r>
              <a:rPr lang="en-US" sz="667" dirty="0">
                <a:solidFill>
                  <a:srgbClr val="616265">
                    <a:alpha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PNNL is operated by Battelle for the U.S. Department of Energy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108" y="2286000"/>
            <a:ext cx="3810000" cy="1524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061D5F4-8719-384B-945C-9A27060F99A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2108" y="4724400"/>
            <a:ext cx="3810000" cy="2286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 algn="l">
              <a:buNone/>
              <a:defRPr sz="15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/>
            </a:lvl2pPr>
            <a:lvl3pPr marL="914363" indent="0">
              <a:buNone/>
              <a:defRPr/>
            </a:lvl3pPr>
            <a:lvl4pPr marL="1371545" indent="0">
              <a:buNone/>
              <a:defRPr/>
            </a:lvl4pPr>
            <a:lvl5pPr marL="1828727" indent="0">
              <a:buNone/>
              <a:defRPr/>
            </a:lvl5pPr>
          </a:lstStyle>
          <a:p>
            <a:pPr lvl="0"/>
            <a:r>
              <a:rPr lang="en-US"/>
              <a:t>Click to add presenter’s name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3E2D432E-6648-6643-9C6E-38B1EFF5EE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2108" y="4986130"/>
            <a:ext cx="3810000" cy="2286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 algn="l">
              <a:buNone/>
              <a:defRPr sz="1333">
                <a:solidFill>
                  <a:srgbClr val="6162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/>
            </a:lvl2pPr>
            <a:lvl3pPr marL="914363" indent="0">
              <a:buNone/>
              <a:defRPr/>
            </a:lvl3pPr>
            <a:lvl4pPr marL="1371545" indent="0">
              <a:buNone/>
              <a:defRPr/>
            </a:lvl4pPr>
            <a:lvl5pPr marL="1828727" indent="0">
              <a:buNone/>
              <a:defRPr/>
            </a:lvl5pPr>
          </a:lstStyle>
          <a:p>
            <a:pPr lvl="0"/>
            <a:r>
              <a:rPr lang="en-US"/>
              <a:t>Click to add presenter’s title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5A7D3E1-BCC3-C843-81A0-EA4EDFB445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198120"/>
            <a:ext cx="1066800" cy="104102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6617363-F73D-B74F-9647-C9D747AC702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2108" y="5981700"/>
            <a:ext cx="687070" cy="1905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290C8FB-601C-A04C-84F7-213A857D3E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9613" y="6041364"/>
            <a:ext cx="774841" cy="129540"/>
          </a:xfrm>
          <a:prstGeom prst="rect">
            <a:avLst/>
          </a:prstGeom>
        </p:spPr>
      </p:pic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9D9DB338-5D5C-4ACA-9ECF-C3E34C4412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2108" y="4096371"/>
            <a:ext cx="3810000" cy="3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November 2, 2022</a:t>
            </a:r>
            <a:endParaRPr lang="en-US" dirty="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F55B65E8-4040-44D0-A4FE-A050FD948A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477000"/>
            <a:ext cx="3810000" cy="3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dirty="0"/>
              <a:t>BUSINESS SENSITIVE</a:t>
            </a:r>
          </a:p>
        </p:txBody>
      </p:sp>
    </p:spTree>
    <p:extLst>
      <p:ext uri="{BB962C8B-B14F-4D97-AF65-F5344CB8AC3E}">
        <p14:creationId xmlns:p14="http://schemas.microsoft.com/office/powerpoint/2010/main" val="74739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 /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366D1A4-6DD7-B54C-AB7B-63074374BB93}"/>
              </a:ext>
            </a:extLst>
          </p:cNvPr>
          <p:cNvSpPr txBox="1"/>
          <p:nvPr userDrawn="1"/>
        </p:nvSpPr>
        <p:spPr>
          <a:xfrm>
            <a:off x="1143000" y="1524000"/>
            <a:ext cx="3810000" cy="381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661914" y="6477000"/>
            <a:ext cx="377686" cy="381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B62A8373-42F9-431F-865E-129CCA0046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477000"/>
            <a:ext cx="3810000" cy="3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BUSINESS SENSITIVE</a:t>
            </a:r>
          </a:p>
        </p:txBody>
      </p:sp>
    </p:spTree>
    <p:extLst>
      <p:ext uri="{BB962C8B-B14F-4D97-AF65-F5344CB8AC3E}">
        <p14:creationId xmlns:p14="http://schemas.microsoft.com/office/powerpoint/2010/main" val="249912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rge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C90B8-4BAF-9A46-98DB-81259C436289}"/>
              </a:ext>
            </a:extLst>
          </p:cNvPr>
          <p:cNvSpPr/>
          <p:nvPr userDrawn="1"/>
        </p:nvSpPr>
        <p:spPr>
          <a:xfrm>
            <a:off x="4191000" y="0"/>
            <a:ext cx="8001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0AF34D6-176C-B34A-8235-43AC2F87F65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43000" y="3619500"/>
            <a:ext cx="3810000" cy="28575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00000"/>
              </a:lnSpc>
              <a:buNone/>
              <a:defRPr sz="2333">
                <a:solidFill>
                  <a:srgbClr val="6162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 sz="2333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63" indent="0">
              <a:buNone/>
              <a:defRPr sz="2333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45" indent="0">
              <a:buNone/>
              <a:defRPr sz="2333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27" indent="0">
              <a:buNone/>
              <a:defRPr sz="2333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5F7872D-7E3E-FD4E-8558-F1280C5FD6B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143000" y="1711890"/>
            <a:ext cx="3810000" cy="152661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3333" b="1">
                <a:solidFill>
                  <a:srgbClr val="C872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Font typeface="Arial" panose="020B0604020202020204" pitchFamily="34" charset="0"/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63" indent="0">
              <a:buFont typeface="Arial" panose="020B0604020202020204" pitchFamily="34" charset="0"/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45" indent="0">
              <a:buFont typeface="Arial" panose="020B0604020202020204" pitchFamily="34" charset="0"/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27" indent="0">
              <a:buFont typeface="Arial" panose="020B0604020202020204" pitchFamily="34" charset="0"/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insert slide title 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F694E-9862-8542-A3A6-9720057B3D7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334000" y="381000"/>
            <a:ext cx="6477000" cy="6096000"/>
          </a:xfrm>
          <a:prstGeom prst="rect">
            <a:avLst/>
          </a:prstGeom>
        </p:spPr>
        <p:txBody>
          <a:bodyPr/>
          <a:lstStyle>
            <a:lvl1pPr marL="266689" indent="-266689">
              <a:defRPr sz="2333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477" indent="-266689"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63" indent="-266689">
              <a:buFont typeface="Wingdings" pitchFamily="2" charset="2"/>
              <a:buChar char="ü"/>
              <a:defRPr sz="16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3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3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EF2DA844-C51F-EB87-D3BC-5F0D0E3F5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914" y="6477000"/>
            <a:ext cx="377686" cy="381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000">
                <a:solidFill>
                  <a:srgbClr val="B3B3B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E301981B-0E28-936D-E7FC-FE3D6AFA69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15400" y="6477000"/>
            <a:ext cx="2590006" cy="3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November 2, 2022</a:t>
            </a:r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99216E5-17D0-FFF3-CCB3-533815F28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477000"/>
            <a:ext cx="3810000" cy="3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BUSINESS SENSITIVE</a:t>
            </a:r>
          </a:p>
        </p:txBody>
      </p:sp>
    </p:spTree>
    <p:extLst>
      <p:ext uri="{BB962C8B-B14F-4D97-AF65-F5344CB8AC3E}">
        <p14:creationId xmlns:p14="http://schemas.microsoft.com/office/powerpoint/2010/main" val="332042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58ABB-8420-4D74-9DB4-7F5941C13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5B34F-2B9F-4A08-ADF2-E2D1ECE88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ABA3F-D647-464A-858F-8A2C98EB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2,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54B64-1325-4409-9897-BA02126C4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BUSINESS SENSITIVE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B3DFF-9D85-4ED9-9A45-DE49A3977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82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C90B8-4BAF-9A46-98DB-81259C436289}"/>
              </a:ext>
            </a:extLst>
          </p:cNvPr>
          <p:cNvSpPr/>
          <p:nvPr userDrawn="1"/>
        </p:nvSpPr>
        <p:spPr>
          <a:xfrm>
            <a:off x="4191000" y="0"/>
            <a:ext cx="8001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6026595-8D7E-D24C-9263-B65316A326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34000" y="381000"/>
            <a:ext cx="6477000" cy="60960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3338E046-DF9E-FC49-A812-491AB8058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914" y="6477000"/>
            <a:ext cx="377686" cy="381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000">
                <a:solidFill>
                  <a:srgbClr val="B3B3B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1D0CE8D1-2F12-5A44-A6B5-2CD466F52A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34000" y="5715000"/>
            <a:ext cx="6477000" cy="7620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63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45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27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insert image caption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99B87A2-8960-403D-AE0D-D54946272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3000" y="1905000"/>
            <a:ext cx="3810001" cy="13335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lang="en-US" sz="30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slide title</a:t>
            </a:r>
          </a:p>
        </p:txBody>
      </p:sp>
      <p:sp>
        <p:nvSpPr>
          <p:cNvPr id="11" name="Content Placeholder 13">
            <a:extLst>
              <a:ext uri="{FF2B5EF4-FFF2-40B4-BE49-F238E27FC236}">
                <a16:creationId xmlns:a16="http://schemas.microsoft.com/office/drawing/2014/main" id="{29354FF4-9871-4E1B-A45A-ABAA2BE2B69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143000" y="3619500"/>
            <a:ext cx="3810000" cy="28575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33"/>
            </a:lvl1pPr>
            <a:lvl2pPr marL="685773" indent="-228591">
              <a:buFont typeface="Wingdings" panose="05000000000000000000" pitchFamily="2" charset="2"/>
              <a:buChar char="§"/>
              <a:defRPr sz="2000"/>
            </a:lvl2pPr>
            <a:lvl3pPr marL="1142954" indent="-228591">
              <a:buFont typeface="Wingdings" panose="05000000000000000000" pitchFamily="2" charset="2"/>
              <a:buChar char="ü"/>
              <a:defRPr sz="1667"/>
            </a:lvl3pPr>
            <a:lvl4pPr>
              <a:defRPr sz="1500"/>
            </a:lvl4pPr>
            <a:lvl5pPr marL="2057318" indent="-228591">
              <a:buFont typeface="Wingdings" panose="05000000000000000000" pitchFamily="2" charset="2"/>
              <a:buChar char="§"/>
              <a:defRPr sz="13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">
            <a:extLst>
              <a:ext uri="{FF2B5EF4-FFF2-40B4-BE49-F238E27FC236}">
                <a16:creationId xmlns:a16="http://schemas.microsoft.com/office/drawing/2014/main" id="{47EFCEB6-2E27-4C42-A1E5-AC8A8BA837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15400" y="6477000"/>
            <a:ext cx="2590006" cy="3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November 2, 2022</a:t>
            </a:r>
            <a:endParaRPr lang="en-US" dirty="0"/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A86FAFB9-0DC0-4AB0-9E8B-6EC7C8ABAA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477000"/>
            <a:ext cx="3810000" cy="3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BUSINESS SENSITIVE</a:t>
            </a:r>
          </a:p>
        </p:txBody>
      </p:sp>
    </p:spTree>
    <p:extLst>
      <p:ext uri="{BB962C8B-B14F-4D97-AF65-F5344CB8AC3E}">
        <p14:creationId xmlns:p14="http://schemas.microsoft.com/office/powerpoint/2010/main" val="372207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C90B8-4BAF-9A46-98DB-81259C436289}"/>
              </a:ext>
            </a:extLst>
          </p:cNvPr>
          <p:cNvSpPr/>
          <p:nvPr userDrawn="1"/>
        </p:nvSpPr>
        <p:spPr>
          <a:xfrm>
            <a:off x="4191000" y="0"/>
            <a:ext cx="8001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3338E046-DF9E-FC49-A812-491AB8058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914" y="6477000"/>
            <a:ext cx="377686" cy="381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000">
                <a:solidFill>
                  <a:srgbClr val="B3B3B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F0C408BC-A7DE-4A08-AD26-56414D2DD80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334000" y="381000"/>
            <a:ext cx="6477000" cy="6096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3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73" indent="-228591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54" indent="-228591">
              <a:buFont typeface="Wingdings" panose="05000000000000000000" pitchFamily="2" charset="2"/>
              <a:buChar char="ü"/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18" indent="-228591">
              <a:buFont typeface="Wingdings" panose="05000000000000000000" pitchFamily="2" charset="2"/>
              <a:buChar char="§"/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A3C58F0F-5237-4527-BB8E-6EEF623543B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143000" y="3619500"/>
            <a:ext cx="3810000" cy="28575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33"/>
            </a:lvl1pPr>
            <a:lvl2pPr marL="685773" indent="-228591">
              <a:buFont typeface="Wingdings" panose="05000000000000000000" pitchFamily="2" charset="2"/>
              <a:buChar char="§"/>
              <a:defRPr sz="2000"/>
            </a:lvl2pPr>
            <a:lvl3pPr marL="1142954" indent="-228591">
              <a:buFont typeface="Wingdings" panose="05000000000000000000" pitchFamily="2" charset="2"/>
              <a:buChar char="ü"/>
              <a:defRPr sz="1667"/>
            </a:lvl3pPr>
            <a:lvl4pPr>
              <a:defRPr sz="1500"/>
            </a:lvl4pPr>
            <a:lvl5pPr marL="2057318" indent="-228591">
              <a:buFont typeface="Wingdings" panose="05000000000000000000" pitchFamily="2" charset="2"/>
              <a:buChar char="§"/>
              <a:defRPr sz="13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Date Placeholder 1">
            <a:extLst>
              <a:ext uri="{FF2B5EF4-FFF2-40B4-BE49-F238E27FC236}">
                <a16:creationId xmlns:a16="http://schemas.microsoft.com/office/drawing/2014/main" id="{33D0FD2D-15F4-4320-9C04-2023CAB47E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15400" y="6477000"/>
            <a:ext cx="2590006" cy="3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November 2, 2022</a:t>
            </a:r>
            <a:endParaRPr lang="en-US" dirty="0"/>
          </a:p>
        </p:txBody>
      </p:sp>
      <p:sp>
        <p:nvSpPr>
          <p:cNvPr id="19" name="Footer Placeholder 2">
            <a:extLst>
              <a:ext uri="{FF2B5EF4-FFF2-40B4-BE49-F238E27FC236}">
                <a16:creationId xmlns:a16="http://schemas.microsoft.com/office/drawing/2014/main" id="{08FBEF60-4239-4E67-A385-B22B813AD4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477000"/>
            <a:ext cx="3810000" cy="3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BUSINESS SENSITIVE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77614967-FAA9-4DA9-B7DE-539AA89235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2999" y="1905000"/>
            <a:ext cx="3810000" cy="13335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lang="en-US" sz="30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278747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D96EEDE-6486-774B-B0E3-751BBA42CE35}"/>
              </a:ext>
            </a:extLst>
          </p:cNvPr>
          <p:cNvSpPr/>
          <p:nvPr userDrawn="1"/>
        </p:nvSpPr>
        <p:spPr>
          <a:xfrm>
            <a:off x="4191000" y="0"/>
            <a:ext cx="8001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661914" y="6477000"/>
            <a:ext cx="377686" cy="381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000">
                <a:solidFill>
                  <a:srgbClr val="B3B3B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C1406DC-BAEC-4717-8F68-46C92F1663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67000" y="225778"/>
            <a:ext cx="9144000" cy="109248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lang="en-US" sz="30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slide title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028E3363-7137-4431-9927-3AE087A5B2BE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143000" y="1714500"/>
            <a:ext cx="10668000" cy="4572001"/>
          </a:xfrm>
          <a:prstGeom prst="rect">
            <a:avLst/>
          </a:prstGeom>
        </p:spPr>
        <p:txBody>
          <a:bodyPr lIns="0" tIns="0" rIns="0" bIns="0"/>
          <a:lstStyle>
            <a:lvl1pPr>
              <a:defRPr sz="233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73" indent="-228591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54" indent="-228591">
              <a:buFont typeface="Wingdings" panose="05000000000000000000" pitchFamily="2" charset="2"/>
              <a:buChar char="ü"/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18" indent="-228591">
              <a:buFont typeface="Wingdings" panose="05000000000000000000" pitchFamily="2" charset="2"/>
              <a:buChar char="§"/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">
            <a:extLst>
              <a:ext uri="{FF2B5EF4-FFF2-40B4-BE49-F238E27FC236}">
                <a16:creationId xmlns:a16="http://schemas.microsoft.com/office/drawing/2014/main" id="{E76F451D-D169-4CA9-91EE-97F19A35C6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15400" y="6477000"/>
            <a:ext cx="2590006" cy="3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November 2, 2022</a:t>
            </a:r>
            <a:endParaRPr lang="en-US" dirty="0"/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8A19F790-0343-4862-A140-1B409986B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477000"/>
            <a:ext cx="3810000" cy="3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BUSINESS SENSITIVE</a:t>
            </a:r>
          </a:p>
        </p:txBody>
      </p:sp>
    </p:spTree>
    <p:extLst>
      <p:ext uri="{BB962C8B-B14F-4D97-AF65-F5344CB8AC3E}">
        <p14:creationId xmlns:p14="http://schemas.microsoft.com/office/powerpoint/2010/main" val="220585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Pictur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4AD7B9F-CACC-C644-BCF8-29758FFF998C}"/>
              </a:ext>
            </a:extLst>
          </p:cNvPr>
          <p:cNvSpPr/>
          <p:nvPr userDrawn="1"/>
        </p:nvSpPr>
        <p:spPr>
          <a:xfrm>
            <a:off x="762000" y="0"/>
            <a:ext cx="11430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576603B-E0B3-1046-BC56-2F84B7EC04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198120"/>
            <a:ext cx="1066800" cy="104102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675D04-7DDE-C240-AB7F-CA0C9CC63D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43000" y="6477000"/>
            <a:ext cx="3810000" cy="381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BUSINESS SENSITIVE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2C9506F2-D79A-124B-8D81-3927A3D8F9E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43000" y="1722120"/>
            <a:ext cx="3390900" cy="47625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F6DF4DB4-43D6-5348-937D-9A63C139AB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81550" y="1722120"/>
            <a:ext cx="3390900" cy="47625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432B2E41-72F4-8242-9307-762330C08D4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420100" y="1722120"/>
            <a:ext cx="3390900" cy="47625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039BBB15-7DE9-F441-8ABF-4216ECCF1A5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5486400"/>
            <a:ext cx="3390900" cy="9906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85000"/>
                </a:srgbClr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2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63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45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27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insert image caption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E9D38EC0-B4D2-CD46-97DC-21D3D89323E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81550" y="5486400"/>
            <a:ext cx="3390900" cy="9906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85000"/>
                </a:srgbClr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2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63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45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27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insert image caption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18D1E49-E822-444D-843D-1E9376B850B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20100" y="5486400"/>
            <a:ext cx="3390900" cy="9906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85000"/>
                </a:srgbClr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2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63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45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27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insert image caption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2FFE5A00-979B-A84F-AF88-8951007E4AE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11661914" y="6477000"/>
            <a:ext cx="377686" cy="381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000">
                <a:solidFill>
                  <a:srgbClr val="B3B3B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408261C-68A4-B84D-80EF-BFFFE3AD88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67000" y="225778"/>
            <a:ext cx="9144000" cy="109248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lang="en-US" sz="3000" b="1" kern="1200" dirty="0">
                <a:solidFill>
                  <a:srgbClr val="C8722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slide title</a:t>
            </a:r>
          </a:p>
        </p:txBody>
      </p:sp>
      <p:sp>
        <p:nvSpPr>
          <p:cNvPr id="14" name="Date Placeholder 1">
            <a:extLst>
              <a:ext uri="{FF2B5EF4-FFF2-40B4-BE49-F238E27FC236}">
                <a16:creationId xmlns:a16="http://schemas.microsoft.com/office/drawing/2014/main" id="{5A41DB74-263E-524B-9E16-A801401839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15400" y="6477000"/>
            <a:ext cx="2590006" cy="3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November 2,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52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Pictur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C90B8-4BAF-9A46-98DB-81259C436289}"/>
              </a:ext>
            </a:extLst>
          </p:cNvPr>
          <p:cNvSpPr/>
          <p:nvPr userDrawn="1"/>
        </p:nvSpPr>
        <p:spPr>
          <a:xfrm>
            <a:off x="4191000" y="0"/>
            <a:ext cx="8001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EE2FC3-856F-2F4B-A52D-94189159AC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34000" y="381000"/>
            <a:ext cx="3048000" cy="28575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FD00854A-4EC7-2D48-A025-5B0B48548BC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763000" y="381000"/>
            <a:ext cx="3048000" cy="28575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67A8C708-D197-CF47-8089-89928BE1E30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34000" y="3619500"/>
            <a:ext cx="3048000" cy="28575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3C4D2EBC-B863-FD49-A9DF-1381563078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63000" y="3619500"/>
            <a:ext cx="3048000" cy="28575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93B472-4A32-7C41-A565-485FDC3EB83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34000" y="2476500"/>
            <a:ext cx="3048000" cy="7620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63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45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27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insert image caption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19F7807A-D120-BD49-9CBD-9174F26D798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34000" y="5715000"/>
            <a:ext cx="3048000" cy="7620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63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45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27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insert image caption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08ED17FC-CAF8-9A40-9A88-897DEF9CFE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63000" y="2476500"/>
            <a:ext cx="3048000" cy="7620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63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45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27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insert image caption</a:t>
            </a: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4A16FA60-8BA9-8B4A-86AA-F8336C26C78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63000" y="5715000"/>
            <a:ext cx="3048000" cy="7620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63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45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27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insert image caption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7DC2EC3E-C641-FD49-9F15-878B1AFFFD9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661914" y="6477000"/>
            <a:ext cx="377686" cy="381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000">
                <a:solidFill>
                  <a:srgbClr val="B3B3B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3648737A-DE0E-48DB-87F0-65418715CF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2999" y="1905000"/>
            <a:ext cx="3810000" cy="13335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lang="en-US" sz="30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slide title</a:t>
            </a:r>
          </a:p>
        </p:txBody>
      </p:sp>
      <p:sp>
        <p:nvSpPr>
          <p:cNvPr id="21" name="Content Placeholder 13">
            <a:extLst>
              <a:ext uri="{FF2B5EF4-FFF2-40B4-BE49-F238E27FC236}">
                <a16:creationId xmlns:a16="http://schemas.microsoft.com/office/drawing/2014/main" id="{97DA340F-6103-4F2C-B3B8-8D8A524DC19C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143000" y="3619500"/>
            <a:ext cx="3810000" cy="28575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33"/>
            </a:lvl1pPr>
            <a:lvl2pPr marL="685773" indent="-228591">
              <a:buFont typeface="Wingdings" panose="05000000000000000000" pitchFamily="2" charset="2"/>
              <a:buChar char="§"/>
              <a:defRPr sz="2000"/>
            </a:lvl2pPr>
            <a:lvl3pPr marL="1142954" indent="-228591">
              <a:buFont typeface="Wingdings" panose="05000000000000000000" pitchFamily="2" charset="2"/>
              <a:buChar char="ü"/>
              <a:defRPr sz="1667"/>
            </a:lvl3pPr>
            <a:lvl4pPr>
              <a:defRPr sz="1500"/>
            </a:lvl4pPr>
            <a:lvl5pPr marL="2057318" indent="-228591">
              <a:buFont typeface="Wingdings" panose="05000000000000000000" pitchFamily="2" charset="2"/>
              <a:buChar char="§"/>
              <a:defRPr sz="13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Date Placeholder 1">
            <a:extLst>
              <a:ext uri="{FF2B5EF4-FFF2-40B4-BE49-F238E27FC236}">
                <a16:creationId xmlns:a16="http://schemas.microsoft.com/office/drawing/2014/main" id="{EE384947-F0AD-4E73-95AD-CAD4DEE446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15400" y="6477000"/>
            <a:ext cx="2590006" cy="3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November 2, 2022</a:t>
            </a:r>
            <a:endParaRPr lang="en-US" dirty="0"/>
          </a:p>
        </p:txBody>
      </p:sp>
      <p:sp>
        <p:nvSpPr>
          <p:cNvPr id="26" name="Footer Placeholder 2">
            <a:extLst>
              <a:ext uri="{FF2B5EF4-FFF2-40B4-BE49-F238E27FC236}">
                <a16:creationId xmlns:a16="http://schemas.microsoft.com/office/drawing/2014/main" id="{8259C4D6-850D-4393-9434-3F69451FB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477000"/>
            <a:ext cx="3810000" cy="3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BUSINESS SENSITIVE</a:t>
            </a:r>
          </a:p>
        </p:txBody>
      </p:sp>
    </p:spTree>
    <p:extLst>
      <p:ext uri="{BB962C8B-B14F-4D97-AF65-F5344CB8AC3E}">
        <p14:creationId xmlns:p14="http://schemas.microsoft.com/office/powerpoint/2010/main" val="175952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Picture Grid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C90B8-4BAF-9A46-98DB-81259C436289}"/>
              </a:ext>
            </a:extLst>
          </p:cNvPr>
          <p:cNvSpPr/>
          <p:nvPr userDrawn="1"/>
        </p:nvSpPr>
        <p:spPr>
          <a:xfrm>
            <a:off x="4191000" y="0"/>
            <a:ext cx="8001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EE2FC3-856F-2F4B-A52D-94189159AC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43000" y="4495800"/>
            <a:ext cx="3390900" cy="19812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E341CF1-EFF3-A64D-A9D4-B96C8CD8F30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43000" y="2286000"/>
            <a:ext cx="3390900" cy="19812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D0629C78-28FC-874B-96C1-DFAAFF975D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781550" y="4495800"/>
            <a:ext cx="3390900" cy="19812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089EEED-3863-BD48-BCCB-4D264015DA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81550" y="2286000"/>
            <a:ext cx="3390900" cy="19812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EEF5B44F-191D-F44D-8AB3-0B9E4AF4B4E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20100" y="4495800"/>
            <a:ext cx="3390900" cy="19812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A26442AE-D905-374C-9CB4-1A1F44C08C6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420100" y="2286000"/>
            <a:ext cx="3390900" cy="19812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CEBE105C-2ECB-0B46-923F-378B0A5AEBC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3581400"/>
            <a:ext cx="3390900" cy="6858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2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63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45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27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insert image caption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8B0900D4-1543-834B-AE27-9A72FD91B3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5791200"/>
            <a:ext cx="3390900" cy="6858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2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63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45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27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insert image caption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F64FB6B4-B0C6-5949-9F2B-7BCB7B2073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81550" y="3581400"/>
            <a:ext cx="3390900" cy="6858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2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63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45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27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insert image caption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8FDD81E0-346D-A544-A838-A6991588AE4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81550" y="5791200"/>
            <a:ext cx="3390900" cy="6858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2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63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45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27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insert image caption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CDB91CB5-0E93-FA44-9508-60493542C74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20100" y="3581400"/>
            <a:ext cx="3390900" cy="6858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2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63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45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27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insert image caption</a:t>
            </a:r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92F736B8-F799-F047-BE4E-297E64A754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20100" y="5791200"/>
            <a:ext cx="3390900" cy="6858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2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63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45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27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insert image caption</a:t>
            </a:r>
          </a:p>
        </p:txBody>
      </p:sp>
      <p:sp>
        <p:nvSpPr>
          <p:cNvPr id="24" name="Slide Number Placeholder 3">
            <a:extLst>
              <a:ext uri="{FF2B5EF4-FFF2-40B4-BE49-F238E27FC236}">
                <a16:creationId xmlns:a16="http://schemas.microsoft.com/office/drawing/2014/main" id="{183198DF-9C78-DD40-9CE1-2BC11B888821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11661914" y="6477000"/>
            <a:ext cx="377686" cy="381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000">
                <a:solidFill>
                  <a:srgbClr val="B3B3B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BE0A6ECC-C9D0-4240-B978-69D09F2C99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67000" y="225778"/>
            <a:ext cx="9144000" cy="109248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lang="en-US" sz="30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slide title</a:t>
            </a:r>
          </a:p>
        </p:txBody>
      </p:sp>
      <p:sp>
        <p:nvSpPr>
          <p:cNvPr id="30" name="Date Placeholder 1">
            <a:extLst>
              <a:ext uri="{FF2B5EF4-FFF2-40B4-BE49-F238E27FC236}">
                <a16:creationId xmlns:a16="http://schemas.microsoft.com/office/drawing/2014/main" id="{E4CF0CE7-333F-4604-B518-6F7EE2AA82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15400" y="6477000"/>
            <a:ext cx="2590006" cy="3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November 2, 2022</a:t>
            </a:r>
            <a:endParaRPr lang="en-US" dirty="0"/>
          </a:p>
        </p:txBody>
      </p:sp>
      <p:sp>
        <p:nvSpPr>
          <p:cNvPr id="31" name="Footer Placeholder 2">
            <a:extLst>
              <a:ext uri="{FF2B5EF4-FFF2-40B4-BE49-F238E27FC236}">
                <a16:creationId xmlns:a16="http://schemas.microsoft.com/office/drawing/2014/main" id="{21303C4E-FB0C-4A46-BF34-C99D885AA3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477000"/>
            <a:ext cx="3810000" cy="3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BUSINESS SENSITIVE</a:t>
            </a:r>
          </a:p>
        </p:txBody>
      </p:sp>
      <p:sp>
        <p:nvSpPr>
          <p:cNvPr id="32" name="Content Placeholder 4">
            <a:extLst>
              <a:ext uri="{FF2B5EF4-FFF2-40B4-BE49-F238E27FC236}">
                <a16:creationId xmlns:a16="http://schemas.microsoft.com/office/drawing/2014/main" id="{C14080C3-5390-4F4E-9C88-2C080B5CE5D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1143000" y="1714500"/>
            <a:ext cx="10668000" cy="381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3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73" indent="-228591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54" indent="-228591">
              <a:buFont typeface="Wingdings" panose="05000000000000000000" pitchFamily="2" charset="2"/>
              <a:buChar char="ü"/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18" indent="-228591">
              <a:buFont typeface="Wingdings" panose="05000000000000000000" pitchFamily="2" charset="2"/>
              <a:buChar char="§"/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5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Pictur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C90B8-4BAF-9A46-98DB-81259C436289}"/>
              </a:ext>
            </a:extLst>
          </p:cNvPr>
          <p:cNvSpPr/>
          <p:nvPr userDrawn="1"/>
        </p:nvSpPr>
        <p:spPr>
          <a:xfrm>
            <a:off x="4191000" y="0"/>
            <a:ext cx="8001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EE2FC3-856F-2F4B-A52D-94189159AC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43000" y="4217096"/>
            <a:ext cx="3390900" cy="2259904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E341CF1-EFF3-A64D-A9D4-B96C8CD8F30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43000" y="1714500"/>
            <a:ext cx="3390900" cy="226314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D0629C78-28FC-874B-96C1-DFAAFF975D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781550" y="4217096"/>
            <a:ext cx="3390900" cy="2259904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089EEED-3863-BD48-BCCB-4D264015DA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81550" y="1714500"/>
            <a:ext cx="3390900" cy="226314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EEF5B44F-191D-F44D-8AB3-0B9E4AF4B4E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20100" y="4217096"/>
            <a:ext cx="3390900" cy="2259904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A26442AE-D905-374C-9CB4-1A1F44C08C6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420100" y="1714500"/>
            <a:ext cx="3390900" cy="226314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CEBE105C-2ECB-0B46-923F-378B0A5AEBC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3291840"/>
            <a:ext cx="3390900" cy="6858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2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63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45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27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insert image caption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8B0900D4-1543-834B-AE27-9A72FD91B3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5791200"/>
            <a:ext cx="3390900" cy="6858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2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63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45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27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insert image caption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F64FB6B4-B0C6-5949-9F2B-7BCB7B2073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81550" y="3291840"/>
            <a:ext cx="3390900" cy="6858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2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63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45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27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insert image caption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8FDD81E0-346D-A544-A838-A6991588AE4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81550" y="5791200"/>
            <a:ext cx="3390900" cy="6858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2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63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45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27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insert image caption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CDB91CB5-0E93-FA44-9508-60493542C74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20100" y="3291840"/>
            <a:ext cx="3390900" cy="6858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2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63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45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27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insert image caption</a:t>
            </a:r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92F736B8-F799-F047-BE4E-297E64A754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20100" y="5791200"/>
            <a:ext cx="3390900" cy="6858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2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2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63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45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27" indent="0">
              <a:buNone/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insert image caption</a:t>
            </a:r>
          </a:p>
        </p:txBody>
      </p:sp>
      <p:sp>
        <p:nvSpPr>
          <p:cNvPr id="24" name="Slide Number Placeholder 3">
            <a:extLst>
              <a:ext uri="{FF2B5EF4-FFF2-40B4-BE49-F238E27FC236}">
                <a16:creationId xmlns:a16="http://schemas.microsoft.com/office/drawing/2014/main" id="{183198DF-9C78-DD40-9CE1-2BC11B888821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11661914" y="6477000"/>
            <a:ext cx="377686" cy="381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000">
                <a:solidFill>
                  <a:srgbClr val="B3B3B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Date Placeholder 1">
            <a:extLst>
              <a:ext uri="{FF2B5EF4-FFF2-40B4-BE49-F238E27FC236}">
                <a16:creationId xmlns:a16="http://schemas.microsoft.com/office/drawing/2014/main" id="{68F188F7-153E-49D5-8DFC-190252047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15400" y="6477000"/>
            <a:ext cx="2590006" cy="3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November 2, 2022</a:t>
            </a:r>
            <a:endParaRPr lang="en-US" dirty="0"/>
          </a:p>
        </p:txBody>
      </p:sp>
      <p:sp>
        <p:nvSpPr>
          <p:cNvPr id="29" name="Footer Placeholder 2">
            <a:extLst>
              <a:ext uri="{FF2B5EF4-FFF2-40B4-BE49-F238E27FC236}">
                <a16:creationId xmlns:a16="http://schemas.microsoft.com/office/drawing/2014/main" id="{578EF931-9BED-4D2C-8850-F588C3E36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477000"/>
            <a:ext cx="3810000" cy="3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BUSINESS SENSITIVE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7B7AD090-7EA2-424E-A15B-B80A20326A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67000" y="225778"/>
            <a:ext cx="9144000" cy="109248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lang="en-US" sz="30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75455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D96EEDE-6486-774B-B0E3-751BBA42CE35}"/>
              </a:ext>
            </a:extLst>
          </p:cNvPr>
          <p:cNvSpPr/>
          <p:nvPr userDrawn="1"/>
        </p:nvSpPr>
        <p:spPr>
          <a:xfrm>
            <a:off x="4191000" y="0"/>
            <a:ext cx="8001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661914" y="6477000"/>
            <a:ext cx="377686" cy="381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000">
                <a:solidFill>
                  <a:srgbClr val="B3B3B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8F28E1ED-1888-403E-AAF0-8053EF9DF5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15400" y="6477000"/>
            <a:ext cx="2590006" cy="3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November 2, 2022</a:t>
            </a:r>
            <a:endParaRPr lang="en-US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227E8059-8EC0-42A2-8A9E-251427CDC0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477000"/>
            <a:ext cx="3810000" cy="3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BUSINESS SENSITIVE</a:t>
            </a:r>
          </a:p>
        </p:txBody>
      </p:sp>
    </p:spTree>
    <p:extLst>
      <p:ext uri="{BB962C8B-B14F-4D97-AF65-F5344CB8AC3E}">
        <p14:creationId xmlns:p14="http://schemas.microsoft.com/office/powerpoint/2010/main" val="186214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29221F-20F2-144C-A638-0A6C756C26C9}"/>
              </a:ext>
            </a:extLst>
          </p:cNvPr>
          <p:cNvSpPr/>
          <p:nvPr userDrawn="1"/>
        </p:nvSpPr>
        <p:spPr>
          <a:xfrm>
            <a:off x="762000" y="0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88D28A-E737-5049-8A98-3AC3A6EA2CDB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198120"/>
            <a:ext cx="1066800" cy="104102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EAA279-64AD-4C24-987C-D056E5350C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477000"/>
            <a:ext cx="3810000" cy="381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BUSINESS SENSITIVE</a:t>
            </a:r>
          </a:p>
        </p:txBody>
      </p:sp>
    </p:spTree>
    <p:extLst>
      <p:ext uri="{BB962C8B-B14F-4D97-AF65-F5344CB8AC3E}">
        <p14:creationId xmlns:p14="http://schemas.microsoft.com/office/powerpoint/2010/main" val="356225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3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4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8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BC799-CC40-1A47-83BF-D75A2B83C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652" y="2727248"/>
            <a:ext cx="3810000" cy="1524000"/>
          </a:xfrm>
        </p:spPr>
        <p:txBody>
          <a:bodyPr/>
          <a:lstStyle/>
          <a:p>
            <a:pPr algn="l">
              <a:lnSpc>
                <a:spcPct val="85000"/>
              </a:lnSpc>
            </a:pPr>
            <a:r>
              <a:rPr lang="en-US" sz="3600" b="0" spc="-83" dirty="0">
                <a:solidFill>
                  <a:schemeClr val="bg2">
                    <a:lumMod val="50000"/>
                  </a:schemeClr>
                </a:solidFill>
              </a:rPr>
              <a:t>Special Topic Update:</a:t>
            </a:r>
            <a:br>
              <a:rPr lang="en-US" sz="3600" b="0" spc="-83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en-US" sz="3600" b="0" spc="-83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400" b="0" spc="-83" dirty="0">
                <a:solidFill>
                  <a:schemeClr val="bg2">
                    <a:lumMod val="50000"/>
                  </a:schemeClr>
                </a:solidFill>
              </a:rPr>
              <a:t>Operations Working Group </a:t>
            </a:r>
            <a:br>
              <a:rPr lang="en-US" sz="2400" b="0" spc="-83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en-US" sz="2400" b="0" spc="-83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400" b="0" spc="-83" dirty="0">
                <a:solidFill>
                  <a:schemeClr val="bg2">
                    <a:lumMod val="50000"/>
                  </a:schemeClr>
                </a:solidFill>
              </a:rPr>
              <a:t>Contractor Assurance System Subgroup</a:t>
            </a:r>
            <a:endParaRPr lang="en-US" sz="1400" b="0" spc="-83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12403A-A3ED-3F41-9D36-B33EDD49B9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2108" y="5266573"/>
            <a:ext cx="3810000" cy="228600"/>
          </a:xfrm>
        </p:spPr>
        <p:txBody>
          <a:bodyPr/>
          <a:lstStyle/>
          <a:p>
            <a:pPr algn="l"/>
            <a:r>
              <a:rPr lang="en-US" dirty="0"/>
              <a:t>Mike Schlender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038B8-F347-AB41-9AA7-AB94DF33E5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2108" y="5491670"/>
            <a:ext cx="3810000" cy="228600"/>
          </a:xfrm>
        </p:spPr>
        <p:txBody>
          <a:bodyPr/>
          <a:lstStyle/>
          <a:p>
            <a:pPr algn="l"/>
            <a:r>
              <a:rPr lang="en-US" dirty="0"/>
              <a:t>Deputy Lab Director and COO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C994C0-C876-144A-AEB0-34C5A2F03691}"/>
              </a:ext>
            </a:extLst>
          </p:cNvPr>
          <p:cNvSpPr txBox="1"/>
          <p:nvPr/>
        </p:nvSpPr>
        <p:spPr>
          <a:xfrm>
            <a:off x="1142108" y="4251248"/>
            <a:ext cx="3137079" cy="112787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defTabSz="914363">
              <a:lnSpc>
                <a:spcPct val="90000"/>
              </a:lnSpc>
            </a:pPr>
            <a:endParaRPr lang="en-US" sz="1833" dirty="0">
              <a:solidFill>
                <a:srgbClr val="B3B3B3">
                  <a:lumMod val="50000"/>
                </a:srgbClr>
              </a:solidFill>
              <a:latin typeface="Arial"/>
            </a:endParaRPr>
          </a:p>
          <a:p>
            <a:pPr defTabSz="914363">
              <a:lnSpc>
                <a:spcPct val="90000"/>
              </a:lnSpc>
            </a:pPr>
            <a:r>
              <a:rPr lang="en-US" sz="1833" dirty="0">
                <a:solidFill>
                  <a:srgbClr val="B3B3B3">
                    <a:lumMod val="50000"/>
                  </a:srgbClr>
                </a:solidFill>
                <a:latin typeface="Arial"/>
              </a:rPr>
              <a:t>EFCOG Annual Meeting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AB415-6B00-BD38-14FD-BCADA807E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/>
              <a:t>BUSINESS SENSITIVE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9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43E6B1-00A6-FF74-2D39-CDD1822C3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4BB3-E848-5A44-82DF-322201952CD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9EAEF7-44A4-F63F-F220-C385442812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BUSINESS SENSITIVE</a:t>
            </a:r>
          </a:p>
        </p:txBody>
      </p:sp>
    </p:spTree>
    <p:extLst>
      <p:ext uri="{BB962C8B-B14F-4D97-AF65-F5344CB8AC3E}">
        <p14:creationId xmlns:p14="http://schemas.microsoft.com/office/powerpoint/2010/main" val="96927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BB5C80C-EF9E-4880-BB4B-C1E77D61A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9F905B-5593-41DC-BF1B-13D6BA5AC34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250072" y="1703658"/>
            <a:ext cx="9696969" cy="457200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333"/>
              </a:spcBef>
            </a:pPr>
            <a:r>
              <a:rPr lang="en-US" sz="2400" dirty="0">
                <a:latin typeface="+mn-lt"/>
              </a:rPr>
              <a:t>New Operations Working Group</a:t>
            </a:r>
          </a:p>
          <a:p>
            <a:pPr lvl="1">
              <a:lnSpc>
                <a:spcPct val="100000"/>
              </a:lnSpc>
              <a:spcBef>
                <a:spcPts val="1333"/>
              </a:spcBef>
            </a:pPr>
            <a:r>
              <a:rPr lang="en-US" sz="2067" dirty="0">
                <a:latin typeface="+mn-lt"/>
              </a:rPr>
              <a:t>Summary of March Planning Workshop</a:t>
            </a:r>
          </a:p>
          <a:p>
            <a:pPr lvl="1">
              <a:lnSpc>
                <a:spcPct val="100000"/>
              </a:lnSpc>
              <a:spcBef>
                <a:spcPts val="1333"/>
              </a:spcBef>
            </a:pPr>
            <a:r>
              <a:rPr lang="en-US" sz="2067" dirty="0">
                <a:latin typeface="+mn-lt"/>
              </a:rPr>
              <a:t>Key Theme Areas </a:t>
            </a:r>
          </a:p>
          <a:p>
            <a:pPr>
              <a:lnSpc>
                <a:spcPct val="100000"/>
              </a:lnSpc>
              <a:spcBef>
                <a:spcPts val="1333"/>
              </a:spcBef>
            </a:pPr>
            <a:r>
              <a:rPr lang="en-US" sz="2400" dirty="0">
                <a:latin typeface="+mn-lt"/>
              </a:rPr>
              <a:t>CAS Subgroup focus on effectiveness</a:t>
            </a:r>
          </a:p>
          <a:p>
            <a:pPr lvl="1">
              <a:lnSpc>
                <a:spcPct val="100000"/>
              </a:lnSpc>
              <a:spcBef>
                <a:spcPts val="1333"/>
              </a:spcBef>
            </a:pPr>
            <a:r>
              <a:rPr lang="en-US" sz="2067" dirty="0">
                <a:latin typeface="+mn-lt"/>
              </a:rPr>
              <a:t>Critical role of leadership in CAS</a:t>
            </a:r>
          </a:p>
          <a:p>
            <a:pPr lvl="1">
              <a:lnSpc>
                <a:spcPct val="100000"/>
              </a:lnSpc>
              <a:spcBef>
                <a:spcPts val="1333"/>
              </a:spcBef>
            </a:pPr>
            <a:r>
              <a:rPr lang="en-US" sz="2067" dirty="0">
                <a:latin typeface="+mn-lt"/>
              </a:rPr>
              <a:t>Risk-based prioritization of CAS data</a:t>
            </a:r>
          </a:p>
          <a:p>
            <a:pPr lvl="1">
              <a:lnSpc>
                <a:spcPct val="100000"/>
              </a:lnSpc>
              <a:spcBef>
                <a:spcPts val="1333"/>
              </a:spcBef>
            </a:pPr>
            <a:r>
              <a:rPr lang="en-US" sz="2067" i="0" dirty="0">
                <a:effectLst/>
                <a:latin typeface="+mn-lt"/>
              </a:rPr>
              <a:t>Streamlining data collection and analysis for action</a:t>
            </a:r>
          </a:p>
          <a:p>
            <a:pPr>
              <a:lnSpc>
                <a:spcPct val="100000"/>
              </a:lnSpc>
              <a:spcBef>
                <a:spcPts val="1333"/>
              </a:spcBef>
            </a:pPr>
            <a:r>
              <a:rPr lang="en-US" sz="2400" dirty="0">
                <a:latin typeface="+mn-lt"/>
              </a:rPr>
              <a:t>Timeline and Next steps</a:t>
            </a:r>
          </a:p>
          <a:p>
            <a:pPr>
              <a:lnSpc>
                <a:spcPct val="100000"/>
              </a:lnSpc>
              <a:spcBef>
                <a:spcPts val="1333"/>
              </a:spcBef>
            </a:pPr>
            <a:endParaRPr lang="en-US" dirty="0">
              <a:solidFill>
                <a:srgbClr val="616265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DBC9AF4-E7BA-9B4A-9605-22543CD8E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3"/>
            <a:fld id="{FE7A4BB3-E848-5A44-82DF-322201952CD8}" type="slidenum">
              <a:rPr lang="en-US">
                <a:solidFill>
                  <a:srgbClr val="FFFFFF"/>
                </a:solidFill>
              </a:rPr>
              <a:pPr defTabSz="914363"/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B634CC-4840-5E8A-BB12-18089929E4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BUSINESS SENSITIVE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85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259489-1889-3F2A-B713-128383647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4BB3-E848-5A44-82DF-322201952CD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900B84-1052-A209-EA36-543604741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8059" y="204313"/>
            <a:ext cx="9144000" cy="1092483"/>
          </a:xfrm>
        </p:spPr>
        <p:txBody>
          <a:bodyPr/>
          <a:lstStyle/>
          <a:p>
            <a:r>
              <a:rPr lang="en-US" dirty="0"/>
              <a:t>Establishment of Operations Working Group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94A1D9-BD0C-41FD-DFF1-0C033287C2F8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ea typeface="ＭＳ Ｐゴシック" panose="020B0600070205080204" pitchFamily="34" charset="-128"/>
              </a:rPr>
              <a:t>Planning Workshop </a:t>
            </a:r>
            <a:r>
              <a:rPr lang="en-US" altLang="en-US" dirty="0">
                <a:ea typeface="ＭＳ Ｐゴシック" panose="020B0600070205080204" pitchFamily="34" charset="-128"/>
              </a:rPr>
              <a:t>– ORNL, </a:t>
            </a:r>
            <a:r>
              <a:rPr lang="en-US" altLang="en-US" b="1" dirty="0">
                <a:ea typeface="ＭＳ Ｐゴシック" panose="020B0600070205080204" pitchFamily="34" charset="-128"/>
              </a:rPr>
              <a:t>March 28-29</a:t>
            </a:r>
            <a:r>
              <a:rPr lang="en-US" altLang="en-US" dirty="0">
                <a:ea typeface="ＭＳ Ｐゴシック" panose="020B0600070205080204" pitchFamily="34" charset="-128"/>
              </a:rPr>
              <a:t>, 2023</a:t>
            </a:r>
          </a:p>
          <a:p>
            <a:pPr lvl="1" eaLnBrk="1" hangingPunct="1"/>
            <a:r>
              <a:rPr lang="en-US" altLang="en-US" sz="2500" dirty="0">
                <a:ea typeface="ＭＳ Ｐゴシック" panose="020B0600070205080204" pitchFamily="34" charset="-128"/>
              </a:rPr>
              <a:t>40+ Federal (DOE/NNSA), Laboratory, Contractor, Corporate participants</a:t>
            </a:r>
          </a:p>
          <a:p>
            <a:pPr lvl="1" eaLnBrk="1" hangingPunct="1"/>
            <a:r>
              <a:rPr lang="en-US" altLang="en-US" sz="2500" dirty="0">
                <a:ea typeface="ＭＳ Ｐゴシック" panose="020B0600070205080204" pitchFamily="34" charset="-128"/>
              </a:rPr>
              <a:t>Each provided their “top 3” Operations issues</a:t>
            </a:r>
          </a:p>
          <a:p>
            <a:pPr lvl="1" eaLnBrk="1" hangingPunct="1"/>
            <a:r>
              <a:rPr lang="en-US" altLang="en-US" sz="2500" dirty="0">
                <a:ea typeface="ＭＳ Ｐゴシック" panose="020B0600070205080204" pitchFamily="34" charset="-128"/>
              </a:rPr>
              <a:t>Issues were captured, binned/categorized, and prioritized</a:t>
            </a:r>
          </a:p>
          <a:p>
            <a:pPr lvl="1" eaLnBrk="1" hangingPunct="1"/>
            <a:r>
              <a:rPr lang="en-US" altLang="en-US" sz="2500" dirty="0">
                <a:ea typeface="ＭＳ Ｐゴシック" panose="020B0600070205080204" pitchFamily="34" charset="-128"/>
              </a:rPr>
              <a:t>Issues that are cross-cutting will be worked </a:t>
            </a:r>
            <a:r>
              <a:rPr lang="en-US" altLang="en-US" sz="2500" u="sng" dirty="0">
                <a:ea typeface="ＭＳ Ｐゴシック" panose="020B0600070205080204" pitchFamily="34" charset="-128"/>
              </a:rPr>
              <a:t>in coordination with</a:t>
            </a:r>
            <a:r>
              <a:rPr lang="en-US" altLang="en-US" sz="2500" dirty="0">
                <a:ea typeface="ＭＳ Ｐゴシック" panose="020B0600070205080204" pitchFamily="34" charset="-128"/>
              </a:rPr>
              <a:t> existing EFCOG Working Groups, Subgroups, Communities of Practice, Task Teams, and others (e.g., Chief Human Resource Officers councils)</a:t>
            </a:r>
          </a:p>
          <a:p>
            <a:pPr eaLnBrk="1" hangingPunct="1"/>
            <a:r>
              <a:rPr lang="en-US" altLang="en-US" b="1" dirty="0">
                <a:ea typeface="ＭＳ Ｐゴシック" panose="020B0600070205080204" pitchFamily="34" charset="-128"/>
              </a:rPr>
              <a:t>Next steps: </a:t>
            </a:r>
            <a:r>
              <a:rPr lang="en-US" altLang="en-US" dirty="0">
                <a:ea typeface="ＭＳ Ｐゴシック" panose="020B0600070205080204" pitchFamily="34" charset="-128"/>
              </a:rPr>
              <a:t>Form Subgroups, CoPs (as needed), charter Task Teams, and reach out to coordinating organizations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03EBB2C-33FB-19E1-8C6F-47461BF070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BUSINESS SENSITIVE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81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8794A3-8BD6-DFF8-F4B3-2EB3E0C1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4BB3-E848-5A44-82DF-322201952CD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4D84AE8-2A85-0891-F3E5-4389548F8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WG - Key Theme Areas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48DD3C-5069-C325-47DB-9083BE1E6E59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182757" y="1611630"/>
            <a:ext cx="10668000" cy="457200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Operational Human Capital</a:t>
            </a:r>
          </a:p>
          <a:p>
            <a:pPr eaLnBrk="1" hangingPunct="1"/>
            <a:r>
              <a:rPr lang="en-US" altLang="en-US" sz="2000" b="1" i="1" dirty="0">
                <a:ea typeface="ＭＳ Ｐゴシック" panose="020B0600070205080204" pitchFamily="34" charset="-128"/>
              </a:rPr>
              <a:t>Create motivated and proficient First Line Supervisors</a:t>
            </a:r>
          </a:p>
          <a:p>
            <a:pPr marL="0" indent="0" eaLnBrk="1" hangingPunct="1"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Strengthen Disciplined Operations</a:t>
            </a:r>
          </a:p>
          <a:p>
            <a:r>
              <a:rPr lang="en-US" altLang="en-US" sz="2000" b="1" i="1" dirty="0">
                <a:ea typeface="ＭＳ Ｐゴシック" panose="020B0600070205080204" pitchFamily="34" charset="-128"/>
              </a:rPr>
              <a:t>Application of more rigorous conduct of operations in non-nuclear work environments </a:t>
            </a:r>
          </a:p>
          <a:p>
            <a:pPr marL="0" indent="0" eaLnBrk="1" hangingPunct="1"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Graded Approach to Requirements</a:t>
            </a:r>
          </a:p>
          <a:p>
            <a:r>
              <a:rPr lang="en-US" altLang="en-US" sz="2000" b="1" i="1" dirty="0">
                <a:ea typeface="ＭＳ Ｐゴシック" panose="020B0600070205080204" pitchFamily="34" charset="-128"/>
              </a:rPr>
              <a:t>Identify more applications of graded approach within the scope of DOE Orders and Directives </a:t>
            </a:r>
          </a:p>
          <a:p>
            <a:pPr marL="0" indent="0" eaLnBrk="1" hangingPunct="1"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Fit-for-Purpose Work Planning &amp; Control </a:t>
            </a:r>
          </a:p>
          <a:p>
            <a:pPr eaLnBrk="1" hangingPunct="1"/>
            <a:r>
              <a:rPr lang="en-US" altLang="en-US" sz="2000" b="1" i="1" dirty="0">
                <a:ea typeface="ＭＳ Ｐゴシック" panose="020B0600070205080204" pitchFamily="34" charset="-128"/>
              </a:rPr>
              <a:t>Benchmark and facilitate best application of operations and research</a:t>
            </a:r>
          </a:p>
          <a:p>
            <a:pPr marL="0" indent="0" eaLnBrk="1" hangingPunct="1"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Knowledge/Culture Capture &amp; Transfer</a:t>
            </a:r>
          </a:p>
          <a:p>
            <a:r>
              <a:rPr lang="en-US" altLang="en-US" sz="2000" b="1" i="1" dirty="0">
                <a:ea typeface="ＭＳ Ｐゴシック" panose="020B0600070205080204" pitchFamily="34" charset="-128"/>
              </a:rPr>
              <a:t>Share approaches and applications of knowledge transfer to reduce impact of staff attrition, skill loss, and work force retirement</a:t>
            </a:r>
          </a:p>
          <a:p>
            <a:pPr marL="0" indent="0" eaLnBrk="1" hangingPunct="1"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908ED0E-D0E9-A0CB-6CDB-1E9739BF47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BUSINESS SENSITIVE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70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1C0D7E-BE28-5EDD-FA91-12B45BE4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4BB3-E848-5A44-82DF-322201952CD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46EFE8-69C3-B716-E1E0-CAC421084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 Subgroup focus on effectiveness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2C82A-EB10-FB1E-E78B-17D24646D8BE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en-US" dirty="0"/>
              <a:t>Are we providing “Reasonable Assurance” consistent with the outcomes </a:t>
            </a:r>
            <a:br>
              <a:rPr lang="en-US" dirty="0"/>
            </a:br>
            <a:r>
              <a:rPr lang="en-US" dirty="0"/>
              <a:t>CAS was designed to achieve?</a:t>
            </a:r>
          </a:p>
          <a:p>
            <a:pPr marL="800100" lvl="1" indent="-342900">
              <a:lnSpc>
                <a:spcPct val="95000"/>
              </a:lnSpc>
              <a:spcBef>
                <a:spcPts val="1200"/>
              </a:spcBef>
            </a:pPr>
            <a:r>
              <a:rPr lang="en-US" sz="2130" dirty="0"/>
              <a:t>CAS effectiveness and the role of oversight of CAS are reoccurring concerns </a:t>
            </a:r>
            <a:br>
              <a:rPr lang="en-US" sz="2130" dirty="0"/>
            </a:br>
            <a:r>
              <a:rPr lang="en-US" sz="2130" dirty="0"/>
              <a:t>for oversight entities such as GAO and DNFSB and within DOE Enterprise Assessments</a:t>
            </a:r>
          </a:p>
          <a:p>
            <a:pPr>
              <a:lnSpc>
                <a:spcPct val="95000"/>
              </a:lnSpc>
              <a:spcBef>
                <a:spcPts val="1200"/>
              </a:spcBef>
            </a:pPr>
            <a:r>
              <a:rPr lang="en-US" dirty="0"/>
              <a:t>Contractor CAS is complete and compliant, </a:t>
            </a:r>
            <a:r>
              <a:rPr lang="en-US" b="1" i="1" dirty="0"/>
              <a:t>but is it as effective as it could be to meet the Reasonable Assurance test?</a:t>
            </a:r>
          </a:p>
          <a:p>
            <a:pPr>
              <a:lnSpc>
                <a:spcPct val="95000"/>
              </a:lnSpc>
              <a:spcBef>
                <a:spcPts val="1200"/>
              </a:spcBef>
            </a:pPr>
            <a:r>
              <a:rPr lang="en-US" dirty="0"/>
              <a:t>CAS Subgroup survey identified three theme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areas for consideration to enhance effectiveness:</a:t>
            </a:r>
          </a:p>
          <a:p>
            <a:pPr marL="914382" lvl="1" indent="-457200">
              <a:lnSpc>
                <a:spcPct val="95000"/>
              </a:lnSpc>
              <a:buFont typeface="+mj-lt"/>
              <a:buAutoNum type="arabicPeriod"/>
            </a:pPr>
            <a:r>
              <a:rPr lang="en-US" sz="2130" dirty="0"/>
              <a:t>Critical role of leadership in CAS effectiveness </a:t>
            </a:r>
          </a:p>
          <a:p>
            <a:pPr marL="914382" lvl="1" indent="-457200">
              <a:lnSpc>
                <a:spcPct val="95000"/>
              </a:lnSpc>
              <a:buFont typeface="+mj-lt"/>
              <a:buAutoNum type="arabicPeriod"/>
            </a:pPr>
            <a:r>
              <a:rPr lang="en-US" sz="2130" dirty="0"/>
              <a:t>Risk-based prioritization of CAS data</a:t>
            </a:r>
          </a:p>
          <a:p>
            <a:pPr marL="914382" lvl="1" indent="-457200">
              <a:lnSpc>
                <a:spcPct val="95000"/>
              </a:lnSpc>
              <a:buFont typeface="+mj-lt"/>
              <a:buAutoNum type="arabicPeriod"/>
            </a:pPr>
            <a:r>
              <a:rPr lang="en-US" sz="2130" dirty="0"/>
              <a:t>Streamlining data collection and analysis for action in the field</a:t>
            </a:r>
          </a:p>
          <a:p>
            <a:pPr>
              <a:lnSpc>
                <a:spcPct val="95000"/>
              </a:lnSpc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C5B8E-76D2-0F07-595F-E79903E5DB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BUSINESS SENSITIVE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4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78160C-9555-E3F2-1E65-B56DF98CB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4BB3-E848-5A44-82DF-322201952CD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537939-026C-6455-1C4F-7DB8C8198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role of leadership in CAS effectiveness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94C669-77F3-D104-7A22-571D5F648FAF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143000" y="1611630"/>
            <a:ext cx="10668000" cy="4572001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1000"/>
              </a:spcAft>
              <a:buNone/>
              <a:tabLst>
                <a:tab pos="228600" algn="l"/>
              </a:tabLst>
            </a:pPr>
            <a:r>
              <a:rPr lang="en-US" sz="2200" b="1" dirty="0"/>
              <a:t>Key questions of leaders</a:t>
            </a:r>
          </a:p>
          <a:p>
            <a:pPr marL="288925" lvl="1" indent="-288925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dirty="0"/>
              <a:t>Are we </a:t>
            </a:r>
            <a:r>
              <a:rPr lang="en-US" sz="1800" b="1" dirty="0">
                <a:solidFill>
                  <a:schemeClr val="tx2"/>
                </a:solidFill>
              </a:rPr>
              <a:t>personally and organizationally receptive </a:t>
            </a:r>
            <a:r>
              <a:rPr lang="en-US" dirty="0"/>
              <a:t>and responsive to criticism; </a:t>
            </a:r>
            <a:br>
              <a:rPr lang="en-US" dirty="0"/>
            </a:br>
            <a:r>
              <a:rPr lang="en-US" dirty="0"/>
              <a:t>able to be self-critical – accepting that things need to improve?</a:t>
            </a:r>
          </a:p>
          <a:p>
            <a:pPr marL="288925" lvl="1" indent="-288925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dirty="0"/>
              <a:t>Are we </a:t>
            </a:r>
            <a:r>
              <a:rPr lang="en-US" sz="1800" b="1" dirty="0">
                <a:solidFill>
                  <a:schemeClr val="tx2"/>
                </a:solidFill>
              </a:rPr>
              <a:t>setting the right example and expectation</a:t>
            </a:r>
            <a:r>
              <a:rPr lang="en-US" dirty="0"/>
              <a:t>, fostering an open dialogue and exchange of ideas, listening to voices from all levels of the organization, demonstrating what can be learned from failure?</a:t>
            </a:r>
          </a:p>
          <a:p>
            <a:pPr marL="288925" lvl="1" indent="-288925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dirty="0"/>
              <a:t>Are we </a:t>
            </a:r>
            <a:r>
              <a:rPr lang="en-US" sz="1800" b="1" dirty="0">
                <a:solidFill>
                  <a:schemeClr val="tx2"/>
                </a:solidFill>
              </a:rPr>
              <a:t>demonstrating intellectual curiosity </a:t>
            </a:r>
            <a:r>
              <a:rPr lang="en-US" dirty="0"/>
              <a:t>about the causes of performance challenges, “pulling the string” on what is reported to make sure the contributing factors are well understood, so they can be addressed and not re-emerge later?</a:t>
            </a:r>
          </a:p>
          <a:p>
            <a:pPr marL="288925" lvl="1" indent="-288925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dirty="0"/>
              <a:t>Are we </a:t>
            </a:r>
            <a:r>
              <a:rPr lang="en-US" sz="1800" b="1" dirty="0">
                <a:solidFill>
                  <a:schemeClr val="tx2"/>
                </a:solidFill>
              </a:rPr>
              <a:t>“owning” (vs. delegating) the need to address issues</a:t>
            </a:r>
            <a:r>
              <a:rPr lang="en-US" dirty="0"/>
              <a:t>, but also holding everyone on the team accountable for completing corrective action commitments </a:t>
            </a:r>
            <a:br>
              <a:rPr lang="en-US" dirty="0"/>
            </a:br>
            <a:r>
              <a:rPr lang="en-US" dirty="0"/>
              <a:t>on time?</a:t>
            </a:r>
          </a:p>
          <a:p>
            <a:pPr marL="288925" lvl="1" indent="-288925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dirty="0"/>
              <a:t>Are we as leaders accessible, </a:t>
            </a:r>
            <a:r>
              <a:rPr lang="en-US" sz="1800" b="1" dirty="0">
                <a:solidFill>
                  <a:schemeClr val="tx2"/>
                </a:solidFill>
              </a:rPr>
              <a:t>is information being filtered </a:t>
            </a:r>
            <a:r>
              <a:rPr lang="en-US" dirty="0"/>
              <a:t>through gatekeepers adverse to making decisions or delivering unpleasant news?</a:t>
            </a:r>
          </a:p>
          <a:p>
            <a:pPr lvl="2"/>
            <a:endParaRPr lang="en-US" sz="2200" dirty="0"/>
          </a:p>
          <a:p>
            <a:endParaRPr lang="en-US" sz="2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900E2-12F7-82CA-4BD2-5DFB5C20E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BUSINESS SENSITIVE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0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DCB361-7645-1517-7A09-37A54876C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4BB3-E848-5A44-82DF-322201952CD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D69D17-37E0-975E-66AA-58292A95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419" y="622017"/>
            <a:ext cx="9144000" cy="1092483"/>
          </a:xfrm>
        </p:spPr>
        <p:txBody>
          <a:bodyPr anchor="b"/>
          <a:lstStyle/>
          <a:p>
            <a:r>
              <a:rPr lang="en-US" dirty="0"/>
              <a:t>Risk-based prioritization of CAS data</a:t>
            </a:r>
            <a:br>
              <a:rPr lang="en-US" dirty="0"/>
            </a:b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934F40-CF84-8E11-7D05-C9AB5A32781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143000" y="1714500"/>
            <a:ext cx="10518914" cy="4572001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+mj-lt"/>
              </a:rPr>
              <a:t>Key questions of ourselves and our DOE partner</a:t>
            </a:r>
            <a:endParaRPr lang="en-US" sz="2200" b="1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Are we steering the focus of the CAS program toward </a:t>
            </a:r>
            <a:r>
              <a:rPr lang="en-US" sz="2000" b="1" dirty="0">
                <a:solidFill>
                  <a:schemeClr val="tx2"/>
                </a:solidFill>
              </a:rPr>
              <a:t>important risk areas 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based </a:t>
            </a:r>
            <a:b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on data-driven insights, and actively using the results to drive management actions?</a:t>
            </a:r>
          </a:p>
          <a:p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Are we dedicated to </a:t>
            </a:r>
            <a:r>
              <a:rPr lang="en-US" sz="2000" b="1" dirty="0">
                <a:solidFill>
                  <a:schemeClr val="tx2"/>
                </a:solidFill>
              </a:rPr>
              <a:t>fixing the right problems at the right level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so that system improvement is achieved?</a:t>
            </a:r>
          </a:p>
          <a:p>
            <a:r>
              <a:rPr lang="en-US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Are we </a:t>
            </a:r>
            <a:r>
              <a:rPr lang="en-US" sz="2000" dirty="0">
                <a:latin typeface="+mj-lt"/>
                <a:cs typeface="Calibri" panose="020F0502020204030204" pitchFamily="34" charset="0"/>
              </a:rPr>
              <a:t>awash in data </a:t>
            </a:r>
            <a:r>
              <a:rPr lang="en-US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based on a </a:t>
            </a:r>
            <a:r>
              <a:rPr lang="en-US" sz="2000" b="1" dirty="0">
                <a:solidFill>
                  <a:schemeClr val="tx2"/>
                </a:solidFill>
              </a:rPr>
              <a:t>lack of focus </a:t>
            </a:r>
            <a:r>
              <a:rPr lang="en-US" sz="2000" dirty="0">
                <a:latin typeface="+mj-lt"/>
                <a:cs typeface="Calibri" panose="020F0502020204030204" pitchFamily="34" charset="0"/>
              </a:rPr>
              <a:t>as to what is most important,</a:t>
            </a:r>
            <a:r>
              <a:rPr lang="en-US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at various levels of significance?</a:t>
            </a:r>
          </a:p>
          <a:p>
            <a:r>
              <a:rPr lang="en-US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Are we assessing in the </a:t>
            </a:r>
            <a:r>
              <a:rPr lang="en-US" sz="2000" b="1" dirty="0">
                <a:solidFill>
                  <a:schemeClr val="tx2"/>
                </a:solidFill>
              </a:rPr>
              <a:t>right areas of performance</a:t>
            </a:r>
            <a:r>
              <a:rPr lang="en-US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latin typeface="+mj-lt"/>
                <a:cs typeface="Calibri" panose="020F0502020204030204" pitchFamily="34" charset="0"/>
              </a:rPr>
              <a:t>and how do we know</a:t>
            </a:r>
            <a:r>
              <a:rPr lang="en-US" sz="2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en-US" sz="2000" dirty="0">
                <a:effectLst/>
                <a:latin typeface="+mj-lt"/>
                <a:ea typeface="Calibri" panose="020F0502020204030204" pitchFamily="34" charset="0"/>
              </a:rPr>
              <a:t>Is our CAS oversight </a:t>
            </a:r>
            <a:r>
              <a:rPr lang="en-US" sz="2000" b="1" dirty="0">
                <a:solidFill>
                  <a:schemeClr val="tx2"/>
                </a:solidFill>
              </a:rPr>
              <a:t>consistent with our risk-based expectations </a:t>
            </a:r>
            <a:r>
              <a:rPr lang="en-US" sz="2000" dirty="0">
                <a:effectLst/>
                <a:latin typeface="+mj-lt"/>
                <a:ea typeface="Calibri" panose="020F0502020204030204" pitchFamily="34" charset="0"/>
              </a:rPr>
              <a:t>and feedback, or is it returning to CAS compliance oversight?</a:t>
            </a:r>
            <a:endParaRPr lang="en-US" sz="20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01042-8F69-4D3D-FB11-4DAAE3531D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BUSINESS SENSITIVE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0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CD6178-7969-AFB0-F9EF-A77F86BFC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4BB3-E848-5A44-82DF-322201952CD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459180B-8FBD-5448-1644-93A2533B1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9979" y="622017"/>
            <a:ext cx="9482667" cy="1092483"/>
          </a:xfrm>
        </p:spPr>
        <p:txBody>
          <a:bodyPr/>
          <a:lstStyle/>
          <a:p>
            <a:r>
              <a:rPr lang="en-US" dirty="0"/>
              <a:t>Streamlining data collection and analysis 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B0B43-0B48-5B0A-177F-4690B9BAA9F7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+mj-lt"/>
              </a:rPr>
              <a:t>Key questions to ask those we are attempting to empower</a:t>
            </a:r>
            <a:endParaRPr lang="en-US" sz="2200" dirty="0">
              <a:latin typeface="+mj-lt"/>
            </a:endParaRPr>
          </a:p>
          <a:p>
            <a:r>
              <a:rPr lang="en-US" sz="2000" dirty="0">
                <a:latin typeface="+mj-lt"/>
              </a:rPr>
              <a:t>Are we </a:t>
            </a:r>
            <a:r>
              <a:rPr lang="en-US" sz="1800" b="1" dirty="0">
                <a:solidFill>
                  <a:schemeClr val="tx2"/>
                </a:solidFill>
              </a:rPr>
              <a:t>collecting too much or too little </a:t>
            </a:r>
            <a:r>
              <a:rPr lang="en-US" sz="2000" dirty="0">
                <a:latin typeface="+mj-lt"/>
              </a:rPr>
              <a:t>data, and how do we know?</a:t>
            </a:r>
          </a:p>
          <a:p>
            <a:r>
              <a:rPr lang="en-US" sz="2000" dirty="0">
                <a:latin typeface="+mj-lt"/>
              </a:rPr>
              <a:t>Are we able to quickly </a:t>
            </a:r>
            <a:r>
              <a:rPr lang="en-US" sz="1800" b="1" dirty="0">
                <a:solidFill>
                  <a:schemeClr val="tx2"/>
                </a:solidFill>
              </a:rPr>
              <a:t>surface valuable insights </a:t>
            </a:r>
            <a:r>
              <a:rPr lang="en-US" sz="2000" dirty="0">
                <a:latin typeface="+mj-lt"/>
              </a:rPr>
              <a:t>about our performance and put into the hands of someone responsible to act on it?</a:t>
            </a:r>
          </a:p>
          <a:p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Are we hampered by </a:t>
            </a:r>
            <a:r>
              <a:rPr lang="en-US" sz="1800" b="1" dirty="0">
                <a:solidFill>
                  <a:schemeClr val="tx2"/>
                </a:solidFill>
              </a:rPr>
              <a:t>siloed information</a:t>
            </a:r>
            <a:r>
              <a:rPr lang="en-US" sz="2000" dirty="0">
                <a:latin typeface="+mj-lt"/>
              </a:rPr>
              <a:t>, i.e.,</a:t>
            </a:r>
            <a:r>
              <a:rPr lang="en-US" sz="2000" dirty="0">
                <a:effectLst/>
                <a:latin typeface="+mj-lt"/>
                <a:ea typeface="Times New Roman" panose="02020603050405020304" pitchFamily="18" charset="0"/>
              </a:rPr>
              <a:t> each business function maintaining assurance information (self-assessments, issues management, etc.) within their own system?</a:t>
            </a:r>
          </a:p>
          <a:p>
            <a:r>
              <a:rPr lang="en-US" sz="2000" dirty="0">
                <a:latin typeface="+mj-lt"/>
              </a:rPr>
              <a:t>Is our </a:t>
            </a:r>
            <a:r>
              <a:rPr lang="en-US" sz="2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issues management, cause analysis</a:t>
            </a:r>
            <a:r>
              <a:rPr lang="en-US" sz="2000" dirty="0">
                <a:latin typeface="+mj-lt"/>
                <a:cs typeface="Calibri" panose="020F0502020204030204" pitchFamily="34" charset="0"/>
              </a:rPr>
              <a:t>,</a:t>
            </a:r>
            <a:r>
              <a:rPr lang="en-US" sz="20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and corrective action information sufficiently connected to help us </a:t>
            </a:r>
            <a:r>
              <a:rPr lang="en-US" sz="1800" b="1" dirty="0">
                <a:solidFill>
                  <a:schemeClr val="tx2"/>
                </a:solidFill>
              </a:rPr>
              <a:t>identify systemic issues </a:t>
            </a:r>
            <a:r>
              <a:rPr lang="en-US" sz="2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that might be occurring broadly across the institution?</a:t>
            </a:r>
          </a:p>
          <a:p>
            <a:r>
              <a:rPr lang="en-US" sz="2000" dirty="0">
                <a:latin typeface="+mj-lt"/>
              </a:rPr>
              <a:t>Are we realizing the </a:t>
            </a:r>
            <a:r>
              <a:rPr lang="en-US" sz="1800" b="1" dirty="0">
                <a:solidFill>
                  <a:schemeClr val="tx2"/>
                </a:solidFill>
              </a:rPr>
              <a:t>efficiencies</a:t>
            </a:r>
            <a:r>
              <a:rPr lang="en-US" sz="2000" dirty="0">
                <a:latin typeface="+mj-lt"/>
              </a:rPr>
              <a:t> of assessments and oversight that were part of the original value proposition of CAS?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201E2-B039-5C94-9385-A246D56835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BUSINESS SENSITIVE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40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CD6178-7969-AFB0-F9EF-A77F86BFC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A4BB3-E848-5A44-82DF-322201952CD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459180B-8FBD-5448-1644-93A2533B1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and next steps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B0B43-0B48-5B0A-177F-4690B9BAA9F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143000" y="1714500"/>
            <a:ext cx="10668000" cy="47625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Operations Working Group</a:t>
            </a:r>
          </a:p>
          <a:p>
            <a:r>
              <a:rPr lang="en-US" altLang="en-US" sz="2300" dirty="0">
                <a:ea typeface="ＭＳ Ｐゴシック" panose="020B0600070205080204" pitchFamily="34" charset="-128"/>
              </a:rPr>
              <a:t>FY23 is the planning/organizing year; FY24 will be initial execution</a:t>
            </a:r>
          </a:p>
          <a:p>
            <a:r>
              <a:rPr lang="en-US" altLang="en-US" sz="2300" dirty="0">
                <a:ea typeface="ＭＳ Ｐゴシック" panose="020B0600070205080204" pitchFamily="34" charset="-128"/>
              </a:rPr>
              <a:t>At all stages, we are seeking alignment with the customer</a:t>
            </a:r>
          </a:p>
          <a:p>
            <a:r>
              <a:rPr lang="en-US" altLang="en-US" sz="2300" dirty="0">
                <a:ea typeface="ＭＳ Ｐゴシック" panose="020B0600070205080204" pitchFamily="34" charset="-128"/>
              </a:rPr>
              <a:t>Several efforts are already underway, but not necessarily coordinated</a:t>
            </a:r>
          </a:p>
          <a:p>
            <a:r>
              <a:rPr lang="en-US" altLang="en-US" sz="2300" dirty="0">
                <a:ea typeface="ＭＳ Ｐゴシック" panose="020B0600070205080204" pitchFamily="34" charset="-128"/>
              </a:rPr>
              <a:t>First steps will be surveys/benchmarking (inside and outside)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CAS Subgroup </a:t>
            </a:r>
          </a:p>
          <a:p>
            <a:r>
              <a:rPr lang="en-US" dirty="0"/>
              <a:t>Convene workshop to examine the three theme areas (August 2023)</a:t>
            </a:r>
            <a:endParaRPr lang="en-US" strike="sngStrike" dirty="0"/>
          </a:p>
          <a:p>
            <a:r>
              <a:rPr lang="en-US" dirty="0"/>
              <a:t>Determine how best to move forward and who to involve</a:t>
            </a:r>
          </a:p>
          <a:p>
            <a:r>
              <a:rPr lang="en-US" dirty="0"/>
              <a:t>Explore how revised CAS expectations could enable NNSA EMDI implementation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B8015-8526-645A-E1E6-7632A49D3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BUSINESS SENSITIVE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NNL Presentation Template">
  <a:themeElements>
    <a:clrScheme name="PNNL">
      <a:dk1>
        <a:srgbClr val="616265"/>
      </a:dk1>
      <a:lt1>
        <a:srgbClr val="FFFFFF"/>
      </a:lt1>
      <a:dk2>
        <a:srgbClr val="D77600"/>
      </a:dk2>
      <a:lt2>
        <a:srgbClr val="B3B3B3"/>
      </a:lt2>
      <a:accent1>
        <a:srgbClr val="A63F1E"/>
      </a:accent1>
      <a:accent2>
        <a:srgbClr val="191C1F"/>
      </a:accent2>
      <a:accent3>
        <a:srgbClr val="F4AA00"/>
      </a:accent3>
      <a:accent4>
        <a:srgbClr val="007836"/>
      </a:accent4>
      <a:accent5>
        <a:srgbClr val="C10435"/>
      </a:accent5>
      <a:accent6>
        <a:srgbClr val="00338E"/>
      </a:accent6>
      <a:hlink>
        <a:srgbClr val="003698"/>
      </a:hlink>
      <a:folHlink>
        <a:srgbClr val="8A0752"/>
      </a:folHlink>
    </a:clrScheme>
    <a:fontScheme name="PNNL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NNL_Plain.potx" id="{0782FAF7-70BE-4A7B-A9AB-04CE0CD8A8DE}" vid="{2CD97732-1318-4B64-80C1-95496D5ABA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6" ma:contentTypeDescription="Create a new document." ma:contentTypeScope="" ma:versionID="115c8eb666173d07c303936edca33c94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7fa3eeb103c686ca40f2c85658618079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7bc148-599b-4d76-8813-ec1077739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be8c3d-43cf-406e-8e09-773fdef5d4f6}" ma:internalName="TaxCatchAll" ma:showField="CatchAllData" ma:web="696b1dda-5637-4d41-9abe-79af3c04e8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0BEFEE-5322-4592-8243-62D02F393E91}"/>
</file>

<file path=customXml/itemProps2.xml><?xml version="1.0" encoding="utf-8"?>
<ds:datastoreItem xmlns:ds="http://schemas.openxmlformats.org/officeDocument/2006/customXml" ds:itemID="{0A1B0B34-391A-4439-AEC7-AC680A02B850}"/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920</Words>
  <Application>Microsoft Office PowerPoint</Application>
  <PresentationFormat>Widescreen</PresentationFormat>
  <Paragraphs>101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PNNL Presentation Template</vt:lpstr>
      <vt:lpstr>Special Topic Update:  Operations Working Group   Contractor Assurance System Subgroup</vt:lpstr>
      <vt:lpstr>Agenda</vt:lpstr>
      <vt:lpstr>Establishment of Operations Working Group</vt:lpstr>
      <vt:lpstr>Operations WG - Key Theme Areas </vt:lpstr>
      <vt:lpstr>CAS Subgroup focus on effectiveness</vt:lpstr>
      <vt:lpstr>Critical role of leadership in CAS effectiveness </vt:lpstr>
      <vt:lpstr>Risk-based prioritization of CAS data </vt:lpstr>
      <vt:lpstr>Streamlining data collection and analysis  </vt:lpstr>
      <vt:lpstr>Timeline and next steps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Director’s Report</dc:title>
  <dc:creator>Novich, Carolynn M</dc:creator>
  <cp:lastModifiedBy>DeChenne, Cherie R</cp:lastModifiedBy>
  <cp:revision>13</cp:revision>
  <cp:lastPrinted>2023-02-20T00:22:04Z</cp:lastPrinted>
  <dcterms:created xsi:type="dcterms:W3CDTF">2023-02-11T03:36:28Z</dcterms:created>
  <dcterms:modified xsi:type="dcterms:W3CDTF">2023-06-16T19:43:09Z</dcterms:modified>
</cp:coreProperties>
</file>