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 id="2147483710" r:id="rId4"/>
    <p:sldMasterId id="2147483729" r:id="rId5"/>
  </p:sldMasterIdLst>
  <p:notesMasterIdLst>
    <p:notesMasterId r:id="rId17"/>
  </p:notesMasterIdLst>
  <p:sldIdLst>
    <p:sldId id="277" r:id="rId6"/>
    <p:sldId id="2728" r:id="rId7"/>
    <p:sldId id="2743" r:id="rId8"/>
    <p:sldId id="2744" r:id="rId9"/>
    <p:sldId id="303" r:id="rId10"/>
    <p:sldId id="2736" r:id="rId11"/>
    <p:sldId id="2749" r:id="rId12"/>
    <p:sldId id="2735" r:id="rId13"/>
    <p:sldId id="2737" r:id="rId14"/>
    <p:sldId id="2740" r:id="rId15"/>
    <p:sldId id="2739" r:id="rId16"/>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9"/>
    <a:srgbClr val="E7FFF5"/>
    <a:srgbClr val="000F7E"/>
    <a:srgbClr val="0A197E"/>
    <a:srgbClr val="FFFFCC"/>
    <a:srgbClr val="0000FF"/>
    <a:srgbClr val="09198D"/>
    <a:srgbClr val="00AA64"/>
    <a:srgbClr val="1A70B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9" autoAdjust="0"/>
    <p:restoredTop sz="73741" autoAdjust="0"/>
  </p:normalViewPr>
  <p:slideViewPr>
    <p:cSldViewPr snapToGrid="0" snapToObjects="1" showGuides="1">
      <p:cViewPr varScale="1">
        <p:scale>
          <a:sx n="95" d="100"/>
          <a:sy n="95" d="100"/>
        </p:scale>
        <p:origin x="1186" y="67"/>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rei" userId="0e0503ea-23ed-4680-b25b-7eb9b89c54d2" providerId="ADAL" clId="{DB06F579-CFB5-42C5-A518-A2E567914B6A}"/>
    <pc:docChg chg="delSld">
      <pc:chgData name="Christine Frei" userId="0e0503ea-23ed-4680-b25b-7eb9b89c54d2" providerId="ADAL" clId="{DB06F579-CFB5-42C5-A518-A2E567914B6A}" dt="2023-06-21T15:30:41.374" v="1" actId="47"/>
      <pc:docMkLst>
        <pc:docMk/>
      </pc:docMkLst>
      <pc:sldChg chg="del">
        <pc:chgData name="Christine Frei" userId="0e0503ea-23ed-4680-b25b-7eb9b89c54d2" providerId="ADAL" clId="{DB06F579-CFB5-42C5-A518-A2E567914B6A}" dt="2023-06-21T15:30:41.374" v="1" actId="47"/>
        <pc:sldMkLst>
          <pc:docMk/>
          <pc:sldMk cId="3040851767" sldId="2729"/>
        </pc:sldMkLst>
      </pc:sldChg>
      <pc:sldChg chg="del">
        <pc:chgData name="Christine Frei" userId="0e0503ea-23ed-4680-b25b-7eb9b89c54d2" providerId="ADAL" clId="{DB06F579-CFB5-42C5-A518-A2E567914B6A}" dt="2023-06-21T15:30:39.312" v="0" actId="47"/>
        <pc:sldMkLst>
          <pc:docMk/>
          <pc:sldMk cId="2698505857" sldId="2733"/>
        </pc:sldMkLst>
      </pc:sldChg>
      <pc:sldChg chg="del">
        <pc:chgData name="Christine Frei" userId="0e0503ea-23ed-4680-b25b-7eb9b89c54d2" providerId="ADAL" clId="{DB06F579-CFB5-42C5-A518-A2E567914B6A}" dt="2023-06-21T15:30:39.312" v="0" actId="47"/>
        <pc:sldMkLst>
          <pc:docMk/>
          <pc:sldMk cId="2744273661" sldId="2741"/>
        </pc:sldMkLst>
      </pc:sldChg>
      <pc:sldChg chg="del">
        <pc:chgData name="Christine Frei" userId="0e0503ea-23ed-4680-b25b-7eb9b89c54d2" providerId="ADAL" clId="{DB06F579-CFB5-42C5-A518-A2E567914B6A}" dt="2023-06-21T15:30:39.312" v="0" actId="47"/>
        <pc:sldMkLst>
          <pc:docMk/>
          <pc:sldMk cId="1835126362" sldId="2742"/>
        </pc:sldMkLst>
      </pc:sldChg>
      <pc:sldChg chg="del">
        <pc:chgData name="Christine Frei" userId="0e0503ea-23ed-4680-b25b-7eb9b89c54d2" providerId="ADAL" clId="{DB06F579-CFB5-42C5-A518-A2E567914B6A}" dt="2023-06-21T15:30:39.312" v="0" actId="47"/>
        <pc:sldMkLst>
          <pc:docMk/>
          <pc:sldMk cId="1108565191" sldId="2746"/>
        </pc:sldMkLst>
      </pc:sldChg>
      <pc:sldChg chg="del">
        <pc:chgData name="Christine Frei" userId="0e0503ea-23ed-4680-b25b-7eb9b89c54d2" providerId="ADAL" clId="{DB06F579-CFB5-42C5-A518-A2E567914B6A}" dt="2023-06-21T15:30:39.312" v="0" actId="47"/>
        <pc:sldMkLst>
          <pc:docMk/>
          <pc:sldMk cId="138970420" sldId="27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115991\AppData\Local\Microsoft\Windows\INetCache\Content.Outlook\G7AGOZDK\FY23%20Budget%20Information%20Al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15991\Desktop\ALDCP\Project%20Performance%20Measurement\Copy%20of%20Project%20Charts%20For%20PEMP%20January%206%20IFPROG.DR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a:t>Active Small Projects Growing Fastest</a:t>
            </a:r>
            <a:r>
              <a:rPr lang="en-US" sz="1000" b="1" baseline="0" dirty="0"/>
              <a:t> for</a:t>
            </a:r>
          </a:p>
          <a:p>
            <a:pPr>
              <a:defRPr sz="1000" b="1"/>
            </a:pPr>
            <a:r>
              <a:rPr lang="en-US" sz="1000" b="1" baseline="0" dirty="0"/>
              <a:t> General Construction </a:t>
            </a:r>
            <a:r>
              <a:rPr lang="en-US" sz="1000" b="1" dirty="0"/>
              <a:t> </a:t>
            </a:r>
            <a:r>
              <a:rPr lang="en-US" sz="1000" b="1" baseline="0" dirty="0"/>
              <a:t> </a:t>
            </a:r>
            <a:endParaRPr lang="en-US" sz="1000" b="1" dirty="0"/>
          </a:p>
        </c:rich>
      </c:tx>
      <c:overlay val="0"/>
      <c:spPr>
        <a:solidFill>
          <a:schemeClr val="tx2">
            <a:lumMod val="20000"/>
            <a:lumOff val="80000"/>
          </a:schemeClr>
        </a:solid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'All April (2)'!$C$37</c:f>
              <c:strCache>
                <c:ptCount val="1"/>
                <c:pt idx="0">
                  <c:v>Accelerator </c:v>
                </c:pt>
              </c:strCache>
            </c:strRef>
          </c:tx>
          <c:spPr>
            <a:solidFill>
              <a:srgbClr val="C00000"/>
            </a:solidFill>
            <a:ln>
              <a:noFill/>
            </a:ln>
            <a:effectLst/>
            <a:sp3d/>
          </c:spPr>
          <c:invertIfNegative val="0"/>
          <c:cat>
            <c:strRef>
              <c:f>'All April (2)'!$D$36:$H$36</c:f>
              <c:strCache>
                <c:ptCount val="5"/>
                <c:pt idx="0">
                  <c:v>FY18</c:v>
                </c:pt>
                <c:pt idx="1">
                  <c:v>FY19</c:v>
                </c:pt>
                <c:pt idx="2">
                  <c:v>FY20</c:v>
                </c:pt>
                <c:pt idx="3">
                  <c:v>FY21</c:v>
                </c:pt>
                <c:pt idx="4">
                  <c:v>FY22</c:v>
                </c:pt>
              </c:strCache>
            </c:strRef>
          </c:cat>
          <c:val>
            <c:numRef>
              <c:f>'All April (2)'!$D$37:$H$37</c:f>
              <c:numCache>
                <c:formatCode>#,##0_);[Red]\(#,##0\)</c:formatCode>
                <c:ptCount val="5"/>
                <c:pt idx="0" formatCode="General">
                  <c:v>8</c:v>
                </c:pt>
                <c:pt idx="1">
                  <c:v>18</c:v>
                </c:pt>
                <c:pt idx="2">
                  <c:v>17</c:v>
                </c:pt>
                <c:pt idx="3">
                  <c:v>8</c:v>
                </c:pt>
                <c:pt idx="4">
                  <c:v>17</c:v>
                </c:pt>
              </c:numCache>
            </c:numRef>
          </c:val>
          <c:extLst>
            <c:ext xmlns:c16="http://schemas.microsoft.com/office/drawing/2014/chart" uri="{C3380CC4-5D6E-409C-BE32-E72D297353CC}">
              <c16:uniqueId val="{00000000-6EEA-4D89-BE05-FD014644A159}"/>
            </c:ext>
          </c:extLst>
        </c:ser>
        <c:ser>
          <c:idx val="1"/>
          <c:order val="1"/>
          <c:tx>
            <c:strRef>
              <c:f>'All April (2)'!$C$38</c:f>
              <c:strCache>
                <c:ptCount val="1"/>
                <c:pt idx="0">
                  <c:v>Nuclear</c:v>
                </c:pt>
              </c:strCache>
            </c:strRef>
          </c:tx>
          <c:spPr>
            <a:solidFill>
              <a:schemeClr val="bg1">
                <a:lumMod val="85000"/>
              </a:schemeClr>
            </a:solidFill>
            <a:ln>
              <a:noFill/>
            </a:ln>
            <a:effectLst/>
            <a:sp3d/>
          </c:spPr>
          <c:invertIfNegative val="0"/>
          <c:cat>
            <c:strRef>
              <c:f>'All April (2)'!$D$36:$H$36</c:f>
              <c:strCache>
                <c:ptCount val="5"/>
                <c:pt idx="0">
                  <c:v>FY18</c:v>
                </c:pt>
                <c:pt idx="1">
                  <c:v>FY19</c:v>
                </c:pt>
                <c:pt idx="2">
                  <c:v>FY20</c:v>
                </c:pt>
                <c:pt idx="3">
                  <c:v>FY21</c:v>
                </c:pt>
                <c:pt idx="4">
                  <c:v>FY22</c:v>
                </c:pt>
              </c:strCache>
            </c:strRef>
          </c:cat>
          <c:val>
            <c:numRef>
              <c:f>'All April (2)'!$D$38:$H$38</c:f>
              <c:numCache>
                <c:formatCode>#,##0_);[Red]\(#,##0\)</c:formatCode>
                <c:ptCount val="5"/>
                <c:pt idx="0" formatCode="General">
                  <c:v>12</c:v>
                </c:pt>
                <c:pt idx="1">
                  <c:v>34</c:v>
                </c:pt>
                <c:pt idx="2">
                  <c:v>33</c:v>
                </c:pt>
                <c:pt idx="3">
                  <c:v>42</c:v>
                </c:pt>
                <c:pt idx="4">
                  <c:v>61</c:v>
                </c:pt>
              </c:numCache>
            </c:numRef>
          </c:val>
          <c:extLst>
            <c:ext xmlns:c16="http://schemas.microsoft.com/office/drawing/2014/chart" uri="{C3380CC4-5D6E-409C-BE32-E72D297353CC}">
              <c16:uniqueId val="{00000001-6EEA-4D89-BE05-FD014644A159}"/>
            </c:ext>
          </c:extLst>
        </c:ser>
        <c:ser>
          <c:idx val="2"/>
          <c:order val="2"/>
          <c:tx>
            <c:strRef>
              <c:f>'All April (2)'!$C$39</c:f>
              <c:strCache>
                <c:ptCount val="1"/>
                <c:pt idx="0">
                  <c:v>General</c:v>
                </c:pt>
              </c:strCache>
            </c:strRef>
          </c:tx>
          <c:spPr>
            <a:solidFill>
              <a:schemeClr val="accent5">
                <a:lumMod val="75000"/>
              </a:schemeClr>
            </a:solidFill>
            <a:ln>
              <a:noFill/>
            </a:ln>
            <a:effectLst/>
            <a:sp3d/>
          </c:spPr>
          <c:invertIfNegative val="0"/>
          <c:cat>
            <c:strRef>
              <c:f>'All April (2)'!$D$36:$H$36</c:f>
              <c:strCache>
                <c:ptCount val="5"/>
                <c:pt idx="0">
                  <c:v>FY18</c:v>
                </c:pt>
                <c:pt idx="1">
                  <c:v>FY19</c:v>
                </c:pt>
                <c:pt idx="2">
                  <c:v>FY20</c:v>
                </c:pt>
                <c:pt idx="3">
                  <c:v>FY21</c:v>
                </c:pt>
                <c:pt idx="4">
                  <c:v>FY22</c:v>
                </c:pt>
              </c:strCache>
            </c:strRef>
          </c:cat>
          <c:val>
            <c:numRef>
              <c:f>'All April (2)'!$D$39:$H$39</c:f>
              <c:numCache>
                <c:formatCode>#,##0_);[Red]\(#,##0\)</c:formatCode>
                <c:ptCount val="5"/>
                <c:pt idx="0" formatCode="General">
                  <c:v>80</c:v>
                </c:pt>
                <c:pt idx="1">
                  <c:v>106</c:v>
                </c:pt>
                <c:pt idx="2">
                  <c:v>219</c:v>
                </c:pt>
                <c:pt idx="3">
                  <c:v>141</c:v>
                </c:pt>
                <c:pt idx="4">
                  <c:v>490</c:v>
                </c:pt>
              </c:numCache>
            </c:numRef>
          </c:val>
          <c:extLst>
            <c:ext xmlns:c16="http://schemas.microsoft.com/office/drawing/2014/chart" uri="{C3380CC4-5D6E-409C-BE32-E72D297353CC}">
              <c16:uniqueId val="{00000002-6EEA-4D89-BE05-FD014644A159}"/>
            </c:ext>
          </c:extLst>
        </c:ser>
        <c:dLbls>
          <c:showLegendKey val="0"/>
          <c:showVal val="0"/>
          <c:showCatName val="0"/>
          <c:showSerName val="0"/>
          <c:showPercent val="0"/>
          <c:showBubbleSize val="0"/>
        </c:dLbls>
        <c:gapWidth val="150"/>
        <c:shape val="box"/>
        <c:axId val="823822191"/>
        <c:axId val="823810127"/>
        <c:axId val="0"/>
      </c:bar3DChart>
      <c:catAx>
        <c:axId val="8238221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3810127"/>
        <c:crosses val="autoZero"/>
        <c:auto val="1"/>
        <c:lblAlgn val="ctr"/>
        <c:lblOffset val="100"/>
        <c:noMultiLvlLbl val="0"/>
      </c:catAx>
      <c:valAx>
        <c:axId val="82381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3822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65000"/>
          <a:lumOff val="35000"/>
        </a:schemeClr>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dirty="0"/>
              <a:t>Volume of Projects Increasing</a:t>
            </a:r>
            <a:r>
              <a:rPr lang="en-US" sz="1000" baseline="0" dirty="0"/>
              <a:t> (&gt;$1M) </a:t>
            </a:r>
            <a:endParaRPr lang="en-US" sz="1000" dirty="0"/>
          </a:p>
        </c:rich>
      </c:tx>
      <c:overlay val="0"/>
      <c:spPr>
        <a:solidFill>
          <a:srgbClr val="E7FFF5"/>
        </a:solid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'With IFPROG  (2)'!$A$2</c:f>
              <c:strCache>
                <c:ptCount val="1"/>
                <c:pt idx="0">
                  <c:v>#Projects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'With IFPROG  (2)'!$B$1:$D$1</c:f>
              <c:strCache>
                <c:ptCount val="3"/>
                <c:pt idx="0">
                  <c:v>FY20</c:v>
                </c:pt>
                <c:pt idx="1">
                  <c:v>FY21</c:v>
                </c:pt>
                <c:pt idx="2">
                  <c:v>FY22 (Projected)</c:v>
                </c:pt>
              </c:strCache>
            </c:strRef>
          </c:cat>
          <c:val>
            <c:numRef>
              <c:f>'With IFPROG  (2)'!$B$2:$D$2</c:f>
              <c:numCache>
                <c:formatCode>General</c:formatCode>
                <c:ptCount val="3"/>
                <c:pt idx="0">
                  <c:v>36</c:v>
                </c:pt>
                <c:pt idx="1">
                  <c:v>47</c:v>
                </c:pt>
                <c:pt idx="2">
                  <c:v>63</c:v>
                </c:pt>
              </c:numCache>
            </c:numRef>
          </c:val>
          <c:extLst>
            <c:ext xmlns:c16="http://schemas.microsoft.com/office/drawing/2014/chart" uri="{C3380CC4-5D6E-409C-BE32-E72D297353CC}">
              <c16:uniqueId val="{00000000-94B5-4D45-AC0F-7E13A6936FB2}"/>
            </c:ext>
          </c:extLst>
        </c:ser>
        <c:ser>
          <c:idx val="1"/>
          <c:order val="1"/>
          <c:tx>
            <c:strRef>
              <c:f>'With IFPROG  (2)'!$A$3</c:f>
              <c:strCache>
                <c:ptCount val="1"/>
                <c:pt idx="0">
                  <c:v>#Projects Completed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'With IFPROG  (2)'!$B$1:$D$1</c:f>
              <c:strCache>
                <c:ptCount val="3"/>
                <c:pt idx="0">
                  <c:v>FY20</c:v>
                </c:pt>
                <c:pt idx="1">
                  <c:v>FY21</c:v>
                </c:pt>
                <c:pt idx="2">
                  <c:v>FY22 (Projected)</c:v>
                </c:pt>
              </c:strCache>
            </c:strRef>
          </c:cat>
          <c:val>
            <c:numRef>
              <c:f>'With IFPROG  (2)'!$B$3:$D$3</c:f>
              <c:numCache>
                <c:formatCode>General</c:formatCode>
                <c:ptCount val="3"/>
                <c:pt idx="0">
                  <c:v>11</c:v>
                </c:pt>
                <c:pt idx="1">
                  <c:v>23</c:v>
                </c:pt>
                <c:pt idx="2">
                  <c:v>32</c:v>
                </c:pt>
              </c:numCache>
            </c:numRef>
          </c:val>
          <c:extLst>
            <c:ext xmlns:c16="http://schemas.microsoft.com/office/drawing/2014/chart" uri="{C3380CC4-5D6E-409C-BE32-E72D297353CC}">
              <c16:uniqueId val="{00000001-94B5-4D45-AC0F-7E13A6936FB2}"/>
            </c:ext>
          </c:extLst>
        </c:ser>
        <c:dLbls>
          <c:showLegendKey val="0"/>
          <c:showVal val="0"/>
          <c:showCatName val="0"/>
          <c:showSerName val="0"/>
          <c:showPercent val="0"/>
          <c:showBubbleSize val="0"/>
        </c:dLbls>
        <c:gapWidth val="75"/>
        <c:overlap val="-25"/>
        <c:axId val="529503464"/>
        <c:axId val="529504120"/>
      </c:barChart>
      <c:catAx>
        <c:axId val="529503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29504120"/>
        <c:crosses val="autoZero"/>
        <c:auto val="1"/>
        <c:lblAlgn val="ctr"/>
        <c:lblOffset val="100"/>
        <c:noMultiLvlLbl val="0"/>
      </c:catAx>
      <c:valAx>
        <c:axId val="529504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29503464"/>
        <c:crosses val="autoZero"/>
        <c:crossBetween val="between"/>
      </c:valAx>
      <c:spPr>
        <a:noFill/>
        <a:ln>
          <a:noFill/>
        </a:ln>
        <a:effectLst/>
      </c:spPr>
    </c:plotArea>
    <c:legend>
      <c:legendPos val="b"/>
      <c:layout>
        <c:manualLayout>
          <c:xMode val="edge"/>
          <c:yMode val="edge"/>
          <c:x val="8.1249244632273815E-2"/>
          <c:y val="0.85315338840914723"/>
          <c:w val="0.85173533336742746"/>
          <c:h val="0.1463777107945362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a:solidFill>
        <a:schemeClr val="tx1"/>
      </a:solidFill>
    </a:ln>
    <a:effectLst>
      <a:outerShdw blurRad="50800" dist="38100" dir="2700000" algn="tl" rotWithShape="0">
        <a:prstClr val="black">
          <a:alpha val="40000"/>
        </a:prstClr>
      </a:outerShdw>
      <a:softEdge rad="31750"/>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B3F264E-8066-E947-B6B5-B5BD434D7B6B}" type="datetimeFigureOut">
              <a:rPr lang="en-US" smtClean="0"/>
              <a:t>6/21/2023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AD8D52D-A3F1-4B43-9554-93E43582DB8E}" type="slidenum">
              <a:rPr lang="en-US" smtClean="0"/>
              <a:t>‹#›</a:t>
            </a:fld>
            <a:endParaRPr lang="en-US" dirty="0"/>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dirty="0"/>
          </a:p>
        </p:txBody>
      </p:sp>
    </p:spTree>
    <p:extLst>
      <p:ext uri="{BB962C8B-B14F-4D97-AF65-F5344CB8AC3E}">
        <p14:creationId xmlns:p14="http://schemas.microsoft.com/office/powerpoint/2010/main" val="319473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0070C0"/>
                </a:solidFill>
                <a:latin typeface="Arial Black" panose="020B0A04020102020204" pitchFamily="34" charset="0"/>
              </a:rPr>
              <a:t>Reduced Construction Submittals</a:t>
            </a:r>
            <a:endParaRPr lang="en-US" sz="1600" dirty="0">
              <a:solidFill>
                <a:srgbClr val="0070C0"/>
              </a:solidFill>
              <a:latin typeface="Arial Black" panose="020B0A04020102020204" pitchFamily="34" charset="0"/>
            </a:endParaRPr>
          </a:p>
          <a:p>
            <a:endParaRPr lang="en-US" dirty="0"/>
          </a:p>
          <a:p>
            <a:r>
              <a:rPr lang="en-US" b="1" dirty="0"/>
              <a:t>How did we reduce our submittals?</a:t>
            </a:r>
          </a:p>
          <a:p>
            <a:r>
              <a:rPr lang="en-US" dirty="0"/>
              <a:t>1.	Engineering leadership and SMEs reviewed every LANL specification over the course of a year to ensure the following:</a:t>
            </a:r>
          </a:p>
          <a:p>
            <a:r>
              <a:rPr lang="en-US" dirty="0"/>
              <a:t>a.	Our submittals are aligned with industry standards.</a:t>
            </a:r>
          </a:p>
          <a:p>
            <a:r>
              <a:rPr lang="en-US" dirty="0"/>
              <a:t>b.	Our specifications match our submittal lists.</a:t>
            </a:r>
          </a:p>
          <a:p>
            <a:r>
              <a:rPr lang="en-US" dirty="0"/>
              <a:t>c.	We extend trust to our subcontractor EORs by eliminating concurrent LANL reviews where appropriate.</a:t>
            </a:r>
          </a:p>
          <a:p>
            <a:endParaRPr lang="en-US" dirty="0"/>
          </a:p>
          <a:p>
            <a:r>
              <a:rPr lang="en-US" b="1" dirty="0"/>
              <a:t>Examples of eliminated submittals:</a:t>
            </a:r>
          </a:p>
          <a:p>
            <a:r>
              <a:rPr lang="en-US" dirty="0"/>
              <a:t>LANL Specification	                 Paragraph	  Submittal</a:t>
            </a:r>
          </a:p>
          <a:p>
            <a:r>
              <a:rPr lang="en-US" dirty="0"/>
              <a:t>03 3001 - Reinforced Concrete	A-45	  Technical data and samples of finish for architectural concrete</a:t>
            </a:r>
          </a:p>
          <a:p>
            <a:r>
              <a:rPr lang="en-US" dirty="0"/>
              <a:t>07 7600 - Roof Pavers	                  1.2.A.2	  Installation instructions for roof pavers</a:t>
            </a:r>
          </a:p>
          <a:p>
            <a:r>
              <a:rPr lang="en-US" dirty="0"/>
              <a:t>09 3013 - Ceramic Tiling	1.2.A.3	  Manufacturer’s installation instructions for ceramic tiling</a:t>
            </a:r>
          </a:p>
          <a:p>
            <a:endParaRPr lang="en-US" dirty="0"/>
          </a:p>
          <a:p>
            <a:endParaRPr lang="en-US" dirty="0"/>
          </a:p>
          <a:p>
            <a:r>
              <a:rPr lang="en-US" b="1" dirty="0"/>
              <a:t>Revised Test and Inspection Plan (TIP):</a:t>
            </a:r>
          </a:p>
          <a:p>
            <a:r>
              <a:rPr lang="en-US" dirty="0"/>
              <a:t>Provides a consolidated listing of the required tests and inspections.  Previously the sub had to work through the full set of contractual documents to ensure all tests and inspections were identified/completed.  This provides a better understanding to subs to propose and plan their work.</a:t>
            </a:r>
          </a:p>
        </p:txBody>
      </p:sp>
      <p:sp>
        <p:nvSpPr>
          <p:cNvPr id="4" name="Slide Number Placeholder 3"/>
          <p:cNvSpPr>
            <a:spLocks noGrp="1"/>
          </p:cNvSpPr>
          <p:nvPr>
            <p:ph type="sldNum" sz="quarter" idx="5"/>
          </p:nvPr>
        </p:nvSpPr>
        <p:spPr/>
        <p:txBody>
          <a:bodyPr/>
          <a:lstStyle/>
          <a:p>
            <a:fld id="{BAD8D52D-A3F1-4B43-9554-93E43582DB8E}" type="slidenum">
              <a:rPr lang="en-US" smtClean="0"/>
              <a:t>10</a:t>
            </a:fld>
            <a:endParaRPr lang="en-US" dirty="0"/>
          </a:p>
        </p:txBody>
      </p:sp>
    </p:spTree>
    <p:extLst>
      <p:ext uri="{BB962C8B-B14F-4D97-AF65-F5344CB8AC3E}">
        <p14:creationId xmlns:p14="http://schemas.microsoft.com/office/powerpoint/2010/main" val="59934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8D52D-A3F1-4B43-9554-93E43582DB8E}" type="slidenum">
              <a:rPr lang="en-US" smtClean="0"/>
              <a:t>11</a:t>
            </a:fld>
            <a:endParaRPr lang="en-US" dirty="0"/>
          </a:p>
        </p:txBody>
      </p:sp>
    </p:spTree>
    <p:extLst>
      <p:ext uri="{BB962C8B-B14F-4D97-AF65-F5344CB8AC3E}">
        <p14:creationId xmlns:p14="http://schemas.microsoft.com/office/powerpoint/2010/main" val="37489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2</a:t>
            </a:fld>
            <a:endParaRPr lang="en-US" dirty="0"/>
          </a:p>
        </p:txBody>
      </p:sp>
    </p:spTree>
    <p:extLst>
      <p:ext uri="{BB962C8B-B14F-4D97-AF65-F5344CB8AC3E}">
        <p14:creationId xmlns:p14="http://schemas.microsoft.com/office/powerpoint/2010/main" val="178254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a:spcBef>
                <a:spcPts val="1214"/>
              </a:spcBef>
            </a:pPr>
            <a:r>
              <a:rPr lang="en-US" sz="900" dirty="0"/>
              <a:t>This preliminary analysis is targeted at understanding the challenges and gaps associated with the capacity of the Laboratory.  </a:t>
            </a:r>
            <a:endParaRPr lang="en-US" sz="900" i="1" dirty="0"/>
          </a:p>
          <a:p>
            <a:endParaRPr lang="en-US" dirty="0"/>
          </a:p>
        </p:txBody>
      </p:sp>
      <p:sp>
        <p:nvSpPr>
          <p:cNvPr id="4" name="Slide Number Placeholder 3"/>
          <p:cNvSpPr>
            <a:spLocks noGrp="1"/>
          </p:cNvSpPr>
          <p:nvPr>
            <p:ph type="sldNum" sz="quarter" idx="5"/>
          </p:nvPr>
        </p:nvSpPr>
        <p:spPr/>
        <p:txBody>
          <a:bodyPr lIns="92492" tIns="46246" rIns="92492" bIns="46246"/>
          <a:lstStyle/>
          <a:p>
            <a:pPr algn="r" defTabSz="462458" hangingPunct="1">
              <a:defRPr/>
            </a:pPr>
            <a:fld id="{BAD8D52D-A3F1-4B43-9554-93E43582DB8E}" type="slidenum">
              <a:rPr lang="en-US" sz="1200" kern="1200">
                <a:solidFill>
                  <a:prstClr val="black"/>
                </a:solidFill>
                <a:latin typeface="Calibri" panose="020F0502020204030204"/>
                <a:ea typeface="+mn-ea"/>
                <a:cs typeface="+mn-cs"/>
              </a:rPr>
              <a:pPr algn="r" defTabSz="462458" hangingPunct="1">
                <a:defRPr/>
              </a:pPr>
              <a:t>3</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14704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algn="r" defTabSz="462458" hangingPunct="1">
              <a:defRPr/>
            </a:pPr>
            <a:fld id="{BAD8D52D-A3F1-4B43-9554-93E43582DB8E}" type="slidenum">
              <a:rPr lang="en-US" sz="1200" kern="1200">
                <a:solidFill>
                  <a:prstClr val="black"/>
                </a:solidFill>
                <a:latin typeface="Calibri" panose="020F0502020204030204"/>
                <a:ea typeface="+mn-ea"/>
                <a:cs typeface="+mn-cs"/>
              </a:rPr>
              <a:pPr algn="r" defTabSz="462458" hangingPunct="1">
                <a:defRPr/>
              </a:pPr>
              <a:t>4</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1549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Highlight EMDI and the leverage and opportunity it provides to push-back on non-value added requirements and streamline project management processes, e.g., tailoring of low complexity/non-nuclear Line Items.</a:t>
            </a:r>
          </a:p>
          <a:p>
            <a:endParaRPr lang="en-US" dirty="0"/>
          </a:p>
          <a:p>
            <a:r>
              <a:rPr lang="en-US" dirty="0"/>
              <a:t>Blue shade – sentiment from NNSA and the reality that LANL is the near-term/mid-term provider of Pits – critically important due to current geopolitical circumstances.</a:t>
            </a:r>
          </a:p>
          <a:p>
            <a:endParaRPr lang="en-US" dirty="0"/>
          </a:p>
          <a:p>
            <a:r>
              <a:rPr lang="en-US" dirty="0"/>
              <a:t>The flesh tone/shade – LANL specific challenges.</a:t>
            </a:r>
          </a:p>
        </p:txBody>
      </p:sp>
      <p:sp>
        <p:nvSpPr>
          <p:cNvPr id="4" name="Slide Number Placeholder 3"/>
          <p:cNvSpPr>
            <a:spLocks noGrp="1"/>
          </p:cNvSpPr>
          <p:nvPr>
            <p:ph type="sldNum" sz="quarter" idx="5"/>
          </p:nvPr>
        </p:nvSpPr>
        <p:spPr/>
        <p:txBody>
          <a:bodyPr lIns="92492" tIns="46246" rIns="92492" bIns="46246"/>
          <a:lstStyle/>
          <a:p>
            <a:pPr algn="r" defTabSz="462458" hangingPunct="1">
              <a:defRPr/>
            </a:pPr>
            <a:fld id="{BAD8D52D-A3F1-4B43-9554-93E43582DB8E}" type="slidenum">
              <a:rPr lang="en-US" sz="1200" kern="1200">
                <a:solidFill>
                  <a:prstClr val="black"/>
                </a:solidFill>
                <a:latin typeface="Calibri" panose="020F0502020204030204"/>
                <a:ea typeface="+mn-ea"/>
                <a:cs typeface="+mn-cs"/>
              </a:rPr>
              <a:pPr algn="r" defTabSz="462458" hangingPunct="1">
                <a:defRPr/>
              </a:pPr>
              <a:t>5</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14704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8a – Review major processes and procedures to reduce complexity and standardize implementation of requirements across sites.</a:t>
            </a:r>
          </a:p>
          <a:p>
            <a:endParaRPr lang="en-US" dirty="0"/>
          </a:p>
          <a:p>
            <a:r>
              <a:rPr lang="en-US" dirty="0"/>
              <a:t>Recommendation 8d – Implement improvements in how new or changed directives/requirement sets are accepted by NNSA, such that process improvements focus on the need for more formal justifications, cost and mission impact determinations prior to their promulgation.</a:t>
            </a:r>
          </a:p>
          <a:p>
            <a:endParaRPr lang="en-US" dirty="0"/>
          </a:p>
          <a:p>
            <a:r>
              <a:rPr lang="en-US" dirty="0"/>
              <a:t>Recommendation 10 – NNSA should use the existing exemption process to waive low risk commercial-like construction (e.g., office buildings, light manufacturing facilities) from DOE Order 413.3B requirements. Their construction should follow commercial building codes, and wherever possible, adopt approved OSHA and state safety standards, e.g., Cal/OSHA.</a:t>
            </a:r>
          </a:p>
          <a:p>
            <a:endParaRPr lang="en-US" dirty="0"/>
          </a:p>
          <a:p>
            <a:r>
              <a:rPr lang="en-US" dirty="0"/>
              <a:t>Recommendation 15 – Use a standard set of schedule and execution data that sites automatically generate and minimize specialized data calls requiring manual manipulation. In addition, the number of “Federal only” meetings should be held to a minimum and the M&amp;O technical leads should be incorporated, where possible, to brief directly to internal and external groups, including the DOD, Congress, etc.</a:t>
            </a:r>
          </a:p>
          <a:p>
            <a:endParaRPr lang="en-US" dirty="0"/>
          </a:p>
          <a:p>
            <a:r>
              <a:rPr lang="en-US" dirty="0"/>
              <a:t>Recommendation 16 – NNSA’s Office of Defense Program review and reduce process and program controls through a joint HQ, field, and M&amp;O group with the goal of holding the sites accountable for technical execution of the program and incentivize cross-site teamwork while providing transparency and keeping federal managers informed of emergent issues with major cost and schedule impacts</a:t>
            </a:r>
          </a:p>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6</a:t>
            </a:fld>
            <a:endParaRPr lang="en-US" dirty="0"/>
          </a:p>
        </p:txBody>
      </p:sp>
    </p:spTree>
    <p:extLst>
      <p:ext uri="{BB962C8B-B14F-4D97-AF65-F5344CB8AC3E}">
        <p14:creationId xmlns:p14="http://schemas.microsoft.com/office/powerpoint/2010/main" val="108949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 Highlights the Magnitude or Potential Areas to Improve Processes – Across the Management Systems:</a:t>
            </a:r>
          </a:p>
          <a:p>
            <a:endParaRPr lang="en-US" dirty="0"/>
          </a:p>
          <a:p>
            <a:pPr marL="171450" indent="-171450">
              <a:buFont typeface="Wingdings" panose="05000000000000000000" pitchFamily="2" charset="2"/>
              <a:buChar char="§"/>
            </a:pPr>
            <a:r>
              <a:rPr lang="en-US" dirty="0"/>
              <a:t>With up to 14 difference Management Systems interfacing and crosscutting throughout the Project Phases – each system can impose requirements on Triad and/or Subcontractors.  Not graphically displayed but this includes Legal, Facilities &amp; Operational Management (e.g., FODs), EVMS for line item, etc.</a:t>
            </a:r>
          </a:p>
          <a:p>
            <a:pPr marL="171450" indent="-171450">
              <a:buFont typeface="Wingdings" panose="05000000000000000000" pitchFamily="2" charset="2"/>
              <a:buChar char="§"/>
            </a:pPr>
            <a:r>
              <a:rPr lang="en-US" dirty="0"/>
              <a:t>The obvious are ASM, Engineering, Quality, ES&amp;H, Waste Management and Records Management</a:t>
            </a:r>
          </a:p>
          <a:p>
            <a:pPr marL="171450" indent="-171450">
              <a:buFont typeface="Wingdings" panose="05000000000000000000" pitchFamily="2" charset="2"/>
              <a:buChar char="§"/>
            </a:pPr>
            <a:r>
              <a:rPr lang="en-US" dirty="0"/>
              <a:t>Working with and managing these interfaces as they pertain to Capital Projects is essential – to ensure management system processes are streamlined and non-value, non-directive/contractual steps/processes do not creep into the overall project life-cycle.  “Shared Fate across all </a:t>
            </a:r>
            <a:r>
              <a:rPr lang="en-US"/>
              <a:t>Management Services.”</a:t>
            </a:r>
            <a:endParaRPr lang="en-US" dirty="0"/>
          </a:p>
          <a:p>
            <a:pPr marL="171450" indent="-171450">
              <a:buFont typeface="Wingdings" panose="05000000000000000000" pitchFamily="2" charset="2"/>
              <a:buChar char="§"/>
            </a:pPr>
            <a:r>
              <a:rPr lang="en-US" b="1" dirty="0"/>
              <a:t>Takeaway provides the segue way to the next slide – Subcontractor Task Force – and highlights of what’s been accomplished to date.</a:t>
            </a:r>
          </a:p>
        </p:txBody>
      </p:sp>
      <p:sp>
        <p:nvSpPr>
          <p:cNvPr id="4" name="Slide Number Placeholder 3"/>
          <p:cNvSpPr>
            <a:spLocks noGrp="1"/>
          </p:cNvSpPr>
          <p:nvPr>
            <p:ph type="sldNum" sz="quarter" idx="5"/>
          </p:nvPr>
        </p:nvSpPr>
        <p:spPr/>
        <p:txBody>
          <a:bodyPr/>
          <a:lstStyle/>
          <a:p>
            <a:fld id="{BAD8D52D-A3F1-4B43-9554-93E43582DB8E}" type="slidenum">
              <a:rPr lang="en-US" smtClean="0"/>
              <a:t>7</a:t>
            </a:fld>
            <a:endParaRPr lang="en-US" dirty="0"/>
          </a:p>
        </p:txBody>
      </p:sp>
    </p:spTree>
    <p:extLst>
      <p:ext uri="{BB962C8B-B14F-4D97-AF65-F5344CB8AC3E}">
        <p14:creationId xmlns:p14="http://schemas.microsoft.com/office/powerpoint/2010/main" val="64722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 intended to stress the sense of urgency.</a:t>
            </a:r>
          </a:p>
        </p:txBody>
      </p:sp>
      <p:sp>
        <p:nvSpPr>
          <p:cNvPr id="4" name="Slide Number Placeholder 3"/>
          <p:cNvSpPr>
            <a:spLocks noGrp="1"/>
          </p:cNvSpPr>
          <p:nvPr>
            <p:ph type="sldNum" sz="quarter" idx="5"/>
          </p:nvPr>
        </p:nvSpPr>
        <p:spPr/>
        <p:txBody>
          <a:bodyPr/>
          <a:lstStyle/>
          <a:p>
            <a:fld id="{BAD8D52D-A3F1-4B43-9554-93E43582DB8E}" type="slidenum">
              <a:rPr lang="en-US" smtClean="0"/>
              <a:t>8</a:t>
            </a:fld>
            <a:endParaRPr lang="en-US" dirty="0"/>
          </a:p>
        </p:txBody>
      </p:sp>
    </p:spTree>
    <p:extLst>
      <p:ext uri="{BB962C8B-B14F-4D97-AF65-F5344CB8AC3E}">
        <p14:creationId xmlns:p14="http://schemas.microsoft.com/office/powerpoint/2010/main" val="353121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9</a:t>
            </a:fld>
            <a:endParaRPr lang="en-US" dirty="0"/>
          </a:p>
        </p:txBody>
      </p:sp>
    </p:spTree>
    <p:extLst>
      <p:ext uri="{BB962C8B-B14F-4D97-AF65-F5344CB8AC3E}">
        <p14:creationId xmlns:p14="http://schemas.microsoft.com/office/powerpoint/2010/main" val="3048242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41134"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ED95-C0AB-D0E2-BF0A-EAE4109C2D0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4321D-A150-57FB-E0A0-36D7FF9CEAA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08C8024-DAA6-D3B5-B3AC-2FA87FAD653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1535D-7565-D926-3CFB-0F65E0669B6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F8719-C9ED-4C3B-1EE1-1909CBB86B7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B13BFD-F0D6-18AC-A62D-284F409CA67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B548489-B204-0842-7D42-3F5E475297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8C21BC1-3E24-F643-6C43-CB8585B5BE34}"/>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27515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7FF8-A933-6632-4259-8DAD550F8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2C76A-C66F-34D4-D5C2-21E3B3E63BB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54EB46F-00F8-A0CB-07A1-BBCFD5A325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37B9F7-8E4E-3FC4-47B3-358D7774D504}"/>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36609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09AF9-6729-8585-4D68-0DD9499FEE0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85D681B-B2BE-1BA4-4C83-7CFC852499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20424C-6070-655C-6576-07EE9D7CECDF}"/>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111272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7927-D8F6-3530-0E7E-28498B984E7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387E98-F7C0-9340-9E86-5FD0BE8B931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4550B7-ECE3-5D48-E4C4-5BB8AE7D9F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14C3C7-59CF-8418-7C24-84E3C29F27A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87DED9-1A25-CDAF-3A5F-CFC3245CDA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B9B49B-CDDD-8942-90F2-A0DA09AD5E87}"/>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260913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4C08-2C1F-3656-17CA-C58E7C132A2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40B3E9-6BD1-BD32-1DFA-35287F8158A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C4A0A95-687D-09C6-8CEE-DEA821E948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EA4167-0EBE-003E-5D26-75347E0CF1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FA337E9-89E6-2247-9EA1-3A3FB97404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FB761B-51C5-7189-26B7-7F5E85A9F692}"/>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19612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08A4-90F9-5026-4A7D-3139EB1F7F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EC528-A4D2-AC50-2BF5-5CC370E157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61055-58E6-85E7-F4E9-52A6A8DFC74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220B79-E033-1FFE-7DA7-4716815A4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8BF73-A926-2DFE-8082-D1A1CDA6EB5C}"/>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52954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5C94C-8E7A-F978-53F2-A0AF69FB4BF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FD6546-9273-AC20-5C0C-238F3DB172A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139-9F87-1280-0CCB-723440293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41CA7E6-48D8-C5AE-D09D-C937E700A5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41AD27-71B9-9A3C-41E1-2EC0A5B60968}"/>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11411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nly_w logo wtrmr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3" indent="-230183">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9" y="484600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rPr>
              <a:t>  </a:t>
            </a:r>
            <a:fld id="{F16E1515-8F3D-DE4D-94E5-8D9BEBCD7A49}" type="slidenum">
              <a:rPr lang="en-US" sz="700" smtClean="0">
                <a:solidFill>
                  <a:schemeClr val="bg1">
                    <a:lumMod val="65000"/>
                  </a:schemeClr>
                </a:solidFill>
              </a:rPr>
              <a:pPr/>
              <a:t>‹#›</a:t>
            </a:fld>
            <a:endParaRPr lang="en-US" sz="700" dirty="0">
              <a:solidFill>
                <a:schemeClr val="bg1">
                  <a:lumMod val="65000"/>
                </a:schemeClr>
              </a:solidFill>
            </a:endParaRPr>
          </a:p>
        </p:txBody>
      </p:sp>
    </p:spTree>
    <p:extLst>
      <p:ext uri="{BB962C8B-B14F-4D97-AF65-F5344CB8AC3E}">
        <p14:creationId xmlns:p14="http://schemas.microsoft.com/office/powerpoint/2010/main" val="1508973826"/>
      </p:ext>
    </p:extLst>
  </p:cSld>
  <p:clrMapOvr>
    <a:masterClrMapping/>
  </p:clrMapOvr>
  <p:extLst>
    <p:ext uri="{DCECCB84-F9BA-43D5-87BE-67443E8EF086}">
      <p15:sldGuideLst xmlns:p15="http://schemas.microsoft.com/office/powerpoint/2012/main">
        <p15:guide id="1" orient="horz" pos="18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4360" y="1486404"/>
            <a:ext cx="3830320" cy="1169551"/>
          </a:xfrm>
        </p:spPr>
        <p:txBody>
          <a:bodyPr lIns="0" tIns="0" rIns="0" bIns="0" anchor="t" anchorCtr="0">
            <a:normAutofit/>
          </a:bodyPr>
          <a:lstStyle>
            <a:lvl1pPr algn="l" fontAlgn="t">
              <a:lnSpc>
                <a:spcPct val="100000"/>
              </a:lnSpc>
              <a:defRPr sz="18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594360" y="2671310"/>
            <a:ext cx="3830320" cy="485140"/>
          </a:xfrm>
        </p:spPr>
        <p:txBody>
          <a:bodyPr lIns="0" tIns="0" rIns="0" bIns="0"/>
          <a:lstStyle>
            <a:lvl1pPr marL="0" indent="0" algn="l">
              <a:buNone/>
              <a:defRPr sz="12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add presenter or presenting org</a:t>
            </a:r>
          </a:p>
        </p:txBody>
      </p:sp>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594361" y="3297128"/>
            <a:ext cx="2714105" cy="243609"/>
          </a:xfrm>
        </p:spPr>
        <p:txBody>
          <a:bodyPr lIns="0" tIns="0" rIns="0" bIns="0"/>
          <a:lstStyle>
            <a:lvl1pPr>
              <a:buNone/>
              <a:defRPr sz="9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594360" y="4140123"/>
            <a:ext cx="2597150" cy="379412"/>
          </a:xfrm>
        </p:spPr>
        <p:txBody>
          <a:bodyPr lIns="0" tIns="0" rIns="0" bIns="0" anchor="t" anchorCtr="0"/>
          <a:lstStyle>
            <a:lvl1pPr>
              <a:buFontTx/>
              <a:buNone/>
              <a:defRPr sz="750">
                <a:solidFill>
                  <a:schemeClr val="bg1">
                    <a:lumMod val="65000"/>
                  </a:schemeClr>
                </a:solidFill>
              </a:defRPr>
            </a:lvl1pPr>
            <a:lvl2pPr>
              <a:buFontTx/>
              <a:buNone/>
              <a:defRPr sz="900">
                <a:solidFill>
                  <a:schemeClr val="bg1">
                    <a:lumMod val="65000"/>
                  </a:schemeClr>
                </a:solidFill>
              </a:defRPr>
            </a:lvl2pPr>
            <a:lvl3pPr>
              <a:buFontTx/>
              <a:buNone/>
              <a:defRPr sz="900">
                <a:solidFill>
                  <a:schemeClr val="bg1">
                    <a:lumMod val="65000"/>
                  </a:schemeClr>
                </a:solidFill>
              </a:defRPr>
            </a:lvl3pPr>
            <a:lvl4pPr>
              <a:buFontTx/>
              <a:buNone/>
              <a:defRPr sz="900">
                <a:solidFill>
                  <a:schemeClr val="bg1">
                    <a:lumMod val="65000"/>
                  </a:schemeClr>
                </a:solidFill>
              </a:defRPr>
            </a:lvl4pPr>
            <a:lvl5pPr>
              <a:buFontTx/>
              <a:buNone/>
              <a:defRPr sz="900">
                <a:solidFill>
                  <a:schemeClr val="bg1">
                    <a:lumMod val="65000"/>
                  </a:schemeClr>
                </a:solidFill>
              </a:defRPr>
            </a:lvl5pPr>
          </a:lstStyle>
          <a:p>
            <a:pPr lvl="0"/>
            <a:r>
              <a:rPr lang="en-US" dirty="0"/>
              <a:t>Click to add LA-UR number</a:t>
            </a:r>
          </a:p>
        </p:txBody>
      </p:sp>
      <p:sp>
        <p:nvSpPr>
          <p:cNvPr id="15" name="TextBox 14">
            <a:extLst>
              <a:ext uri="{FF2B5EF4-FFF2-40B4-BE49-F238E27FC236}">
                <a16:creationId xmlns:a16="http://schemas.microsoft.com/office/drawing/2014/main" id="{B45E8F88-2F04-A24D-B64D-D31A64C16106}"/>
              </a:ext>
            </a:extLst>
          </p:cNvPr>
          <p:cNvSpPr txBox="1"/>
          <p:nvPr userDrawn="1"/>
        </p:nvSpPr>
        <p:spPr>
          <a:xfrm>
            <a:off x="1247381" y="4878443"/>
            <a:ext cx="3888259" cy="57708"/>
          </a:xfrm>
          <a:prstGeom prst="rect">
            <a:avLst/>
          </a:prstGeom>
          <a:noFill/>
        </p:spPr>
        <p:txBody>
          <a:bodyPr wrap="square" lIns="0" tIns="0" rIns="0" bIns="0" rtlCol="0">
            <a:spAutoFit/>
          </a:bodyPr>
          <a:lstStyle/>
          <a:p>
            <a:r>
              <a:rPr lang="en-US" sz="375"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pic>
        <p:nvPicPr>
          <p:cNvPr id="17" name="Picture 16">
            <a:extLst>
              <a:ext uri="{FF2B5EF4-FFF2-40B4-BE49-F238E27FC236}">
                <a16:creationId xmlns:a16="http://schemas.microsoft.com/office/drawing/2014/main" id="{7CA5E6A1-8400-5543-A539-750F492A4E9E}"/>
              </a:ext>
            </a:extLst>
          </p:cNvPr>
          <p:cNvPicPr>
            <a:picLocks noChangeAspect="1"/>
          </p:cNvPicPr>
          <p:nvPr userDrawn="1"/>
        </p:nvPicPr>
        <p:blipFill>
          <a:blip r:embed="rId2"/>
          <a:stretch>
            <a:fillRect/>
          </a:stretch>
        </p:blipFill>
        <p:spPr>
          <a:xfrm>
            <a:off x="487267" y="350043"/>
            <a:ext cx="2957369" cy="649385"/>
          </a:xfrm>
          <a:prstGeom prst="rect">
            <a:avLst/>
          </a:prstGeom>
        </p:spPr>
      </p:pic>
      <p:sp>
        <p:nvSpPr>
          <p:cNvPr id="4" name="Rectangle 3">
            <a:extLst>
              <a:ext uri="{FF2B5EF4-FFF2-40B4-BE49-F238E27FC236}">
                <a16:creationId xmlns:a16="http://schemas.microsoft.com/office/drawing/2014/main" id="{6CC4CCD8-670C-C247-A670-D2A0A7CC0B40}"/>
              </a:ext>
            </a:extLst>
          </p:cNvPr>
          <p:cNvSpPr/>
          <p:nvPr userDrawn="1"/>
        </p:nvSpPr>
        <p:spPr>
          <a:xfrm>
            <a:off x="323850" y="4603880"/>
            <a:ext cx="923530" cy="42752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AB31FDCC-6089-9549-867D-AA161AFF6943}"/>
              </a:ext>
            </a:extLst>
          </p:cNvPr>
          <p:cNvPicPr>
            <a:picLocks noChangeAspect="1"/>
          </p:cNvPicPr>
          <p:nvPr userDrawn="1"/>
        </p:nvPicPr>
        <p:blipFill>
          <a:blip r:embed="rId3"/>
          <a:stretch>
            <a:fillRect/>
          </a:stretch>
        </p:blipFill>
        <p:spPr>
          <a:xfrm>
            <a:off x="594360" y="4782253"/>
            <a:ext cx="590382" cy="212253"/>
          </a:xfrm>
          <a:prstGeom prst="rect">
            <a:avLst/>
          </a:prstGeom>
        </p:spPr>
      </p:pic>
      <p:sp>
        <p:nvSpPr>
          <p:cNvPr id="23" name="Slide Number Placeholder 3">
            <a:extLst>
              <a:ext uri="{FF2B5EF4-FFF2-40B4-BE49-F238E27FC236}">
                <a16:creationId xmlns:a16="http://schemas.microsoft.com/office/drawing/2014/main" id="{D7CC174E-53C7-1C49-8CF1-B008CEDC8F30}"/>
              </a:ext>
            </a:extLst>
          </p:cNvPr>
          <p:cNvSpPr txBox="1">
            <a:spLocks/>
          </p:cNvSpPr>
          <p:nvPr userDrawn="1"/>
        </p:nvSpPr>
        <p:spPr>
          <a:xfrm>
            <a:off x="8641081" y="4876038"/>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bg1">
                    <a:lumMod val="65000"/>
                  </a:schemeClr>
                </a:solidFill>
              </a:rPr>
              <a:t>  </a:t>
            </a:r>
            <a:fld id="{F16E1515-8F3D-DE4D-94E5-8D9BEBCD7A49}" type="slidenum">
              <a:rPr lang="en-US" sz="525" smtClean="0">
                <a:solidFill>
                  <a:schemeClr val="bg1">
                    <a:lumMod val="65000"/>
                  </a:schemeClr>
                </a:solidFill>
              </a:rPr>
              <a:pPr/>
              <a:t>‹#›</a:t>
            </a:fld>
            <a:endParaRPr lang="en-US" sz="525" dirty="0">
              <a:solidFill>
                <a:schemeClr val="bg1">
                  <a:lumMod val="65000"/>
                </a:schemeClr>
              </a:solidFill>
            </a:endParaRPr>
          </a:p>
        </p:txBody>
      </p:sp>
      <p:sp>
        <p:nvSpPr>
          <p:cNvPr id="13" name="Date Placeholder 3">
            <a:extLst>
              <a:ext uri="{FF2B5EF4-FFF2-40B4-BE49-F238E27FC236}">
                <a16:creationId xmlns:a16="http://schemas.microsoft.com/office/drawing/2014/main" id="{7064C590-9A87-3D4E-AB4F-7D32D78B18F2}"/>
              </a:ext>
            </a:extLst>
          </p:cNvPr>
          <p:cNvSpPr txBox="1">
            <a:spLocks/>
          </p:cNvSpPr>
          <p:nvPr userDrawn="1"/>
        </p:nvSpPr>
        <p:spPr>
          <a:xfrm>
            <a:off x="8074152" y="4876038"/>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525" dirty="0"/>
          </a:p>
          <a:p>
            <a:endParaRPr lang="en-US" sz="525" dirty="0"/>
          </a:p>
        </p:txBody>
      </p:sp>
    </p:spTree>
    <p:extLst>
      <p:ext uri="{BB962C8B-B14F-4D97-AF65-F5344CB8AC3E}">
        <p14:creationId xmlns:p14="http://schemas.microsoft.com/office/powerpoint/2010/main" val="10816040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1" y="0"/>
            <a:ext cx="4109013"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594361" y="457200"/>
            <a:ext cx="4220707" cy="669156"/>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594360" y="1142999"/>
            <a:ext cx="4220708" cy="3326130"/>
          </a:xfrm>
        </p:spPr>
        <p:txBody>
          <a:bodyPr lIns="0" tIns="0" rIns="0" bIns="0">
            <a:noAutofit/>
          </a:bodyPr>
          <a:lstStyle>
            <a:lvl1pPr marL="172641" indent="-172641">
              <a:lnSpc>
                <a:spcPct val="100000"/>
              </a:lnSpc>
              <a:spcBef>
                <a:spcPts val="45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7" name="Text Placeholder 13">
            <a:extLst>
              <a:ext uri="{FF2B5EF4-FFF2-40B4-BE49-F238E27FC236}">
                <a16:creationId xmlns:a16="http://schemas.microsoft.com/office/drawing/2014/main" id="{5D34A9EF-0B3B-194B-A31B-0DF154086A04}"/>
              </a:ext>
            </a:extLst>
          </p:cNvPr>
          <p:cNvSpPr>
            <a:spLocks noGrp="1"/>
          </p:cNvSpPr>
          <p:nvPr>
            <p:ph type="body" sz="quarter" idx="18" hasCustomPrompt="1"/>
          </p:nvPr>
        </p:nvSpPr>
        <p:spPr>
          <a:xfrm>
            <a:off x="3309813" y="4473710"/>
            <a:ext cx="1505254" cy="4251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521503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1" y="457200"/>
            <a:ext cx="7994055" cy="669156"/>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594361" y="1142999"/>
            <a:ext cx="7994055" cy="3326130"/>
          </a:xfrm>
        </p:spPr>
        <p:txBody>
          <a:bodyPr wrap="square" lIns="0" tIns="0" rIns="0" bIns="0">
            <a:noAutofit/>
          </a:bodyPr>
          <a:lstStyle>
            <a:lvl1pPr marL="172641" indent="-172641">
              <a:lnSpc>
                <a:spcPct val="100000"/>
              </a:lnSpc>
              <a:spcBef>
                <a:spcPts val="450"/>
              </a:spcBef>
              <a:tabLst/>
              <a:defRPr>
                <a:solidFill>
                  <a:schemeClr val="tx1"/>
                </a:solidFill>
              </a:defRPr>
            </a:lvl1pPr>
            <a:lvl2pPr marL="345281" indent="-172641">
              <a:tabLst/>
              <a:defRPr>
                <a:solidFill>
                  <a:schemeClr val="tx1"/>
                </a:solidFill>
              </a:defRPr>
            </a:lvl2pPr>
            <a:lvl3pPr>
              <a:defRPr>
                <a:solidFill>
                  <a:schemeClr val="tx1"/>
                </a:solidFill>
              </a:defRPr>
            </a:lvl3pPr>
            <a:lvl4pPr marL="685800" indent="-170260">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679352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1" y="457200"/>
            <a:ext cx="7994055" cy="669156"/>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594361" y="1142999"/>
            <a:ext cx="7994055" cy="3326130"/>
          </a:xfrm>
        </p:spPr>
        <p:txBody>
          <a:bodyPr lIns="0" tIns="0" rIns="0" bIns="0">
            <a:noAutofit/>
          </a:bodyPr>
          <a:lstStyle>
            <a:lvl1pPr marL="172641" indent="-172641">
              <a:lnSpc>
                <a:spcPct val="100000"/>
              </a:lnSpc>
              <a:spcBef>
                <a:spcPts val="45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8" name="Slide Number Placeholder 3">
            <a:extLst>
              <a:ext uri="{FF2B5EF4-FFF2-40B4-BE49-F238E27FC236}">
                <a16:creationId xmlns:a16="http://schemas.microsoft.com/office/drawing/2014/main" id="{7D97BA8D-44CF-D848-8EB4-22EBD02354E0}"/>
              </a:ext>
            </a:extLst>
          </p:cNvPr>
          <p:cNvSpPr txBox="1">
            <a:spLocks/>
          </p:cNvSpPr>
          <p:nvPr userDrawn="1"/>
        </p:nvSpPr>
        <p:spPr>
          <a:xfrm>
            <a:off x="8641081" y="4876038"/>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bg1">
                    <a:lumMod val="65000"/>
                  </a:schemeClr>
                </a:solidFill>
              </a:rPr>
              <a:t>  </a:t>
            </a:r>
            <a:fld id="{F16E1515-8F3D-DE4D-94E5-8D9BEBCD7A49}" type="slidenum">
              <a:rPr lang="en-US" sz="525" smtClean="0">
                <a:solidFill>
                  <a:schemeClr val="bg1">
                    <a:lumMod val="65000"/>
                  </a:schemeClr>
                </a:solidFill>
              </a:rPr>
              <a:pPr/>
              <a:t>‹#›</a:t>
            </a:fld>
            <a:endParaRPr lang="en-US" sz="525" dirty="0">
              <a:solidFill>
                <a:schemeClr val="bg1">
                  <a:lumMod val="65000"/>
                </a:schemeClr>
              </a:solidFill>
            </a:endParaRPr>
          </a:p>
        </p:txBody>
      </p:sp>
    </p:spTree>
    <p:extLst>
      <p:ext uri="{BB962C8B-B14F-4D97-AF65-F5344CB8AC3E}">
        <p14:creationId xmlns:p14="http://schemas.microsoft.com/office/powerpoint/2010/main" val="3057196441"/>
      </p:ext>
    </p:extLst>
  </p:cSld>
  <p:clrMapOvr>
    <a:masterClrMapping/>
  </p:clrMapOvr>
  <p:extLst>
    <p:ext uri="{DCECCB84-F9BA-43D5-87BE-67443E8EF086}">
      <p15:sldGuideLst xmlns:p15="http://schemas.microsoft.com/office/powerpoint/2012/main">
        <p15:guide id="1" orient="horz" pos="408">
          <p15:clr>
            <a:srgbClr val="FBAE40"/>
          </p15:clr>
        </p15:guide>
        <p15:guide id="2" pos="20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594361" y="1143001"/>
            <a:ext cx="7994054" cy="272381"/>
          </a:xfrm>
        </p:spPr>
        <p:txBody>
          <a:bodyPr lIns="0" tIns="0" rIns="0" bIns="0"/>
          <a:lstStyle>
            <a:lvl1pPr marL="0" indent="0">
              <a:lnSpc>
                <a:spcPct val="100000"/>
              </a:lnSpc>
              <a:spcBef>
                <a:spcPts val="0"/>
              </a:spcBef>
              <a:buNone/>
              <a:defRPr sz="13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594361" y="457200"/>
            <a:ext cx="7994055" cy="669156"/>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594361" y="1508761"/>
            <a:ext cx="7994055" cy="2948939"/>
          </a:xfrm>
        </p:spPr>
        <p:txBody>
          <a:bodyPr lIns="0" tIns="0" rIns="0" bIns="0">
            <a:noAutofit/>
          </a:bodyPr>
          <a:lstStyle>
            <a:lvl1pPr marL="137160" indent="-137160">
              <a:lnSpc>
                <a:spcPct val="100000"/>
              </a:lnSpc>
              <a:spcBef>
                <a:spcPts val="45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67358604"/>
      </p:ext>
    </p:extLst>
  </p:cSld>
  <p:clrMapOvr>
    <a:masterClrMapping/>
  </p:clrMapOvr>
  <p:extLst>
    <p:ext uri="{DCECCB84-F9BA-43D5-87BE-67443E8EF086}">
      <p15:sldGuideLst xmlns:p15="http://schemas.microsoft.com/office/powerpoint/2012/main">
        <p15:guide id="1" orient="horz" pos="3744">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46627"/>
      </p:ext>
    </p:extLst>
  </p:cSld>
  <p:clrMapOvr>
    <a:masterClrMapping/>
  </p:clrMapOvr>
  <p:extLst>
    <p:ext uri="{DCECCB84-F9BA-43D5-87BE-67443E8EF086}">
      <p15:sldGuideLst xmlns:p15="http://schemas.microsoft.com/office/powerpoint/2012/main">
        <p15:guide id="1" orient="horz" pos="400">
          <p15:clr>
            <a:srgbClr val="FBAE40"/>
          </p15:clr>
        </p15:guide>
        <p15:guide id="2" pos="2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DBF6C-0676-5247-8404-7764B27D9124}"/>
              </a:ext>
            </a:extLst>
          </p:cNvPr>
          <p:cNvSpPr/>
          <p:nvPr userDrawn="1"/>
        </p:nvSpPr>
        <p:spPr>
          <a:xfrm>
            <a:off x="0" y="0"/>
            <a:ext cx="5029200"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1" y="0"/>
            <a:ext cx="4109013" cy="5143500"/>
          </a:xfrm>
          <a:noFill/>
          <a:ln>
            <a:noFill/>
          </a:ln>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594360" y="457200"/>
            <a:ext cx="4209134" cy="669156"/>
          </a:xfrm>
        </p:spPr>
        <p:txBody>
          <a:bodyPr lIns="0" tIns="0" rIns="0" bIns="0">
            <a:noAutofit/>
          </a:bodyPr>
          <a:lstStyle>
            <a:lvl1pPr marL="0" indent="0">
              <a:lnSpc>
                <a:spcPct val="100000"/>
              </a:lnSpc>
              <a:spcBef>
                <a:spcPts val="0"/>
              </a:spcBef>
              <a:buNone/>
              <a:defRPr sz="18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298553" y="4471417"/>
            <a:ext cx="1505254" cy="4251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594360" y="1142999"/>
            <a:ext cx="4209134" cy="3326130"/>
          </a:xfrm>
        </p:spPr>
        <p:txBody>
          <a:bodyPr lIns="0" tIns="0" rIns="0" bIns="0">
            <a:noAutofit/>
          </a:bodyPr>
          <a:lstStyle>
            <a:lvl1pPr marL="137160" indent="-137160">
              <a:lnSpc>
                <a:spcPct val="100000"/>
              </a:lnSpc>
              <a:spcBef>
                <a:spcPts val="45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4FFBA5F7-9297-584B-8D03-94A595A48037}"/>
              </a:ext>
            </a:extLst>
          </p:cNvPr>
          <p:cNvPicPr>
            <a:picLocks noChangeAspect="1"/>
          </p:cNvPicPr>
          <p:nvPr userDrawn="1"/>
        </p:nvPicPr>
        <p:blipFill>
          <a:blip r:embed="rId2"/>
          <a:stretch>
            <a:fillRect/>
          </a:stretch>
        </p:blipFill>
        <p:spPr>
          <a:xfrm>
            <a:off x="283464" y="4814317"/>
            <a:ext cx="1307592" cy="191780"/>
          </a:xfrm>
          <a:prstGeom prst="rect">
            <a:avLst/>
          </a:prstGeom>
        </p:spPr>
      </p:pic>
    </p:spTree>
    <p:extLst>
      <p:ext uri="{BB962C8B-B14F-4D97-AF65-F5344CB8AC3E}">
        <p14:creationId xmlns:p14="http://schemas.microsoft.com/office/powerpoint/2010/main" val="8831597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029201" y="2571750"/>
            <a:ext cx="4109012" cy="2571750"/>
          </a:xfrm>
          <a:noFill/>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1" y="0"/>
            <a:ext cx="4109013" cy="2571750"/>
          </a:xfrm>
          <a:noFill/>
          <a:ln>
            <a:noFill/>
          </a:ln>
        </p:spPr>
        <p:txBody>
          <a:bodyPr/>
          <a:lstStyle>
            <a:lvl1pPr marL="128588" marR="0" indent="-128588" algn="l" defTabSz="514350" rtl="0" eaLnBrk="1" fontAlgn="auto" latinLnBrk="0" hangingPunct="1">
              <a:lnSpc>
                <a:spcPct val="90000"/>
              </a:lnSpc>
              <a:spcBef>
                <a:spcPts val="563"/>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594360" y="457200"/>
            <a:ext cx="4209134" cy="667512"/>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594361" y="1142999"/>
            <a:ext cx="4209134" cy="3326130"/>
          </a:xfrm>
        </p:spPr>
        <p:txBody>
          <a:bodyPr lIns="0" tIns="0" rIns="0" bIns="0">
            <a:noAutofit/>
          </a:bodyPr>
          <a:lstStyle>
            <a:lvl1pPr marL="137160" indent="-137160">
              <a:lnSpc>
                <a:spcPct val="100000"/>
              </a:lnSpc>
              <a:spcBef>
                <a:spcPts val="45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67083F3C-D625-D64B-9FAF-52D8669C9AC1}"/>
              </a:ext>
            </a:extLst>
          </p:cNvPr>
          <p:cNvSpPr>
            <a:spLocks noGrp="1"/>
          </p:cNvSpPr>
          <p:nvPr>
            <p:ph type="body" sz="quarter" idx="18" hasCustomPrompt="1"/>
          </p:nvPr>
        </p:nvSpPr>
        <p:spPr>
          <a:xfrm>
            <a:off x="3298553" y="4471417"/>
            <a:ext cx="1505254" cy="4251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17193620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029200" y="2571750"/>
            <a:ext cx="4074290" cy="2571750"/>
          </a:xfrm>
          <a:noFill/>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1" y="0"/>
            <a:ext cx="5029199"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029201" y="0"/>
            <a:ext cx="4074289" cy="2571750"/>
          </a:xfrm>
          <a:noFill/>
          <a:ln>
            <a:noFill/>
          </a:ln>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594360" y="457200"/>
            <a:ext cx="4206240" cy="667512"/>
          </a:xfrm>
        </p:spPr>
        <p:txBody>
          <a:bodyPr lIns="0" tIns="0" rIns="0" bIns="0">
            <a:noAutofit/>
          </a:bodyPr>
          <a:lstStyle>
            <a:lvl1pPr marL="0" indent="0">
              <a:lnSpc>
                <a:spcPct val="100000"/>
              </a:lnSpc>
              <a:spcBef>
                <a:spcPts val="0"/>
              </a:spcBef>
              <a:buNone/>
              <a:defRPr sz="18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594361" y="1142999"/>
            <a:ext cx="4206240" cy="3326130"/>
          </a:xfrm>
        </p:spPr>
        <p:txBody>
          <a:bodyPr lIns="0" tIns="0" rIns="0" bIns="0">
            <a:noAutofit/>
          </a:bodyPr>
          <a:lstStyle>
            <a:lvl1pPr marL="137160" indent="-137160">
              <a:lnSpc>
                <a:spcPct val="100000"/>
              </a:lnSpc>
              <a:spcBef>
                <a:spcPts val="45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719CB5B1-06C6-C34A-A15E-EAC198045733}"/>
              </a:ext>
            </a:extLst>
          </p:cNvPr>
          <p:cNvSpPr>
            <a:spLocks noGrp="1"/>
          </p:cNvSpPr>
          <p:nvPr>
            <p:ph type="body" sz="quarter" idx="18" hasCustomPrompt="1"/>
          </p:nvPr>
        </p:nvSpPr>
        <p:spPr>
          <a:xfrm>
            <a:off x="3286978" y="4471417"/>
            <a:ext cx="1505254" cy="4251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pic>
        <p:nvPicPr>
          <p:cNvPr id="11" name="Picture 10">
            <a:extLst>
              <a:ext uri="{FF2B5EF4-FFF2-40B4-BE49-F238E27FC236}">
                <a16:creationId xmlns:a16="http://schemas.microsoft.com/office/drawing/2014/main" id="{BF67F501-30A3-3C4A-9353-DF0C9221DE9E}"/>
              </a:ext>
            </a:extLst>
          </p:cNvPr>
          <p:cNvPicPr>
            <a:picLocks noChangeAspect="1"/>
          </p:cNvPicPr>
          <p:nvPr userDrawn="1"/>
        </p:nvPicPr>
        <p:blipFill>
          <a:blip r:embed="rId2"/>
          <a:stretch>
            <a:fillRect/>
          </a:stretch>
        </p:blipFill>
        <p:spPr>
          <a:xfrm>
            <a:off x="283464" y="4814317"/>
            <a:ext cx="1307592" cy="191780"/>
          </a:xfrm>
          <a:prstGeom prst="rect">
            <a:avLst/>
          </a:prstGeom>
        </p:spPr>
      </p:pic>
    </p:spTree>
    <p:extLst>
      <p:ext uri="{BB962C8B-B14F-4D97-AF65-F5344CB8AC3E}">
        <p14:creationId xmlns:p14="http://schemas.microsoft.com/office/powerpoint/2010/main" val="21419417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594360" y="1143001"/>
            <a:ext cx="3840480" cy="272381"/>
          </a:xfrm>
        </p:spPr>
        <p:txBody>
          <a:bodyPr lIns="0" tIns="0" rIns="0" bIns="0"/>
          <a:lstStyle>
            <a:lvl1pPr marL="0" indent="0">
              <a:lnSpc>
                <a:spcPct val="100000"/>
              </a:lnSpc>
              <a:spcBef>
                <a:spcPts val="0"/>
              </a:spcBef>
              <a:buNone/>
              <a:defRPr sz="13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594360" y="457200"/>
            <a:ext cx="7991856" cy="665226"/>
          </a:xfrm>
        </p:spPr>
        <p:txBody>
          <a:bodyPr lIns="0" tIns="0" rIns="0" bIns="0">
            <a:noAutofit/>
          </a:bodyPr>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749800" y="1143001"/>
            <a:ext cx="3840480" cy="272381"/>
          </a:xfrm>
        </p:spPr>
        <p:txBody>
          <a:bodyPr lIns="0" tIns="0" rIns="0" bIns="0"/>
          <a:lstStyle>
            <a:lvl1pPr marL="0" indent="0">
              <a:lnSpc>
                <a:spcPct val="100000"/>
              </a:lnSpc>
              <a:spcBef>
                <a:spcPts val="0"/>
              </a:spcBef>
              <a:buNone/>
              <a:defRPr sz="13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594360" y="1508760"/>
            <a:ext cx="3840480" cy="3057454"/>
          </a:xfrm>
        </p:spPr>
        <p:txBody>
          <a:bodyPr lIns="0" tIns="0" rIns="0" bIns="0">
            <a:noAutofit/>
          </a:bodyPr>
          <a:lstStyle>
            <a:lvl1pPr marL="137160" indent="-137160">
              <a:lnSpc>
                <a:spcPct val="100000"/>
              </a:lnSpc>
              <a:spcBef>
                <a:spcPts val="45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749800" y="1508760"/>
            <a:ext cx="3840480" cy="3057454"/>
          </a:xfrm>
        </p:spPr>
        <p:txBody>
          <a:bodyPr lIns="0" tIns="0" rIns="0" bIns="0">
            <a:noAutofit/>
          </a:bodyPr>
          <a:lstStyle>
            <a:lvl1pPr marL="137160" indent="-137160">
              <a:lnSpc>
                <a:spcPct val="100000"/>
              </a:lnSpc>
              <a:spcBef>
                <a:spcPts val="45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660174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594360" y="457200"/>
            <a:ext cx="7991856" cy="667512"/>
          </a:xfrm>
        </p:spPr>
        <p:txBody>
          <a:bodyPr lIns="0" tIns="0" rIns="0" bIns="0" anchor="t" anchorCtr="0">
            <a:normAutofit/>
          </a:bodyPr>
          <a:lstStyle>
            <a:lvl1pPr algn="l">
              <a:lnSpc>
                <a:spcPct val="100000"/>
              </a:lnSpc>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594360" y="1143000"/>
            <a:ext cx="3685032"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594360" y="3520440"/>
            <a:ext cx="3685032" cy="181084"/>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594360" y="3840480"/>
            <a:ext cx="3685032" cy="731520"/>
          </a:xfrm>
        </p:spPr>
        <p:txBody>
          <a:bodyPr lIns="0" tIns="0" rIns="0" bIns="0"/>
          <a:lstStyle>
            <a:lvl1pPr marL="0" indent="0">
              <a:lnSpc>
                <a:spcPct val="100000"/>
              </a:lnSpc>
              <a:spcBef>
                <a:spcPts val="45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594360" y="3246120"/>
            <a:ext cx="3685032" cy="1828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4901184" y="1143000"/>
            <a:ext cx="3685032"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4901184" y="3520440"/>
            <a:ext cx="3685032" cy="181084"/>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4901184" y="3840480"/>
            <a:ext cx="3685032" cy="731520"/>
          </a:xfrm>
        </p:spPr>
        <p:txBody>
          <a:bodyPr lIns="0" tIns="0" rIns="0" bIns="0"/>
          <a:lstStyle>
            <a:lvl1pPr marL="0" indent="0">
              <a:lnSpc>
                <a:spcPct val="100000"/>
              </a:lnSpc>
              <a:spcBef>
                <a:spcPts val="45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4901184" y="3246120"/>
            <a:ext cx="3685032" cy="1828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72102974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594360" y="1143000"/>
            <a:ext cx="2493282"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594360" y="3520440"/>
            <a:ext cx="2496312"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594360" y="3840480"/>
            <a:ext cx="2496312"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594360" y="457200"/>
            <a:ext cx="7991856" cy="667512"/>
          </a:xfrm>
        </p:spPr>
        <p:txBody>
          <a:bodyPr lIns="0" tIns="0" rIns="0" bIns="0" anchor="t" anchorCtr="0">
            <a:normAutofit/>
          </a:bodyPr>
          <a:lstStyle>
            <a:lvl1pPr algn="l">
              <a:lnSpc>
                <a:spcPct val="100000"/>
              </a:lnSpc>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594360" y="3246120"/>
            <a:ext cx="2496312"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54540" y="1143000"/>
            <a:ext cx="2496312"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63132" y="3520440"/>
            <a:ext cx="2496312"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63132" y="3840480"/>
            <a:ext cx="2496312"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63131" y="3246120"/>
            <a:ext cx="2496312"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093968" y="1143000"/>
            <a:ext cx="2496312"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04128" y="3520440"/>
            <a:ext cx="2496312" cy="182880"/>
          </a:xfrm>
        </p:spPr>
        <p:txBody>
          <a:bodyPr lIns="0" tIns="0" rIns="0" bIns="0"/>
          <a:lstStyle>
            <a:lvl1pPr marL="0" indent="0">
              <a:lnSpc>
                <a:spcPct val="100000"/>
              </a:lnSpc>
              <a:spcBef>
                <a:spcPts val="0"/>
              </a:spcBef>
              <a:buNone/>
              <a:defRPr sz="105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04983" y="3840480"/>
            <a:ext cx="2496312"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03418" y="3246120"/>
            <a:ext cx="2496312"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4219533982"/>
      </p:ext>
    </p:extLst>
  </p:cSld>
  <p:clrMapOvr>
    <a:masterClrMapping/>
  </p:clrMapOvr>
  <p:extLst>
    <p:ext uri="{DCECCB84-F9BA-43D5-87BE-67443E8EF086}">
      <p15:sldGuideLst xmlns:p15="http://schemas.microsoft.com/office/powerpoint/2012/main">
        <p15:guide id="1" orient="horz" pos="48">
          <p15:clr>
            <a:srgbClr val="FBAE40"/>
          </p15:clr>
        </p15:guide>
        <p15:guide id="2" pos="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41134"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770839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594360" y="1143000"/>
            <a:ext cx="1828800"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594360" y="3520440"/>
            <a:ext cx="1828800"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594360" y="3840480"/>
            <a:ext cx="1828800"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594360" y="3246120"/>
            <a:ext cx="1828800"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594360" y="457200"/>
            <a:ext cx="7991856" cy="667512"/>
          </a:xfrm>
        </p:spPr>
        <p:txBody>
          <a:bodyPr lIns="0" tIns="0" rIns="0" bIns="0" anchor="t" anchorCtr="0">
            <a:normAutofit/>
          </a:bodyPr>
          <a:lstStyle>
            <a:lvl1pPr algn="l">
              <a:lnSpc>
                <a:spcPct val="100000"/>
              </a:lnSpc>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38260" y="1143000"/>
            <a:ext cx="1828800"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38260" y="3520440"/>
            <a:ext cx="1828800"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38260" y="3840480"/>
            <a:ext cx="1828800"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38260" y="3246120"/>
            <a:ext cx="1828800"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00740" y="1143000"/>
            <a:ext cx="1828800"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00740" y="3520440"/>
            <a:ext cx="1828800"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00740" y="3840480"/>
            <a:ext cx="1828800"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00740" y="3246120"/>
            <a:ext cx="1828800"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757416" y="1143000"/>
            <a:ext cx="1828800" cy="2029968"/>
          </a:xfrm>
        </p:spPr>
        <p:txBody>
          <a:bodyPr/>
          <a:lstStyle>
            <a:lvl1pPr marL="128588" marR="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757416" y="3520440"/>
            <a:ext cx="1828800" cy="182880"/>
          </a:xfrm>
        </p:spPr>
        <p:txBody>
          <a:bodyPr lIns="0" tIns="0" rIns="0" bIns="0"/>
          <a:lstStyle>
            <a:lvl1pPr marL="0" indent="0">
              <a:lnSpc>
                <a:spcPct val="100000"/>
              </a:lnSpc>
              <a:spcBef>
                <a:spcPts val="0"/>
              </a:spcBef>
              <a:buNone/>
              <a:defRPr sz="105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757416" y="3840480"/>
            <a:ext cx="1828800" cy="731520"/>
          </a:xfrm>
        </p:spPr>
        <p:txBody>
          <a:bodyPr lIns="0" tIns="0" rIns="0" bIns="0"/>
          <a:lstStyle>
            <a:lvl1pPr marL="0" indent="0">
              <a:lnSpc>
                <a:spcPct val="100000"/>
              </a:lnSpc>
              <a:spcBef>
                <a:spcPts val="0"/>
              </a:spcBef>
              <a:buFont typeface="Arial" panose="020B0604020202020204" pitchFamily="34" charset="0"/>
              <a:buNone/>
              <a:defRPr sz="825"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757416" y="3246120"/>
            <a:ext cx="1828800" cy="182880"/>
          </a:xfrm>
        </p:spPr>
        <p:txBody>
          <a:bodyPr lIns="0" tIns="0" rIns="0" bIns="0">
            <a:normAutofit/>
          </a:bodyPr>
          <a:lstStyle>
            <a:lvl1pPr marL="0" indent="0">
              <a:lnSpc>
                <a:spcPct val="100000"/>
              </a:lnSpc>
              <a:spcBef>
                <a:spcPts val="0"/>
              </a:spcBef>
              <a:buNone/>
              <a:defRPr sz="675"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23305317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594360" y="457200"/>
            <a:ext cx="7991856" cy="667512"/>
          </a:xfrm>
        </p:spPr>
        <p:txBody>
          <a:bodyPr lIns="0" tIns="0" rIns="0" bIns="0" anchor="t" anchorCtr="0">
            <a:normAutofit/>
          </a:bodyPr>
          <a:lstStyle>
            <a:lvl1pPr algn="l">
              <a:lnSpc>
                <a:spcPct val="100000"/>
              </a:lnSpc>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594361" y="1143000"/>
            <a:ext cx="7991856" cy="3106216"/>
          </a:xfrm>
        </p:spPr>
        <p:txBody>
          <a:bodyPr/>
          <a:lstStyle>
            <a:lvl1pPr>
              <a:buNone/>
              <a:defRPr sz="12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594360" y="4396742"/>
            <a:ext cx="7991856" cy="182880"/>
          </a:xfrm>
        </p:spPr>
        <p:txBody>
          <a:bodyPr lIns="0" tIns="0" rIns="0" bIns="0">
            <a:normAutofit/>
          </a:bodyPr>
          <a:lstStyle>
            <a:lvl1pPr marL="0" indent="0">
              <a:lnSpc>
                <a:spcPct val="100000"/>
              </a:lnSpc>
              <a:spcBef>
                <a:spcPts val="0"/>
              </a:spcBef>
              <a:buNone/>
              <a:defRPr sz="75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1053548" y="1"/>
            <a:ext cx="787021"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1053548" y="999243"/>
            <a:ext cx="787021"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1053548" y="2036192"/>
            <a:ext cx="787021"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1053548" y="3073141"/>
            <a:ext cx="787021"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5"/>
            <a:ext cx="1518118" cy="369332"/>
          </a:xfrm>
          <a:prstGeom prst="rect">
            <a:avLst/>
          </a:prstGeom>
          <a:noFill/>
        </p:spPr>
        <p:txBody>
          <a:bodyPr wrap="square" rtlCol="0">
            <a:spAutoFit/>
          </a:bodyPr>
          <a:lstStyle/>
          <a:p>
            <a:r>
              <a:rPr lang="en-US" sz="900" dirty="0">
                <a:solidFill>
                  <a:schemeClr val="tx1"/>
                </a:solidFill>
                <a:latin typeface="Arial" panose="020B0604020202020204" pitchFamily="34" charset="0"/>
                <a:cs typeface="Arial" panose="020B0604020202020204" pitchFamily="34" charset="0"/>
              </a:rPr>
              <a:t>LANL-APPROVED </a:t>
            </a:r>
          </a:p>
          <a:p>
            <a:r>
              <a:rPr lang="en-US" sz="9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236755" y="-2496"/>
            <a:ext cx="1307950" cy="276999"/>
          </a:xfrm>
          <a:prstGeom prst="rect">
            <a:avLst/>
          </a:prstGeom>
          <a:noFill/>
        </p:spPr>
        <p:txBody>
          <a:bodyPr wrap="square" rtlCol="0">
            <a:spAutoFit/>
          </a:bodyPr>
          <a:lstStyle/>
          <a:p>
            <a:r>
              <a:rPr lang="en-US" sz="6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236755" y="987317"/>
            <a:ext cx="1307950" cy="184666"/>
          </a:xfrm>
          <a:prstGeom prst="rect">
            <a:avLst/>
          </a:prstGeom>
          <a:noFill/>
        </p:spPr>
        <p:txBody>
          <a:bodyPr wrap="square" rtlCol="0">
            <a:spAutoFit/>
          </a:bodyPr>
          <a:lstStyle/>
          <a:p>
            <a:r>
              <a:rPr lang="en-US" sz="6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236755" y="2033693"/>
            <a:ext cx="1307950" cy="184666"/>
          </a:xfrm>
          <a:prstGeom prst="rect">
            <a:avLst/>
          </a:prstGeom>
          <a:noFill/>
        </p:spPr>
        <p:txBody>
          <a:bodyPr wrap="square" rtlCol="0">
            <a:spAutoFit/>
          </a:bodyPr>
          <a:lstStyle/>
          <a:p>
            <a:r>
              <a:rPr lang="en-US" sz="6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236755" y="3080069"/>
            <a:ext cx="1307950" cy="276999"/>
          </a:xfrm>
          <a:prstGeom prst="rect">
            <a:avLst/>
          </a:prstGeom>
          <a:noFill/>
        </p:spPr>
        <p:txBody>
          <a:bodyPr wrap="square" rtlCol="0">
            <a:spAutoFit/>
          </a:bodyPr>
          <a:lstStyle/>
          <a:p>
            <a:r>
              <a:rPr lang="en-US" sz="6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1053548" y="4156184"/>
            <a:ext cx="787021"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236755" y="4163111"/>
            <a:ext cx="1307950" cy="184666"/>
          </a:xfrm>
          <a:prstGeom prst="rect">
            <a:avLst/>
          </a:prstGeom>
          <a:noFill/>
        </p:spPr>
        <p:txBody>
          <a:bodyPr wrap="square" rtlCol="0">
            <a:spAutoFit/>
          </a:bodyPr>
          <a:lstStyle/>
          <a:p>
            <a:r>
              <a:rPr lang="en-US" sz="6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32671793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0F7E"/>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08D6594-864F-70BE-3AE8-E81E05E530D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57374" y="1486404"/>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a:t>Click to add title of presentation</a:t>
            </a:r>
          </a:p>
        </p:txBody>
      </p:sp>
      <p:sp>
        <p:nvSpPr>
          <p:cNvPr id="3" name="Subtitle 2"/>
          <p:cNvSpPr>
            <a:spLocks noGrp="1"/>
          </p:cNvSpPr>
          <p:nvPr>
            <p:ph type="subTitle" idx="1" hasCustomPrompt="1"/>
          </p:nvPr>
        </p:nvSpPr>
        <p:spPr>
          <a:xfrm>
            <a:off x="457200" y="2671310"/>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1" y="3297128"/>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9" y="4849123"/>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rPr>
              <a:t>  </a:t>
            </a:r>
            <a:fld id="{F16E1515-8F3D-DE4D-94E5-8D9BEBCD7A49}" type="slidenum">
              <a:rPr lang="en-US" sz="700" smtClean="0">
                <a:solidFill>
                  <a:schemeClr val="bg1">
                    <a:lumMod val="65000"/>
                  </a:schemeClr>
                </a:solidFill>
              </a:rPr>
              <a:pPr/>
              <a:t>‹#›</a:t>
            </a:fld>
            <a:endParaRPr lang="en-US" sz="700"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3"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z="700" smtClean="0"/>
              <a:pPr/>
              <a:t>6/21/2023</a:t>
            </a:fld>
            <a:endParaRPr lang="en-US" sz="700"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1" y="4140123"/>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6402" y="4751401"/>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3" y="4859908"/>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9861774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09AF9-6729-8585-4D68-0DD9499FEE0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85D681B-B2BE-1BA4-4C83-7CFC852499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20424C-6070-655C-6576-07EE9D7CECDF}"/>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1149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5A90-38ED-C1A1-0709-EFEF8915293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4D315D-BECF-D7D1-FD52-773635509DC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B51EE5-E6CC-F7A5-FECA-8C0D392E1CE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0A5C19-735C-8089-3B9A-475FBCB4F6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FC927-9C54-755E-ED2D-0BA958321BA6}"/>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145303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D293-8F3A-366D-09A2-50954D308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2D5EC-94F8-1EF5-259B-071F76F09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EDCFB-0D87-42C0-A3AE-3D8F6887116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0597835-2271-B3A9-9D4A-B5B3F1A324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A1EA4-6C87-41E4-42F3-0BFB4C034FF8}"/>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64575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344D-F2F5-C86B-CD08-24064AD6579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0BECE4-F9FB-E917-28CD-CD75C820C9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2CFE39-2A7E-4886-4E7E-0F74437F9C6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B28255-8546-8649-DA43-F6622AB2C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0EB69-6326-4A0A-1F73-EC4D2B958FC5}"/>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05148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EC26-18A6-E76D-038F-4E39AC73D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0BAFD-FB43-5643-72AD-7459E2AB1F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FD812-7084-7D97-BA64-DD454EDF557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9C1FC-8AB1-6599-7B70-3612559436D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6FE616-DE8F-2754-D9B8-A3AFCBF51C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5EB0B3-0A6F-4DA4-EDC1-E2043B1BC220}"/>
              </a:ext>
            </a:extLst>
          </p:cNvPr>
          <p:cNvSpPr>
            <a:spLocks noGrp="1"/>
          </p:cNvSpPr>
          <p:nvPr>
            <p:ph type="sldNum" sz="quarter" idx="12"/>
          </p:nvPr>
        </p:nvSpPr>
        <p:spPr/>
        <p:txBody>
          <a:bodyPr/>
          <a:lstStyle/>
          <a:p>
            <a:fld id="{D766FE7C-96B1-44B1-882C-642D86FCFE51}" type="slidenum">
              <a:rPr lang="en-US" smtClean="0"/>
              <a:t>‹#›</a:t>
            </a:fld>
            <a:endParaRPr lang="en-US" dirty="0"/>
          </a:p>
        </p:txBody>
      </p:sp>
    </p:spTree>
    <p:extLst>
      <p:ext uri="{BB962C8B-B14F-4D97-AF65-F5344CB8AC3E}">
        <p14:creationId xmlns:p14="http://schemas.microsoft.com/office/powerpoint/2010/main" val="35860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41134"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pic>
        <p:nvPicPr>
          <p:cNvPr id="5" name="Picture 4">
            <a:extLst>
              <a:ext uri="{FF2B5EF4-FFF2-40B4-BE49-F238E27FC236}">
                <a16:creationId xmlns:a16="http://schemas.microsoft.com/office/drawing/2014/main" id="{623E6DA8-3890-30E1-7138-79B2CEA6489A}"/>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453480" y="4689924"/>
            <a:ext cx="256079" cy="256079"/>
          </a:xfrm>
          <a:prstGeom prst="rect">
            <a:avLst/>
          </a:prstGeom>
        </p:spPr>
      </p:pic>
      <p:pic>
        <p:nvPicPr>
          <p:cNvPr id="9" name="Picture 8">
            <a:extLst>
              <a:ext uri="{FF2B5EF4-FFF2-40B4-BE49-F238E27FC236}">
                <a16:creationId xmlns:a16="http://schemas.microsoft.com/office/drawing/2014/main" id="{6EB86085-095A-D4ED-EB14-E70DE835B764}"/>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444103" y="4762895"/>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707" r:id="rId3"/>
    <p:sldLayoutId id="2147483708" r:id="rId4"/>
    <p:sldLayoutId id="2147483723" r:id="rId5"/>
  </p:sldLayoutIdLst>
  <p:hf hdr="0" ftr="0" dt="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EC619-0427-1BEE-12A3-E117B4DB11C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6489A-8007-18A1-A635-D7374385FFE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21EF8-FE48-C95F-E495-1AC5E860655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3629DA9-9CE9-E6C1-F171-A6F3F203070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39DBF4-359E-A72E-4B4B-04F21119A7D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66FE7C-96B1-44B1-882C-642D86FCFE51}" type="slidenum">
              <a:rPr lang="en-US" smtClean="0"/>
              <a:t>‹#›</a:t>
            </a:fld>
            <a:endParaRPr lang="en-US" dirty="0"/>
          </a:p>
        </p:txBody>
      </p:sp>
    </p:spTree>
    <p:extLst>
      <p:ext uri="{BB962C8B-B14F-4D97-AF65-F5344CB8AC3E}">
        <p14:creationId xmlns:p14="http://schemas.microsoft.com/office/powerpoint/2010/main" val="7367225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4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457200"/>
            <a:ext cx="800563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594360" y="1143000"/>
            <a:ext cx="800563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638028" y="4874865"/>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bg1">
                    <a:lumMod val="65000"/>
                  </a:schemeClr>
                </a:solidFill>
              </a:rPr>
              <a:t>  </a:t>
            </a:r>
            <a:fld id="{F16E1515-8F3D-DE4D-94E5-8D9BEBCD7A49}" type="slidenum">
              <a:rPr lang="en-US" sz="525" smtClean="0">
                <a:solidFill>
                  <a:schemeClr val="bg1">
                    <a:lumMod val="65000"/>
                  </a:schemeClr>
                </a:solidFill>
              </a:rPr>
              <a:pPr/>
              <a:t>‹#›</a:t>
            </a:fld>
            <a:endParaRPr lang="en-US" sz="525" dirty="0">
              <a:solidFill>
                <a:schemeClr val="bg1">
                  <a:lumMod val="65000"/>
                </a:schemeClr>
              </a:solidFill>
            </a:endParaRPr>
          </a:p>
        </p:txBody>
      </p:sp>
      <p:pic>
        <p:nvPicPr>
          <p:cNvPr id="8" name="Picture 7">
            <a:extLst>
              <a:ext uri="{FF2B5EF4-FFF2-40B4-BE49-F238E27FC236}">
                <a16:creationId xmlns:a16="http://schemas.microsoft.com/office/drawing/2014/main" id="{9E20F8CB-C6F2-3F4F-B83D-1E2B4E8961C1}"/>
              </a:ext>
            </a:extLst>
          </p:cNvPr>
          <p:cNvPicPr>
            <a:picLocks noChangeAspect="1"/>
          </p:cNvPicPr>
          <p:nvPr userDrawn="1"/>
        </p:nvPicPr>
        <p:blipFill>
          <a:blip r:embed="rId16"/>
          <a:stretch>
            <a:fillRect/>
          </a:stretch>
        </p:blipFill>
        <p:spPr>
          <a:xfrm>
            <a:off x="285488" y="4816151"/>
            <a:ext cx="1307592" cy="191780"/>
          </a:xfrm>
          <a:prstGeom prst="rect">
            <a:avLst/>
          </a:prstGeom>
        </p:spPr>
      </p:pic>
    </p:spTree>
    <p:extLst>
      <p:ext uri="{BB962C8B-B14F-4D97-AF65-F5344CB8AC3E}">
        <p14:creationId xmlns:p14="http://schemas.microsoft.com/office/powerpoint/2010/main" val="31738683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ftr="0" dt="0"/>
  <p:txStyles>
    <p:titleStyle>
      <a:lvl1pPr algn="l" defTabSz="514350" rtl="0" eaLnBrk="1" latinLnBrk="0" hangingPunct="1">
        <a:lnSpc>
          <a:spcPct val="100000"/>
        </a:lnSpc>
        <a:spcBef>
          <a:spcPct val="0"/>
        </a:spcBef>
        <a:buNone/>
        <a:defRPr sz="1800" b="1" kern="1200">
          <a:solidFill>
            <a:srgbClr val="000F7E"/>
          </a:solidFill>
          <a:latin typeface="Arial" panose="020B0604020202020204" pitchFamily="34" charset="0"/>
          <a:ea typeface="+mj-ea"/>
          <a:cs typeface="Arial" panose="020B0604020202020204" pitchFamily="34" charset="0"/>
        </a:defRPr>
      </a:lvl1pPr>
    </p:titleStyle>
    <p:bodyStyle>
      <a:lvl1pPr marL="172641" indent="-166688" algn="l" defTabSz="514350" rtl="0" eaLnBrk="1" latinLnBrk="0" hangingPunct="1">
        <a:lnSpc>
          <a:spcPct val="100000"/>
        </a:lnSpc>
        <a:spcBef>
          <a:spcPts val="0"/>
        </a:spcBef>
        <a:buFont typeface="Arial" panose="020B0604020202020204" pitchFamily="34" charset="0"/>
        <a:buChar char="•"/>
        <a:tabLst/>
        <a:defRPr sz="1350" kern="1200">
          <a:solidFill>
            <a:schemeClr val="tx1"/>
          </a:solidFill>
          <a:latin typeface="Arial" panose="020B0604020202020204" pitchFamily="34" charset="0"/>
          <a:ea typeface="+mn-ea"/>
          <a:cs typeface="Arial" panose="020B0604020202020204" pitchFamily="34" charset="0"/>
        </a:defRPr>
      </a:lvl1pPr>
      <a:lvl2pPr marL="345281" indent="-172641" algn="l" defTabSz="514350" rtl="0" eaLnBrk="1" latinLnBrk="0" hangingPunct="1">
        <a:lnSpc>
          <a:spcPct val="90000"/>
        </a:lnSpc>
        <a:spcBef>
          <a:spcPts val="281"/>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2pPr>
      <a:lvl3pPr marL="516731" indent="-173831" algn="l" defTabSz="514350" rtl="0" eaLnBrk="1" latinLnBrk="0" hangingPunct="1">
        <a:lnSpc>
          <a:spcPct val="90000"/>
        </a:lnSpc>
        <a:spcBef>
          <a:spcPts val="281"/>
        </a:spcBef>
        <a:buFont typeface="Wingdings" panose="05000000000000000000" pitchFamily="2" charset="2"/>
        <a:buChar char="§"/>
        <a:defRPr sz="1050" kern="1200">
          <a:solidFill>
            <a:schemeClr val="tx1"/>
          </a:solidFill>
          <a:latin typeface="Arial" panose="020B0604020202020204" pitchFamily="34" charset="0"/>
          <a:ea typeface="+mn-ea"/>
          <a:cs typeface="Arial" panose="020B0604020202020204" pitchFamily="34" charset="0"/>
        </a:defRPr>
      </a:lvl3pPr>
      <a:lvl4pPr marL="685800" indent="-170260"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4.gi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3AB5B-FE53-2546-B011-C7C1E503B59A}"/>
              </a:ext>
            </a:extLst>
          </p:cNvPr>
          <p:cNvSpPr>
            <a:spLocks noGrp="1"/>
          </p:cNvSpPr>
          <p:nvPr>
            <p:ph type="ctrTitle"/>
          </p:nvPr>
        </p:nvSpPr>
        <p:spPr/>
        <p:txBody>
          <a:bodyPr>
            <a:noAutofit/>
          </a:bodyPr>
          <a:lstStyle/>
          <a:p>
            <a:r>
              <a:rPr lang="en-US" sz="2000" dirty="0">
                <a:solidFill>
                  <a:srgbClr val="FFFF00"/>
                </a:solidFill>
              </a:rPr>
              <a:t>LANL Briefing on Streamlining Initiatives for Construction  Projects</a:t>
            </a:r>
          </a:p>
        </p:txBody>
      </p:sp>
      <p:sp>
        <p:nvSpPr>
          <p:cNvPr id="7" name="Subtitle 6">
            <a:extLst>
              <a:ext uri="{FF2B5EF4-FFF2-40B4-BE49-F238E27FC236}">
                <a16:creationId xmlns:a16="http://schemas.microsoft.com/office/drawing/2014/main" id="{8871081A-CCE0-AD4D-AC5F-12EFD2368158}"/>
              </a:ext>
            </a:extLst>
          </p:cNvPr>
          <p:cNvSpPr>
            <a:spLocks noGrp="1"/>
          </p:cNvSpPr>
          <p:nvPr>
            <p:ph type="subTitle" idx="1"/>
          </p:nvPr>
        </p:nvSpPr>
        <p:spPr>
          <a:xfrm>
            <a:off x="457200" y="2671310"/>
            <a:ext cx="3607388" cy="485140"/>
          </a:xfrm>
        </p:spPr>
        <p:txBody>
          <a:bodyPr>
            <a:normAutofit/>
          </a:bodyPr>
          <a:lstStyle/>
          <a:p>
            <a:r>
              <a:rPr lang="en-US" sz="1400" i="1" dirty="0"/>
              <a:t>Presentation to Energy Facility Contractors Group (EFCOG)</a:t>
            </a:r>
          </a:p>
        </p:txBody>
      </p:sp>
      <p:sp>
        <p:nvSpPr>
          <p:cNvPr id="8" name="Text Placeholder 7">
            <a:extLst>
              <a:ext uri="{FF2B5EF4-FFF2-40B4-BE49-F238E27FC236}">
                <a16:creationId xmlns:a16="http://schemas.microsoft.com/office/drawing/2014/main" id="{5481AC95-BE8A-B24C-BB83-374D9D1E6BA3}"/>
              </a:ext>
            </a:extLst>
          </p:cNvPr>
          <p:cNvSpPr>
            <a:spLocks noGrp="1"/>
          </p:cNvSpPr>
          <p:nvPr>
            <p:ph type="body" sz="quarter" idx="13"/>
          </p:nvPr>
        </p:nvSpPr>
        <p:spPr>
          <a:xfrm>
            <a:off x="457200" y="3215931"/>
            <a:ext cx="4114799" cy="883741"/>
          </a:xfrm>
        </p:spPr>
        <p:txBody>
          <a:bodyPr>
            <a:normAutofit lnSpcReduction="10000"/>
          </a:bodyPr>
          <a:lstStyle/>
          <a:p>
            <a:endParaRPr lang="en-US" dirty="0"/>
          </a:p>
          <a:p>
            <a:r>
              <a:rPr lang="en-US" dirty="0"/>
              <a:t>David Teter, </a:t>
            </a:r>
            <a:r>
              <a:rPr lang="en-US" sz="1200" b="0" dirty="0"/>
              <a:t>Associate Lab Director</a:t>
            </a:r>
          </a:p>
          <a:p>
            <a:r>
              <a:rPr lang="en-US" sz="1200" b="0" dirty="0"/>
              <a:t>Infrastructure and Capital Projects, ALDICP</a:t>
            </a:r>
            <a:endParaRPr lang="en-US" dirty="0"/>
          </a:p>
          <a:p>
            <a:endParaRPr lang="en-US" dirty="0"/>
          </a:p>
          <a:p>
            <a:r>
              <a:rPr lang="en-US" dirty="0"/>
              <a:t>June 2023</a:t>
            </a:r>
          </a:p>
        </p:txBody>
      </p:sp>
      <p:sp>
        <p:nvSpPr>
          <p:cNvPr id="9" name="Text Placeholder 8">
            <a:extLst>
              <a:ext uri="{FF2B5EF4-FFF2-40B4-BE49-F238E27FC236}">
                <a16:creationId xmlns:a16="http://schemas.microsoft.com/office/drawing/2014/main" id="{06F8F51B-5AFF-8349-ACEC-752F398449BB}"/>
              </a:ext>
            </a:extLst>
          </p:cNvPr>
          <p:cNvSpPr>
            <a:spLocks noGrp="1"/>
          </p:cNvSpPr>
          <p:nvPr>
            <p:ph type="body" sz="quarter" idx="14"/>
          </p:nvPr>
        </p:nvSpPr>
        <p:spPr>
          <a:xfrm>
            <a:off x="457201" y="4339435"/>
            <a:ext cx="2597150" cy="180099"/>
          </a:xfrm>
        </p:spPr>
        <p:txBody>
          <a:bodyPr/>
          <a:lstStyle/>
          <a:p>
            <a:r>
              <a:rPr lang="en-US" dirty="0">
                <a:solidFill>
                  <a:schemeClr val="bg1"/>
                </a:solidFill>
              </a:rPr>
              <a:t>LA-UR-23-26386 </a:t>
            </a:r>
          </a:p>
        </p:txBody>
      </p:sp>
    </p:spTree>
    <p:extLst>
      <p:ext uri="{BB962C8B-B14F-4D97-AF65-F5344CB8AC3E}">
        <p14:creationId xmlns:p14="http://schemas.microsoft.com/office/powerpoint/2010/main" val="26236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eople reviewing papers together">
            <a:extLst>
              <a:ext uri="{FF2B5EF4-FFF2-40B4-BE49-F238E27FC236}">
                <a16:creationId xmlns:a16="http://schemas.microsoft.com/office/drawing/2014/main" id="{7660CD9F-C810-804F-3FC8-806E85506D83}"/>
              </a:ext>
            </a:extLst>
          </p:cNvPr>
          <p:cNvPicPr>
            <a:picLocks noChangeAspect="1"/>
          </p:cNvPicPr>
          <p:nvPr/>
        </p:nvPicPr>
        <p:blipFill>
          <a:blip r:embed="rId3">
            <a:alphaModFix amt="12000"/>
          </a:blip>
          <a:stretch>
            <a:fillRect/>
          </a:stretch>
        </p:blipFill>
        <p:spPr>
          <a:xfrm>
            <a:off x="4020659" y="765079"/>
            <a:ext cx="4958336" cy="2315005"/>
          </a:xfrm>
          <a:prstGeom prst="rect">
            <a:avLst/>
          </a:prstGeom>
        </p:spPr>
      </p:pic>
      <p:sp>
        <p:nvSpPr>
          <p:cNvPr id="2" name="Text Placeholder 1">
            <a:extLst>
              <a:ext uri="{FF2B5EF4-FFF2-40B4-BE49-F238E27FC236}">
                <a16:creationId xmlns:a16="http://schemas.microsoft.com/office/drawing/2014/main" id="{C93AED78-A06F-E39D-3CA2-D57573D8839E}"/>
              </a:ext>
            </a:extLst>
          </p:cNvPr>
          <p:cNvSpPr>
            <a:spLocks noGrp="1"/>
          </p:cNvSpPr>
          <p:nvPr>
            <p:ph type="body" sz="quarter" idx="14"/>
          </p:nvPr>
        </p:nvSpPr>
        <p:spPr>
          <a:xfrm>
            <a:off x="504983" y="253491"/>
            <a:ext cx="8223158" cy="488515"/>
          </a:xfrm>
        </p:spPr>
        <p:txBody>
          <a:bodyPr/>
          <a:lstStyle/>
          <a:p>
            <a:pPr marL="57150" marR="0" lvl="0" defTabSz="914400" fontAlgn="auto">
              <a:lnSpc>
                <a:spcPct val="90000"/>
              </a:lnSpc>
              <a:spcBef>
                <a:spcPts val="0"/>
              </a:spcBef>
              <a:spcAft>
                <a:spcPts val="600"/>
              </a:spcAft>
              <a:buClrTx/>
              <a:buSzTx/>
              <a:tabLs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Engineering Streamlining Project Execution</a:t>
            </a:r>
          </a:p>
          <a:p>
            <a:endParaRPr lang="en-US" sz="2000" dirty="0"/>
          </a:p>
        </p:txBody>
      </p:sp>
      <p:sp>
        <p:nvSpPr>
          <p:cNvPr id="4" name="Text Placeholder 2">
            <a:extLst>
              <a:ext uri="{FF2B5EF4-FFF2-40B4-BE49-F238E27FC236}">
                <a16:creationId xmlns:a16="http://schemas.microsoft.com/office/drawing/2014/main" id="{4E6546A8-CC46-8989-7B86-1D2B2429C49F}"/>
              </a:ext>
            </a:extLst>
          </p:cNvPr>
          <p:cNvSpPr>
            <a:spLocks noGrp="1"/>
          </p:cNvSpPr>
          <p:nvPr>
            <p:ph type="body" sz="quarter" idx="19"/>
          </p:nvPr>
        </p:nvSpPr>
        <p:spPr>
          <a:xfrm>
            <a:off x="574674" y="765079"/>
            <a:ext cx="8129313" cy="2315005"/>
          </a:xfrm>
        </p:spPr>
        <p:txBody>
          <a:bodyPr/>
          <a:lstStyle/>
          <a:p>
            <a:pPr marL="0" indent="0">
              <a:spcBef>
                <a:spcPts val="0"/>
              </a:spcBef>
              <a:spcAft>
                <a:spcPts val="600"/>
              </a:spcAft>
              <a:buNone/>
            </a:pPr>
            <a:r>
              <a:rPr lang="en-US" sz="1600" b="1" u="sng" dirty="0">
                <a:solidFill>
                  <a:schemeClr val="accent5">
                    <a:lumMod val="50000"/>
                  </a:schemeClr>
                </a:solidFill>
              </a:rPr>
              <a:t>Recent Accomplishments</a:t>
            </a:r>
            <a:r>
              <a:rPr lang="en-US" sz="1600" b="1" dirty="0">
                <a:solidFill>
                  <a:schemeClr val="accent5">
                    <a:lumMod val="50000"/>
                  </a:schemeClr>
                </a:solidFill>
              </a:rPr>
              <a:t>: </a:t>
            </a:r>
          </a:p>
          <a:p>
            <a:pPr>
              <a:spcBef>
                <a:spcPts val="0"/>
              </a:spcBef>
              <a:spcAft>
                <a:spcPts val="600"/>
              </a:spcAft>
            </a:pPr>
            <a:r>
              <a:rPr lang="en-US" sz="1400" b="1" dirty="0"/>
              <a:t>Graded Seismic Design Criteria: </a:t>
            </a:r>
            <a:r>
              <a:rPr lang="en-US" sz="1200" dirty="0"/>
              <a:t>Allows contractors to use a lower seismic design criteria for qualified projects. Significantly reduces project design and construction cost when used.</a:t>
            </a:r>
            <a:endParaRPr lang="en-US" sz="1200" b="1" dirty="0"/>
          </a:p>
          <a:p>
            <a:pPr>
              <a:spcBef>
                <a:spcPts val="0"/>
              </a:spcBef>
              <a:spcAft>
                <a:spcPts val="600"/>
              </a:spcAft>
            </a:pPr>
            <a:r>
              <a:rPr lang="en-US" sz="1400" b="1" dirty="0"/>
              <a:t>Tailored Standards Manual (TSM): </a:t>
            </a:r>
            <a:r>
              <a:rPr lang="en-US" sz="1200" dirty="0"/>
              <a:t>Abbreviated/simplified LANL Engineering Standards for commercial-like projects.</a:t>
            </a:r>
            <a:endParaRPr lang="en-US" sz="1200" b="1" dirty="0"/>
          </a:p>
          <a:p>
            <a:pPr>
              <a:spcBef>
                <a:spcPts val="0"/>
              </a:spcBef>
              <a:spcAft>
                <a:spcPts val="600"/>
              </a:spcAft>
            </a:pPr>
            <a:r>
              <a:rPr lang="en-US" sz="1400" b="1" dirty="0"/>
              <a:t>Reduced Construction Submittals: </a:t>
            </a:r>
            <a:r>
              <a:rPr lang="en-US" sz="1200" dirty="0"/>
              <a:t>Eliminated un-necessary construction submittals in our specifications, resulting in a total 33% reduction of submittals.</a:t>
            </a:r>
            <a:endParaRPr lang="en-US" sz="1200" b="1" dirty="0"/>
          </a:p>
          <a:p>
            <a:pPr>
              <a:spcBef>
                <a:spcPts val="0"/>
              </a:spcBef>
              <a:spcAft>
                <a:spcPts val="600"/>
              </a:spcAft>
            </a:pPr>
            <a:r>
              <a:rPr lang="en-US" sz="1400" b="1" dirty="0"/>
              <a:t>Revised Test and Inspection Plan: </a:t>
            </a:r>
            <a:r>
              <a:rPr lang="en-US" sz="1200" dirty="0"/>
              <a:t>A simplified template of all Tests and Inspections required for construction project, rather than the subcontractor having to identify/locate from the contract documents. </a:t>
            </a:r>
          </a:p>
        </p:txBody>
      </p:sp>
      <p:sp>
        <p:nvSpPr>
          <p:cNvPr id="5" name="TextBox 4">
            <a:extLst>
              <a:ext uri="{FF2B5EF4-FFF2-40B4-BE49-F238E27FC236}">
                <a16:creationId xmlns:a16="http://schemas.microsoft.com/office/drawing/2014/main" id="{64D13FEA-61E5-D846-43EB-354A7CA93A15}"/>
              </a:ext>
            </a:extLst>
          </p:cNvPr>
          <p:cNvSpPr txBox="1"/>
          <p:nvPr/>
        </p:nvSpPr>
        <p:spPr>
          <a:xfrm>
            <a:off x="475074" y="2896662"/>
            <a:ext cx="8253067" cy="338554"/>
          </a:xfrm>
          <a:prstGeom prst="rect">
            <a:avLst/>
          </a:prstGeom>
          <a:noFill/>
        </p:spPr>
        <p:txBody>
          <a:bodyPr wrap="square" rtlCol="0">
            <a:spAutoFit/>
          </a:bodyPr>
          <a:lstStyle/>
          <a:p>
            <a:r>
              <a:rPr lang="en-US" sz="1600" b="1" u="sng" dirty="0">
                <a:solidFill>
                  <a:schemeClr val="accent5">
                    <a:lumMod val="50000"/>
                  </a:schemeClr>
                </a:solidFill>
              </a:rPr>
              <a:t>Where We’re Headed</a:t>
            </a:r>
            <a:r>
              <a:rPr lang="en-US" sz="1600" b="1" dirty="0">
                <a:solidFill>
                  <a:schemeClr val="accent5">
                    <a:lumMod val="50000"/>
                  </a:schemeClr>
                </a:solidFill>
              </a:rPr>
              <a:t>:</a:t>
            </a:r>
          </a:p>
        </p:txBody>
      </p:sp>
      <p:sp>
        <p:nvSpPr>
          <p:cNvPr id="7" name="Text Placeholder 2">
            <a:extLst>
              <a:ext uri="{FF2B5EF4-FFF2-40B4-BE49-F238E27FC236}">
                <a16:creationId xmlns:a16="http://schemas.microsoft.com/office/drawing/2014/main" id="{ADE986A4-1750-16EC-FD93-D1200F6F2536}"/>
              </a:ext>
            </a:extLst>
          </p:cNvPr>
          <p:cNvSpPr txBox="1">
            <a:spLocks/>
          </p:cNvSpPr>
          <p:nvPr/>
        </p:nvSpPr>
        <p:spPr>
          <a:xfrm>
            <a:off x="574674" y="3248065"/>
            <a:ext cx="8053869" cy="1878564"/>
          </a:xfrm>
          <a:prstGeom prst="rect">
            <a:avLst/>
          </a:prstGeom>
        </p:spPr>
        <p:txBody>
          <a:bodyPr vert="horz" lIns="0" tIns="0" rIns="0" bIns="0" rtlCol="0">
            <a:noAutofit/>
          </a:bodyPr>
          <a:lstStyle>
            <a:lvl1pPr marL="172641" indent="-172641" algn="l" defTabSz="514350" rtl="0" eaLnBrk="1" latinLnBrk="0" hangingPunct="1">
              <a:lnSpc>
                <a:spcPct val="100000"/>
              </a:lnSpc>
              <a:spcBef>
                <a:spcPts val="450"/>
              </a:spcBef>
              <a:buFont typeface="Arial" panose="020B0604020202020204" pitchFamily="34" charset="0"/>
              <a:buChar char="•"/>
              <a:tabLst/>
              <a:defRPr sz="1350" kern="1200">
                <a:solidFill>
                  <a:schemeClr val="tx1"/>
                </a:solidFill>
                <a:latin typeface="Arial" panose="020B0604020202020204" pitchFamily="34" charset="0"/>
                <a:ea typeface="+mn-ea"/>
                <a:cs typeface="Arial" panose="020B0604020202020204" pitchFamily="34" charset="0"/>
              </a:defRPr>
            </a:lvl1pPr>
            <a:lvl2pPr marL="345281" indent="-172641" algn="l" defTabSz="514350" rtl="0" eaLnBrk="1" latinLnBrk="0" hangingPunct="1">
              <a:lnSpc>
                <a:spcPct val="90000"/>
              </a:lnSpc>
              <a:spcBef>
                <a:spcPts val="281"/>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2pPr>
            <a:lvl3pPr marL="516731" indent="-173831" algn="l" defTabSz="514350" rtl="0" eaLnBrk="1" latinLnBrk="0" hangingPunct="1">
              <a:lnSpc>
                <a:spcPct val="90000"/>
              </a:lnSpc>
              <a:spcBef>
                <a:spcPts val="281"/>
              </a:spcBef>
              <a:buFont typeface="Wingdings" panose="05000000000000000000" pitchFamily="2" charset="2"/>
              <a:buChar char="§"/>
              <a:defRPr sz="1050" kern="1200">
                <a:solidFill>
                  <a:schemeClr val="tx1"/>
                </a:solidFill>
                <a:latin typeface="Arial" panose="020B0604020202020204" pitchFamily="34" charset="0"/>
                <a:ea typeface="+mn-ea"/>
                <a:cs typeface="Arial" panose="020B0604020202020204" pitchFamily="34" charset="0"/>
              </a:defRPr>
            </a:lvl3pPr>
            <a:lvl4pPr marL="685800" indent="-170260"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Bef>
                <a:spcPts val="0"/>
              </a:spcBef>
              <a:spcAft>
                <a:spcPts val="600"/>
              </a:spcAft>
            </a:pPr>
            <a:r>
              <a:rPr lang="en-US" sz="1400" b="1" dirty="0"/>
              <a:t>Virtual Built Environment (VBE): </a:t>
            </a:r>
            <a:r>
              <a:rPr lang="en-US" sz="1200" dirty="0"/>
              <a:t>Collect and utilize Building Information Modeling (BIM) for planning, design, construction, operations, and maintenance.  </a:t>
            </a:r>
            <a:endParaRPr lang="en-US" sz="1200" b="1" dirty="0"/>
          </a:p>
          <a:p>
            <a:pPr>
              <a:spcBef>
                <a:spcPts val="0"/>
              </a:spcBef>
              <a:spcAft>
                <a:spcPts val="600"/>
              </a:spcAft>
            </a:pPr>
            <a:endParaRPr lang="en-US" sz="1600" b="1" dirty="0"/>
          </a:p>
          <a:p>
            <a:pPr>
              <a:spcBef>
                <a:spcPts val="0"/>
              </a:spcBef>
              <a:spcAft>
                <a:spcPts val="600"/>
              </a:spcAft>
            </a:pPr>
            <a:endParaRPr lang="en-US" sz="1600" b="1" dirty="0"/>
          </a:p>
          <a:p>
            <a:pPr marL="0" indent="0">
              <a:spcBef>
                <a:spcPts val="0"/>
              </a:spcBef>
              <a:spcAft>
                <a:spcPts val="600"/>
              </a:spcAft>
              <a:buFont typeface="Arial" panose="020B0604020202020204" pitchFamily="34" charset="0"/>
              <a:buNone/>
            </a:pPr>
            <a:endParaRPr lang="en-US" sz="1600" b="1" dirty="0"/>
          </a:p>
        </p:txBody>
      </p:sp>
      <p:grpSp>
        <p:nvGrpSpPr>
          <p:cNvPr id="8" name="Group 7">
            <a:extLst>
              <a:ext uri="{FF2B5EF4-FFF2-40B4-BE49-F238E27FC236}">
                <a16:creationId xmlns:a16="http://schemas.microsoft.com/office/drawing/2014/main" id="{0BB36BC2-8238-1AB6-4BC0-91E87E0BA7BB}"/>
              </a:ext>
            </a:extLst>
          </p:cNvPr>
          <p:cNvGrpSpPr/>
          <p:nvPr/>
        </p:nvGrpSpPr>
        <p:grpSpPr>
          <a:xfrm>
            <a:off x="1628309" y="3778351"/>
            <a:ext cx="5253754" cy="985471"/>
            <a:chOff x="431602" y="1533112"/>
            <a:chExt cx="8280796" cy="2077275"/>
          </a:xfrm>
        </p:grpSpPr>
        <p:pic>
          <p:nvPicPr>
            <p:cNvPr id="9" name="Picture 8">
              <a:extLst>
                <a:ext uri="{FF2B5EF4-FFF2-40B4-BE49-F238E27FC236}">
                  <a16:creationId xmlns:a16="http://schemas.microsoft.com/office/drawing/2014/main" id="{E93F7011-3B13-FA31-7662-BB3F071B6D1C}"/>
                </a:ext>
              </a:extLst>
            </p:cNvPr>
            <p:cNvPicPr>
              <a:picLocks noChangeAspect="1"/>
            </p:cNvPicPr>
            <p:nvPr/>
          </p:nvPicPr>
          <p:blipFill>
            <a:blip r:embed="rId4"/>
            <a:stretch>
              <a:fillRect/>
            </a:stretch>
          </p:blipFill>
          <p:spPr>
            <a:xfrm>
              <a:off x="431602" y="1542337"/>
              <a:ext cx="2971326" cy="2009325"/>
            </a:xfrm>
            <a:prstGeom prst="rect">
              <a:avLst/>
            </a:prstGeom>
          </p:spPr>
        </p:pic>
        <p:sp>
          <p:nvSpPr>
            <p:cNvPr id="10" name="Right Arrow 4">
              <a:extLst>
                <a:ext uri="{FF2B5EF4-FFF2-40B4-BE49-F238E27FC236}">
                  <a16:creationId xmlns:a16="http://schemas.microsoft.com/office/drawing/2014/main" id="{593FE69E-0566-A449-0D00-6904DF8035EB}"/>
                </a:ext>
              </a:extLst>
            </p:cNvPr>
            <p:cNvSpPr/>
            <p:nvPr/>
          </p:nvSpPr>
          <p:spPr bwMode="auto">
            <a:xfrm>
              <a:off x="3610986" y="2277855"/>
              <a:ext cx="812800" cy="698500"/>
            </a:xfrm>
            <a:prstGeom prst="rightArrow">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wrap="none" lIns="66259" tIns="46381" rIns="66259" bIns="46381" numCol="2"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4233" marR="0" lvl="0" indent="-124233" algn="ctr"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580" b="0" i="0" u="none" strike="noStrike" kern="0" cap="none" spc="0" normalizeH="0" baseline="0" noProof="0" dirty="0">
                <a:ln>
                  <a:noFill/>
                </a:ln>
                <a:solidFill>
                  <a:srgbClr val="000000"/>
                </a:solidFill>
                <a:effectLst/>
                <a:uLnTx/>
                <a:uFillTx/>
                <a:latin typeface="Arial" charset="0"/>
                <a:ea typeface="+mn-ea"/>
                <a:cs typeface="+mn-cs"/>
              </a:endParaRPr>
            </a:p>
          </p:txBody>
        </p:sp>
        <p:pic>
          <p:nvPicPr>
            <p:cNvPr id="11" name="Picture 10">
              <a:extLst>
                <a:ext uri="{FF2B5EF4-FFF2-40B4-BE49-F238E27FC236}">
                  <a16:creationId xmlns:a16="http://schemas.microsoft.com/office/drawing/2014/main" id="{4505A793-7A01-5899-604D-683091F6C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972" y="1533112"/>
              <a:ext cx="4175426" cy="2077275"/>
            </a:xfrm>
            <a:prstGeom prst="rect">
              <a:avLst/>
            </a:prstGeom>
          </p:spPr>
        </p:pic>
      </p:grpSp>
      <p:sp>
        <p:nvSpPr>
          <p:cNvPr id="12" name="Rectangle 11">
            <a:extLst>
              <a:ext uri="{FF2B5EF4-FFF2-40B4-BE49-F238E27FC236}">
                <a16:creationId xmlns:a16="http://schemas.microsoft.com/office/drawing/2014/main" id="{BDE157F5-90D3-B3EB-E385-05C726D410C1}"/>
              </a:ext>
            </a:extLst>
          </p:cNvPr>
          <p:cNvSpPr/>
          <p:nvPr/>
        </p:nvSpPr>
        <p:spPr>
          <a:xfrm>
            <a:off x="3209594" y="4578943"/>
            <a:ext cx="596737" cy="1698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0D17"/>
                </a:solidFill>
                <a:effectLst/>
                <a:uLnTx/>
                <a:uFillTx/>
                <a:latin typeface="Source Sans Pro" panose="020B0604020202020204" pitchFamily="34" charset="0"/>
                <a:ea typeface="+mn-ea"/>
                <a:cs typeface="+mn-cs"/>
              </a:rPr>
              <a:t>OLD</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8D9E50A9-D43D-8C9E-2630-30930BBFEEB3}"/>
              </a:ext>
            </a:extLst>
          </p:cNvPr>
          <p:cNvSpPr/>
          <p:nvPr/>
        </p:nvSpPr>
        <p:spPr>
          <a:xfrm>
            <a:off x="6711899" y="4605279"/>
            <a:ext cx="596737" cy="1698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C0D17"/>
                </a:solidFill>
                <a:effectLst/>
                <a:uLnTx/>
                <a:uFillTx/>
                <a:latin typeface="Source Sans Pro" panose="020B0604020202020204" pitchFamily="34" charset="0"/>
                <a:ea typeface="+mn-ea"/>
                <a:cs typeface="+mn-cs"/>
              </a:rPr>
              <a:t>NEW</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37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AED78-A06F-E39D-3CA2-D57573D8839E}"/>
              </a:ext>
            </a:extLst>
          </p:cNvPr>
          <p:cNvSpPr>
            <a:spLocks noGrp="1"/>
          </p:cNvSpPr>
          <p:nvPr>
            <p:ph type="body" sz="quarter" idx="14"/>
          </p:nvPr>
        </p:nvSpPr>
        <p:spPr>
          <a:xfrm>
            <a:off x="574972" y="194153"/>
            <a:ext cx="7994055" cy="669156"/>
          </a:xfrm>
        </p:spPr>
        <p:txBody>
          <a:bodyPr/>
          <a:lstStyle/>
          <a:p>
            <a:pPr marL="57150" defTabSz="914400">
              <a:lnSpc>
                <a:spcPct val="90000"/>
              </a:lnSpc>
              <a:spcAft>
                <a:spcPts val="600"/>
              </a:spcAf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Pu Infrastructure Projects - Streamlining &amp; Increase Subcontractor Capacity </a:t>
            </a:r>
          </a:p>
          <a:p>
            <a:pPr marL="57150" defTabSz="914400">
              <a:lnSpc>
                <a:spcPct val="90000"/>
              </a:lnSpc>
              <a:spcAft>
                <a:spcPts val="600"/>
              </a:spcAft>
              <a:defRPr/>
            </a:pPr>
            <a:endPar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endParaRPr>
          </a:p>
          <a:p>
            <a:endParaRPr lang="en-US" sz="2000" dirty="0"/>
          </a:p>
        </p:txBody>
      </p:sp>
      <p:sp>
        <p:nvSpPr>
          <p:cNvPr id="3" name="Text Placeholder 2">
            <a:extLst>
              <a:ext uri="{FF2B5EF4-FFF2-40B4-BE49-F238E27FC236}">
                <a16:creationId xmlns:a16="http://schemas.microsoft.com/office/drawing/2014/main" id="{EAD0D33F-660A-5AAF-ED78-6A082352681E}"/>
              </a:ext>
            </a:extLst>
          </p:cNvPr>
          <p:cNvSpPr>
            <a:spLocks noGrp="1"/>
          </p:cNvSpPr>
          <p:nvPr>
            <p:ph type="body" sz="quarter" idx="19"/>
          </p:nvPr>
        </p:nvSpPr>
        <p:spPr>
          <a:xfrm>
            <a:off x="574972" y="743724"/>
            <a:ext cx="7994055" cy="3326130"/>
          </a:xfrm>
        </p:spPr>
        <p:txBody>
          <a:bodyPr/>
          <a:lstStyle/>
          <a:p>
            <a:r>
              <a:rPr lang="en-US" dirty="0"/>
              <a:t>Utilize integrated procurement team to improve consistency and efficiency for contract management.</a:t>
            </a:r>
          </a:p>
          <a:p>
            <a:r>
              <a:rPr lang="en-US" dirty="0"/>
              <a:t>Utilize integrated Material Assignment Schedule (MAS) for multiple projects – demand forecast and bulk purchase (if possible) to mitigate supply chain challenges.</a:t>
            </a:r>
          </a:p>
          <a:p>
            <a:r>
              <a:rPr lang="en-US" dirty="0"/>
              <a:t>Improve receipt and inspection, invoice and payment processes.</a:t>
            </a:r>
          </a:p>
          <a:p>
            <a:r>
              <a:rPr lang="en-US" dirty="0"/>
              <a:t>Bundle service needs (e.g., sitewide helium leak testing) into IDIQ contracts for providing demand forecast and obtaining the required resources.</a:t>
            </a:r>
          </a:p>
          <a:p>
            <a:r>
              <a:rPr lang="en-US" dirty="0"/>
              <a:t>Establish rapid response teams (for glovebox fabrication; and construction) to address design change, clarification, and issue resolution for keeping the work going.</a:t>
            </a:r>
          </a:p>
          <a:p>
            <a:r>
              <a:rPr lang="en-US" dirty="0"/>
              <a:t>Improve training implementation and tracking (for enabling qualified workers to perform work)</a:t>
            </a:r>
          </a:p>
          <a:p>
            <a:r>
              <a:rPr lang="en-US" dirty="0"/>
              <a:t>Same number of signature required to reject and approve Supplier Deviation Disposition Report (SDDR)</a:t>
            </a:r>
          </a:p>
          <a:p>
            <a:endParaRPr lang="en-US" dirty="0"/>
          </a:p>
        </p:txBody>
      </p:sp>
      <p:pic>
        <p:nvPicPr>
          <p:cNvPr id="4" name="Picture 3">
            <a:extLst>
              <a:ext uri="{FF2B5EF4-FFF2-40B4-BE49-F238E27FC236}">
                <a16:creationId xmlns:a16="http://schemas.microsoft.com/office/drawing/2014/main" id="{27657D58-7BBA-850C-8941-20A2FFA248A5}"/>
              </a:ext>
            </a:extLst>
          </p:cNvPr>
          <p:cNvPicPr>
            <a:picLocks noChangeAspect="1"/>
          </p:cNvPicPr>
          <p:nvPr/>
        </p:nvPicPr>
        <p:blipFill>
          <a:blip r:embed="rId3"/>
          <a:stretch>
            <a:fillRect/>
          </a:stretch>
        </p:blipFill>
        <p:spPr>
          <a:xfrm>
            <a:off x="2158377" y="3272933"/>
            <a:ext cx="4413887" cy="1731414"/>
          </a:xfrm>
          <a:prstGeom prst="rect">
            <a:avLst/>
          </a:prstGeom>
        </p:spPr>
      </p:pic>
    </p:spTree>
    <p:extLst>
      <p:ext uri="{BB962C8B-B14F-4D97-AF65-F5344CB8AC3E}">
        <p14:creationId xmlns:p14="http://schemas.microsoft.com/office/powerpoint/2010/main" val="364855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8F0367-5D97-1903-33AA-4D02B232407D}"/>
              </a:ext>
            </a:extLst>
          </p:cNvPr>
          <p:cNvSpPr>
            <a:spLocks noGrp="1"/>
          </p:cNvSpPr>
          <p:nvPr>
            <p:ph type="title"/>
          </p:nvPr>
        </p:nvSpPr>
        <p:spPr>
          <a:xfrm>
            <a:off x="302508" y="117564"/>
            <a:ext cx="4369403" cy="628031"/>
          </a:xfrm>
          <a:solidFill>
            <a:schemeClr val="bg1">
              <a:lumMod val="75000"/>
            </a:schemeClr>
          </a:solidFill>
        </p:spPr>
        <p:txBody>
          <a:bodyPr vert="horz" lIns="91440" tIns="45720" rIns="91440" bIns="45720" rtlCol="0" anchor="ctr">
            <a:normAutofit/>
          </a:bodyPr>
          <a:lstStyle/>
          <a:p>
            <a:pPr defTabSz="914400"/>
            <a:r>
              <a:rPr lang="en-US" sz="2800" b="1" dirty="0">
                <a:solidFill>
                  <a:srgbClr val="0A197E"/>
                </a:solidFill>
                <a:latin typeface="Arial" panose="020B0604020202020204" pitchFamily="34" charset="0"/>
                <a:cs typeface="Arial" panose="020B0604020202020204" pitchFamily="34" charset="0"/>
              </a:rPr>
              <a:t>Bottom Line Up-Front</a:t>
            </a:r>
          </a:p>
        </p:txBody>
      </p:sp>
      <p:sp>
        <p:nvSpPr>
          <p:cNvPr id="3" name="TextBox 2">
            <a:extLst>
              <a:ext uri="{FF2B5EF4-FFF2-40B4-BE49-F238E27FC236}">
                <a16:creationId xmlns:a16="http://schemas.microsoft.com/office/drawing/2014/main" id="{EF3B29EE-9081-F5DF-2BE1-506801996DB5}"/>
              </a:ext>
            </a:extLst>
          </p:cNvPr>
          <p:cNvSpPr txBox="1"/>
          <p:nvPr/>
        </p:nvSpPr>
        <p:spPr>
          <a:xfrm>
            <a:off x="302508" y="815702"/>
            <a:ext cx="4367117" cy="4086308"/>
          </a:xfrm>
          <a:prstGeom prst="rect">
            <a:avLst/>
          </a:prstGeom>
          <a:solidFill>
            <a:schemeClr val="bg1">
              <a:lumMod val="95000"/>
            </a:schemeClr>
          </a:solidFill>
        </p:spPr>
        <p:txBody>
          <a:bodyPr vert="horz" lIns="91440" tIns="45720" rIns="91440" bIns="45720" rtlCol="0">
            <a:noAutofit/>
          </a:bodyPr>
          <a:lstStyle/>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Increased Capacity Required to Meet Current &amp; Future Mission </a:t>
            </a:r>
            <a:endPar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rPr>
              <a:t>Unique Opportunity - Leverage DOE’s Enhanced Mission Delivery Initiative (EMDI) to Accelerate Streamlining Initiatives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rPr>
              <a:t>Evaluation of Project Life-Cycle &amp; Organizational Influence/Interface – Identifies a Plethora of Improvement Opportunities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marR="0" lvl="0" defTabSz="914400" fontAlgn="auto">
              <a:lnSpc>
                <a:spcPct val="90000"/>
              </a:lnSpc>
              <a:spcBef>
                <a:spcPts val="0"/>
              </a:spcBef>
              <a:spcAft>
                <a:spcPts val="600"/>
              </a:spcAft>
              <a:buClrTx/>
              <a:buSzTx/>
              <a:tabLst/>
              <a:defRPr/>
            </a:pPr>
            <a:endPar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rPr>
              <a:t>Streamlining Initiatives for Non-Nuclear/Low Complexity Commercial-Like Capital Projects &amp; Innovative Acquisition Strategies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rPr>
              <a:t>General Project Initiatives to Streamline &amp; Increase Subcontractor Capacity</a:t>
            </a:r>
          </a:p>
          <a:p>
            <a:pPr marL="627063" lvl="1" indent="-228600" defTabSz="914400">
              <a:lnSpc>
                <a:spcPct val="90000"/>
              </a:lnSpc>
              <a:spcAft>
                <a:spcPts val="600"/>
              </a:spcAft>
              <a:buFont typeface="Arial" panose="020B0604020202020204" pitchFamily="34" charset="0"/>
              <a:buChar char="•"/>
              <a:defRPr/>
            </a:pPr>
            <a:r>
              <a:rPr kumimoji="0" lang="en-US" sz="1200" i="0" u="none" strike="noStrike" cap="none" spc="0" normalizeH="0" baseline="0" noProof="0" dirty="0">
                <a:ln>
                  <a:noFill/>
                </a:ln>
                <a:effectLst/>
                <a:uLnTx/>
                <a:uFillTx/>
                <a:latin typeface="Arial" panose="020B0604020202020204" pitchFamily="34" charset="0"/>
                <a:cs typeface="Arial" panose="020B0604020202020204" pitchFamily="34" charset="0"/>
              </a:rPr>
              <a:t>Engineering Improvement </a:t>
            </a:r>
            <a:r>
              <a:rPr lang="en-US" sz="1200" dirty="0">
                <a:latin typeface="Arial" panose="020B0604020202020204" pitchFamily="34" charset="0"/>
                <a:cs typeface="Arial" panose="020B0604020202020204" pitchFamily="34" charset="0"/>
              </a:rPr>
              <a:t>Initiatives</a:t>
            </a:r>
          </a:p>
          <a:p>
            <a:pPr marL="627063" lvl="1" indent="-228600" defTabSz="914400">
              <a:lnSpc>
                <a:spcPct val="90000"/>
              </a:lnSpc>
              <a:spcAft>
                <a:spcPts val="6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ALDPI Specific Initiatives</a:t>
            </a:r>
          </a:p>
          <a:p>
            <a:pPr marL="627063" marR="0" lvl="1"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40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2E476E3F-D1E2-2072-A5E9-C590E715B41E}"/>
              </a:ext>
            </a:extLst>
          </p:cNvPr>
          <p:cNvPicPr>
            <a:picLocks noChangeAspect="1"/>
          </p:cNvPicPr>
          <p:nvPr/>
        </p:nvPicPr>
        <p:blipFill rotWithShape="1">
          <a:blip r:embed="rId3"/>
          <a:srcRect l="10764" r="22288" b="2"/>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EAD73655-753A-6A0F-2BF7-3852A3847B4B}"/>
              </a:ext>
            </a:extLst>
          </p:cNvPr>
          <p:cNvPicPr>
            <a:picLocks noChangeAspect="1"/>
          </p:cNvPicPr>
          <p:nvPr/>
        </p:nvPicPr>
        <p:blipFill>
          <a:blip r:embed="rId4"/>
          <a:stretch>
            <a:fillRect/>
          </a:stretch>
        </p:blipFill>
        <p:spPr>
          <a:xfrm>
            <a:off x="846668" y="2733332"/>
            <a:ext cx="3211766" cy="333432"/>
          </a:xfrm>
          <a:prstGeom prst="rect">
            <a:avLst/>
          </a:prstGeom>
          <a:solidFill>
            <a:schemeClr val="bg1">
              <a:lumMod val="75000"/>
            </a:schemeClr>
          </a:solidFill>
        </p:spPr>
      </p:pic>
      <p:sp>
        <p:nvSpPr>
          <p:cNvPr id="5" name="Slide Number Placeholder 4">
            <a:extLst>
              <a:ext uri="{FF2B5EF4-FFF2-40B4-BE49-F238E27FC236}">
                <a16:creationId xmlns:a16="http://schemas.microsoft.com/office/drawing/2014/main" id="{37B00CE6-9D0A-560C-8F47-AC412A03535F}"/>
              </a:ext>
            </a:extLst>
          </p:cNvPr>
          <p:cNvSpPr>
            <a:spLocks noGrp="1"/>
          </p:cNvSpPr>
          <p:nvPr>
            <p:ph type="sldNum" sz="quarter" idx="12"/>
          </p:nvPr>
        </p:nvSpPr>
        <p:spPr/>
        <p:txBody>
          <a:bodyPr/>
          <a:lstStyle/>
          <a:p>
            <a:fld id="{D766FE7C-96B1-44B1-882C-642D86FCFE51}" type="slidenum">
              <a:rPr lang="en-US" smtClean="0"/>
              <a:t>2</a:t>
            </a:fld>
            <a:endParaRPr lang="en-US" dirty="0"/>
          </a:p>
        </p:txBody>
      </p:sp>
    </p:spTree>
    <p:extLst>
      <p:ext uri="{BB962C8B-B14F-4D97-AF65-F5344CB8AC3E}">
        <p14:creationId xmlns:p14="http://schemas.microsoft.com/office/powerpoint/2010/main" val="109198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1" y="795916"/>
            <a:ext cx="4880963" cy="715581"/>
          </a:xfrm>
          <a:prstGeom prst="rect">
            <a:avLst/>
          </a:prstGeom>
          <a:noFill/>
        </p:spPr>
        <p:txBody>
          <a:bodyPr wrap="square" rtlCol="0">
            <a:spAutoFit/>
          </a:bodyPr>
          <a:lstStyle/>
          <a:p>
            <a:pPr marL="285743" indent="-285743" defTabSz="457189">
              <a:spcBef>
                <a:spcPts val="1200"/>
              </a:spcBef>
              <a:buFont typeface="Arial" panose="020B0604020202020204" pitchFamily="34" charset="0"/>
              <a:buChar char="•"/>
            </a:pPr>
            <a:r>
              <a:rPr lang="en-US" sz="1350" dirty="0">
                <a:solidFill>
                  <a:prstClr val="black"/>
                </a:solidFill>
                <a:cs typeface="Arial" panose="020B0604020202020204" pitchFamily="34" charset="0"/>
              </a:rPr>
              <a:t>Los Alamos National Laboratory is currently managing rapid growth in its construction portfolio to support the Pit Production mission. </a:t>
            </a:r>
          </a:p>
        </p:txBody>
      </p:sp>
      <p:sp>
        <p:nvSpPr>
          <p:cNvPr id="5" name="Text Placeholder 4">
            <a:extLst>
              <a:ext uri="{FF2B5EF4-FFF2-40B4-BE49-F238E27FC236}">
                <a16:creationId xmlns:a16="http://schemas.microsoft.com/office/drawing/2014/main" id="{0D1BD4C6-3838-1112-444F-0125E79A2210}"/>
              </a:ext>
            </a:extLst>
          </p:cNvPr>
          <p:cNvSpPr>
            <a:spLocks noGrp="1"/>
          </p:cNvSpPr>
          <p:nvPr>
            <p:ph type="body" sz="quarter" idx="14"/>
          </p:nvPr>
        </p:nvSpPr>
        <p:spPr>
          <a:xfrm>
            <a:off x="190501" y="87168"/>
            <a:ext cx="7831092" cy="669156"/>
          </a:xfrm>
        </p:spPr>
        <p:txBody>
          <a:bodyPr/>
          <a:lstStyle/>
          <a:p>
            <a:r>
              <a:rPr lang="en-US" dirty="0"/>
              <a:t>Facility Investments Underpin LANL’s Ability to Meet Current and Future Mission</a:t>
            </a:r>
          </a:p>
        </p:txBody>
      </p:sp>
      <p:sp>
        <p:nvSpPr>
          <p:cNvPr id="4" name="Text Placeholder 6">
            <a:extLst>
              <a:ext uri="{FF2B5EF4-FFF2-40B4-BE49-F238E27FC236}">
                <a16:creationId xmlns:a16="http://schemas.microsoft.com/office/drawing/2014/main" id="{F5F5008B-804A-191F-E09B-568D8706D25D}"/>
              </a:ext>
            </a:extLst>
          </p:cNvPr>
          <p:cNvSpPr>
            <a:spLocks noGrp="1"/>
          </p:cNvSpPr>
          <p:nvPr>
            <p:ph type="body" sz="quarter" idx="19"/>
          </p:nvPr>
        </p:nvSpPr>
        <p:spPr>
          <a:xfrm>
            <a:off x="542058" y="1489214"/>
            <a:ext cx="4177847" cy="2176470"/>
          </a:xfrm>
        </p:spPr>
        <p:txBody>
          <a:bodyPr/>
          <a:lstStyle/>
          <a:p>
            <a:pPr>
              <a:buFont typeface="Courier New" panose="02070309020205020404" pitchFamily="49" charset="0"/>
              <a:buChar char="o"/>
            </a:pPr>
            <a:r>
              <a:rPr lang="en-US" sz="1300" dirty="0"/>
              <a:t>&gt;$1B/year over the next ~5 years</a:t>
            </a:r>
          </a:p>
          <a:p>
            <a:pPr>
              <a:buFont typeface="Courier New" panose="02070309020205020404" pitchFamily="49" charset="0"/>
              <a:buChar char="o"/>
            </a:pPr>
            <a:r>
              <a:rPr lang="en-US" sz="1300" dirty="0"/>
              <a:t>Primary focus is modernizing the Plutonium Capability </a:t>
            </a:r>
            <a:br>
              <a:rPr lang="en-US" sz="1300" dirty="0"/>
            </a:br>
            <a:r>
              <a:rPr lang="en-US" sz="1300" dirty="0"/>
              <a:t>along the Pajarito Corridor</a:t>
            </a:r>
          </a:p>
          <a:p>
            <a:pPr lvl="1">
              <a:spcBef>
                <a:spcPts val="450"/>
              </a:spcBef>
            </a:pPr>
            <a:r>
              <a:rPr lang="en-US" sz="1300" dirty="0"/>
              <a:t>Equipment Refresh in PF4</a:t>
            </a:r>
          </a:p>
          <a:p>
            <a:pPr lvl="1">
              <a:spcBef>
                <a:spcPts val="450"/>
              </a:spcBef>
            </a:pPr>
            <a:r>
              <a:rPr lang="en-US" sz="1300" dirty="0"/>
              <a:t>Enhanced security infrastructure for higher throughput</a:t>
            </a:r>
          </a:p>
          <a:p>
            <a:pPr lvl="1">
              <a:spcBef>
                <a:spcPts val="450"/>
              </a:spcBef>
            </a:pPr>
            <a:r>
              <a:rPr lang="en-US" sz="1300" dirty="0"/>
              <a:t>Transuranic Liquid Waste Facility</a:t>
            </a:r>
          </a:p>
          <a:p>
            <a:pPr lvl="1">
              <a:spcBef>
                <a:spcPts val="450"/>
              </a:spcBef>
            </a:pPr>
            <a:r>
              <a:rPr lang="en-US" sz="1300" dirty="0"/>
              <a:t>Office Complex</a:t>
            </a:r>
          </a:p>
          <a:p>
            <a:pPr lvl="1">
              <a:spcBef>
                <a:spcPts val="450"/>
              </a:spcBef>
            </a:pPr>
            <a:r>
              <a:rPr lang="en-US" sz="1300" dirty="0"/>
              <a:t>Proforce Facility</a:t>
            </a:r>
          </a:p>
          <a:p>
            <a:pPr lvl="1">
              <a:spcBef>
                <a:spcPts val="450"/>
              </a:spcBef>
            </a:pPr>
            <a:r>
              <a:rPr lang="en-US" sz="1300" dirty="0"/>
              <a:t>Supporting Utility Infrastructure</a:t>
            </a:r>
          </a:p>
          <a:p>
            <a:pPr marL="172636" lvl="1" indent="0">
              <a:buNone/>
            </a:pPr>
            <a:endParaRPr lang="en-US" sz="1300" dirty="0"/>
          </a:p>
        </p:txBody>
      </p:sp>
      <p:sp>
        <p:nvSpPr>
          <p:cNvPr id="7" name="Text Placeholder 6">
            <a:extLst>
              <a:ext uri="{FF2B5EF4-FFF2-40B4-BE49-F238E27FC236}">
                <a16:creationId xmlns:a16="http://schemas.microsoft.com/office/drawing/2014/main" id="{C94ECF30-E41F-4240-B4AD-D2132B9B5465}"/>
              </a:ext>
            </a:extLst>
          </p:cNvPr>
          <p:cNvSpPr txBox="1">
            <a:spLocks/>
          </p:cNvSpPr>
          <p:nvPr/>
        </p:nvSpPr>
        <p:spPr>
          <a:xfrm>
            <a:off x="292540" y="3792064"/>
            <a:ext cx="8638100" cy="1084233"/>
          </a:xfrm>
          <a:prstGeom prst="rect">
            <a:avLst/>
          </a:prstGeom>
        </p:spPr>
        <p:txBody>
          <a:bodyPr vert="horz" wrap="square" lIns="0" tIns="0" rIns="0" bIns="0" rtlCol="0">
            <a:noAutofit/>
          </a:bodyPr>
          <a:lstStyle>
            <a:lvl1pPr marL="230188" indent="-230188" algn="l" defTabSz="685800" rtl="0" eaLnBrk="1" latinLnBrk="0" hangingPunct="1">
              <a:lnSpc>
                <a:spcPct val="100000"/>
              </a:lnSpc>
              <a:spcBef>
                <a:spcPts val="6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3" indent="-230183" defTabSz="685783">
              <a:spcBef>
                <a:spcPts val="900"/>
              </a:spcBef>
            </a:pPr>
            <a:r>
              <a:rPr lang="en-US" sz="1350" dirty="0">
                <a:solidFill>
                  <a:prstClr val="black"/>
                </a:solidFill>
                <a:latin typeface="+mn-lt"/>
              </a:rPr>
              <a:t>We are also simultaneously modernizing and balancing needs of broader capabilities across the site</a:t>
            </a:r>
          </a:p>
          <a:p>
            <a:pPr marL="458777" lvl="2" indent="-230183" defTabSz="685783">
              <a:spcBef>
                <a:spcPts val="450"/>
              </a:spcBef>
              <a:buFont typeface="Courier New" panose="02070309020205020404" pitchFamily="49" charset="0"/>
              <a:buChar char="o"/>
            </a:pPr>
            <a:r>
              <a:rPr lang="en-US" sz="1300" dirty="0">
                <a:solidFill>
                  <a:prstClr val="black"/>
                </a:solidFill>
                <a:latin typeface="+mn-lt"/>
              </a:rPr>
              <a:t>Electrical Capacity, Weapons Engineering, High Explosives, DARHT, LANSCE, &amp; IGPPs (office buildings, warehouses) </a:t>
            </a:r>
          </a:p>
          <a:p>
            <a:pPr marL="230183" indent="-230183" defTabSz="685783">
              <a:spcBef>
                <a:spcPts val="900"/>
              </a:spcBef>
            </a:pPr>
            <a:r>
              <a:rPr lang="en-US" sz="1350" dirty="0">
                <a:solidFill>
                  <a:prstClr val="black"/>
                </a:solidFill>
                <a:latin typeface="+mn-lt"/>
              </a:rPr>
              <a:t>Assessing our current capacity, particularly in the area of construction, is central to meeting our commitments and ensuring success of the NNSA mission </a:t>
            </a:r>
          </a:p>
        </p:txBody>
      </p:sp>
      <p:sp>
        <p:nvSpPr>
          <p:cNvPr id="2" name="TextBox 1">
            <a:extLst>
              <a:ext uri="{FF2B5EF4-FFF2-40B4-BE49-F238E27FC236}">
                <a16:creationId xmlns:a16="http://schemas.microsoft.com/office/drawing/2014/main" id="{A599D356-D596-8E21-9729-36746EBA6218}"/>
              </a:ext>
            </a:extLst>
          </p:cNvPr>
          <p:cNvSpPr txBox="1"/>
          <p:nvPr/>
        </p:nvSpPr>
        <p:spPr>
          <a:xfrm>
            <a:off x="5439076" y="847106"/>
            <a:ext cx="2582517" cy="307777"/>
          </a:xfrm>
          <a:prstGeom prst="rect">
            <a:avLst/>
          </a:prstGeom>
          <a:noFill/>
        </p:spPr>
        <p:txBody>
          <a:bodyPr wrap="square" rtlCol="0">
            <a:spAutoFit/>
          </a:bodyPr>
          <a:lstStyle/>
          <a:p>
            <a:pPr defTabSz="457189"/>
            <a:r>
              <a:rPr lang="en-US" sz="1400" b="1" dirty="0">
                <a:solidFill>
                  <a:schemeClr val="accent5">
                    <a:lumMod val="50000"/>
                  </a:schemeClr>
                </a:solidFill>
                <a:latin typeface="Calibri" panose="020F0502020204030204"/>
              </a:rPr>
              <a:t>Estimated Portfolio Project Cost </a:t>
            </a:r>
          </a:p>
        </p:txBody>
      </p:sp>
      <p:sp>
        <p:nvSpPr>
          <p:cNvPr id="9" name="Rectangle 2">
            <a:extLst>
              <a:ext uri="{FF2B5EF4-FFF2-40B4-BE49-F238E27FC236}">
                <a16:creationId xmlns:a16="http://schemas.microsoft.com/office/drawing/2014/main" id="{9731469A-3D00-DBEB-9D75-C8BC3F393E97}"/>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12" name="Picture 11">
            <a:extLst>
              <a:ext uri="{FF2B5EF4-FFF2-40B4-BE49-F238E27FC236}">
                <a16:creationId xmlns:a16="http://schemas.microsoft.com/office/drawing/2014/main" id="{A0AC0C6C-3FC1-3762-028C-0C112FECDB95}"/>
              </a:ext>
            </a:extLst>
          </p:cNvPr>
          <p:cNvPicPr>
            <a:picLocks noChangeAspect="1"/>
          </p:cNvPicPr>
          <p:nvPr/>
        </p:nvPicPr>
        <p:blipFill>
          <a:blip r:embed="rId3"/>
          <a:stretch>
            <a:fillRect/>
          </a:stretch>
        </p:blipFill>
        <p:spPr>
          <a:xfrm>
            <a:off x="4590722" y="1181749"/>
            <a:ext cx="4338251" cy="2276468"/>
          </a:xfrm>
          <a:prstGeom prst="rect">
            <a:avLst/>
          </a:prstGeom>
        </p:spPr>
      </p:pic>
    </p:spTree>
    <p:extLst>
      <p:ext uri="{BB962C8B-B14F-4D97-AF65-F5344CB8AC3E}">
        <p14:creationId xmlns:p14="http://schemas.microsoft.com/office/powerpoint/2010/main" val="160177424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731469A-3D00-DBEB-9D75-C8BC3F393E97}"/>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
        <p:nvSpPr>
          <p:cNvPr id="14" name="Title 4">
            <a:extLst>
              <a:ext uri="{FF2B5EF4-FFF2-40B4-BE49-F238E27FC236}">
                <a16:creationId xmlns:a16="http://schemas.microsoft.com/office/drawing/2014/main" id="{A9E280DF-4BE9-E214-37B5-E91D8CEED2A0}"/>
              </a:ext>
            </a:extLst>
          </p:cNvPr>
          <p:cNvSpPr txBox="1">
            <a:spLocks/>
          </p:cNvSpPr>
          <p:nvPr/>
        </p:nvSpPr>
        <p:spPr>
          <a:xfrm>
            <a:off x="138565" y="104125"/>
            <a:ext cx="8588829" cy="426072"/>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000F7E"/>
                </a:solidFill>
                <a:latin typeface="Arial" panose="020B0604020202020204" pitchFamily="34" charset="0"/>
                <a:cs typeface="Arial" panose="020B0604020202020204" pitchFamily="34" charset="0"/>
              </a:rPr>
              <a:t>Capacity &amp; Output Has Grown Under Triad</a:t>
            </a:r>
          </a:p>
        </p:txBody>
      </p:sp>
      <p:sp>
        <p:nvSpPr>
          <p:cNvPr id="15" name="TextBox 14">
            <a:extLst>
              <a:ext uri="{FF2B5EF4-FFF2-40B4-BE49-F238E27FC236}">
                <a16:creationId xmlns:a16="http://schemas.microsoft.com/office/drawing/2014/main" id="{7D14E218-F9BF-A113-D825-2214DEB560D4}"/>
              </a:ext>
            </a:extLst>
          </p:cNvPr>
          <p:cNvSpPr txBox="1"/>
          <p:nvPr/>
        </p:nvSpPr>
        <p:spPr>
          <a:xfrm>
            <a:off x="4327768" y="464619"/>
            <a:ext cx="4771423" cy="3377848"/>
          </a:xfrm>
          <a:prstGeom prst="rect">
            <a:avLst/>
          </a:prstGeom>
          <a:noFill/>
        </p:spPr>
        <p:txBody>
          <a:bodyPr wrap="square" rtlCol="0">
            <a:spAutoFit/>
          </a:bodyPr>
          <a:lstStyle/>
          <a:p>
            <a:pPr>
              <a:spcAft>
                <a:spcPts val="450"/>
              </a:spcAft>
            </a:pPr>
            <a:r>
              <a:rPr lang="en-US" sz="1100" b="1" dirty="0"/>
              <a:t>Growing the Workforce</a:t>
            </a:r>
          </a:p>
          <a:p>
            <a:pPr marL="214313" lvl="2" indent="-214313">
              <a:spcAft>
                <a:spcPts val="450"/>
              </a:spcAft>
              <a:buFont typeface="Arial" panose="020B0604020202020204" pitchFamily="34" charset="0"/>
              <a:buChar char="•"/>
            </a:pPr>
            <a:r>
              <a:rPr lang="en-US" sz="1100" dirty="0"/>
              <a:t>Project headcount has grown by ~43% since 2018 (e.g., Project Management/Support, Craft)</a:t>
            </a:r>
          </a:p>
          <a:p>
            <a:pPr marL="214313" lvl="2" indent="-214313">
              <a:spcAft>
                <a:spcPts val="450"/>
              </a:spcAft>
              <a:buFont typeface="Arial" panose="020B0604020202020204" pitchFamily="34" charset="0"/>
              <a:buChar char="•"/>
            </a:pPr>
            <a:r>
              <a:rPr lang="en-US" sz="1100" dirty="0"/>
              <a:t>Growing the craft workforce (working with Unions to build regional pipelines, expanding subcontractor base, load leveling &gt;1250 LANL craft)</a:t>
            </a:r>
          </a:p>
          <a:p>
            <a:pPr marL="214313" lvl="2" indent="-214313">
              <a:spcAft>
                <a:spcPts val="450"/>
              </a:spcAft>
              <a:buFont typeface="Arial" panose="020B0604020202020204" pitchFamily="34" charset="0"/>
              <a:buChar char="•"/>
            </a:pPr>
            <a:r>
              <a:rPr lang="en-US" sz="1100" dirty="0"/>
              <a:t>Managing space constraints - moving as much work offsite as possible (design/engineering, procurement, modular/prefab construction methods)</a:t>
            </a:r>
          </a:p>
          <a:p>
            <a:pPr>
              <a:spcAft>
                <a:spcPts val="450"/>
              </a:spcAft>
            </a:pPr>
            <a:r>
              <a:rPr lang="en-US" sz="1100" b="1" dirty="0"/>
              <a:t>Leveraging Subcontractors</a:t>
            </a:r>
          </a:p>
          <a:p>
            <a:pPr marL="214313" indent="-214313">
              <a:spcAft>
                <a:spcPts val="450"/>
              </a:spcAft>
              <a:buFont typeface="Arial" panose="020B0604020202020204" pitchFamily="34" charset="0"/>
              <a:buChar char="•"/>
            </a:pPr>
            <a:r>
              <a:rPr lang="en-US" sz="1100" dirty="0"/>
              <a:t>Building regional subcontractor supply chains reliant on scaling both acquisition and contract management functions</a:t>
            </a:r>
          </a:p>
          <a:p>
            <a:pPr marL="214313" indent="-214313">
              <a:spcAft>
                <a:spcPts val="450"/>
              </a:spcAft>
              <a:buFont typeface="Arial" panose="020B0604020202020204" pitchFamily="34" charset="0"/>
              <a:buChar char="•"/>
            </a:pPr>
            <a:r>
              <a:rPr lang="en-US" sz="1100" dirty="0">
                <a:solidFill>
                  <a:prstClr val="black"/>
                </a:solidFill>
                <a:cs typeface="Arial" panose="020B0604020202020204" pitchFamily="34" charset="0"/>
              </a:rPr>
              <a:t>Streamlined LANL process, accelerate adoption of commercial construction approaches</a:t>
            </a:r>
            <a:endParaRPr lang="en-US" sz="1100" dirty="0">
              <a:cs typeface="Arial" panose="020B0604020202020204" pitchFamily="34" charset="0"/>
            </a:endParaRPr>
          </a:p>
          <a:p>
            <a:pPr>
              <a:spcAft>
                <a:spcPts val="450"/>
              </a:spcAft>
            </a:pPr>
            <a:r>
              <a:rPr lang="en-US" sz="1100" b="1" dirty="0"/>
              <a:t>Challenges Remain</a:t>
            </a:r>
          </a:p>
          <a:p>
            <a:pPr marL="214313" indent="-214313">
              <a:spcAft>
                <a:spcPts val="450"/>
              </a:spcAft>
              <a:buFont typeface="Arial" panose="020B0604020202020204" pitchFamily="34" charset="0"/>
              <a:buChar char="•"/>
            </a:pPr>
            <a:r>
              <a:rPr lang="en-US" sz="1100" dirty="0"/>
              <a:t>Regional competition for sub-tier craft labor suppliers</a:t>
            </a:r>
          </a:p>
          <a:p>
            <a:pPr marL="214313" indent="-214313">
              <a:spcAft>
                <a:spcPts val="450"/>
              </a:spcAft>
              <a:buFont typeface="Arial" panose="020B0604020202020204" pitchFamily="34" charset="0"/>
              <a:buChar char="•"/>
            </a:pPr>
            <a:r>
              <a:rPr lang="en-US" sz="1100" dirty="0"/>
              <a:t>Housing and transportation (LANL and subcontractor) leading to hiring and retention challenges</a:t>
            </a:r>
          </a:p>
        </p:txBody>
      </p:sp>
      <p:sp>
        <p:nvSpPr>
          <p:cNvPr id="16" name="TextBox 15">
            <a:extLst>
              <a:ext uri="{FF2B5EF4-FFF2-40B4-BE49-F238E27FC236}">
                <a16:creationId xmlns:a16="http://schemas.microsoft.com/office/drawing/2014/main" id="{7041EABD-9625-0EEA-29F0-01E830069C5D}"/>
              </a:ext>
            </a:extLst>
          </p:cNvPr>
          <p:cNvSpPr txBox="1"/>
          <p:nvPr/>
        </p:nvSpPr>
        <p:spPr>
          <a:xfrm>
            <a:off x="5079431" y="3779629"/>
            <a:ext cx="2589245" cy="253916"/>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050" b="1" dirty="0"/>
              <a:t>Building Our Subcontractor Base</a:t>
            </a:r>
          </a:p>
        </p:txBody>
      </p:sp>
      <p:pic>
        <p:nvPicPr>
          <p:cNvPr id="18" name="Picture 17">
            <a:extLst>
              <a:ext uri="{FF2B5EF4-FFF2-40B4-BE49-F238E27FC236}">
                <a16:creationId xmlns:a16="http://schemas.microsoft.com/office/drawing/2014/main" id="{668B13DF-0FD7-4859-7956-63919F1B1542}"/>
              </a:ext>
            </a:extLst>
          </p:cNvPr>
          <p:cNvPicPr>
            <a:picLocks noChangeAspect="1"/>
          </p:cNvPicPr>
          <p:nvPr/>
        </p:nvPicPr>
        <p:blipFill>
          <a:blip r:embed="rId3"/>
          <a:stretch>
            <a:fillRect/>
          </a:stretch>
        </p:blipFill>
        <p:spPr>
          <a:xfrm>
            <a:off x="4652492" y="4033545"/>
            <a:ext cx="3714877" cy="944663"/>
          </a:xfrm>
          <a:prstGeom prst="rect">
            <a:avLst/>
          </a:prstGeom>
          <a:effectLst>
            <a:softEdge rad="31750"/>
          </a:effectLst>
        </p:spPr>
      </p:pic>
      <p:grpSp>
        <p:nvGrpSpPr>
          <p:cNvPr id="2" name="Group 1">
            <a:extLst>
              <a:ext uri="{FF2B5EF4-FFF2-40B4-BE49-F238E27FC236}">
                <a16:creationId xmlns:a16="http://schemas.microsoft.com/office/drawing/2014/main" id="{028DE2E4-C7BF-069F-1D2C-DAC8625907EE}"/>
              </a:ext>
            </a:extLst>
          </p:cNvPr>
          <p:cNvGrpSpPr/>
          <p:nvPr/>
        </p:nvGrpSpPr>
        <p:grpSpPr>
          <a:xfrm>
            <a:off x="252646" y="530197"/>
            <a:ext cx="3611210" cy="2212356"/>
            <a:chOff x="780018" y="1108252"/>
            <a:chExt cx="4733796" cy="2866713"/>
          </a:xfrm>
        </p:grpSpPr>
        <p:graphicFrame>
          <p:nvGraphicFramePr>
            <p:cNvPr id="3" name="Chart 2">
              <a:extLst>
                <a:ext uri="{FF2B5EF4-FFF2-40B4-BE49-F238E27FC236}">
                  <a16:creationId xmlns:a16="http://schemas.microsoft.com/office/drawing/2014/main" id="{BCBFFA22-3D7A-6BB7-D0F8-9C10B710FF20}"/>
                </a:ext>
              </a:extLst>
            </p:cNvPr>
            <p:cNvGraphicFramePr>
              <a:graphicFrameLocks/>
            </p:cNvGraphicFramePr>
            <p:nvPr>
              <p:extLst>
                <p:ext uri="{D42A27DB-BD31-4B8C-83A1-F6EECF244321}">
                  <p14:modId xmlns:p14="http://schemas.microsoft.com/office/powerpoint/2010/main" val="2253623233"/>
                </p:ext>
              </p:extLst>
            </p:nvPr>
          </p:nvGraphicFramePr>
          <p:xfrm>
            <a:off x="780018" y="1108252"/>
            <a:ext cx="4733796" cy="28667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8E8B422-CEFA-8036-C86A-1B37CDF8F9B8}"/>
                </a:ext>
              </a:extLst>
            </p:cNvPr>
            <p:cNvSpPr txBox="1"/>
            <p:nvPr/>
          </p:nvSpPr>
          <p:spPr>
            <a:xfrm rot="16200000">
              <a:off x="442636" y="2458270"/>
              <a:ext cx="962229" cy="287460"/>
            </a:xfrm>
            <a:prstGeom prst="rect">
              <a:avLst/>
            </a:prstGeom>
            <a:noFill/>
          </p:spPr>
          <p:txBody>
            <a:bodyPr wrap="none" rtlCol="0">
              <a:spAutoFit/>
            </a:bodyPr>
            <a:lstStyle/>
            <a:p>
              <a:r>
                <a:rPr lang="en-US" sz="825" dirty="0"/>
                <a:t># of Projects</a:t>
              </a:r>
            </a:p>
          </p:txBody>
        </p:sp>
      </p:grpSp>
      <p:graphicFrame>
        <p:nvGraphicFramePr>
          <p:cNvPr id="6" name="Chart 5">
            <a:extLst>
              <a:ext uri="{FF2B5EF4-FFF2-40B4-BE49-F238E27FC236}">
                <a16:creationId xmlns:a16="http://schemas.microsoft.com/office/drawing/2014/main" id="{60B9586C-2BC3-3627-7A61-7BAD2DA51F1A}"/>
              </a:ext>
            </a:extLst>
          </p:cNvPr>
          <p:cNvGraphicFramePr>
            <a:graphicFrameLocks/>
          </p:cNvGraphicFramePr>
          <p:nvPr>
            <p:extLst>
              <p:ext uri="{D42A27DB-BD31-4B8C-83A1-F6EECF244321}">
                <p14:modId xmlns:p14="http://schemas.microsoft.com/office/powerpoint/2010/main" val="2203666679"/>
              </p:ext>
            </p:extLst>
          </p:nvPr>
        </p:nvGraphicFramePr>
        <p:xfrm>
          <a:off x="553981" y="2835767"/>
          <a:ext cx="3383763" cy="19579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096208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1BD4C6-3838-1112-444F-0125E79A2210}"/>
              </a:ext>
            </a:extLst>
          </p:cNvPr>
          <p:cNvSpPr>
            <a:spLocks noGrp="1"/>
          </p:cNvSpPr>
          <p:nvPr>
            <p:ph type="body" sz="quarter" idx="14"/>
          </p:nvPr>
        </p:nvSpPr>
        <p:spPr>
          <a:xfrm>
            <a:off x="163472" y="238330"/>
            <a:ext cx="8462777" cy="359346"/>
          </a:xfrm>
        </p:spPr>
        <p:txBody>
          <a:bodyPr/>
          <a:lstStyle/>
          <a:p>
            <a:r>
              <a:rPr kumimoji="0" lang="en-US" sz="2400" i="0" u="none" strike="noStrike" cap="none" spc="0" normalizeH="0" baseline="0" noProof="0" dirty="0">
                <a:ln>
                  <a:noFill/>
                </a:ln>
                <a:effectLst/>
                <a:uLnTx/>
                <a:uFillTx/>
                <a:latin typeface="Arial" panose="020B0604020202020204" pitchFamily="34" charset="0"/>
                <a:cs typeface="Arial" panose="020B0604020202020204" pitchFamily="34" charset="0"/>
              </a:rPr>
              <a:t>Leverage EMDI - Streamline Project Management at LANL</a:t>
            </a:r>
            <a:endParaRPr lang="en-US" sz="2100" dirty="0"/>
          </a:p>
        </p:txBody>
      </p:sp>
      <p:sp>
        <p:nvSpPr>
          <p:cNvPr id="9" name="Text Placeholder 8">
            <a:extLst>
              <a:ext uri="{FF2B5EF4-FFF2-40B4-BE49-F238E27FC236}">
                <a16:creationId xmlns:a16="http://schemas.microsoft.com/office/drawing/2014/main" id="{88EB6E98-933D-B36C-5278-F5495EC6EAF9}"/>
              </a:ext>
            </a:extLst>
          </p:cNvPr>
          <p:cNvSpPr>
            <a:spLocks noGrp="1"/>
          </p:cNvSpPr>
          <p:nvPr>
            <p:ph type="body" sz="quarter" idx="19"/>
          </p:nvPr>
        </p:nvSpPr>
        <p:spPr>
          <a:xfrm>
            <a:off x="400907" y="677132"/>
            <a:ext cx="7987903" cy="506678"/>
          </a:xfrm>
        </p:spPr>
        <p:txBody>
          <a:bodyPr/>
          <a:lstStyle/>
          <a:p>
            <a:pPr marL="0" indent="0">
              <a:buNone/>
            </a:pPr>
            <a:r>
              <a:rPr lang="en-US" sz="1400" i="1" dirty="0"/>
              <a:t>NNSA’s EMDI report conveys the license and urgency to think differently about how DOE/NNSA Sites operate. A couple of converging factors are driving the need at LANL to disrupt our current project management model, including:</a:t>
            </a:r>
          </a:p>
          <a:p>
            <a:pPr marL="0" indent="0">
              <a:buNone/>
            </a:pPr>
            <a:endParaRPr lang="en-US" sz="1400" dirty="0"/>
          </a:p>
          <a:p>
            <a:pPr marL="0" indent="0">
              <a:buNone/>
            </a:pPr>
            <a:endParaRPr lang="en-US" sz="1400" dirty="0"/>
          </a:p>
          <a:p>
            <a:pPr lvl="1">
              <a:buFont typeface="Arial" panose="020B0604020202020204" pitchFamily="34" charset="0"/>
              <a:buChar char="•"/>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 name="Rectangle 1">
            <a:extLst>
              <a:ext uri="{FF2B5EF4-FFF2-40B4-BE49-F238E27FC236}">
                <a16:creationId xmlns:a16="http://schemas.microsoft.com/office/drawing/2014/main" id="{DEF0ABD6-6964-6D12-6102-2ADB2B307879}"/>
              </a:ext>
            </a:extLst>
          </p:cNvPr>
          <p:cNvSpPr/>
          <p:nvPr/>
        </p:nvSpPr>
        <p:spPr>
          <a:xfrm>
            <a:off x="407781" y="1349316"/>
            <a:ext cx="8018533" cy="89143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lvl="1" indent="-119063">
              <a:buFont typeface="Arial" panose="020B0604020202020204" pitchFamily="34" charset="0"/>
              <a:buChar char="•"/>
            </a:pPr>
            <a:r>
              <a:rPr lang="en-US" sz="1400" dirty="0"/>
              <a:t>NNSA’s scrutiny of our capacity to execute construction work – due to unprecedented project cost growth and inability to meet baseline schedules</a:t>
            </a:r>
          </a:p>
          <a:p>
            <a:pPr marL="231775" lvl="1" indent="-119063">
              <a:buFont typeface="Arial" panose="020B0604020202020204" pitchFamily="34" charset="0"/>
              <a:buChar char="•"/>
            </a:pPr>
            <a:r>
              <a:rPr lang="en-US" sz="1400" dirty="0"/>
              <a:t>LANL’s Pu mission is evermore important in this challenging geopolitical environment – “To Secure America -We Must Deliver.”</a:t>
            </a:r>
          </a:p>
        </p:txBody>
      </p:sp>
      <p:sp>
        <p:nvSpPr>
          <p:cNvPr id="6" name="TextBox 5">
            <a:extLst>
              <a:ext uri="{FF2B5EF4-FFF2-40B4-BE49-F238E27FC236}">
                <a16:creationId xmlns:a16="http://schemas.microsoft.com/office/drawing/2014/main" id="{B2B6637E-CB4E-3E34-1FDB-C4FD071994E1}"/>
              </a:ext>
            </a:extLst>
          </p:cNvPr>
          <p:cNvSpPr txBox="1"/>
          <p:nvPr/>
        </p:nvSpPr>
        <p:spPr>
          <a:xfrm>
            <a:off x="400906" y="2240754"/>
            <a:ext cx="8018533" cy="2462213"/>
          </a:xfrm>
          <a:prstGeom prst="rect">
            <a:avLst/>
          </a:prstGeom>
          <a:solidFill>
            <a:schemeClr val="accent2">
              <a:lumMod val="20000"/>
              <a:lumOff val="80000"/>
            </a:schemeClr>
          </a:solidFill>
        </p:spPr>
        <p:txBody>
          <a:bodyPr wrap="square" rtlCol="0">
            <a:spAutoFit/>
          </a:bodyPr>
          <a:lstStyle/>
          <a:p>
            <a:pPr marL="231775" lvl="1" indent="-119063">
              <a:buFont typeface="Arial" panose="020B0604020202020204" pitchFamily="34" charset="0"/>
              <a:buChar char="•"/>
            </a:pPr>
            <a:r>
              <a:rPr lang="en-US" sz="1400" dirty="0"/>
              <a:t>To achieve LANL’s infrastructure milestones and goals, and improve cost and schedule performance, we must resolve to:</a:t>
            </a:r>
          </a:p>
          <a:p>
            <a:pPr marL="569913" lvl="2" indent="-285750">
              <a:buFont typeface="Courier New" panose="02070309020205020404" pitchFamily="49" charset="0"/>
              <a:buChar char="o"/>
            </a:pPr>
            <a:r>
              <a:rPr lang="en-US" sz="1400" dirty="0"/>
              <a:t>Streamline the Project Management Process – starting with what’s in LANL’s control</a:t>
            </a:r>
          </a:p>
          <a:p>
            <a:pPr marL="569913" lvl="2" indent="-285750">
              <a:buFont typeface="Courier New" panose="02070309020205020404" pitchFamily="49" charset="0"/>
              <a:buChar char="o"/>
            </a:pPr>
            <a:r>
              <a:rPr lang="en-US" sz="1400" dirty="0"/>
              <a:t>Embrace innovative acquisition and execution methods that resonate with and deemed beneficial by our subcontractors – thus ensuring sustained capacity</a:t>
            </a:r>
          </a:p>
          <a:p>
            <a:pPr marL="569913" lvl="2" indent="-285750">
              <a:buFont typeface="Courier New" panose="02070309020205020404" pitchFamily="49" charset="0"/>
              <a:buChar char="o"/>
            </a:pPr>
            <a:r>
              <a:rPr lang="en-US" sz="1400" dirty="0"/>
              <a:t>Inventively tailor our overall project management processes based on project complexity and risk, to include 413.3B compliance and oversight, seeking variances for commercial-like construction (e.g., 10CFR851) </a:t>
            </a:r>
          </a:p>
          <a:p>
            <a:pPr marL="569913" lvl="2" indent="-285750">
              <a:buFont typeface="Courier New" panose="02070309020205020404" pitchFamily="49" charset="0"/>
              <a:buChar char="o"/>
            </a:pPr>
            <a:r>
              <a:rPr lang="en-US" sz="1400" dirty="0"/>
              <a:t>Challenge overly conservative DOE/NNSA interpretations and direction, e.g., EVMS, that have added layers of ‘nonvalue added requirements’ that stifle our project management systems and add cost/schedule</a:t>
            </a:r>
          </a:p>
        </p:txBody>
      </p:sp>
    </p:spTree>
    <p:extLst>
      <p:ext uri="{BB962C8B-B14F-4D97-AF65-F5344CB8AC3E}">
        <p14:creationId xmlns:p14="http://schemas.microsoft.com/office/powerpoint/2010/main" val="409349741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135F4-1416-2006-CB73-588A78E137BD}"/>
              </a:ext>
            </a:extLst>
          </p:cNvPr>
          <p:cNvSpPr>
            <a:spLocks noGrp="1"/>
          </p:cNvSpPr>
          <p:nvPr>
            <p:ph type="body" sz="quarter" idx="14"/>
          </p:nvPr>
        </p:nvSpPr>
        <p:spPr>
          <a:xfrm>
            <a:off x="375781" y="109604"/>
            <a:ext cx="8212035" cy="356992"/>
          </a:xfrm>
        </p:spPr>
        <p:txBody>
          <a:bodyPr/>
          <a:lstStyle/>
          <a:p>
            <a:pPr algn="ctr"/>
            <a:r>
              <a:rPr lang="en-US" sz="2200" dirty="0"/>
              <a:t>Examples of LANL Streamlining Initiatives</a:t>
            </a:r>
          </a:p>
        </p:txBody>
      </p:sp>
      <p:pic>
        <p:nvPicPr>
          <p:cNvPr id="4" name="Picture 3">
            <a:extLst>
              <a:ext uri="{FF2B5EF4-FFF2-40B4-BE49-F238E27FC236}">
                <a16:creationId xmlns:a16="http://schemas.microsoft.com/office/drawing/2014/main" id="{34B0C74E-DCA2-20A7-26DB-6BA8DDE1F135}"/>
              </a:ext>
            </a:extLst>
          </p:cNvPr>
          <p:cNvPicPr>
            <a:picLocks noChangeAspect="1"/>
          </p:cNvPicPr>
          <p:nvPr/>
        </p:nvPicPr>
        <p:blipFill>
          <a:blip r:embed="rId3"/>
          <a:stretch>
            <a:fillRect/>
          </a:stretch>
        </p:blipFill>
        <p:spPr>
          <a:xfrm>
            <a:off x="444220" y="458856"/>
            <a:ext cx="8212034" cy="4592228"/>
          </a:xfrm>
          <a:prstGeom prst="rect">
            <a:avLst/>
          </a:prstGeom>
        </p:spPr>
      </p:pic>
    </p:spTree>
    <p:extLst>
      <p:ext uri="{BB962C8B-B14F-4D97-AF65-F5344CB8AC3E}">
        <p14:creationId xmlns:p14="http://schemas.microsoft.com/office/powerpoint/2010/main" val="393725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4CE23D6-BA96-3B25-D39A-E13C3951B279}"/>
              </a:ext>
            </a:extLst>
          </p:cNvPr>
          <p:cNvPicPr>
            <a:picLocks noChangeAspect="1"/>
          </p:cNvPicPr>
          <p:nvPr/>
        </p:nvPicPr>
        <p:blipFill>
          <a:blip r:embed="rId3"/>
          <a:stretch>
            <a:fillRect/>
          </a:stretch>
        </p:blipFill>
        <p:spPr>
          <a:xfrm>
            <a:off x="728548" y="366145"/>
            <a:ext cx="7851683" cy="4179653"/>
          </a:xfrm>
          <a:prstGeom prst="rect">
            <a:avLst/>
          </a:prstGeom>
          <a:solidFill>
            <a:schemeClr val="bg1">
              <a:lumMod val="85000"/>
            </a:schemeClr>
          </a:solidFill>
        </p:spPr>
      </p:pic>
      <p:pic>
        <p:nvPicPr>
          <p:cNvPr id="2" name="Picture 1">
            <a:extLst>
              <a:ext uri="{FF2B5EF4-FFF2-40B4-BE49-F238E27FC236}">
                <a16:creationId xmlns:a16="http://schemas.microsoft.com/office/drawing/2014/main" id="{42D92670-1524-C8B0-7B2F-4295A5D775B6}"/>
              </a:ext>
            </a:extLst>
          </p:cNvPr>
          <p:cNvPicPr>
            <a:picLocks noChangeAspect="1"/>
          </p:cNvPicPr>
          <p:nvPr/>
        </p:nvPicPr>
        <p:blipFill>
          <a:blip r:embed="rId4"/>
          <a:stretch>
            <a:fillRect/>
          </a:stretch>
        </p:blipFill>
        <p:spPr>
          <a:xfrm>
            <a:off x="246716" y="2004793"/>
            <a:ext cx="1086828" cy="954900"/>
          </a:xfrm>
          <a:prstGeom prst="rect">
            <a:avLst/>
          </a:prstGeom>
        </p:spPr>
      </p:pic>
      <p:sp>
        <p:nvSpPr>
          <p:cNvPr id="3" name="TextBox 2">
            <a:extLst>
              <a:ext uri="{FF2B5EF4-FFF2-40B4-BE49-F238E27FC236}">
                <a16:creationId xmlns:a16="http://schemas.microsoft.com/office/drawing/2014/main" id="{4299FCF3-2F37-067A-75D2-20DD086D02EE}"/>
              </a:ext>
            </a:extLst>
          </p:cNvPr>
          <p:cNvSpPr txBox="1"/>
          <p:nvPr/>
        </p:nvSpPr>
        <p:spPr>
          <a:xfrm>
            <a:off x="1302726" y="188640"/>
            <a:ext cx="6593549" cy="523220"/>
          </a:xfrm>
          <a:prstGeom prst="rect">
            <a:avLst/>
          </a:prstGeom>
          <a:solidFill>
            <a:schemeClr val="tx1">
              <a:lumMod val="65000"/>
              <a:lumOff val="35000"/>
            </a:schemeClr>
          </a:solidFill>
        </p:spPr>
        <p:txBody>
          <a:bodyPr wrap="square" rtlCol="0">
            <a:spAutoFit/>
          </a:bodyPr>
          <a:lstStyle/>
          <a:p>
            <a:pPr algn="ctr"/>
            <a:r>
              <a:rPr lang="en-US" sz="2800" b="1" dirty="0">
                <a:solidFill>
                  <a:schemeClr val="bg2"/>
                </a:solidFill>
              </a:rPr>
              <a:t>Standard Project Phases</a:t>
            </a:r>
          </a:p>
        </p:txBody>
      </p:sp>
      <p:sp>
        <p:nvSpPr>
          <p:cNvPr id="5" name="TextBox 4">
            <a:extLst>
              <a:ext uri="{FF2B5EF4-FFF2-40B4-BE49-F238E27FC236}">
                <a16:creationId xmlns:a16="http://schemas.microsoft.com/office/drawing/2014/main" id="{1BE920C6-2AAB-85CA-3870-C2E8AC226734}"/>
              </a:ext>
            </a:extLst>
          </p:cNvPr>
          <p:cNvSpPr txBox="1"/>
          <p:nvPr/>
        </p:nvSpPr>
        <p:spPr>
          <a:xfrm>
            <a:off x="1023773" y="782342"/>
            <a:ext cx="7563556" cy="369332"/>
          </a:xfrm>
          <a:prstGeom prst="rect">
            <a:avLst/>
          </a:prstGeom>
          <a:solidFill>
            <a:schemeClr val="bg1">
              <a:lumMod val="85000"/>
            </a:schemeClr>
          </a:solidFill>
        </p:spPr>
        <p:txBody>
          <a:bodyPr wrap="square" rtlCol="0">
            <a:spAutoFit/>
          </a:bodyPr>
          <a:lstStyle/>
          <a:p>
            <a:r>
              <a:rPr lang="en-US" b="1" i="1" dirty="0">
                <a:solidFill>
                  <a:schemeClr val="accent4">
                    <a:lumMod val="50000"/>
                  </a:schemeClr>
                </a:solidFill>
                <a:latin typeface="Abadi Extra Light" panose="020B0604020202020204" pitchFamily="34" charset="0"/>
              </a:rPr>
              <a:t>Up</a:t>
            </a:r>
            <a:r>
              <a:rPr lang="en-US" b="1" i="1" dirty="0">
                <a:solidFill>
                  <a:schemeClr val="accent4">
                    <a:lumMod val="50000"/>
                  </a:schemeClr>
                </a:solidFill>
              </a:rPr>
              <a:t> to 14 Management Systems Crosscut/Interface Project Phases </a:t>
            </a:r>
          </a:p>
        </p:txBody>
      </p:sp>
      <p:pic>
        <p:nvPicPr>
          <p:cNvPr id="11" name="Picture 10">
            <a:extLst>
              <a:ext uri="{FF2B5EF4-FFF2-40B4-BE49-F238E27FC236}">
                <a16:creationId xmlns:a16="http://schemas.microsoft.com/office/drawing/2014/main" id="{ACAA05B8-604B-DAFF-95BA-8EE7D656A0DB}"/>
              </a:ext>
            </a:extLst>
          </p:cNvPr>
          <p:cNvPicPr>
            <a:picLocks noChangeAspect="1"/>
          </p:cNvPicPr>
          <p:nvPr/>
        </p:nvPicPr>
        <p:blipFill>
          <a:blip r:embed="rId5"/>
          <a:stretch>
            <a:fillRect/>
          </a:stretch>
        </p:blipFill>
        <p:spPr>
          <a:xfrm>
            <a:off x="7278555" y="1087607"/>
            <a:ext cx="1783506" cy="922327"/>
          </a:xfrm>
          <a:prstGeom prst="rect">
            <a:avLst/>
          </a:prstGeom>
        </p:spPr>
      </p:pic>
      <p:sp>
        <p:nvSpPr>
          <p:cNvPr id="4" name="TextBox 3">
            <a:extLst>
              <a:ext uri="{FF2B5EF4-FFF2-40B4-BE49-F238E27FC236}">
                <a16:creationId xmlns:a16="http://schemas.microsoft.com/office/drawing/2014/main" id="{DE5730C4-D99A-279C-1B7D-A928442CE125}"/>
              </a:ext>
            </a:extLst>
          </p:cNvPr>
          <p:cNvSpPr txBox="1"/>
          <p:nvPr/>
        </p:nvSpPr>
        <p:spPr>
          <a:xfrm>
            <a:off x="1629421" y="4593562"/>
            <a:ext cx="6232479" cy="461665"/>
          </a:xfrm>
          <a:prstGeom prst="rect">
            <a:avLst/>
          </a:prstGeom>
          <a:noFill/>
          <a:ln>
            <a:noFill/>
          </a:ln>
        </p:spPr>
        <p:txBody>
          <a:bodyPr wrap="square" rtlCol="0">
            <a:spAutoFit/>
          </a:bodyPr>
          <a:lstStyle/>
          <a:p>
            <a:pPr algn="ctr"/>
            <a:r>
              <a:rPr lang="en-US" sz="1200" b="1" i="1" dirty="0">
                <a:solidFill>
                  <a:srgbClr val="0070C0"/>
                </a:solidFill>
              </a:rPr>
              <a:t>“Subcontract Task Force” Formed to Drive a Sense Of Urgency to Streamline Processes and Ensure Effective &amp; Efficient Project Execution/Delivery</a:t>
            </a:r>
          </a:p>
        </p:txBody>
      </p:sp>
      <p:sp>
        <p:nvSpPr>
          <p:cNvPr id="6" name="Slide Number Placeholder 5">
            <a:extLst>
              <a:ext uri="{FF2B5EF4-FFF2-40B4-BE49-F238E27FC236}">
                <a16:creationId xmlns:a16="http://schemas.microsoft.com/office/drawing/2014/main" id="{8DA29A15-EF6D-CFDE-CBD1-D29E60DC59D3}"/>
              </a:ext>
            </a:extLst>
          </p:cNvPr>
          <p:cNvSpPr>
            <a:spLocks noGrp="1"/>
          </p:cNvSpPr>
          <p:nvPr>
            <p:ph type="sldNum" sz="quarter" idx="12"/>
          </p:nvPr>
        </p:nvSpPr>
        <p:spPr/>
        <p:txBody>
          <a:bodyPr/>
          <a:lstStyle/>
          <a:p>
            <a:fld id="{D766FE7C-96B1-44B1-882C-642D86FCFE51}" type="slidenum">
              <a:rPr lang="en-US" smtClean="0"/>
              <a:t>7</a:t>
            </a:fld>
            <a:endParaRPr lang="en-US" dirty="0"/>
          </a:p>
        </p:txBody>
      </p:sp>
      <p:sp>
        <p:nvSpPr>
          <p:cNvPr id="7" name="Rectangle: Rounded Corners 6">
            <a:extLst>
              <a:ext uri="{FF2B5EF4-FFF2-40B4-BE49-F238E27FC236}">
                <a16:creationId xmlns:a16="http://schemas.microsoft.com/office/drawing/2014/main" id="{A468D7FD-C480-787E-EB81-C320D7E0FD05}"/>
              </a:ext>
            </a:extLst>
          </p:cNvPr>
          <p:cNvSpPr/>
          <p:nvPr/>
        </p:nvSpPr>
        <p:spPr>
          <a:xfrm>
            <a:off x="1789044" y="4075772"/>
            <a:ext cx="715618" cy="97807"/>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rgbClr val="FF9129"/>
                </a:solidFill>
              </a:rPr>
              <a:t>Others</a:t>
            </a:r>
          </a:p>
        </p:txBody>
      </p:sp>
      <p:sp>
        <p:nvSpPr>
          <p:cNvPr id="8" name="Rectangle: Rounded Corners 7">
            <a:extLst>
              <a:ext uri="{FF2B5EF4-FFF2-40B4-BE49-F238E27FC236}">
                <a16:creationId xmlns:a16="http://schemas.microsoft.com/office/drawing/2014/main" id="{07FBB3CE-F103-3667-0D58-8E0FB7552D24}"/>
              </a:ext>
            </a:extLst>
          </p:cNvPr>
          <p:cNvSpPr/>
          <p:nvPr/>
        </p:nvSpPr>
        <p:spPr>
          <a:xfrm>
            <a:off x="3170582" y="4075772"/>
            <a:ext cx="760344" cy="97807"/>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accent2"/>
                </a:solidFill>
              </a:rPr>
              <a:t>Others</a:t>
            </a:r>
          </a:p>
        </p:txBody>
      </p:sp>
      <p:sp>
        <p:nvSpPr>
          <p:cNvPr id="9" name="Rectangle: Rounded Corners 8">
            <a:extLst>
              <a:ext uri="{FF2B5EF4-FFF2-40B4-BE49-F238E27FC236}">
                <a16:creationId xmlns:a16="http://schemas.microsoft.com/office/drawing/2014/main" id="{F622FBB9-780B-E28D-278D-7412D64C7A98}"/>
              </a:ext>
            </a:extLst>
          </p:cNvPr>
          <p:cNvSpPr/>
          <p:nvPr/>
        </p:nvSpPr>
        <p:spPr>
          <a:xfrm>
            <a:off x="4599500" y="4075772"/>
            <a:ext cx="760344" cy="97807"/>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chemeClr val="accent2"/>
                </a:solidFill>
              </a:rPr>
              <a:t>Others</a:t>
            </a:r>
          </a:p>
        </p:txBody>
      </p:sp>
      <p:sp>
        <p:nvSpPr>
          <p:cNvPr id="12" name="Rectangle: Rounded Corners 11">
            <a:extLst>
              <a:ext uri="{FF2B5EF4-FFF2-40B4-BE49-F238E27FC236}">
                <a16:creationId xmlns:a16="http://schemas.microsoft.com/office/drawing/2014/main" id="{CD8112C9-23D6-1ECB-FD94-8F3214F0FB03}"/>
              </a:ext>
            </a:extLst>
          </p:cNvPr>
          <p:cNvSpPr/>
          <p:nvPr/>
        </p:nvSpPr>
        <p:spPr>
          <a:xfrm>
            <a:off x="5988326" y="4070803"/>
            <a:ext cx="760344" cy="137498"/>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3" dirty="0">
                <a:solidFill>
                  <a:schemeClr val="accent2"/>
                </a:solidFill>
              </a:rPr>
              <a:t>Others</a:t>
            </a:r>
          </a:p>
        </p:txBody>
      </p:sp>
      <p:sp>
        <p:nvSpPr>
          <p:cNvPr id="13" name="Rectangle: Rounded Corners 12">
            <a:extLst>
              <a:ext uri="{FF2B5EF4-FFF2-40B4-BE49-F238E27FC236}">
                <a16:creationId xmlns:a16="http://schemas.microsoft.com/office/drawing/2014/main" id="{E6A67686-3C99-2A73-5C18-73CE166D8C66}"/>
              </a:ext>
            </a:extLst>
          </p:cNvPr>
          <p:cNvSpPr/>
          <p:nvPr/>
        </p:nvSpPr>
        <p:spPr>
          <a:xfrm>
            <a:off x="7394714" y="4074851"/>
            <a:ext cx="760344" cy="137498"/>
          </a:xfrm>
          <a:prstGeom prst="round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3" dirty="0">
                <a:solidFill>
                  <a:schemeClr val="accent2"/>
                </a:solidFill>
              </a:rPr>
              <a:t>Others</a:t>
            </a:r>
          </a:p>
        </p:txBody>
      </p:sp>
    </p:spTree>
    <p:extLst>
      <p:ext uri="{BB962C8B-B14F-4D97-AF65-F5344CB8AC3E}">
        <p14:creationId xmlns:p14="http://schemas.microsoft.com/office/powerpoint/2010/main" val="398214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135F4-1416-2006-CB73-588A78E137BD}"/>
              </a:ext>
            </a:extLst>
          </p:cNvPr>
          <p:cNvSpPr>
            <a:spLocks noGrp="1"/>
          </p:cNvSpPr>
          <p:nvPr>
            <p:ph type="body" sz="quarter" idx="14"/>
          </p:nvPr>
        </p:nvSpPr>
        <p:spPr>
          <a:xfrm>
            <a:off x="398761" y="180896"/>
            <a:ext cx="8353353" cy="669156"/>
          </a:xfrm>
        </p:spPr>
        <p:txBody>
          <a:bodyPr/>
          <a:lstStyle/>
          <a:p>
            <a:r>
              <a:rPr lang="en-US" dirty="0"/>
              <a:t>“Subcontract Task Force” -  All-Inclusive Management System Stakeholder </a:t>
            </a:r>
            <a:r>
              <a:rPr kumimoji="0" lang="en-US" sz="1800" i="0" u="none" strike="noStrike" cap="none" spc="0" normalizeH="0" baseline="0" noProof="0" dirty="0">
                <a:ln>
                  <a:noFill/>
                </a:ln>
                <a:effectLst/>
                <a:uLnTx/>
                <a:uFillTx/>
                <a:latin typeface="Arial" panose="020B0604020202020204" pitchFamily="34" charset="0"/>
                <a:cs typeface="Arial" panose="020B0604020202020204" pitchFamily="34" charset="0"/>
              </a:rPr>
              <a:t> with Authority to Streamline Project Execution - </a:t>
            </a:r>
            <a:r>
              <a:rPr kumimoji="0" lang="en-US" sz="1400" b="0" i="1" u="none" strike="noStrike" cap="none" spc="0" normalizeH="0" baseline="0" noProof="0" dirty="0">
                <a:ln>
                  <a:noFill/>
                </a:ln>
                <a:effectLst/>
                <a:uLnTx/>
                <a:uFillTx/>
                <a:latin typeface="Arial" panose="020B0604020202020204" pitchFamily="34" charset="0"/>
                <a:cs typeface="Arial" panose="020B0604020202020204" pitchFamily="34" charset="0"/>
              </a:rPr>
              <a:t>Recent Highlights </a:t>
            </a:r>
          </a:p>
          <a:p>
            <a:endParaRPr lang="en-US" dirty="0"/>
          </a:p>
        </p:txBody>
      </p:sp>
      <p:sp>
        <p:nvSpPr>
          <p:cNvPr id="4" name="Text Placeholder 2">
            <a:extLst>
              <a:ext uri="{FF2B5EF4-FFF2-40B4-BE49-F238E27FC236}">
                <a16:creationId xmlns:a16="http://schemas.microsoft.com/office/drawing/2014/main" id="{D94841F2-3CA7-5862-5E2F-BFC1DF825BCB}"/>
              </a:ext>
            </a:extLst>
          </p:cNvPr>
          <p:cNvSpPr>
            <a:spLocks noGrp="1"/>
          </p:cNvSpPr>
          <p:nvPr>
            <p:ph type="body" sz="quarter" idx="19"/>
          </p:nvPr>
        </p:nvSpPr>
        <p:spPr>
          <a:xfrm>
            <a:off x="544121" y="781159"/>
            <a:ext cx="8256174" cy="3325813"/>
          </a:xfrm>
        </p:spPr>
        <p:txBody>
          <a:bodyPr/>
          <a:lstStyle/>
          <a:p>
            <a:pPr>
              <a:buFont typeface="Wingdings" panose="05000000000000000000" pitchFamily="2" charset="2"/>
              <a:buChar char="Ø"/>
            </a:pPr>
            <a:r>
              <a:rPr lang="en-US" sz="1400" b="1" dirty="0">
                <a:solidFill>
                  <a:srgbClr val="09198D"/>
                </a:solidFill>
              </a:rPr>
              <a:t>MATOC Execution – Challenge/Actions</a:t>
            </a:r>
            <a:endParaRPr lang="en-US" sz="1400" dirty="0"/>
          </a:p>
          <a:p>
            <a:pPr marL="342900" lvl="2" indent="-170260"/>
            <a:r>
              <a:rPr lang="en-US" sz="1200" b="1" dirty="0"/>
              <a:t>Streamline MATOC RFPs</a:t>
            </a:r>
          </a:p>
          <a:p>
            <a:pPr marL="556022" lvl="4" indent="-214313">
              <a:buFont typeface="Courier New" panose="02070309020205020404" pitchFamily="49" charset="0"/>
              <a:buChar char="o"/>
            </a:pPr>
            <a:r>
              <a:rPr lang="en-US" dirty="0"/>
              <a:t>Limited solicitations to Price/Schedule competition only for prequalified MATOC Subcontractors</a:t>
            </a:r>
          </a:p>
          <a:p>
            <a:pPr marL="342900" lvl="2" indent="-170260"/>
            <a:r>
              <a:rPr lang="en-US" sz="1200" b="1" dirty="0"/>
              <a:t>Streamline MATOC Acquisition</a:t>
            </a:r>
          </a:p>
          <a:p>
            <a:pPr marL="556022" lvl="4" indent="-214313">
              <a:buFont typeface="Courier New" panose="02070309020205020404" pitchFamily="49" charset="0"/>
              <a:buChar char="o"/>
            </a:pPr>
            <a:r>
              <a:rPr lang="en-US" dirty="0"/>
              <a:t>April 2023, 54 Projects (FY23 to FY25 execution), submitted to MATOC Subcontractors - solicit input on aligning like/similar projects into ~12 to15 Master Agreements (with multiple Task Orders) </a:t>
            </a:r>
          </a:p>
          <a:p>
            <a:pPr marL="556022" lvl="4" indent="-214313">
              <a:buFont typeface="Courier New" panose="02070309020205020404" pitchFamily="49" charset="0"/>
              <a:buChar char="o"/>
            </a:pPr>
            <a:r>
              <a:rPr lang="en-US" dirty="0"/>
              <a:t>May 2023, receive MATOC input and interest </a:t>
            </a:r>
          </a:p>
          <a:p>
            <a:pPr marL="556022" lvl="4" indent="-214313">
              <a:buFont typeface="Courier New" panose="02070309020205020404" pitchFamily="49" charset="0"/>
              <a:buChar char="o"/>
            </a:pPr>
            <a:r>
              <a:rPr lang="en-US" dirty="0"/>
              <a:t>FY23 4</a:t>
            </a:r>
            <a:r>
              <a:rPr lang="en-US" baseline="30000" dirty="0"/>
              <a:t>th</a:t>
            </a:r>
            <a:r>
              <a:rPr lang="en-US" dirty="0"/>
              <a:t> QTR award Master Agreements </a:t>
            </a:r>
          </a:p>
          <a:p>
            <a:pPr>
              <a:buFont typeface="Wingdings" panose="05000000000000000000" pitchFamily="2" charset="2"/>
              <a:buChar char="Ø"/>
            </a:pPr>
            <a:r>
              <a:rPr lang="en-US" sz="1400" b="1" dirty="0">
                <a:solidFill>
                  <a:srgbClr val="09198D"/>
                </a:solidFill>
              </a:rPr>
              <a:t>Simplify RFPs – Challenge/Actions</a:t>
            </a:r>
            <a:endParaRPr lang="en-US" sz="1400" dirty="0">
              <a:solidFill>
                <a:srgbClr val="09198D"/>
              </a:solidFill>
            </a:endParaRPr>
          </a:p>
          <a:p>
            <a:pPr marL="342900" lvl="2"/>
            <a:r>
              <a:rPr lang="en-US" sz="1200" b="1" dirty="0"/>
              <a:t>Streamline RFPs - Exhibits and Attachments</a:t>
            </a:r>
          </a:p>
          <a:p>
            <a:pPr marL="556022" lvl="3">
              <a:buFont typeface="Courier New" panose="02070309020205020404" pitchFamily="49" charset="0"/>
              <a:buChar char="o"/>
            </a:pPr>
            <a:r>
              <a:rPr lang="en-US" sz="1050" dirty="0"/>
              <a:t>April 2023, FITL &amp; DARHT Vessel pilot – reduced RFP by 25% and enhanced comprehensibility</a:t>
            </a:r>
          </a:p>
          <a:p>
            <a:pPr marL="556022" lvl="3">
              <a:buFont typeface="Courier New" panose="02070309020205020404" pitchFamily="49" charset="0"/>
              <a:buChar char="o"/>
            </a:pPr>
            <a:r>
              <a:rPr lang="en-US" sz="1050" dirty="0"/>
              <a:t>May 2023, based on FITL/DARHT Vessel LL - complete review of all Exhibits – to eliminate redundant and nonvalue added language/requirements</a:t>
            </a:r>
          </a:p>
          <a:p>
            <a:pPr>
              <a:buFont typeface="Wingdings" panose="05000000000000000000" pitchFamily="2" charset="2"/>
              <a:buChar char="Ø"/>
            </a:pPr>
            <a:r>
              <a:rPr lang="en-US" sz="1400" b="1" dirty="0">
                <a:solidFill>
                  <a:srgbClr val="09198D"/>
                </a:solidFill>
              </a:rPr>
              <a:t>Enhance Subcontractor’s LANL Experience – Challenge/Actions</a:t>
            </a:r>
            <a:endParaRPr lang="en-US" sz="1400" dirty="0"/>
          </a:p>
          <a:p>
            <a:pPr marL="342900" lvl="2"/>
            <a:r>
              <a:rPr lang="en-US" sz="1400" b="1" dirty="0"/>
              <a:t>Voice of Subcontractors - </a:t>
            </a:r>
            <a:r>
              <a:rPr lang="en-US" sz="1400" b="1" i="1" dirty="0"/>
              <a:t>“LANL is a difficult site to execute projects”</a:t>
            </a:r>
            <a:endParaRPr lang="en-US" sz="1400" dirty="0"/>
          </a:p>
          <a:p>
            <a:pPr marL="556022" lvl="3" indent="-214313">
              <a:buFont typeface="Courier New" panose="02070309020205020404" pitchFamily="49" charset="0"/>
              <a:buChar char="o"/>
            </a:pPr>
            <a:r>
              <a:rPr lang="en-US" sz="1050" dirty="0"/>
              <a:t>January 2023, approved establishing Subcontractor Mentors/Advocates, to support Mentor Protégés, new/less experienced LANL subcontractors, and subcontractors experiencing safety or performance issues.</a:t>
            </a:r>
          </a:p>
          <a:p>
            <a:pPr marL="1071563" lvl="4" indent="-214313">
              <a:buFont typeface="Wingdings" panose="05000000000000000000" pitchFamily="2" charset="2"/>
              <a:buChar char="q"/>
            </a:pPr>
            <a:r>
              <a:rPr lang="en-US" dirty="0"/>
              <a:t>May 2023, initial 3 Subcontractor Mentors/Advocates deployed – Focused on Mentor Protégés and TA-55 Subcontractors</a:t>
            </a:r>
          </a:p>
          <a:p>
            <a:pPr marL="597694" lvl="3" indent="-214313">
              <a:buFont typeface="Courier New" panose="02070309020205020404" pitchFamily="49" charset="0"/>
              <a:buChar char="o"/>
            </a:pPr>
            <a:r>
              <a:rPr lang="en-US" sz="1050" dirty="0"/>
              <a:t>May 2023, enhance the Mentor Protégé Program/Process – to include Subcontract Mentors/Advocates and R2A2s for Project Management Resources</a:t>
            </a:r>
          </a:p>
          <a:p>
            <a:pPr marL="210741" lvl="2" indent="0">
              <a:buNone/>
            </a:pPr>
            <a:endParaRPr lang="en-US" sz="1400" dirty="0"/>
          </a:p>
        </p:txBody>
      </p:sp>
      <p:sp>
        <p:nvSpPr>
          <p:cNvPr id="6" name="TextBox 5">
            <a:extLst>
              <a:ext uri="{FF2B5EF4-FFF2-40B4-BE49-F238E27FC236}">
                <a16:creationId xmlns:a16="http://schemas.microsoft.com/office/drawing/2014/main" id="{91367CA6-5155-5D24-BD38-3105C60BEB83}"/>
              </a:ext>
            </a:extLst>
          </p:cNvPr>
          <p:cNvSpPr txBox="1"/>
          <p:nvPr/>
        </p:nvSpPr>
        <p:spPr>
          <a:xfrm>
            <a:off x="1946409" y="4661791"/>
            <a:ext cx="5781302" cy="300082"/>
          </a:xfrm>
          <a:prstGeom prst="rect">
            <a:avLst/>
          </a:prstGeom>
          <a:solidFill>
            <a:schemeClr val="accent2">
              <a:lumMod val="40000"/>
              <a:lumOff val="60000"/>
            </a:schemeClr>
          </a:solidFill>
        </p:spPr>
        <p:txBody>
          <a:bodyPr wrap="square" rtlCol="0">
            <a:spAutoFit/>
          </a:bodyPr>
          <a:lstStyle/>
          <a:p>
            <a:pPr algn="ctr" defTabSz="342900"/>
            <a:r>
              <a:rPr lang="en-US" sz="1350" b="1" i="1" dirty="0">
                <a:solidFill>
                  <a:srgbClr val="000000"/>
                </a:solidFill>
                <a:latin typeface="Calibri" panose="020F0502020204030204"/>
              </a:rPr>
              <a:t>Steady Determination to Streamline and Enhance Project Execution &amp; Delivery</a:t>
            </a:r>
          </a:p>
        </p:txBody>
      </p:sp>
    </p:spTree>
    <p:extLst>
      <p:ext uri="{BB962C8B-B14F-4D97-AF65-F5344CB8AC3E}">
        <p14:creationId xmlns:p14="http://schemas.microsoft.com/office/powerpoint/2010/main" val="184119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496003-300B-DD2D-9059-DDE5DFD5D01D}"/>
              </a:ext>
            </a:extLst>
          </p:cNvPr>
          <p:cNvPicPr>
            <a:picLocks noChangeAspect="1"/>
          </p:cNvPicPr>
          <p:nvPr/>
        </p:nvPicPr>
        <p:blipFill>
          <a:blip r:embed="rId3"/>
          <a:stretch>
            <a:fillRect/>
          </a:stretch>
        </p:blipFill>
        <p:spPr>
          <a:xfrm>
            <a:off x="6399413" y="1371351"/>
            <a:ext cx="2112069" cy="1248524"/>
          </a:xfrm>
          <a:prstGeom prst="rect">
            <a:avLst/>
          </a:prstGeom>
          <a:effectLst>
            <a:softEdge rad="63500"/>
          </a:effectLst>
        </p:spPr>
      </p:pic>
      <p:sp>
        <p:nvSpPr>
          <p:cNvPr id="2" name="Text Placeholder 1">
            <a:extLst>
              <a:ext uri="{FF2B5EF4-FFF2-40B4-BE49-F238E27FC236}">
                <a16:creationId xmlns:a16="http://schemas.microsoft.com/office/drawing/2014/main" id="{AFD135F4-1416-2006-CB73-588A78E137BD}"/>
              </a:ext>
            </a:extLst>
          </p:cNvPr>
          <p:cNvSpPr>
            <a:spLocks noGrp="1"/>
          </p:cNvSpPr>
          <p:nvPr>
            <p:ph type="body" sz="quarter" idx="14"/>
          </p:nvPr>
        </p:nvSpPr>
        <p:spPr>
          <a:xfrm>
            <a:off x="574972" y="229575"/>
            <a:ext cx="7994055" cy="669156"/>
          </a:xfrm>
        </p:spPr>
        <p:txBody>
          <a:bodyPr/>
          <a:lstStyle/>
          <a:p>
            <a:r>
              <a:rPr kumimoji="0" lang="en-US" sz="1800" i="0" u="none" strike="noStrike" cap="none" spc="0" normalizeH="0" baseline="0" noProof="0" dirty="0">
                <a:ln>
                  <a:noFill/>
                </a:ln>
                <a:effectLst/>
                <a:uLnTx/>
                <a:uFillTx/>
                <a:latin typeface="Arial" panose="020B0604020202020204" pitchFamily="34" charset="0"/>
                <a:cs typeface="Arial" panose="020B0604020202020204" pitchFamily="34" charset="0"/>
              </a:rPr>
              <a:t>LANL Streamlining Non-Nuclear/Low Complexity Commercial-Like Capital Projects &amp; Innovative Acquisition Strategies</a:t>
            </a:r>
          </a:p>
          <a:p>
            <a:endParaRPr lang="en-US" dirty="0"/>
          </a:p>
        </p:txBody>
      </p:sp>
      <p:sp>
        <p:nvSpPr>
          <p:cNvPr id="3" name="Text Placeholder 2">
            <a:extLst>
              <a:ext uri="{FF2B5EF4-FFF2-40B4-BE49-F238E27FC236}">
                <a16:creationId xmlns:a16="http://schemas.microsoft.com/office/drawing/2014/main" id="{8D6C94F4-411D-F63D-7896-45174F95092C}"/>
              </a:ext>
            </a:extLst>
          </p:cNvPr>
          <p:cNvSpPr>
            <a:spLocks noGrp="1"/>
          </p:cNvSpPr>
          <p:nvPr>
            <p:ph type="body" sz="quarter" idx="19"/>
          </p:nvPr>
        </p:nvSpPr>
        <p:spPr>
          <a:xfrm>
            <a:off x="308930" y="857481"/>
            <a:ext cx="8618224" cy="3326130"/>
          </a:xfrm>
        </p:spPr>
        <p:txBody>
          <a:bodyPr/>
          <a:lstStyle/>
          <a:p>
            <a:pPr marL="128588" marR="0" lvl="0" indent="-128588" algn="l" defTabSz="514350"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rPr>
              <a:t>Commercial Execution Practices</a:t>
            </a:r>
          </a:p>
          <a:p>
            <a:pPr marL="385763" marR="0" lvl="1"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rPr>
              <a:t>Seeking variances to 10 CFR 851 (use OSHA) &amp; DOE O 420.1C/DOE STD 1066 (use IBC and consensus standards)</a:t>
            </a:r>
          </a:p>
          <a:p>
            <a:pPr marL="385763" marR="0" lvl="1"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rPr>
              <a:t>Progressing towards non-complex commercial design methods – Tailored ESM, ProtoSTAR </a:t>
            </a:r>
          </a:p>
          <a:p>
            <a:pPr marL="385763" marR="0" lvl="1" indent="-128588" algn="l" defTabSz="514350" rtl="0" eaLnBrk="1" fontAlgn="auto" latinLnBrk="0" hangingPunct="1">
              <a:lnSpc>
                <a:spcPct val="90000"/>
              </a:lnSpc>
              <a:spcBef>
                <a:spcPts val="281"/>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ea typeface="Calibri" panose="020F0502020204030204" pitchFamily="34" charset="0"/>
              </a:rPr>
              <a:t>Implementing the DOE ProtoSTAR non-complex commercial design standard</a:t>
            </a:r>
          </a:p>
          <a:p>
            <a:pPr marL="569913" marR="0" lvl="2" indent="-128588"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ea typeface="Calibri" panose="020F0502020204030204" pitchFamily="34" charset="0"/>
              </a:rPr>
              <a:t>TA-15 office building achieved 100% design on December 13, 2022 </a:t>
            </a:r>
          </a:p>
          <a:p>
            <a:pPr marL="569913" marR="0" lvl="2" indent="-128588"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prstClr val="black"/>
                </a:solidFill>
                <a:effectLst/>
                <a:uLnTx/>
                <a:uFillTx/>
                <a:ea typeface="Calibri" panose="020F0502020204030204" pitchFamily="34" charset="0"/>
              </a:rPr>
              <a:t>Pajarito Corridor Office Complex (PCOC) facilities</a:t>
            </a:r>
          </a:p>
          <a:p>
            <a:pPr marL="171450" indent="-112713">
              <a:defRPr/>
            </a:pPr>
            <a:r>
              <a:rPr lang="en-US" b="1" dirty="0">
                <a:solidFill>
                  <a:prstClr val="black"/>
                </a:solidFill>
                <a:ea typeface="Calibri" panose="020F0502020204030204" pitchFamily="34" charset="0"/>
              </a:rPr>
              <a:t>Acquisition Strategies</a:t>
            </a:r>
            <a:endParaRPr kumimoji="0" lang="en-US" b="1" i="0" u="none" strike="noStrike" kern="1200" cap="none" spc="0" normalizeH="0" baseline="0" noProof="0" dirty="0">
              <a:ln>
                <a:noFill/>
              </a:ln>
              <a:solidFill>
                <a:prstClr val="black"/>
              </a:solidFill>
              <a:effectLst/>
              <a:uLnTx/>
              <a:uFillTx/>
              <a:ea typeface="Calibri" panose="020F0502020204030204" pitchFamily="34" charset="0"/>
            </a:endParaRPr>
          </a:p>
        </p:txBody>
      </p:sp>
      <p:sp>
        <p:nvSpPr>
          <p:cNvPr id="6" name="TextBox 5">
            <a:extLst>
              <a:ext uri="{FF2B5EF4-FFF2-40B4-BE49-F238E27FC236}">
                <a16:creationId xmlns:a16="http://schemas.microsoft.com/office/drawing/2014/main" id="{53AE5E64-535A-C272-83AB-28500633B8AE}"/>
              </a:ext>
            </a:extLst>
          </p:cNvPr>
          <p:cNvSpPr txBox="1"/>
          <p:nvPr/>
        </p:nvSpPr>
        <p:spPr>
          <a:xfrm>
            <a:off x="458097" y="2319351"/>
            <a:ext cx="8306140" cy="2501710"/>
          </a:xfrm>
          <a:prstGeom prst="rect">
            <a:avLst/>
          </a:prstGeom>
          <a:noFill/>
        </p:spPr>
        <p:txBody>
          <a:bodyPr wrap="square">
            <a:spAutoFit/>
          </a:bodyPr>
          <a:lstStyle/>
          <a:p>
            <a:pPr marL="171450" marR="0" lvl="0" indent="-171450" algn="l" defTabSz="514350" rtl="0" eaLnBrk="1" fontAlgn="auto" latinLnBrk="0" hangingPunct="1">
              <a:lnSpc>
                <a:spcPct val="100000"/>
              </a:lnSpc>
              <a:spcBef>
                <a:spcPts val="45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Single Award Task Order Contracts (SATOCs)</a:t>
            </a:r>
          </a:p>
          <a:p>
            <a:pPr marL="345281" marR="0" lvl="1" indent="-172641"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Master Agreements with Multiple Task Order Releases.  Subsequent task order releases are price and schedule only - requiring limited level of effort/resources.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key benefit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provides certainty of work over an extended period of time to subcontractors, which ensures retained subcontractor capacity.</a:t>
            </a:r>
          </a:p>
          <a:p>
            <a:pPr marL="345281" marR="0" lvl="1" indent="-172641"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acquisition strategy is being used to award:</a:t>
            </a:r>
          </a:p>
          <a:p>
            <a:pPr marL="516731" marR="0" lvl="2" indent="-173831" algn="l" defTabSz="514350" rtl="0" eaLnBrk="1" fontAlgn="auto" latinLnBrk="0" hangingPunct="1">
              <a:lnSpc>
                <a:spcPct val="90000"/>
              </a:lnSpc>
              <a:spcBef>
                <a:spcPts val="281"/>
              </a:spcBef>
              <a:spcAft>
                <a:spcPts val="0"/>
              </a:spcAft>
              <a:buClrTx/>
              <a:buSzTx/>
              <a:buFont typeface="Wingdings" panose="05000000000000000000" pitchFamily="2" charset="2"/>
              <a:buChar char="Ø"/>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Pajarito Corridor Office Complex (PCOC)  Projects – five (5) $50M commercial-like office complexes (</a:t>
            </a:r>
            <a:r>
              <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managed via the EMC</a:t>
            </a:r>
            <a:r>
              <a:rPr kumimoji="0" lang="en-US" sz="1050" b="0" i="1"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requirements/methods – similar to Minor Construction projects)</a:t>
            </a:r>
          </a:p>
          <a:p>
            <a:pPr marL="516731" marR="0" lvl="2" indent="-173831" algn="l" defTabSz="514350" rtl="0" eaLnBrk="1" fontAlgn="auto" latinLnBrk="0" hangingPunct="1">
              <a:lnSpc>
                <a:spcPct val="90000"/>
              </a:lnSpc>
              <a:spcBef>
                <a:spcPts val="281"/>
              </a:spcBef>
              <a:spcAft>
                <a:spcPts val="0"/>
              </a:spcAft>
              <a:buClrTx/>
              <a:buSzTx/>
              <a:buFont typeface="Wingdings" panose="05000000000000000000" pitchFamily="2" charset="2"/>
              <a:buChar char="Ø"/>
              <a:tabLst/>
              <a:defRPr/>
            </a:pPr>
            <a:r>
              <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“Prequalified MATOC Subcontractors”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Projects - ~54 discrete minor construction projects are being grouped into ~12 to 15 separate master agreements. Contract awards in FY23 and FY24, with execution through FY28.</a:t>
            </a:r>
          </a:p>
          <a:p>
            <a:pPr marL="172641" marR="0" lvl="0" indent="-172641" algn="l" defTabSz="514350" rtl="0" eaLnBrk="1" fontAlgn="auto" latinLnBrk="0" hangingPunct="1">
              <a:lnSpc>
                <a:spcPct val="100000"/>
              </a:lnSpc>
              <a:spcBef>
                <a:spcPts val="450"/>
              </a:spcBef>
              <a:spcAft>
                <a:spcPts val="0"/>
              </a:spcAft>
              <a:buClrTx/>
              <a:buSzTx/>
              <a:buFont typeface="Courier New" panose="02070309020205020404" pitchFamily="49" charset="0"/>
              <a:buChar char="o"/>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Construction Manager/General Contractor (GM/GC) (aka CMAR)</a:t>
            </a:r>
          </a:p>
          <a:p>
            <a:pPr marL="345281" marR="0" lvl="1" indent="-172641"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delivery is an integrated approach to planning, design, and construction. LANL, designer/AE, and contractors work collaboratively to develop the project scope, optimize the design, improve quality, manage costs and share risks.</a:t>
            </a:r>
          </a:p>
          <a:p>
            <a:pPr marL="345281" marR="0" lvl="1" indent="-172641" algn="l" defTabSz="514350" rtl="0" eaLnBrk="1" fontAlgn="auto" latinLnBrk="0" hangingPunct="1">
              <a:lnSpc>
                <a:spcPct val="90000"/>
              </a:lnSpc>
              <a:spcBef>
                <a:spcPts val="281"/>
              </a:spcBef>
              <a:spcAft>
                <a:spcPts val="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acquisition strategy is being deployed for the minor construction Weapons Archive Records Facility (WARF) project, initiated in FY23</a:t>
            </a:r>
          </a:p>
        </p:txBody>
      </p:sp>
    </p:spTree>
    <p:extLst>
      <p:ext uri="{BB962C8B-B14F-4D97-AF65-F5344CB8AC3E}">
        <p14:creationId xmlns:p14="http://schemas.microsoft.com/office/powerpoint/2010/main" val="210595864"/>
      </p:ext>
    </p:extLst>
  </p:cSld>
  <p:clrMapOvr>
    <a:masterClrMapping/>
  </p:clrMapOvr>
</p:sld>
</file>

<file path=ppt/theme/theme1.xml><?xml version="1.0" encoding="utf-8"?>
<a:theme xmlns:a="http://schemas.openxmlformats.org/drawingml/2006/main" name="Main">
  <a:themeElements>
    <a:clrScheme name="LANL_new logo branding">
      <a:dk1>
        <a:srgbClr val="000000"/>
      </a:dk1>
      <a:lt1>
        <a:srgbClr val="FFFFFF"/>
      </a:lt1>
      <a:dk2>
        <a:srgbClr val="000E7E"/>
      </a:dk2>
      <a:lt2>
        <a:srgbClr val="E7E6E6"/>
      </a:lt2>
      <a:accent1>
        <a:srgbClr val="0070B8"/>
      </a:accent1>
      <a:accent2>
        <a:srgbClr val="FF9128"/>
      </a:accent2>
      <a:accent3>
        <a:srgbClr val="CCD0E1"/>
      </a:accent3>
      <a:accent4>
        <a:srgbClr val="00A963"/>
      </a:accent4>
      <a:accent5>
        <a:srgbClr val="3295DB"/>
      </a:accent5>
      <a:accent6>
        <a:srgbClr val="EB0E1D"/>
      </a:accent6>
      <a:hlink>
        <a:srgbClr val="3295DB"/>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in">
  <a:themeElements>
    <a:clrScheme name="LANL_new logo branding">
      <a:dk1>
        <a:srgbClr val="000000"/>
      </a:dk1>
      <a:lt1>
        <a:srgbClr val="FFFFFF"/>
      </a:lt1>
      <a:dk2>
        <a:srgbClr val="000E7E"/>
      </a:dk2>
      <a:lt2>
        <a:srgbClr val="E7E6E6"/>
      </a:lt2>
      <a:accent1>
        <a:srgbClr val="0070B8"/>
      </a:accent1>
      <a:accent2>
        <a:srgbClr val="FF9128"/>
      </a:accent2>
      <a:accent3>
        <a:srgbClr val="CCD0E1"/>
      </a:accent3>
      <a:accent4>
        <a:srgbClr val="00A963"/>
      </a:accent4>
      <a:accent5>
        <a:srgbClr val="3295DB"/>
      </a:accent5>
      <a:accent6>
        <a:srgbClr val="EB0E1D"/>
      </a:accent6>
      <a:hlink>
        <a:srgbClr val="3295D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612E5-8159-437D-9B63-7885AF5F0F4B}">
  <ds:schemaRefs>
    <ds:schemaRef ds:uri="http://schemas.microsoft.com/sharepoint/v3/contenttype/forms"/>
  </ds:schemaRefs>
</ds:datastoreItem>
</file>

<file path=customXml/itemProps2.xml><?xml version="1.0" encoding="utf-8"?>
<ds:datastoreItem xmlns:ds="http://schemas.openxmlformats.org/officeDocument/2006/customXml" ds:itemID="{28CC741E-E711-4CC0-BCBF-0940D8915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60b319-9d9b-4050-a2da-fb9886bc818d"/>
    <ds:schemaRef ds:uri="696b1dda-5637-4d41-9abe-79af3c04e8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20586</TotalTime>
  <Words>2213</Words>
  <Application>Microsoft Office PowerPoint</Application>
  <PresentationFormat>On-screen Show (16:9)</PresentationFormat>
  <Paragraphs>175</Paragraphs>
  <Slides>11</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Abadi Extra Light</vt:lpstr>
      <vt:lpstr>Acumin Pro</vt:lpstr>
      <vt:lpstr>Arial</vt:lpstr>
      <vt:lpstr>Arial Black</vt:lpstr>
      <vt:lpstr>Calibri</vt:lpstr>
      <vt:lpstr>Calibri Light</vt:lpstr>
      <vt:lpstr>Courier New</vt:lpstr>
      <vt:lpstr>Source Sans Pro</vt:lpstr>
      <vt:lpstr>Wingdings</vt:lpstr>
      <vt:lpstr>Main</vt:lpstr>
      <vt:lpstr>Office Theme</vt:lpstr>
      <vt:lpstr>1_Main</vt:lpstr>
      <vt:lpstr>LANL Briefing on Streamlining Initiatives for Construction  Projects</vt:lpstr>
      <vt:lpstr>Bottom Line Up-Front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Christine Frei</cp:lastModifiedBy>
  <cp:revision>439</cp:revision>
  <cp:lastPrinted>2023-06-13T22:10:47Z</cp:lastPrinted>
  <dcterms:created xsi:type="dcterms:W3CDTF">2020-12-17T00:35:24Z</dcterms:created>
  <dcterms:modified xsi:type="dcterms:W3CDTF">2023-06-21T15:30:43Z</dcterms:modified>
</cp:coreProperties>
</file>