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4"/>
  </p:sldMasterIdLst>
  <p:notesMasterIdLst>
    <p:notesMasterId r:id="rId38"/>
  </p:notesMasterIdLst>
  <p:handoutMasterIdLst>
    <p:handoutMasterId r:id="rId39"/>
  </p:handoutMasterIdLst>
  <p:sldIdLst>
    <p:sldId id="256" r:id="rId5"/>
    <p:sldId id="263" r:id="rId6"/>
    <p:sldId id="274" r:id="rId7"/>
    <p:sldId id="275" r:id="rId8"/>
    <p:sldId id="277" r:id="rId9"/>
    <p:sldId id="278" r:id="rId10"/>
    <p:sldId id="318" r:id="rId11"/>
    <p:sldId id="333" r:id="rId12"/>
    <p:sldId id="337" r:id="rId13"/>
    <p:sldId id="286" r:id="rId14"/>
    <p:sldId id="376" r:id="rId15"/>
    <p:sldId id="370" r:id="rId16"/>
    <p:sldId id="371" r:id="rId17"/>
    <p:sldId id="372" r:id="rId18"/>
    <p:sldId id="373" r:id="rId19"/>
    <p:sldId id="269" r:id="rId20"/>
    <p:sldId id="257" r:id="rId21"/>
    <p:sldId id="357" r:id="rId22"/>
    <p:sldId id="272" r:id="rId23"/>
    <p:sldId id="359" r:id="rId24"/>
    <p:sldId id="352" r:id="rId25"/>
    <p:sldId id="353" r:id="rId26"/>
    <p:sldId id="355" r:id="rId27"/>
    <p:sldId id="310" r:id="rId28"/>
    <p:sldId id="316" r:id="rId29"/>
    <p:sldId id="363" r:id="rId30"/>
    <p:sldId id="364" r:id="rId31"/>
    <p:sldId id="368" r:id="rId32"/>
    <p:sldId id="341" r:id="rId33"/>
    <p:sldId id="346" r:id="rId34"/>
    <p:sldId id="349" r:id="rId35"/>
    <p:sldId id="265" r:id="rId36"/>
    <p:sldId id="311" r:id="rId3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87EC06-E263-4A25-8D32-5065007AAE05}" v="105" dt="2023-06-14T14:24:05.6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146" autoAdjust="0"/>
  </p:normalViewPr>
  <p:slideViewPr>
    <p:cSldViewPr>
      <p:cViewPr varScale="1">
        <p:scale>
          <a:sx n="113" d="100"/>
          <a:sy n="113" d="100"/>
        </p:scale>
        <p:origin x="10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2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a:extLst>
              <a:ext uri="{FF2B5EF4-FFF2-40B4-BE49-F238E27FC236}">
                <a16:creationId xmlns:a16="http://schemas.microsoft.com/office/drawing/2014/main" id="{B93978CD-F5C9-132C-7481-6CC3D26217C4}"/>
              </a:ext>
            </a:extLst>
          </p:cNvPr>
          <p:cNvSpPr>
            <a:spLocks noGrp="1" noChangeArrowheads="1"/>
          </p:cNvSpPr>
          <p:nvPr>
            <p:ph type="hdr" sz="quarter"/>
          </p:nvPr>
        </p:nvSpPr>
        <p:spPr bwMode="auto">
          <a:xfrm>
            <a:off x="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5091" name="Rectangle 3">
            <a:extLst>
              <a:ext uri="{FF2B5EF4-FFF2-40B4-BE49-F238E27FC236}">
                <a16:creationId xmlns:a16="http://schemas.microsoft.com/office/drawing/2014/main" id="{387FDEF5-28C5-DBDE-3112-E8B654D9BE4C}"/>
              </a:ext>
            </a:extLst>
          </p:cNvPr>
          <p:cNvSpPr>
            <a:spLocks noGrp="1" noChangeArrowheads="1"/>
          </p:cNvSpPr>
          <p:nvPr>
            <p:ph type="dt" sz="quarter" idx="1"/>
          </p:nvPr>
        </p:nvSpPr>
        <p:spPr bwMode="auto">
          <a:xfrm>
            <a:off x="3970938"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345092" name="Rectangle 4">
            <a:extLst>
              <a:ext uri="{FF2B5EF4-FFF2-40B4-BE49-F238E27FC236}">
                <a16:creationId xmlns:a16="http://schemas.microsoft.com/office/drawing/2014/main" id="{E25BCE57-FA26-7192-011E-8CDA0A98E892}"/>
              </a:ext>
            </a:extLst>
          </p:cNvPr>
          <p:cNvSpPr>
            <a:spLocks noGrp="1" noChangeArrowheads="1"/>
          </p:cNvSpPr>
          <p:nvPr>
            <p:ph type="ftr" sz="quarter" idx="2"/>
          </p:nvPr>
        </p:nvSpPr>
        <p:spPr bwMode="auto">
          <a:xfrm>
            <a:off x="0" y="8829716"/>
            <a:ext cx="3037840" cy="465063"/>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5093" name="Rectangle 5">
            <a:extLst>
              <a:ext uri="{FF2B5EF4-FFF2-40B4-BE49-F238E27FC236}">
                <a16:creationId xmlns:a16="http://schemas.microsoft.com/office/drawing/2014/main" id="{468A7629-238C-B4FE-67D3-1FA484621939}"/>
              </a:ext>
            </a:extLst>
          </p:cNvPr>
          <p:cNvSpPr>
            <a:spLocks noGrp="1" noChangeArrowheads="1"/>
          </p:cNvSpPr>
          <p:nvPr>
            <p:ph type="sldNum" sz="quarter" idx="3"/>
          </p:nvPr>
        </p:nvSpPr>
        <p:spPr bwMode="auto">
          <a:xfrm>
            <a:off x="3970938" y="8829716"/>
            <a:ext cx="3037840" cy="465063"/>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r" eaLnBrk="1" hangingPunct="1">
              <a:defRPr sz="1200"/>
            </a:lvl1pPr>
          </a:lstStyle>
          <a:p>
            <a:pPr>
              <a:defRPr/>
            </a:pPr>
            <a:fld id="{8657E3A6-AD5B-DD4A-BB6D-2A01C7B2566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a:extLst>
              <a:ext uri="{FF2B5EF4-FFF2-40B4-BE49-F238E27FC236}">
                <a16:creationId xmlns:a16="http://schemas.microsoft.com/office/drawing/2014/main" id="{DAE8E2F9-62FD-DA6A-0595-D88D6D0B7A80}"/>
              </a:ext>
            </a:extLst>
          </p:cNvPr>
          <p:cNvSpPr>
            <a:spLocks noGrp="1" noChangeArrowheads="1"/>
          </p:cNvSpPr>
          <p:nvPr>
            <p:ph type="hdr" sz="quarter"/>
          </p:nvPr>
        </p:nvSpPr>
        <p:spPr bwMode="auto">
          <a:xfrm>
            <a:off x="0"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4067" name="Rectangle 3">
            <a:extLst>
              <a:ext uri="{FF2B5EF4-FFF2-40B4-BE49-F238E27FC236}">
                <a16:creationId xmlns:a16="http://schemas.microsoft.com/office/drawing/2014/main" id="{F9AA93A5-40C6-14AE-AA78-396BF0772A75}"/>
              </a:ext>
            </a:extLst>
          </p:cNvPr>
          <p:cNvSpPr>
            <a:spLocks noGrp="1" noChangeArrowheads="1"/>
          </p:cNvSpPr>
          <p:nvPr>
            <p:ph type="dt" idx="1"/>
          </p:nvPr>
        </p:nvSpPr>
        <p:spPr bwMode="auto">
          <a:xfrm>
            <a:off x="3970938" y="0"/>
            <a:ext cx="3037840" cy="465064"/>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5E475FD3-37FB-BDE6-8DBB-79C69819C0B3}"/>
              </a:ext>
            </a:extLst>
          </p:cNvPr>
          <p:cNvSpPr>
            <a:spLocks noGrp="1" noRot="1" noChangeAspect="1" noChangeArrowheads="1" noTextEdit="1"/>
          </p:cNvSpPr>
          <p:nvPr>
            <p:ph type="sldImg" idx="2"/>
          </p:nvPr>
        </p:nvSpPr>
        <p:spPr bwMode="auto">
          <a:xfrm>
            <a:off x="1179513" y="696913"/>
            <a:ext cx="4651375" cy="34877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4069" name="Rectangle 5">
            <a:extLst>
              <a:ext uri="{FF2B5EF4-FFF2-40B4-BE49-F238E27FC236}">
                <a16:creationId xmlns:a16="http://schemas.microsoft.com/office/drawing/2014/main" id="{E1D18211-F116-4BF4-6693-B4EF5E117003}"/>
              </a:ext>
            </a:extLst>
          </p:cNvPr>
          <p:cNvSpPr>
            <a:spLocks noGrp="1" noChangeArrowheads="1"/>
          </p:cNvSpPr>
          <p:nvPr>
            <p:ph type="body" sz="quarter" idx="3"/>
          </p:nvPr>
        </p:nvSpPr>
        <p:spPr bwMode="auto">
          <a:xfrm>
            <a:off x="701040" y="4415669"/>
            <a:ext cx="5608320" cy="4183947"/>
          </a:xfrm>
          <a:prstGeom prst="rect">
            <a:avLst/>
          </a:prstGeom>
          <a:noFill/>
          <a:ln w="9525">
            <a:noFill/>
            <a:miter lim="800000"/>
            <a:headEnd/>
            <a:tailEnd/>
          </a:ln>
          <a:effectLst/>
        </p:spPr>
        <p:txBody>
          <a:bodyPr vert="horz" wrap="square" lIns="93388" tIns="46694" rIns="93388" bIns="4669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4070" name="Rectangle 6">
            <a:extLst>
              <a:ext uri="{FF2B5EF4-FFF2-40B4-BE49-F238E27FC236}">
                <a16:creationId xmlns:a16="http://schemas.microsoft.com/office/drawing/2014/main" id="{955A8C5A-2E47-B795-DD20-EC7AF02CB78B}"/>
              </a:ext>
            </a:extLst>
          </p:cNvPr>
          <p:cNvSpPr>
            <a:spLocks noGrp="1" noChangeArrowheads="1"/>
          </p:cNvSpPr>
          <p:nvPr>
            <p:ph type="ftr" sz="quarter" idx="4"/>
          </p:nvPr>
        </p:nvSpPr>
        <p:spPr bwMode="auto">
          <a:xfrm>
            <a:off x="0" y="8829716"/>
            <a:ext cx="3037840" cy="465063"/>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44071" name="Rectangle 7">
            <a:extLst>
              <a:ext uri="{FF2B5EF4-FFF2-40B4-BE49-F238E27FC236}">
                <a16:creationId xmlns:a16="http://schemas.microsoft.com/office/drawing/2014/main" id="{6A90F607-06EE-0A6C-DCA9-2888CE9528DA}"/>
              </a:ext>
            </a:extLst>
          </p:cNvPr>
          <p:cNvSpPr>
            <a:spLocks noGrp="1" noChangeArrowheads="1"/>
          </p:cNvSpPr>
          <p:nvPr>
            <p:ph type="sldNum" sz="quarter" idx="5"/>
          </p:nvPr>
        </p:nvSpPr>
        <p:spPr bwMode="auto">
          <a:xfrm>
            <a:off x="3970938" y="8829716"/>
            <a:ext cx="3037840" cy="465063"/>
          </a:xfrm>
          <a:prstGeom prst="rect">
            <a:avLst/>
          </a:prstGeom>
          <a:noFill/>
          <a:ln w="9525">
            <a:noFill/>
            <a:miter lim="800000"/>
            <a:headEnd/>
            <a:tailEnd/>
          </a:ln>
          <a:effectLst/>
        </p:spPr>
        <p:txBody>
          <a:bodyPr vert="horz" wrap="square" lIns="93388" tIns="46694" rIns="93388" bIns="46694" numCol="1" anchor="b" anchorCtr="0" compatLnSpc="1">
            <a:prstTxWarp prst="textNoShape">
              <a:avLst/>
            </a:prstTxWarp>
          </a:bodyPr>
          <a:lstStyle>
            <a:lvl1pPr algn="r" eaLnBrk="1" hangingPunct="1">
              <a:defRPr sz="1200"/>
            </a:lvl1pPr>
          </a:lstStyle>
          <a:p>
            <a:pPr>
              <a:defRPr/>
            </a:pPr>
            <a:fld id="{1859F297-C806-E64A-A29A-B308A750DC8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1921B8A6-C6A6-6654-C521-AD3B7DC5019F}"/>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49A32DFD-4057-8278-61ED-F7B071CDC8F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6148" name="Slide Number Placeholder 3">
            <a:extLst>
              <a:ext uri="{FF2B5EF4-FFF2-40B4-BE49-F238E27FC236}">
                <a16:creationId xmlns:a16="http://schemas.microsoft.com/office/drawing/2014/main" id="{53421EC9-0CA8-0DEC-E4A3-18F293FE458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8F97FDF-0A35-C04A-9CD3-313A34D29799}"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C503F81-8260-13B3-B7D6-45B01622AC7D}"/>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082876B4-D388-CFF7-7B3C-F49EF636C4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0AA6C211-81DF-7048-6F0C-51671B75556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73367" indent="-296701">
              <a:defRPr>
                <a:solidFill>
                  <a:schemeClr val="tx1"/>
                </a:solidFill>
                <a:latin typeface="Arial" panose="020B0604020202020204" pitchFamily="34" charset="0"/>
                <a:ea typeface="ＭＳ Ｐゴシック" panose="020B0600070205080204" pitchFamily="34" charset="-128"/>
              </a:defRPr>
            </a:lvl2pPr>
            <a:lvl3pPr marL="1191666" indent="-238334">
              <a:defRPr>
                <a:solidFill>
                  <a:schemeClr val="tx1"/>
                </a:solidFill>
                <a:latin typeface="Arial" panose="020B0604020202020204" pitchFamily="34" charset="0"/>
                <a:ea typeface="ＭＳ Ｐゴシック" panose="020B0600070205080204" pitchFamily="34" charset="-128"/>
              </a:defRPr>
            </a:lvl3pPr>
            <a:lvl4pPr marL="1668332" indent="-238334">
              <a:defRPr>
                <a:solidFill>
                  <a:schemeClr val="tx1"/>
                </a:solidFill>
                <a:latin typeface="Arial" panose="020B0604020202020204" pitchFamily="34" charset="0"/>
                <a:ea typeface="ＭＳ Ｐゴシック" panose="020B0600070205080204" pitchFamily="34" charset="-128"/>
              </a:defRPr>
            </a:lvl4pPr>
            <a:lvl5pPr marL="2144999" indent="-238334">
              <a:defRPr>
                <a:solidFill>
                  <a:schemeClr val="tx1"/>
                </a:solidFill>
                <a:latin typeface="Arial" panose="020B0604020202020204" pitchFamily="34" charset="0"/>
                <a:ea typeface="ＭＳ Ｐゴシック" panose="020B0600070205080204" pitchFamily="34" charset="-128"/>
              </a:defRPr>
            </a:lvl5pPr>
            <a:lvl6pPr marL="2611937" indent="-23833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78875" indent="-23833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45814" indent="-23833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4012752" indent="-238334"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F4409A4-ADF1-4D40-A676-9DD1BF92A934}" type="slidenum">
              <a:rPr lang="en-US" altLang="en-US" smtClean="0"/>
              <a:pPr/>
              <a:t>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65B142D-D690-9CD4-F395-83EA4529ABF6}"/>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8DBA5E89-C6C2-6C44-985E-B38FEE472E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1DFB07AE-DBEF-B8E2-2E87-8695B33D80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D19316D-DA4F-4DBD-BFEC-79346926C752}" type="slidenum">
              <a:rPr lang="en-US" altLang="en-US"/>
              <a:pPr/>
              <a:t>19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FEE6AD37-3FAB-5B99-E638-704C578EC9B6}"/>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9938C03E-7F03-10C6-96C3-6D2910004B4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7A13DEE3-BB00-C1E4-84EF-5D19081C11A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E2D13E8-B9FF-41B6-8274-83F5C2A5E8E5}" type="slidenum">
              <a:rPr lang="en-US" altLang="en-US"/>
              <a:pPr/>
              <a:t>20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02A91E0E-1965-C915-0C8E-2FD73B2A03A9}"/>
              </a:ext>
            </a:extLst>
          </p:cNvPr>
          <p:cNvSpPr>
            <a:spLocks noGrp="1" noRot="1" noChangeAspect="1" noTextEdit="1"/>
          </p:cNvSpPr>
          <p:nvPr>
            <p:ph type="sldImg"/>
          </p:nvPr>
        </p:nvSpPr>
        <p:spPr>
          <a:ln/>
        </p:spPr>
      </p:sp>
      <p:sp>
        <p:nvSpPr>
          <p:cNvPr id="12291" name="Notes Placeholder 2">
            <a:extLst>
              <a:ext uri="{FF2B5EF4-FFF2-40B4-BE49-F238E27FC236}">
                <a16:creationId xmlns:a16="http://schemas.microsoft.com/office/drawing/2014/main" id="{261D236F-D11E-BDF9-746A-5A72A1D5FF8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D26DC3FD-5E29-0984-18E1-B6BD1F96704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8F5662-B0DB-4DB5-AFD8-189E2667AE05}" type="slidenum">
              <a:rPr lang="en-US" altLang="en-US"/>
              <a:pPr/>
              <a:t>23</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58F1FD6-2A76-DC3E-8EF4-1DEE6146D39F}"/>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F741C0C8-2763-2CA1-F729-03D4FF366A7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5364" name="Slide Number Placeholder 3">
            <a:extLst>
              <a:ext uri="{FF2B5EF4-FFF2-40B4-BE49-F238E27FC236}">
                <a16:creationId xmlns:a16="http://schemas.microsoft.com/office/drawing/2014/main" id="{C96142EE-F96E-A8AD-3754-9AFFFA163C5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0A9F828-B3CC-4557-89B9-DE4E0C9E2FF8}" type="slidenum">
              <a:rPr lang="en-US" altLang="en-US" smtClean="0"/>
              <a:pPr/>
              <a:t>28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92C8A8FE-6D93-6489-C0B8-A7C835FC55AB}"/>
              </a:ext>
            </a:extLst>
          </p:cNvPr>
          <p:cNvSpPr>
            <a:spLocks noGrp="1" noRot="1" noChangeAspect="1" noChangeArrowheads="1" noTextEdit="1"/>
          </p:cNvSpPr>
          <p:nvPr>
            <p:ph type="sldImg"/>
          </p:nvPr>
        </p:nvSpPr>
        <p:spPr>
          <a:ln/>
        </p:spPr>
      </p:sp>
      <p:sp>
        <p:nvSpPr>
          <p:cNvPr id="12291" name="Notes Placeholder 2">
            <a:extLst>
              <a:ext uri="{FF2B5EF4-FFF2-40B4-BE49-F238E27FC236}">
                <a16:creationId xmlns:a16="http://schemas.microsoft.com/office/drawing/2014/main" id="{1BAC5A5C-CBF4-C545-F0FA-CB799F80E9C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B163D575-2948-FFFC-E219-0A737292325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6748570-5B26-470D-8DBA-F76D861D1146}" type="slidenum">
              <a:rPr lang="en-US" altLang="en-US" smtClean="0"/>
              <a:pPr/>
              <a:t>31</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D95DA3A3-1ACB-697D-C7D8-0A38DA0382FA}"/>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8C9DF5FF-3958-54E4-6294-01D6AD7F52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50180" name="Slide Number Placeholder 3">
            <a:extLst>
              <a:ext uri="{FF2B5EF4-FFF2-40B4-BE49-F238E27FC236}">
                <a16:creationId xmlns:a16="http://schemas.microsoft.com/office/drawing/2014/main" id="{A5DF3CF3-1E4F-E83E-5B44-97F309F0AD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58775" indent="-291836">
              <a:defRPr>
                <a:solidFill>
                  <a:schemeClr val="tx1"/>
                </a:solidFill>
                <a:latin typeface="Arial" panose="020B0604020202020204" pitchFamily="34" charset="0"/>
                <a:ea typeface="ＭＳ Ｐゴシック" panose="020B0600070205080204" pitchFamily="34" charset="-128"/>
              </a:defRPr>
            </a:lvl2pPr>
            <a:lvl3pPr marL="1167346" indent="-233469">
              <a:defRPr>
                <a:solidFill>
                  <a:schemeClr val="tx1"/>
                </a:solidFill>
                <a:latin typeface="Arial" panose="020B0604020202020204" pitchFamily="34" charset="0"/>
                <a:ea typeface="ＭＳ Ｐゴシック" panose="020B0600070205080204" pitchFamily="34" charset="-128"/>
              </a:defRPr>
            </a:lvl3pPr>
            <a:lvl4pPr marL="1634284" indent="-233469">
              <a:defRPr>
                <a:solidFill>
                  <a:schemeClr val="tx1"/>
                </a:solidFill>
                <a:latin typeface="Arial" panose="020B0604020202020204" pitchFamily="34" charset="0"/>
                <a:ea typeface="ＭＳ Ｐゴシック" panose="020B0600070205080204" pitchFamily="34" charset="-128"/>
              </a:defRPr>
            </a:lvl4pPr>
            <a:lvl5pPr marL="2101223" indent="-233469">
              <a:defRPr>
                <a:solidFill>
                  <a:schemeClr val="tx1"/>
                </a:solidFill>
                <a:latin typeface="Arial" panose="020B0604020202020204" pitchFamily="34" charset="0"/>
                <a:ea typeface="ＭＳ Ｐゴシック" panose="020B0600070205080204" pitchFamily="34" charset="-128"/>
              </a:defRPr>
            </a:lvl5pPr>
            <a:lvl6pPr marL="2568161"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35099"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02038"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68976" indent="-233469"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5865B3E-8FCA-7040-88EE-5A4DB0D3EB8F}" type="slidenum">
              <a:rPr lang="en-US" altLang="en-US" smtClean="0"/>
              <a:pPr/>
              <a:t>32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a:extLst>
              <a:ext uri="{FF2B5EF4-FFF2-40B4-BE49-F238E27FC236}">
                <a16:creationId xmlns:a16="http://schemas.microsoft.com/office/drawing/2014/main" id="{3BF3319B-47F2-498C-0F7C-12E88D3E81EB}"/>
              </a:ext>
            </a:extLst>
          </p:cNvPr>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 name="Group 8">
            <a:extLst>
              <a:ext uri="{FF2B5EF4-FFF2-40B4-BE49-F238E27FC236}">
                <a16:creationId xmlns:a16="http://schemas.microsoft.com/office/drawing/2014/main" id="{C2D63C07-753C-E776-8C57-95FFDEE3C7A9}"/>
              </a:ext>
            </a:extLst>
          </p:cNvPr>
          <p:cNvGrpSpPr>
            <a:grpSpLocks/>
          </p:cNvGrpSpPr>
          <p:nvPr/>
        </p:nvGrpSpPr>
        <p:grpSpPr bwMode="auto">
          <a:xfrm>
            <a:off x="7493000" y="2992438"/>
            <a:ext cx="1338263" cy="2189162"/>
            <a:chOff x="4704" y="1885"/>
            <a:chExt cx="843" cy="1379"/>
          </a:xfrm>
        </p:grpSpPr>
        <p:sp>
          <p:nvSpPr>
            <p:cNvPr id="4" name="Oval 9">
              <a:extLst>
                <a:ext uri="{FF2B5EF4-FFF2-40B4-BE49-F238E27FC236}">
                  <a16:creationId xmlns:a16="http://schemas.microsoft.com/office/drawing/2014/main" id="{2B524C44-8AB4-DFB3-30DF-A95B4705537E}"/>
                </a:ext>
              </a:extLst>
            </p:cNvPr>
            <p:cNvSpPr>
              <a:spLocks noChangeArrowheads="1"/>
            </p:cNvSpPr>
            <p:nvPr/>
          </p:nvSpPr>
          <p:spPr bwMode="auto">
            <a:xfrm>
              <a:off x="4704"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5" name="Oval 10">
              <a:extLst>
                <a:ext uri="{FF2B5EF4-FFF2-40B4-BE49-F238E27FC236}">
                  <a16:creationId xmlns:a16="http://schemas.microsoft.com/office/drawing/2014/main" id="{CD2E0482-E240-AFEE-4892-B163E6DF5E23}"/>
                </a:ext>
              </a:extLst>
            </p:cNvPr>
            <p:cNvSpPr>
              <a:spLocks noChangeArrowheads="1"/>
            </p:cNvSpPr>
            <p:nvPr/>
          </p:nvSpPr>
          <p:spPr bwMode="auto">
            <a:xfrm>
              <a:off x="4883"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6" name="Oval 11">
              <a:extLst>
                <a:ext uri="{FF2B5EF4-FFF2-40B4-BE49-F238E27FC236}">
                  <a16:creationId xmlns:a16="http://schemas.microsoft.com/office/drawing/2014/main" id="{5CE36AC0-5520-600B-398F-F69E02D0799A}"/>
                </a:ext>
              </a:extLst>
            </p:cNvPr>
            <p:cNvSpPr>
              <a:spLocks noChangeArrowheads="1"/>
            </p:cNvSpPr>
            <p:nvPr/>
          </p:nvSpPr>
          <p:spPr bwMode="auto">
            <a:xfrm>
              <a:off x="5062" y="1885"/>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7" name="Oval 12">
              <a:extLst>
                <a:ext uri="{FF2B5EF4-FFF2-40B4-BE49-F238E27FC236}">
                  <a16:creationId xmlns:a16="http://schemas.microsoft.com/office/drawing/2014/main" id="{B0FAF24D-1D39-C265-7DE0-E0A805AD533B}"/>
                </a:ext>
              </a:extLst>
            </p:cNvPr>
            <p:cNvSpPr>
              <a:spLocks noChangeArrowheads="1"/>
            </p:cNvSpPr>
            <p:nvPr/>
          </p:nvSpPr>
          <p:spPr bwMode="auto">
            <a:xfrm>
              <a:off x="4704"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8" name="Oval 13">
              <a:extLst>
                <a:ext uri="{FF2B5EF4-FFF2-40B4-BE49-F238E27FC236}">
                  <a16:creationId xmlns:a16="http://schemas.microsoft.com/office/drawing/2014/main" id="{3AA54465-35D6-C04C-99BE-5BD37BA2F040}"/>
                </a:ext>
              </a:extLst>
            </p:cNvPr>
            <p:cNvSpPr>
              <a:spLocks noChangeArrowheads="1"/>
            </p:cNvSpPr>
            <p:nvPr/>
          </p:nvSpPr>
          <p:spPr bwMode="auto">
            <a:xfrm>
              <a:off x="4883"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9" name="Oval 14">
              <a:extLst>
                <a:ext uri="{FF2B5EF4-FFF2-40B4-BE49-F238E27FC236}">
                  <a16:creationId xmlns:a16="http://schemas.microsoft.com/office/drawing/2014/main" id="{34D0BD51-F28B-6A21-AB76-8DEF17E4A7C6}"/>
                </a:ext>
              </a:extLst>
            </p:cNvPr>
            <p:cNvSpPr>
              <a:spLocks noChangeArrowheads="1"/>
            </p:cNvSpPr>
            <p:nvPr/>
          </p:nvSpPr>
          <p:spPr bwMode="auto">
            <a:xfrm>
              <a:off x="5062" y="2064"/>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 name="Oval 15">
              <a:extLst>
                <a:ext uri="{FF2B5EF4-FFF2-40B4-BE49-F238E27FC236}">
                  <a16:creationId xmlns:a16="http://schemas.microsoft.com/office/drawing/2014/main" id="{91675384-6552-A518-C165-AB55E2A638BA}"/>
                </a:ext>
              </a:extLst>
            </p:cNvPr>
            <p:cNvSpPr>
              <a:spLocks noChangeArrowheads="1"/>
            </p:cNvSpPr>
            <p:nvPr/>
          </p:nvSpPr>
          <p:spPr bwMode="auto">
            <a:xfrm>
              <a:off x="5241" y="2064"/>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1" name="Oval 16">
              <a:extLst>
                <a:ext uri="{FF2B5EF4-FFF2-40B4-BE49-F238E27FC236}">
                  <a16:creationId xmlns:a16="http://schemas.microsoft.com/office/drawing/2014/main" id="{CB7CCC9C-D8BE-3A91-F6F9-4FE1A4667A95}"/>
                </a:ext>
              </a:extLst>
            </p:cNvPr>
            <p:cNvSpPr>
              <a:spLocks noChangeArrowheads="1"/>
            </p:cNvSpPr>
            <p:nvPr/>
          </p:nvSpPr>
          <p:spPr bwMode="auto">
            <a:xfrm>
              <a:off x="4704"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2" name="Oval 17">
              <a:extLst>
                <a:ext uri="{FF2B5EF4-FFF2-40B4-BE49-F238E27FC236}">
                  <a16:creationId xmlns:a16="http://schemas.microsoft.com/office/drawing/2014/main" id="{FBEE8F80-A7ED-0B7D-D6D0-EFDEEDB83CA5}"/>
                </a:ext>
              </a:extLst>
            </p:cNvPr>
            <p:cNvSpPr>
              <a:spLocks noChangeArrowheads="1"/>
            </p:cNvSpPr>
            <p:nvPr/>
          </p:nvSpPr>
          <p:spPr bwMode="auto">
            <a:xfrm>
              <a:off x="4883" y="2243"/>
              <a:ext cx="127" cy="12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3" name="Oval 18">
              <a:extLst>
                <a:ext uri="{FF2B5EF4-FFF2-40B4-BE49-F238E27FC236}">
                  <a16:creationId xmlns:a16="http://schemas.microsoft.com/office/drawing/2014/main" id="{E6D1C08B-1021-D168-D4AC-DB7CB7A54B00}"/>
                </a:ext>
              </a:extLst>
            </p:cNvPr>
            <p:cNvSpPr>
              <a:spLocks noChangeArrowheads="1"/>
            </p:cNvSpPr>
            <p:nvPr/>
          </p:nvSpPr>
          <p:spPr bwMode="auto">
            <a:xfrm>
              <a:off x="5062"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4" name="Oval 19">
              <a:extLst>
                <a:ext uri="{FF2B5EF4-FFF2-40B4-BE49-F238E27FC236}">
                  <a16:creationId xmlns:a16="http://schemas.microsoft.com/office/drawing/2014/main" id="{5B3BFE3C-C134-15F7-7A86-99745352A1DD}"/>
                </a:ext>
              </a:extLst>
            </p:cNvPr>
            <p:cNvSpPr>
              <a:spLocks noChangeArrowheads="1"/>
            </p:cNvSpPr>
            <p:nvPr/>
          </p:nvSpPr>
          <p:spPr bwMode="auto">
            <a:xfrm>
              <a:off x="5241" y="2243"/>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5" name="Oval 20">
              <a:extLst>
                <a:ext uri="{FF2B5EF4-FFF2-40B4-BE49-F238E27FC236}">
                  <a16:creationId xmlns:a16="http://schemas.microsoft.com/office/drawing/2014/main" id="{59C3E0CA-2A2E-1C96-F857-419C7BD5238C}"/>
                </a:ext>
              </a:extLst>
            </p:cNvPr>
            <p:cNvSpPr>
              <a:spLocks noChangeArrowheads="1"/>
            </p:cNvSpPr>
            <p:nvPr/>
          </p:nvSpPr>
          <p:spPr bwMode="auto">
            <a:xfrm>
              <a:off x="5420" y="2243"/>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6" name="Oval 21">
              <a:extLst>
                <a:ext uri="{FF2B5EF4-FFF2-40B4-BE49-F238E27FC236}">
                  <a16:creationId xmlns:a16="http://schemas.microsoft.com/office/drawing/2014/main" id="{7768F678-9993-7E2F-F8D3-FA52ED0F28F9}"/>
                </a:ext>
              </a:extLst>
            </p:cNvPr>
            <p:cNvSpPr>
              <a:spLocks noChangeArrowheads="1"/>
            </p:cNvSpPr>
            <p:nvPr/>
          </p:nvSpPr>
          <p:spPr bwMode="auto">
            <a:xfrm>
              <a:off x="4704" y="2421"/>
              <a:ext cx="127" cy="128"/>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7" name="Oval 22">
              <a:extLst>
                <a:ext uri="{FF2B5EF4-FFF2-40B4-BE49-F238E27FC236}">
                  <a16:creationId xmlns:a16="http://schemas.microsoft.com/office/drawing/2014/main" id="{D5E7014A-A341-B299-D8F3-78097BBEEB3D}"/>
                </a:ext>
              </a:extLst>
            </p:cNvPr>
            <p:cNvSpPr>
              <a:spLocks noChangeArrowheads="1"/>
            </p:cNvSpPr>
            <p:nvPr/>
          </p:nvSpPr>
          <p:spPr bwMode="auto">
            <a:xfrm>
              <a:off x="4883"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8" name="Oval 23">
              <a:extLst>
                <a:ext uri="{FF2B5EF4-FFF2-40B4-BE49-F238E27FC236}">
                  <a16:creationId xmlns:a16="http://schemas.microsoft.com/office/drawing/2014/main" id="{7A225F30-D285-0690-7759-B7CFCAF33F04}"/>
                </a:ext>
              </a:extLst>
            </p:cNvPr>
            <p:cNvSpPr>
              <a:spLocks noChangeArrowheads="1"/>
            </p:cNvSpPr>
            <p:nvPr/>
          </p:nvSpPr>
          <p:spPr bwMode="auto">
            <a:xfrm>
              <a:off x="5062" y="2421"/>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9" name="Oval 24">
              <a:extLst>
                <a:ext uri="{FF2B5EF4-FFF2-40B4-BE49-F238E27FC236}">
                  <a16:creationId xmlns:a16="http://schemas.microsoft.com/office/drawing/2014/main" id="{55957E51-966C-5A7D-EF7B-45D4CC096779}"/>
                </a:ext>
              </a:extLst>
            </p:cNvPr>
            <p:cNvSpPr>
              <a:spLocks noChangeArrowheads="1"/>
            </p:cNvSpPr>
            <p:nvPr/>
          </p:nvSpPr>
          <p:spPr bwMode="auto">
            <a:xfrm>
              <a:off x="5241" y="2421"/>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0" name="Oval 25">
              <a:extLst>
                <a:ext uri="{FF2B5EF4-FFF2-40B4-BE49-F238E27FC236}">
                  <a16:creationId xmlns:a16="http://schemas.microsoft.com/office/drawing/2014/main" id="{FF9C75B1-9E0C-4726-880E-BA43390E81E8}"/>
                </a:ext>
              </a:extLst>
            </p:cNvPr>
            <p:cNvSpPr>
              <a:spLocks noChangeArrowheads="1"/>
            </p:cNvSpPr>
            <p:nvPr/>
          </p:nvSpPr>
          <p:spPr bwMode="auto">
            <a:xfrm>
              <a:off x="4704"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1" name="Oval 26">
              <a:extLst>
                <a:ext uri="{FF2B5EF4-FFF2-40B4-BE49-F238E27FC236}">
                  <a16:creationId xmlns:a16="http://schemas.microsoft.com/office/drawing/2014/main" id="{72C189BB-39C1-D3B2-7F17-C23967C25173}"/>
                </a:ext>
              </a:extLst>
            </p:cNvPr>
            <p:cNvSpPr>
              <a:spLocks noChangeArrowheads="1"/>
            </p:cNvSpPr>
            <p:nvPr/>
          </p:nvSpPr>
          <p:spPr bwMode="auto">
            <a:xfrm>
              <a:off x="4883" y="2600"/>
              <a:ext cx="127" cy="128"/>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2" name="Oval 27">
              <a:extLst>
                <a:ext uri="{FF2B5EF4-FFF2-40B4-BE49-F238E27FC236}">
                  <a16:creationId xmlns:a16="http://schemas.microsoft.com/office/drawing/2014/main" id="{8FEBEF6A-53B0-784F-A78D-999FC6389DE9}"/>
                </a:ext>
              </a:extLst>
            </p:cNvPr>
            <p:cNvSpPr>
              <a:spLocks noChangeArrowheads="1"/>
            </p:cNvSpPr>
            <p:nvPr/>
          </p:nvSpPr>
          <p:spPr bwMode="auto">
            <a:xfrm>
              <a:off x="5062"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3" name="Oval 28">
              <a:extLst>
                <a:ext uri="{FF2B5EF4-FFF2-40B4-BE49-F238E27FC236}">
                  <a16:creationId xmlns:a16="http://schemas.microsoft.com/office/drawing/2014/main" id="{0AE77DF6-4532-F4C7-E704-AA35AC13F99D}"/>
                </a:ext>
              </a:extLst>
            </p:cNvPr>
            <p:cNvSpPr>
              <a:spLocks noChangeArrowheads="1"/>
            </p:cNvSpPr>
            <p:nvPr/>
          </p:nvSpPr>
          <p:spPr bwMode="auto">
            <a:xfrm>
              <a:off x="5241" y="2600"/>
              <a:ext cx="127" cy="128"/>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4" name="Oval 29">
              <a:extLst>
                <a:ext uri="{FF2B5EF4-FFF2-40B4-BE49-F238E27FC236}">
                  <a16:creationId xmlns:a16="http://schemas.microsoft.com/office/drawing/2014/main" id="{0098D4C7-91F6-6537-B1B3-1C819449D797}"/>
                </a:ext>
              </a:extLst>
            </p:cNvPr>
            <p:cNvSpPr>
              <a:spLocks noChangeArrowheads="1"/>
            </p:cNvSpPr>
            <p:nvPr/>
          </p:nvSpPr>
          <p:spPr bwMode="auto">
            <a:xfrm>
              <a:off x="5420" y="2600"/>
              <a:ext cx="127" cy="128"/>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5" name="Oval 30">
              <a:extLst>
                <a:ext uri="{FF2B5EF4-FFF2-40B4-BE49-F238E27FC236}">
                  <a16:creationId xmlns:a16="http://schemas.microsoft.com/office/drawing/2014/main" id="{165DD91E-AA13-0260-D7F3-24CBFBEFF40D}"/>
                </a:ext>
              </a:extLst>
            </p:cNvPr>
            <p:cNvSpPr>
              <a:spLocks noChangeArrowheads="1"/>
            </p:cNvSpPr>
            <p:nvPr/>
          </p:nvSpPr>
          <p:spPr bwMode="auto">
            <a:xfrm>
              <a:off x="4704" y="2779"/>
              <a:ext cx="127" cy="12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6" name="Oval 31">
              <a:extLst>
                <a:ext uri="{FF2B5EF4-FFF2-40B4-BE49-F238E27FC236}">
                  <a16:creationId xmlns:a16="http://schemas.microsoft.com/office/drawing/2014/main" id="{0656A44F-82DF-BC34-12E7-4F878844367E}"/>
                </a:ext>
              </a:extLst>
            </p:cNvPr>
            <p:cNvSpPr>
              <a:spLocks noChangeArrowheads="1"/>
            </p:cNvSpPr>
            <p:nvPr/>
          </p:nvSpPr>
          <p:spPr bwMode="auto">
            <a:xfrm>
              <a:off x="4883"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7" name="Oval 32">
              <a:extLst>
                <a:ext uri="{FF2B5EF4-FFF2-40B4-BE49-F238E27FC236}">
                  <a16:creationId xmlns:a16="http://schemas.microsoft.com/office/drawing/2014/main" id="{2DA96157-D003-CF61-F380-7EB4D0982307}"/>
                </a:ext>
              </a:extLst>
            </p:cNvPr>
            <p:cNvSpPr>
              <a:spLocks noChangeArrowheads="1"/>
            </p:cNvSpPr>
            <p:nvPr/>
          </p:nvSpPr>
          <p:spPr bwMode="auto">
            <a:xfrm>
              <a:off x="5062" y="2779"/>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8" name="Oval 33">
              <a:extLst>
                <a:ext uri="{FF2B5EF4-FFF2-40B4-BE49-F238E27FC236}">
                  <a16:creationId xmlns:a16="http://schemas.microsoft.com/office/drawing/2014/main" id="{1972D08B-0894-878B-1E4A-549A7BB46067}"/>
                </a:ext>
              </a:extLst>
            </p:cNvPr>
            <p:cNvSpPr>
              <a:spLocks noChangeArrowheads="1"/>
            </p:cNvSpPr>
            <p:nvPr/>
          </p:nvSpPr>
          <p:spPr bwMode="auto">
            <a:xfrm>
              <a:off x="5241" y="2779"/>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29" name="Oval 34">
              <a:extLst>
                <a:ext uri="{FF2B5EF4-FFF2-40B4-BE49-F238E27FC236}">
                  <a16:creationId xmlns:a16="http://schemas.microsoft.com/office/drawing/2014/main" id="{2963D5DB-2B88-D73C-A2AB-2F452E8619F3}"/>
                </a:ext>
              </a:extLst>
            </p:cNvPr>
            <p:cNvSpPr>
              <a:spLocks noChangeArrowheads="1"/>
            </p:cNvSpPr>
            <p:nvPr/>
          </p:nvSpPr>
          <p:spPr bwMode="auto">
            <a:xfrm>
              <a:off x="4704"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0" name="Oval 35">
              <a:extLst>
                <a:ext uri="{FF2B5EF4-FFF2-40B4-BE49-F238E27FC236}">
                  <a16:creationId xmlns:a16="http://schemas.microsoft.com/office/drawing/2014/main" id="{E4D76A25-9F42-D91B-0078-EB0B1FE119AB}"/>
                </a:ext>
              </a:extLst>
            </p:cNvPr>
            <p:cNvSpPr>
              <a:spLocks noChangeArrowheads="1"/>
            </p:cNvSpPr>
            <p:nvPr/>
          </p:nvSpPr>
          <p:spPr bwMode="auto">
            <a:xfrm>
              <a:off x="4883" y="2958"/>
              <a:ext cx="127" cy="127"/>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1" name="Oval 36">
              <a:extLst>
                <a:ext uri="{FF2B5EF4-FFF2-40B4-BE49-F238E27FC236}">
                  <a16:creationId xmlns:a16="http://schemas.microsoft.com/office/drawing/2014/main" id="{E602417F-5BBB-18D2-267E-D32FC3E199B5}"/>
                </a:ext>
              </a:extLst>
            </p:cNvPr>
            <p:cNvSpPr>
              <a:spLocks noChangeArrowheads="1"/>
            </p:cNvSpPr>
            <p:nvPr/>
          </p:nvSpPr>
          <p:spPr bwMode="auto">
            <a:xfrm>
              <a:off x="5062"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2" name="Oval 37">
              <a:extLst>
                <a:ext uri="{FF2B5EF4-FFF2-40B4-BE49-F238E27FC236}">
                  <a16:creationId xmlns:a16="http://schemas.microsoft.com/office/drawing/2014/main" id="{3DDB8762-E8ED-C4F3-529A-A2A3B451E556}"/>
                </a:ext>
              </a:extLst>
            </p:cNvPr>
            <p:cNvSpPr>
              <a:spLocks noChangeArrowheads="1"/>
            </p:cNvSpPr>
            <p:nvPr/>
          </p:nvSpPr>
          <p:spPr bwMode="auto">
            <a:xfrm>
              <a:off x="5241" y="2958"/>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3" name="Oval 38">
              <a:extLst>
                <a:ext uri="{FF2B5EF4-FFF2-40B4-BE49-F238E27FC236}">
                  <a16:creationId xmlns:a16="http://schemas.microsoft.com/office/drawing/2014/main" id="{0421BFE7-4C2A-A661-A538-0BE13ABE4C15}"/>
                </a:ext>
              </a:extLst>
            </p:cNvPr>
            <p:cNvSpPr>
              <a:spLocks noChangeArrowheads="1"/>
            </p:cNvSpPr>
            <p:nvPr/>
          </p:nvSpPr>
          <p:spPr bwMode="auto">
            <a:xfrm>
              <a:off x="4883"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34" name="Oval 39">
              <a:extLst>
                <a:ext uri="{FF2B5EF4-FFF2-40B4-BE49-F238E27FC236}">
                  <a16:creationId xmlns:a16="http://schemas.microsoft.com/office/drawing/2014/main" id="{BA678F56-943A-39E9-463D-22A0C019FEC3}"/>
                </a:ext>
              </a:extLst>
            </p:cNvPr>
            <p:cNvSpPr>
              <a:spLocks noChangeArrowheads="1"/>
            </p:cNvSpPr>
            <p:nvPr/>
          </p:nvSpPr>
          <p:spPr bwMode="auto">
            <a:xfrm>
              <a:off x="5241" y="3137"/>
              <a:ext cx="127" cy="127"/>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grpSp>
      <p:sp>
        <p:nvSpPr>
          <p:cNvPr id="35" name="Line 40">
            <a:extLst>
              <a:ext uri="{FF2B5EF4-FFF2-40B4-BE49-F238E27FC236}">
                <a16:creationId xmlns:a16="http://schemas.microsoft.com/office/drawing/2014/main" id="{28E45EAF-5BA3-171E-D1FA-36C9E143D962}"/>
              </a:ext>
            </a:extLst>
          </p:cNvPr>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6" name="Rectangle 5">
            <a:extLst>
              <a:ext uri="{FF2B5EF4-FFF2-40B4-BE49-F238E27FC236}">
                <a16:creationId xmlns:a16="http://schemas.microsoft.com/office/drawing/2014/main" id="{553C4C16-23D3-0583-C533-4F51C0CE21F4}"/>
              </a:ext>
            </a:extLst>
          </p:cNvPr>
          <p:cNvSpPr>
            <a:spLocks noGrp="1" noChangeArrowheads="1"/>
          </p:cNvSpPr>
          <p:nvPr>
            <p:ph type="dt" sz="half" idx="10"/>
          </p:nvPr>
        </p:nvSpPr>
        <p:spPr/>
        <p:txBody>
          <a:bodyPr/>
          <a:lstStyle>
            <a:lvl1pPr>
              <a:defRPr/>
            </a:lvl1pPr>
          </a:lstStyle>
          <a:p>
            <a:pPr>
              <a:defRPr/>
            </a:pPr>
            <a:endParaRPr lang="en-US" altLang="en-US"/>
          </a:p>
        </p:txBody>
      </p:sp>
      <p:sp>
        <p:nvSpPr>
          <p:cNvPr id="37" name="Rectangle 6">
            <a:extLst>
              <a:ext uri="{FF2B5EF4-FFF2-40B4-BE49-F238E27FC236}">
                <a16:creationId xmlns:a16="http://schemas.microsoft.com/office/drawing/2014/main" id="{2FBDC562-490C-05D0-2122-A9892D83227A}"/>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38" name="Rectangle 7">
            <a:extLst>
              <a:ext uri="{FF2B5EF4-FFF2-40B4-BE49-F238E27FC236}">
                <a16:creationId xmlns:a16="http://schemas.microsoft.com/office/drawing/2014/main" id="{38930749-CA29-6AB6-C4ED-FC543454BC5E}"/>
              </a:ext>
            </a:extLst>
          </p:cNvPr>
          <p:cNvSpPr>
            <a:spLocks noGrp="1" noChangeArrowheads="1"/>
          </p:cNvSpPr>
          <p:nvPr>
            <p:ph type="sldNum" sz="quarter" idx="12"/>
          </p:nvPr>
        </p:nvSpPr>
        <p:spPr/>
        <p:txBody>
          <a:bodyPr/>
          <a:lstStyle>
            <a:lvl1pPr>
              <a:defRPr/>
            </a:lvl1pPr>
          </a:lstStyle>
          <a:p>
            <a:pPr>
              <a:defRPr/>
            </a:pPr>
            <a:fld id="{5932EDE5-C3F9-3442-BF97-9C37E49713B9}" type="slidenum">
              <a:rPr lang="en-US" altLang="en-US"/>
              <a:pPr>
                <a:defRPr/>
              </a:pPr>
              <a:t>‹#›</a:t>
            </a:fld>
            <a:endParaRPr lang="en-US" altLang="en-US"/>
          </a:p>
        </p:txBody>
      </p:sp>
    </p:spTree>
    <p:extLst>
      <p:ext uri="{BB962C8B-B14F-4D97-AF65-F5344CB8AC3E}">
        <p14:creationId xmlns:p14="http://schemas.microsoft.com/office/powerpoint/2010/main" val="56963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642DE0F-C1B9-17B3-D406-5A605F9DCB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481B34C-5C8D-3354-CE14-8C69F4C41AA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96C7586C-DB49-A729-C9CC-B267FA1400C9}"/>
              </a:ext>
            </a:extLst>
          </p:cNvPr>
          <p:cNvSpPr>
            <a:spLocks noGrp="1" noChangeArrowheads="1"/>
          </p:cNvSpPr>
          <p:nvPr>
            <p:ph type="sldNum" sz="quarter" idx="12"/>
          </p:nvPr>
        </p:nvSpPr>
        <p:spPr>
          <a:ln/>
        </p:spPr>
        <p:txBody>
          <a:bodyPr/>
          <a:lstStyle>
            <a:lvl1pPr>
              <a:defRPr/>
            </a:lvl1pPr>
          </a:lstStyle>
          <a:p>
            <a:pPr>
              <a:defRPr/>
            </a:pPr>
            <a:fld id="{8C61FC53-9D80-0B41-BD32-4527C01A12B6}" type="slidenum">
              <a:rPr lang="en-US" altLang="en-US"/>
              <a:pPr>
                <a:defRPr/>
              </a:pPr>
              <a:t>‹#›</a:t>
            </a:fld>
            <a:endParaRPr lang="en-US" altLang="en-US"/>
          </a:p>
        </p:txBody>
      </p:sp>
    </p:spTree>
    <p:extLst>
      <p:ext uri="{BB962C8B-B14F-4D97-AF65-F5344CB8AC3E}">
        <p14:creationId xmlns:p14="http://schemas.microsoft.com/office/powerpoint/2010/main" val="372583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EC0C0F33-E108-41CC-E01A-30A92EB271C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56C065A3-B406-2383-E9DA-41BC56ADA2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EA3B6640-2620-95B0-B13B-8DB1D028D6FE}"/>
              </a:ext>
            </a:extLst>
          </p:cNvPr>
          <p:cNvSpPr>
            <a:spLocks noGrp="1" noChangeArrowheads="1"/>
          </p:cNvSpPr>
          <p:nvPr>
            <p:ph type="sldNum" sz="quarter" idx="12"/>
          </p:nvPr>
        </p:nvSpPr>
        <p:spPr>
          <a:ln/>
        </p:spPr>
        <p:txBody>
          <a:bodyPr/>
          <a:lstStyle>
            <a:lvl1pPr>
              <a:defRPr/>
            </a:lvl1pPr>
          </a:lstStyle>
          <a:p>
            <a:pPr>
              <a:defRPr/>
            </a:pPr>
            <a:fld id="{150D4B7E-E28B-6448-8F91-A4020448FF3A}" type="slidenum">
              <a:rPr lang="en-US" altLang="en-US"/>
              <a:pPr>
                <a:defRPr/>
              </a:pPr>
              <a:t>‹#›</a:t>
            </a:fld>
            <a:endParaRPr lang="en-US" altLang="en-US"/>
          </a:p>
        </p:txBody>
      </p:sp>
    </p:spTree>
    <p:extLst>
      <p:ext uri="{BB962C8B-B14F-4D97-AF65-F5344CB8AC3E}">
        <p14:creationId xmlns:p14="http://schemas.microsoft.com/office/powerpoint/2010/main" val="423649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882C8620-85C9-8320-50F3-792D48ADF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94FB2C37-6C0E-0DCE-393C-B28EE59F55A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EF24233A-B300-CB61-EAA6-97BAB30AEE19}"/>
              </a:ext>
            </a:extLst>
          </p:cNvPr>
          <p:cNvSpPr>
            <a:spLocks noGrp="1" noChangeArrowheads="1"/>
          </p:cNvSpPr>
          <p:nvPr>
            <p:ph type="sldNum" sz="quarter" idx="12"/>
          </p:nvPr>
        </p:nvSpPr>
        <p:spPr>
          <a:ln/>
        </p:spPr>
        <p:txBody>
          <a:bodyPr/>
          <a:lstStyle>
            <a:lvl1pPr>
              <a:defRPr/>
            </a:lvl1pPr>
          </a:lstStyle>
          <a:p>
            <a:pPr>
              <a:defRPr/>
            </a:pPr>
            <a:fld id="{18F1CA5C-D6C4-8A4D-B2F1-E0E0E27951BF}" type="slidenum">
              <a:rPr lang="en-US" altLang="en-US"/>
              <a:pPr>
                <a:defRPr/>
              </a:pPr>
              <a:t>‹#›</a:t>
            </a:fld>
            <a:endParaRPr lang="en-US" altLang="en-US"/>
          </a:p>
        </p:txBody>
      </p:sp>
    </p:spTree>
    <p:extLst>
      <p:ext uri="{BB962C8B-B14F-4D97-AF65-F5344CB8AC3E}">
        <p14:creationId xmlns:p14="http://schemas.microsoft.com/office/powerpoint/2010/main" val="3081319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C07CF6D2-FBC5-8693-B520-FEC1282F558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8D862FC2-22D8-A8CB-A768-9E5260C8196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a:extLst>
              <a:ext uri="{FF2B5EF4-FFF2-40B4-BE49-F238E27FC236}">
                <a16:creationId xmlns:a16="http://schemas.microsoft.com/office/drawing/2014/main" id="{24EB295F-9A66-0C21-7FE5-200011FE00C4}"/>
              </a:ext>
            </a:extLst>
          </p:cNvPr>
          <p:cNvSpPr>
            <a:spLocks noGrp="1" noChangeArrowheads="1"/>
          </p:cNvSpPr>
          <p:nvPr>
            <p:ph type="sldNum" sz="quarter" idx="12"/>
          </p:nvPr>
        </p:nvSpPr>
        <p:spPr>
          <a:ln/>
        </p:spPr>
        <p:txBody>
          <a:bodyPr/>
          <a:lstStyle>
            <a:lvl1pPr>
              <a:defRPr/>
            </a:lvl1pPr>
          </a:lstStyle>
          <a:p>
            <a:pPr>
              <a:defRPr/>
            </a:pPr>
            <a:fld id="{80BF377C-FC99-3E47-96FA-68B440F663A0}" type="slidenum">
              <a:rPr lang="en-US" altLang="en-US"/>
              <a:pPr>
                <a:defRPr/>
              </a:pPr>
              <a:t>‹#›</a:t>
            </a:fld>
            <a:endParaRPr lang="en-US" altLang="en-US"/>
          </a:p>
        </p:txBody>
      </p:sp>
    </p:spTree>
    <p:extLst>
      <p:ext uri="{BB962C8B-B14F-4D97-AF65-F5344CB8AC3E}">
        <p14:creationId xmlns:p14="http://schemas.microsoft.com/office/powerpoint/2010/main" val="1449996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00F0D5F7-36B9-2D18-4D00-9F52D8FFA5F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3267469-E9B0-EA20-A842-57E63972F81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CEC6AD73-AD97-196B-43F8-8D2EC2237029}"/>
              </a:ext>
            </a:extLst>
          </p:cNvPr>
          <p:cNvSpPr>
            <a:spLocks noGrp="1" noChangeArrowheads="1"/>
          </p:cNvSpPr>
          <p:nvPr>
            <p:ph type="sldNum" sz="quarter" idx="12"/>
          </p:nvPr>
        </p:nvSpPr>
        <p:spPr>
          <a:ln/>
        </p:spPr>
        <p:txBody>
          <a:bodyPr/>
          <a:lstStyle>
            <a:lvl1pPr>
              <a:defRPr/>
            </a:lvl1pPr>
          </a:lstStyle>
          <a:p>
            <a:pPr>
              <a:defRPr/>
            </a:pPr>
            <a:fld id="{840AE66A-8A63-8840-B517-AF2F71DAD4C8}" type="slidenum">
              <a:rPr lang="en-US" altLang="en-US"/>
              <a:pPr>
                <a:defRPr/>
              </a:pPr>
              <a:t>‹#›</a:t>
            </a:fld>
            <a:endParaRPr lang="en-US" altLang="en-US"/>
          </a:p>
        </p:txBody>
      </p:sp>
    </p:spTree>
    <p:extLst>
      <p:ext uri="{BB962C8B-B14F-4D97-AF65-F5344CB8AC3E}">
        <p14:creationId xmlns:p14="http://schemas.microsoft.com/office/powerpoint/2010/main" val="225997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0AA8F838-97A3-6FF3-FC2C-CF94E92739C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7F404D1C-53C3-CF0C-6B4E-2BA147DFDBD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a:extLst>
              <a:ext uri="{FF2B5EF4-FFF2-40B4-BE49-F238E27FC236}">
                <a16:creationId xmlns:a16="http://schemas.microsoft.com/office/drawing/2014/main" id="{590A3593-2CDD-5C99-E1BF-70390D456134}"/>
              </a:ext>
            </a:extLst>
          </p:cNvPr>
          <p:cNvSpPr>
            <a:spLocks noGrp="1" noChangeArrowheads="1"/>
          </p:cNvSpPr>
          <p:nvPr>
            <p:ph type="sldNum" sz="quarter" idx="12"/>
          </p:nvPr>
        </p:nvSpPr>
        <p:spPr>
          <a:ln/>
        </p:spPr>
        <p:txBody>
          <a:bodyPr/>
          <a:lstStyle>
            <a:lvl1pPr>
              <a:defRPr/>
            </a:lvl1pPr>
          </a:lstStyle>
          <a:p>
            <a:pPr>
              <a:defRPr/>
            </a:pPr>
            <a:fld id="{B8EEA410-73D1-FD4F-A949-B3036D31A837}" type="slidenum">
              <a:rPr lang="en-US" altLang="en-US"/>
              <a:pPr>
                <a:defRPr/>
              </a:pPr>
              <a:t>‹#›</a:t>
            </a:fld>
            <a:endParaRPr lang="en-US" altLang="en-US"/>
          </a:p>
        </p:txBody>
      </p:sp>
    </p:spTree>
    <p:extLst>
      <p:ext uri="{BB962C8B-B14F-4D97-AF65-F5344CB8AC3E}">
        <p14:creationId xmlns:p14="http://schemas.microsoft.com/office/powerpoint/2010/main" val="227816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12648D3E-B5D2-5CE2-5DAD-9770A5D91C8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3A840CF4-C59E-1EC3-7048-13A8915E8E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a:extLst>
              <a:ext uri="{FF2B5EF4-FFF2-40B4-BE49-F238E27FC236}">
                <a16:creationId xmlns:a16="http://schemas.microsoft.com/office/drawing/2014/main" id="{D98DA0BD-6E5E-300A-32C2-EA5D4716C80E}"/>
              </a:ext>
            </a:extLst>
          </p:cNvPr>
          <p:cNvSpPr>
            <a:spLocks noGrp="1" noChangeArrowheads="1"/>
          </p:cNvSpPr>
          <p:nvPr>
            <p:ph type="sldNum" sz="quarter" idx="12"/>
          </p:nvPr>
        </p:nvSpPr>
        <p:spPr>
          <a:ln/>
        </p:spPr>
        <p:txBody>
          <a:bodyPr/>
          <a:lstStyle>
            <a:lvl1pPr>
              <a:defRPr/>
            </a:lvl1pPr>
          </a:lstStyle>
          <a:p>
            <a:pPr>
              <a:defRPr/>
            </a:pPr>
            <a:fld id="{61AE4B0F-6045-0742-8598-6704077DE075}" type="slidenum">
              <a:rPr lang="en-US" altLang="en-US"/>
              <a:pPr>
                <a:defRPr/>
              </a:pPr>
              <a:t>‹#›</a:t>
            </a:fld>
            <a:endParaRPr lang="en-US" altLang="en-US"/>
          </a:p>
        </p:txBody>
      </p:sp>
    </p:spTree>
    <p:extLst>
      <p:ext uri="{BB962C8B-B14F-4D97-AF65-F5344CB8AC3E}">
        <p14:creationId xmlns:p14="http://schemas.microsoft.com/office/powerpoint/2010/main" val="501173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5898C660-FEE3-2032-224D-2C988D902D5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a:extLst>
              <a:ext uri="{FF2B5EF4-FFF2-40B4-BE49-F238E27FC236}">
                <a16:creationId xmlns:a16="http://schemas.microsoft.com/office/drawing/2014/main" id="{E2E1B6C6-4E21-A4DB-6301-FFFFCF8E8B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a:extLst>
              <a:ext uri="{FF2B5EF4-FFF2-40B4-BE49-F238E27FC236}">
                <a16:creationId xmlns:a16="http://schemas.microsoft.com/office/drawing/2014/main" id="{D9DF33D3-2E15-A6BC-48FC-7A129114C8E0}"/>
              </a:ext>
            </a:extLst>
          </p:cNvPr>
          <p:cNvSpPr>
            <a:spLocks noGrp="1" noChangeArrowheads="1"/>
          </p:cNvSpPr>
          <p:nvPr>
            <p:ph type="sldNum" sz="quarter" idx="12"/>
          </p:nvPr>
        </p:nvSpPr>
        <p:spPr>
          <a:ln/>
        </p:spPr>
        <p:txBody>
          <a:bodyPr/>
          <a:lstStyle>
            <a:lvl1pPr>
              <a:defRPr/>
            </a:lvl1pPr>
          </a:lstStyle>
          <a:p>
            <a:pPr>
              <a:defRPr/>
            </a:pPr>
            <a:fld id="{AD9400D6-FBAF-8947-B620-9EE6A3664FF8}" type="slidenum">
              <a:rPr lang="en-US" altLang="en-US"/>
              <a:pPr>
                <a:defRPr/>
              </a:pPr>
              <a:t>‹#›</a:t>
            </a:fld>
            <a:endParaRPr lang="en-US" altLang="en-US"/>
          </a:p>
        </p:txBody>
      </p:sp>
    </p:spTree>
    <p:extLst>
      <p:ext uri="{BB962C8B-B14F-4D97-AF65-F5344CB8AC3E}">
        <p14:creationId xmlns:p14="http://schemas.microsoft.com/office/powerpoint/2010/main" val="383059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88AA1AD0-89D6-BC7D-6432-CB90C42FCD0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F07EC64-3BA6-E498-5331-291E38A7FA6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4C0F4D4D-0F5D-165C-9313-4139E2CB9F15}"/>
              </a:ext>
            </a:extLst>
          </p:cNvPr>
          <p:cNvSpPr>
            <a:spLocks noGrp="1" noChangeArrowheads="1"/>
          </p:cNvSpPr>
          <p:nvPr>
            <p:ph type="sldNum" sz="quarter" idx="12"/>
          </p:nvPr>
        </p:nvSpPr>
        <p:spPr>
          <a:ln/>
        </p:spPr>
        <p:txBody>
          <a:bodyPr/>
          <a:lstStyle>
            <a:lvl1pPr>
              <a:defRPr/>
            </a:lvl1pPr>
          </a:lstStyle>
          <a:p>
            <a:pPr>
              <a:defRPr/>
            </a:pPr>
            <a:fld id="{64BE552C-0625-AC4C-9E32-135F518F41E3}" type="slidenum">
              <a:rPr lang="en-US" altLang="en-US"/>
              <a:pPr>
                <a:defRPr/>
              </a:pPr>
              <a:t>‹#›</a:t>
            </a:fld>
            <a:endParaRPr lang="en-US" altLang="en-US"/>
          </a:p>
        </p:txBody>
      </p:sp>
    </p:spTree>
    <p:extLst>
      <p:ext uri="{BB962C8B-B14F-4D97-AF65-F5344CB8AC3E}">
        <p14:creationId xmlns:p14="http://schemas.microsoft.com/office/powerpoint/2010/main" val="4101769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72249A58-5C5B-9919-AAB2-54B5ED15A0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D0CF7D8-38CE-0AA3-F508-D6B24407AD4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a:extLst>
              <a:ext uri="{FF2B5EF4-FFF2-40B4-BE49-F238E27FC236}">
                <a16:creationId xmlns:a16="http://schemas.microsoft.com/office/drawing/2014/main" id="{3FB6276A-BAD9-B7EA-B7A7-9D3F64AC6E3B}"/>
              </a:ext>
            </a:extLst>
          </p:cNvPr>
          <p:cNvSpPr>
            <a:spLocks noGrp="1" noChangeArrowheads="1"/>
          </p:cNvSpPr>
          <p:nvPr>
            <p:ph type="sldNum" sz="quarter" idx="12"/>
          </p:nvPr>
        </p:nvSpPr>
        <p:spPr>
          <a:ln/>
        </p:spPr>
        <p:txBody>
          <a:bodyPr/>
          <a:lstStyle>
            <a:lvl1pPr>
              <a:defRPr/>
            </a:lvl1pPr>
          </a:lstStyle>
          <a:p>
            <a:pPr>
              <a:defRPr/>
            </a:pPr>
            <a:fld id="{748A21D3-10E6-8A43-9D10-6A43BF2956C3}" type="slidenum">
              <a:rPr lang="en-US" altLang="en-US"/>
              <a:pPr>
                <a:defRPr/>
              </a:pPr>
              <a:t>‹#›</a:t>
            </a:fld>
            <a:endParaRPr lang="en-US" altLang="en-US"/>
          </a:p>
        </p:txBody>
      </p:sp>
    </p:spTree>
    <p:extLst>
      <p:ext uri="{BB962C8B-B14F-4D97-AF65-F5344CB8AC3E}">
        <p14:creationId xmlns:p14="http://schemas.microsoft.com/office/powerpoint/2010/main" val="71213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2C2BA738-50E4-806E-0126-B91D862A256E}"/>
              </a:ext>
            </a:extLst>
          </p:cNvPr>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 name="Rectangle 3">
            <a:extLst>
              <a:ext uri="{FF2B5EF4-FFF2-40B4-BE49-F238E27FC236}">
                <a16:creationId xmlns:a16="http://schemas.microsoft.com/office/drawing/2014/main" id="{F4FC1C17-30FD-364B-0252-1B373748298F}"/>
              </a:ext>
            </a:extLst>
          </p:cNvPr>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3B6806C6-512B-0548-33CB-544D6E0C02C5}"/>
              </a:ext>
            </a:extLst>
          </p:cNvPr>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0517" name="Rectangle 5">
            <a:extLst>
              <a:ext uri="{FF2B5EF4-FFF2-40B4-BE49-F238E27FC236}">
                <a16:creationId xmlns:a16="http://schemas.microsoft.com/office/drawing/2014/main" id="{830D6A7B-3B25-16D9-29C4-363AB181202E}"/>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mn-ea"/>
                <a:cs typeface="+mn-cs"/>
              </a:defRPr>
            </a:lvl1pPr>
          </a:lstStyle>
          <a:p>
            <a:pPr>
              <a:defRPr/>
            </a:pPr>
            <a:endParaRPr lang="en-US" altLang="en-US"/>
          </a:p>
        </p:txBody>
      </p:sp>
      <p:sp>
        <p:nvSpPr>
          <p:cNvPr id="320518" name="Rectangle 6">
            <a:extLst>
              <a:ext uri="{FF2B5EF4-FFF2-40B4-BE49-F238E27FC236}">
                <a16:creationId xmlns:a16="http://schemas.microsoft.com/office/drawing/2014/main" id="{106B7545-2956-2677-BDE1-276927D2B487}"/>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ea typeface="+mn-ea"/>
                <a:cs typeface="+mn-cs"/>
              </a:defRPr>
            </a:lvl1pPr>
          </a:lstStyle>
          <a:p>
            <a:pPr>
              <a:defRPr/>
            </a:pPr>
            <a:endParaRPr lang="en-US" altLang="en-US"/>
          </a:p>
        </p:txBody>
      </p:sp>
      <p:sp>
        <p:nvSpPr>
          <p:cNvPr id="320519" name="Rectangle 7">
            <a:extLst>
              <a:ext uri="{FF2B5EF4-FFF2-40B4-BE49-F238E27FC236}">
                <a16:creationId xmlns:a16="http://schemas.microsoft.com/office/drawing/2014/main" id="{9BADDF8A-7695-D4EE-04D6-1FD584DD1DF3}"/>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A965A2CE-4D45-8247-A1BB-63C19C2CB814}" type="slidenum">
              <a:rPr lang="en-US" altLang="en-US"/>
              <a:pPr>
                <a:defRPr/>
              </a:pPr>
              <a:t>‹#›</a:t>
            </a:fld>
            <a:endParaRPr lang="en-US" altLang="en-US"/>
          </a:p>
        </p:txBody>
      </p:sp>
      <p:grpSp>
        <p:nvGrpSpPr>
          <p:cNvPr id="1032" name="Group 8">
            <a:extLst>
              <a:ext uri="{FF2B5EF4-FFF2-40B4-BE49-F238E27FC236}">
                <a16:creationId xmlns:a16="http://schemas.microsoft.com/office/drawing/2014/main" id="{8CA06F3E-5031-D527-6E29-CF8A45F74364}"/>
              </a:ext>
            </a:extLst>
          </p:cNvPr>
          <p:cNvGrpSpPr>
            <a:grpSpLocks/>
          </p:cNvGrpSpPr>
          <p:nvPr/>
        </p:nvGrpSpPr>
        <p:grpSpPr bwMode="auto">
          <a:xfrm>
            <a:off x="8153400" y="152400"/>
            <a:ext cx="792163" cy="1295400"/>
            <a:chOff x="5136" y="960"/>
            <a:chExt cx="528" cy="864"/>
          </a:xfrm>
        </p:grpSpPr>
        <p:sp>
          <p:nvSpPr>
            <p:cNvPr id="1033" name="Oval 9">
              <a:extLst>
                <a:ext uri="{FF2B5EF4-FFF2-40B4-BE49-F238E27FC236}">
                  <a16:creationId xmlns:a16="http://schemas.microsoft.com/office/drawing/2014/main" id="{699EB894-9AB9-9332-28C7-F82CC8F6DFD5}"/>
                </a:ext>
              </a:extLst>
            </p:cNvPr>
            <p:cNvSpPr>
              <a:spLocks noChangeArrowheads="1"/>
            </p:cNvSpPr>
            <p:nvPr/>
          </p:nvSpPr>
          <p:spPr bwMode="auto">
            <a:xfrm>
              <a:off x="5136" y="960"/>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4" name="Oval 10">
              <a:extLst>
                <a:ext uri="{FF2B5EF4-FFF2-40B4-BE49-F238E27FC236}">
                  <a16:creationId xmlns:a16="http://schemas.microsoft.com/office/drawing/2014/main" id="{201ADC2A-D2D9-A366-882B-FF9FE286E208}"/>
                </a:ext>
              </a:extLst>
            </p:cNvPr>
            <p:cNvSpPr>
              <a:spLocks noChangeArrowheads="1"/>
            </p:cNvSpPr>
            <p:nvPr/>
          </p:nvSpPr>
          <p:spPr bwMode="auto">
            <a:xfrm>
              <a:off x="5248" y="960"/>
              <a:ext cx="79"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5" name="Oval 11">
              <a:extLst>
                <a:ext uri="{FF2B5EF4-FFF2-40B4-BE49-F238E27FC236}">
                  <a16:creationId xmlns:a16="http://schemas.microsoft.com/office/drawing/2014/main" id="{CD6B5CB3-EF0C-9877-5A9B-4F146EB3B34A}"/>
                </a:ext>
              </a:extLst>
            </p:cNvPr>
            <p:cNvSpPr>
              <a:spLocks noChangeArrowheads="1"/>
            </p:cNvSpPr>
            <p:nvPr/>
          </p:nvSpPr>
          <p:spPr bwMode="auto">
            <a:xfrm>
              <a:off x="5360" y="960"/>
              <a:ext cx="76"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6" name="Oval 12">
              <a:extLst>
                <a:ext uri="{FF2B5EF4-FFF2-40B4-BE49-F238E27FC236}">
                  <a16:creationId xmlns:a16="http://schemas.microsoft.com/office/drawing/2014/main" id="{850E6C46-153A-D446-DD15-A423A8E7892E}"/>
                </a:ext>
              </a:extLst>
            </p:cNvPr>
            <p:cNvSpPr>
              <a:spLocks noChangeArrowheads="1"/>
            </p:cNvSpPr>
            <p:nvPr/>
          </p:nvSpPr>
          <p:spPr bwMode="auto">
            <a:xfrm>
              <a:off x="5136" y="1072"/>
              <a:ext cx="80"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7" name="Oval 13">
              <a:extLst>
                <a:ext uri="{FF2B5EF4-FFF2-40B4-BE49-F238E27FC236}">
                  <a16:creationId xmlns:a16="http://schemas.microsoft.com/office/drawing/2014/main" id="{58C7DD87-B472-D86C-E4CF-D5E2A7FA9AC4}"/>
                </a:ext>
              </a:extLst>
            </p:cNvPr>
            <p:cNvSpPr>
              <a:spLocks noChangeArrowheads="1"/>
            </p:cNvSpPr>
            <p:nvPr/>
          </p:nvSpPr>
          <p:spPr bwMode="auto">
            <a:xfrm>
              <a:off x="5248" y="1072"/>
              <a:ext cx="79"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8" name="Oval 14">
              <a:extLst>
                <a:ext uri="{FF2B5EF4-FFF2-40B4-BE49-F238E27FC236}">
                  <a16:creationId xmlns:a16="http://schemas.microsoft.com/office/drawing/2014/main" id="{9A7D5B47-D13F-C813-EC42-6651E66679DB}"/>
                </a:ext>
              </a:extLst>
            </p:cNvPr>
            <p:cNvSpPr>
              <a:spLocks noChangeArrowheads="1"/>
            </p:cNvSpPr>
            <p:nvPr/>
          </p:nvSpPr>
          <p:spPr bwMode="auto">
            <a:xfrm>
              <a:off x="5360" y="1072"/>
              <a:ext cx="76" cy="77"/>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39" name="Oval 15">
              <a:extLst>
                <a:ext uri="{FF2B5EF4-FFF2-40B4-BE49-F238E27FC236}">
                  <a16:creationId xmlns:a16="http://schemas.microsoft.com/office/drawing/2014/main" id="{E233C12B-EDCA-1130-A77B-256F8A5CCC5B}"/>
                </a:ext>
              </a:extLst>
            </p:cNvPr>
            <p:cNvSpPr>
              <a:spLocks noChangeArrowheads="1"/>
            </p:cNvSpPr>
            <p:nvPr/>
          </p:nvSpPr>
          <p:spPr bwMode="auto">
            <a:xfrm>
              <a:off x="5472" y="1072"/>
              <a:ext cx="73" cy="77"/>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0" name="Oval 16">
              <a:extLst>
                <a:ext uri="{FF2B5EF4-FFF2-40B4-BE49-F238E27FC236}">
                  <a16:creationId xmlns:a16="http://schemas.microsoft.com/office/drawing/2014/main" id="{F1091D53-08DA-BD46-23A4-B8221794CF00}"/>
                </a:ext>
              </a:extLst>
            </p:cNvPr>
            <p:cNvSpPr>
              <a:spLocks noChangeArrowheads="1"/>
            </p:cNvSpPr>
            <p:nvPr/>
          </p:nvSpPr>
          <p:spPr bwMode="auto">
            <a:xfrm>
              <a:off x="5136" y="1184"/>
              <a:ext cx="80"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1" name="Oval 17">
              <a:extLst>
                <a:ext uri="{FF2B5EF4-FFF2-40B4-BE49-F238E27FC236}">
                  <a16:creationId xmlns:a16="http://schemas.microsoft.com/office/drawing/2014/main" id="{CD7EFA5F-2625-1EE5-CC0B-290F00FBC4E8}"/>
                </a:ext>
              </a:extLst>
            </p:cNvPr>
            <p:cNvSpPr>
              <a:spLocks noChangeArrowheads="1"/>
            </p:cNvSpPr>
            <p:nvPr/>
          </p:nvSpPr>
          <p:spPr bwMode="auto">
            <a:xfrm>
              <a:off x="5248" y="1184"/>
              <a:ext cx="79" cy="73"/>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2" name="Oval 18">
              <a:extLst>
                <a:ext uri="{FF2B5EF4-FFF2-40B4-BE49-F238E27FC236}">
                  <a16:creationId xmlns:a16="http://schemas.microsoft.com/office/drawing/2014/main" id="{9D64A471-759B-B873-ACB2-9CCF44CF7960}"/>
                </a:ext>
              </a:extLst>
            </p:cNvPr>
            <p:cNvSpPr>
              <a:spLocks noChangeArrowheads="1"/>
            </p:cNvSpPr>
            <p:nvPr/>
          </p:nvSpPr>
          <p:spPr bwMode="auto">
            <a:xfrm>
              <a:off x="5360" y="1184"/>
              <a:ext cx="76"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3" name="Oval 19">
              <a:extLst>
                <a:ext uri="{FF2B5EF4-FFF2-40B4-BE49-F238E27FC236}">
                  <a16:creationId xmlns:a16="http://schemas.microsoft.com/office/drawing/2014/main" id="{33313515-F68F-E200-DACC-42050FB14C77}"/>
                </a:ext>
              </a:extLst>
            </p:cNvPr>
            <p:cNvSpPr>
              <a:spLocks noChangeArrowheads="1"/>
            </p:cNvSpPr>
            <p:nvPr/>
          </p:nvSpPr>
          <p:spPr bwMode="auto">
            <a:xfrm>
              <a:off x="5472" y="1184"/>
              <a:ext cx="73" cy="73"/>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4" name="Oval 20">
              <a:extLst>
                <a:ext uri="{FF2B5EF4-FFF2-40B4-BE49-F238E27FC236}">
                  <a16:creationId xmlns:a16="http://schemas.microsoft.com/office/drawing/2014/main" id="{AF2C8AC4-2533-B8EA-AE64-159F21845161}"/>
                </a:ext>
              </a:extLst>
            </p:cNvPr>
            <p:cNvSpPr>
              <a:spLocks noChangeArrowheads="1"/>
            </p:cNvSpPr>
            <p:nvPr/>
          </p:nvSpPr>
          <p:spPr bwMode="auto">
            <a:xfrm>
              <a:off x="5584" y="1184"/>
              <a:ext cx="80" cy="73"/>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5" name="Oval 21">
              <a:extLst>
                <a:ext uri="{FF2B5EF4-FFF2-40B4-BE49-F238E27FC236}">
                  <a16:creationId xmlns:a16="http://schemas.microsoft.com/office/drawing/2014/main" id="{98C08BF5-0C34-ADC0-F434-66824CC2E873}"/>
                </a:ext>
              </a:extLst>
            </p:cNvPr>
            <p:cNvSpPr>
              <a:spLocks noChangeArrowheads="1"/>
            </p:cNvSpPr>
            <p:nvPr/>
          </p:nvSpPr>
          <p:spPr bwMode="auto">
            <a:xfrm>
              <a:off x="5136" y="1296"/>
              <a:ext cx="80" cy="80"/>
            </a:xfrm>
            <a:prstGeom prst="ellipse">
              <a:avLst/>
            </a:prstGeom>
            <a:solidFill>
              <a:schemeClr val="tx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6" name="Oval 22">
              <a:extLst>
                <a:ext uri="{FF2B5EF4-FFF2-40B4-BE49-F238E27FC236}">
                  <a16:creationId xmlns:a16="http://schemas.microsoft.com/office/drawing/2014/main" id="{A35AEBFD-2EED-2D5E-EDE4-515CF8FCF1A8}"/>
                </a:ext>
              </a:extLst>
            </p:cNvPr>
            <p:cNvSpPr>
              <a:spLocks noChangeArrowheads="1"/>
            </p:cNvSpPr>
            <p:nvPr/>
          </p:nvSpPr>
          <p:spPr bwMode="auto">
            <a:xfrm>
              <a:off x="5248" y="1296"/>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7" name="Oval 23">
              <a:extLst>
                <a:ext uri="{FF2B5EF4-FFF2-40B4-BE49-F238E27FC236}">
                  <a16:creationId xmlns:a16="http://schemas.microsoft.com/office/drawing/2014/main" id="{DFD2CE69-44FA-681D-9909-43819736F1E1}"/>
                </a:ext>
              </a:extLst>
            </p:cNvPr>
            <p:cNvSpPr>
              <a:spLocks noChangeArrowheads="1"/>
            </p:cNvSpPr>
            <p:nvPr/>
          </p:nvSpPr>
          <p:spPr bwMode="auto">
            <a:xfrm>
              <a:off x="5360" y="1296"/>
              <a:ext cx="76"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8" name="Oval 24">
              <a:extLst>
                <a:ext uri="{FF2B5EF4-FFF2-40B4-BE49-F238E27FC236}">
                  <a16:creationId xmlns:a16="http://schemas.microsoft.com/office/drawing/2014/main" id="{44D9412C-F496-83C4-016E-CBAE69CBB4CF}"/>
                </a:ext>
              </a:extLst>
            </p:cNvPr>
            <p:cNvSpPr>
              <a:spLocks noChangeArrowheads="1"/>
            </p:cNvSpPr>
            <p:nvPr/>
          </p:nvSpPr>
          <p:spPr bwMode="auto">
            <a:xfrm>
              <a:off x="5472" y="1296"/>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49" name="Oval 25">
              <a:extLst>
                <a:ext uri="{FF2B5EF4-FFF2-40B4-BE49-F238E27FC236}">
                  <a16:creationId xmlns:a16="http://schemas.microsoft.com/office/drawing/2014/main" id="{4DB34495-BBF1-197A-9733-97B13E4B047B}"/>
                </a:ext>
              </a:extLst>
            </p:cNvPr>
            <p:cNvSpPr>
              <a:spLocks noChangeArrowheads="1"/>
            </p:cNvSpPr>
            <p:nvPr/>
          </p:nvSpPr>
          <p:spPr bwMode="auto">
            <a:xfrm>
              <a:off x="5136" y="1408"/>
              <a:ext cx="80"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0" name="Oval 26">
              <a:extLst>
                <a:ext uri="{FF2B5EF4-FFF2-40B4-BE49-F238E27FC236}">
                  <a16:creationId xmlns:a16="http://schemas.microsoft.com/office/drawing/2014/main" id="{C04D8735-4654-D744-EE55-4B6A7B4E00C7}"/>
                </a:ext>
              </a:extLst>
            </p:cNvPr>
            <p:cNvSpPr>
              <a:spLocks noChangeArrowheads="1"/>
            </p:cNvSpPr>
            <p:nvPr/>
          </p:nvSpPr>
          <p:spPr bwMode="auto">
            <a:xfrm>
              <a:off x="5248" y="1408"/>
              <a:ext cx="79" cy="80"/>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1" name="Oval 27">
              <a:extLst>
                <a:ext uri="{FF2B5EF4-FFF2-40B4-BE49-F238E27FC236}">
                  <a16:creationId xmlns:a16="http://schemas.microsoft.com/office/drawing/2014/main" id="{A4B9FA2B-4A20-DA9C-1BB5-E1F7268AB428}"/>
                </a:ext>
              </a:extLst>
            </p:cNvPr>
            <p:cNvSpPr>
              <a:spLocks noChangeArrowheads="1"/>
            </p:cNvSpPr>
            <p:nvPr/>
          </p:nvSpPr>
          <p:spPr bwMode="auto">
            <a:xfrm>
              <a:off x="5360" y="1408"/>
              <a:ext cx="76"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2" name="Oval 28">
              <a:extLst>
                <a:ext uri="{FF2B5EF4-FFF2-40B4-BE49-F238E27FC236}">
                  <a16:creationId xmlns:a16="http://schemas.microsoft.com/office/drawing/2014/main" id="{FF326A88-7F7D-EDA9-4D9A-C567215EC750}"/>
                </a:ext>
              </a:extLst>
            </p:cNvPr>
            <p:cNvSpPr>
              <a:spLocks noChangeArrowheads="1"/>
            </p:cNvSpPr>
            <p:nvPr/>
          </p:nvSpPr>
          <p:spPr bwMode="auto">
            <a:xfrm>
              <a:off x="5472" y="1408"/>
              <a:ext cx="73" cy="80"/>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3" name="Oval 29">
              <a:extLst>
                <a:ext uri="{FF2B5EF4-FFF2-40B4-BE49-F238E27FC236}">
                  <a16:creationId xmlns:a16="http://schemas.microsoft.com/office/drawing/2014/main" id="{568FA01F-A118-D82D-1D8F-A1C54E4584D0}"/>
                </a:ext>
              </a:extLst>
            </p:cNvPr>
            <p:cNvSpPr>
              <a:spLocks noChangeArrowheads="1"/>
            </p:cNvSpPr>
            <p:nvPr/>
          </p:nvSpPr>
          <p:spPr bwMode="auto">
            <a:xfrm>
              <a:off x="5584" y="1408"/>
              <a:ext cx="80"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4" name="Oval 30">
              <a:extLst>
                <a:ext uri="{FF2B5EF4-FFF2-40B4-BE49-F238E27FC236}">
                  <a16:creationId xmlns:a16="http://schemas.microsoft.com/office/drawing/2014/main" id="{84C55BC7-D62E-D700-76FA-9E3696573356}"/>
                </a:ext>
              </a:extLst>
            </p:cNvPr>
            <p:cNvSpPr>
              <a:spLocks noChangeArrowheads="1"/>
            </p:cNvSpPr>
            <p:nvPr/>
          </p:nvSpPr>
          <p:spPr bwMode="auto">
            <a:xfrm>
              <a:off x="5136" y="1520"/>
              <a:ext cx="80" cy="79"/>
            </a:xfrm>
            <a:prstGeom prst="ellipse">
              <a:avLst/>
            </a:prstGeom>
            <a:solidFill>
              <a:schemeClr val="accent2"/>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5" name="Oval 31">
              <a:extLst>
                <a:ext uri="{FF2B5EF4-FFF2-40B4-BE49-F238E27FC236}">
                  <a16:creationId xmlns:a16="http://schemas.microsoft.com/office/drawing/2014/main" id="{AAAA9AE5-5C92-E604-AC32-A2597E397FA2}"/>
                </a:ext>
              </a:extLst>
            </p:cNvPr>
            <p:cNvSpPr>
              <a:spLocks noChangeArrowheads="1"/>
            </p:cNvSpPr>
            <p:nvPr/>
          </p:nvSpPr>
          <p:spPr bwMode="auto">
            <a:xfrm>
              <a:off x="5248" y="1520"/>
              <a:ext cx="79"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6" name="Oval 32">
              <a:extLst>
                <a:ext uri="{FF2B5EF4-FFF2-40B4-BE49-F238E27FC236}">
                  <a16:creationId xmlns:a16="http://schemas.microsoft.com/office/drawing/2014/main" id="{5B835842-3CC1-463F-1947-A2D9F2FCFA6D}"/>
                </a:ext>
              </a:extLst>
            </p:cNvPr>
            <p:cNvSpPr>
              <a:spLocks noChangeArrowheads="1"/>
            </p:cNvSpPr>
            <p:nvPr/>
          </p:nvSpPr>
          <p:spPr bwMode="auto">
            <a:xfrm>
              <a:off x="5360" y="1520"/>
              <a:ext cx="76" cy="79"/>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7" name="Oval 33">
              <a:extLst>
                <a:ext uri="{FF2B5EF4-FFF2-40B4-BE49-F238E27FC236}">
                  <a16:creationId xmlns:a16="http://schemas.microsoft.com/office/drawing/2014/main" id="{E8118FCD-EEC3-BB6F-D510-674292D821D9}"/>
                </a:ext>
              </a:extLst>
            </p:cNvPr>
            <p:cNvSpPr>
              <a:spLocks noChangeArrowheads="1"/>
            </p:cNvSpPr>
            <p:nvPr/>
          </p:nvSpPr>
          <p:spPr bwMode="auto">
            <a:xfrm>
              <a:off x="5472" y="1520"/>
              <a:ext cx="73" cy="79"/>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8" name="Oval 34">
              <a:extLst>
                <a:ext uri="{FF2B5EF4-FFF2-40B4-BE49-F238E27FC236}">
                  <a16:creationId xmlns:a16="http://schemas.microsoft.com/office/drawing/2014/main" id="{54AD41B8-4C9F-E553-7F05-AA96483F3532}"/>
                </a:ext>
              </a:extLst>
            </p:cNvPr>
            <p:cNvSpPr>
              <a:spLocks noChangeArrowheads="1"/>
            </p:cNvSpPr>
            <p:nvPr/>
          </p:nvSpPr>
          <p:spPr bwMode="auto">
            <a:xfrm>
              <a:off x="5136" y="1632"/>
              <a:ext cx="80"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59" name="Oval 35">
              <a:extLst>
                <a:ext uri="{FF2B5EF4-FFF2-40B4-BE49-F238E27FC236}">
                  <a16:creationId xmlns:a16="http://schemas.microsoft.com/office/drawing/2014/main" id="{EEC96E4A-FC3E-6F0D-90F5-A91190A84B3E}"/>
                </a:ext>
              </a:extLst>
            </p:cNvPr>
            <p:cNvSpPr>
              <a:spLocks noChangeArrowheads="1"/>
            </p:cNvSpPr>
            <p:nvPr/>
          </p:nvSpPr>
          <p:spPr bwMode="auto">
            <a:xfrm>
              <a:off x="5248" y="1632"/>
              <a:ext cx="79" cy="75"/>
            </a:xfrm>
            <a:prstGeom prst="ellipse">
              <a:avLst/>
            </a:prstGeom>
            <a:solidFill>
              <a:schemeClr val="accent1"/>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0" name="Oval 36">
              <a:extLst>
                <a:ext uri="{FF2B5EF4-FFF2-40B4-BE49-F238E27FC236}">
                  <a16:creationId xmlns:a16="http://schemas.microsoft.com/office/drawing/2014/main" id="{9884BD3A-38F9-C69C-3F68-4935F3F2B6CD}"/>
                </a:ext>
              </a:extLst>
            </p:cNvPr>
            <p:cNvSpPr>
              <a:spLocks noChangeArrowheads="1"/>
            </p:cNvSpPr>
            <p:nvPr/>
          </p:nvSpPr>
          <p:spPr bwMode="auto">
            <a:xfrm>
              <a:off x="5360" y="1632"/>
              <a:ext cx="76"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1" name="Oval 37">
              <a:extLst>
                <a:ext uri="{FF2B5EF4-FFF2-40B4-BE49-F238E27FC236}">
                  <a16:creationId xmlns:a16="http://schemas.microsoft.com/office/drawing/2014/main" id="{606F84A8-4057-51FD-CD0E-D69F5C7E0017}"/>
                </a:ext>
              </a:extLst>
            </p:cNvPr>
            <p:cNvSpPr>
              <a:spLocks noChangeArrowheads="1"/>
            </p:cNvSpPr>
            <p:nvPr/>
          </p:nvSpPr>
          <p:spPr bwMode="auto">
            <a:xfrm>
              <a:off x="5472" y="1632"/>
              <a:ext cx="73" cy="75"/>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2" name="Oval 38">
              <a:extLst>
                <a:ext uri="{FF2B5EF4-FFF2-40B4-BE49-F238E27FC236}">
                  <a16:creationId xmlns:a16="http://schemas.microsoft.com/office/drawing/2014/main" id="{D82A2C31-CBE0-9CBD-8228-B1AFC8EBABD0}"/>
                </a:ext>
              </a:extLst>
            </p:cNvPr>
            <p:cNvSpPr>
              <a:spLocks noChangeArrowheads="1"/>
            </p:cNvSpPr>
            <p:nvPr/>
          </p:nvSpPr>
          <p:spPr bwMode="auto">
            <a:xfrm>
              <a:off x="5248" y="1744"/>
              <a:ext cx="79"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sp>
          <p:nvSpPr>
            <p:cNvPr id="1063" name="Oval 39">
              <a:extLst>
                <a:ext uri="{FF2B5EF4-FFF2-40B4-BE49-F238E27FC236}">
                  <a16:creationId xmlns:a16="http://schemas.microsoft.com/office/drawing/2014/main" id="{7A089715-AE27-0992-612D-D8181948DF28}"/>
                </a:ext>
              </a:extLst>
            </p:cNvPr>
            <p:cNvSpPr>
              <a:spLocks noChangeArrowheads="1"/>
            </p:cNvSpPr>
            <p:nvPr/>
          </p:nvSpPr>
          <p:spPr bwMode="auto">
            <a:xfrm>
              <a:off x="5472" y="1744"/>
              <a:ext cx="73" cy="80"/>
            </a:xfrm>
            <a:prstGeom prst="ellipse">
              <a:avLst/>
            </a:prstGeom>
            <a:solidFill>
              <a:schemeClr val="folHlink"/>
            </a:solidFill>
            <a:ln>
              <a:noFill/>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ea typeface="+mn-ea"/>
              </a:endParaRPr>
            </a:p>
          </p:txBody>
        </p:sp>
      </p:grpSp>
    </p:spTree>
  </p:cSld>
  <p:clrMap bg1="lt1" tx1="dk1" bg2="lt2" tx2="dk2" accent1="accent1" accent2="accent2" accent3="accent3" accent4="accent4" accent5="accent5" accent6="accent6" hlink="hlink" folHlink="folHlink"/>
  <p:sldLayoutIdLst>
    <p:sldLayoutId id="2147484160"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hf hdr="0" ftr="0" dt="0"/>
  <p:txStyles>
    <p:title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ＭＳ Ｐゴシック" charset="0"/>
          <a:cs typeface="ＭＳ Ｐゴシック" charset="0"/>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ea typeface="ＭＳ Ｐゴシック"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ea typeface="ＭＳ Ｐゴシック"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ea typeface="ＭＳ Ｐゴシック"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ea typeface="ＭＳ Ｐゴシック"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0D89985-73AA-FAD7-BC96-FE7FE035AA81}"/>
              </a:ext>
            </a:extLst>
          </p:cNvPr>
          <p:cNvSpPr>
            <a:spLocks noGrp="1" noChangeArrowheads="1"/>
          </p:cNvSpPr>
          <p:nvPr>
            <p:ph type="ctrTitle"/>
          </p:nvPr>
        </p:nvSpPr>
        <p:spPr/>
        <p:txBody>
          <a:bodyPr/>
          <a:lstStyle/>
          <a:p>
            <a:pPr eaLnBrk="1" hangingPunct="1"/>
            <a:r>
              <a:rPr lang="en-US" altLang="en-US" sz="3200" dirty="0">
                <a:ea typeface="ＭＳ Ｐゴシック" panose="020B0600070205080204" pitchFamily="34" charset="-128"/>
              </a:rPr>
              <a:t>Safety Working Group</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 FY2023 EFCOG </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Annual Meeting</a:t>
            </a:r>
          </a:p>
        </p:txBody>
      </p:sp>
      <p:sp>
        <p:nvSpPr>
          <p:cNvPr id="5123" name="Rectangle 3">
            <a:extLst>
              <a:ext uri="{FF2B5EF4-FFF2-40B4-BE49-F238E27FC236}">
                <a16:creationId xmlns:a16="http://schemas.microsoft.com/office/drawing/2014/main" id="{C65163E5-78ED-B4CC-7AF4-41FE1B31C4B8}"/>
              </a:ext>
            </a:extLst>
          </p:cNvPr>
          <p:cNvSpPr>
            <a:spLocks noGrp="1" noChangeArrowheads="1"/>
          </p:cNvSpPr>
          <p:nvPr>
            <p:ph type="subTitle" idx="1"/>
          </p:nvPr>
        </p:nvSpPr>
        <p:spPr/>
        <p:txBody>
          <a:bodyPr/>
          <a:lstStyle/>
          <a:p>
            <a:pPr eaLnBrk="1" hangingPunct="1"/>
            <a:r>
              <a:rPr lang="en-US" altLang="en-US" sz="2000" dirty="0">
                <a:ea typeface="ＭＳ Ｐゴシック" panose="020B0600070205080204" pitchFamily="34" charset="-128"/>
              </a:rPr>
              <a:t>Duane McLane</a:t>
            </a:r>
            <a:br>
              <a:rPr lang="en-US" altLang="en-US" sz="2000" dirty="0">
                <a:ea typeface="ＭＳ Ｐゴシック" panose="020B0600070205080204" pitchFamily="34" charset="-128"/>
              </a:rPr>
            </a:br>
            <a:r>
              <a:rPr lang="en-US" altLang="en-US" sz="2000" dirty="0">
                <a:ea typeface="ＭＳ Ｐゴシック" panose="020B0600070205080204" pitchFamily="34" charset="-128"/>
              </a:rPr>
              <a:t>Veolia Nuclear Solutions Federal Services</a:t>
            </a:r>
          </a:p>
          <a:p>
            <a:pPr eaLnBrk="1" hangingPunct="1"/>
            <a:r>
              <a:rPr lang="en-US" altLang="en-US" sz="2000" dirty="0">
                <a:ea typeface="ＭＳ Ｐゴシック" panose="020B0600070205080204" pitchFamily="34" charset="-128"/>
              </a:rPr>
              <a:t>Working Group Vice Chair</a:t>
            </a:r>
          </a:p>
          <a:p>
            <a:pPr eaLnBrk="1" hangingPunct="1"/>
            <a:r>
              <a:rPr lang="en-US" altLang="en-US" sz="2000" dirty="0">
                <a:ea typeface="ＭＳ Ｐゴシック" panose="020B0600070205080204" pitchFamily="34" charset="-128"/>
              </a:rPr>
              <a:t>June 22, 2023</a:t>
            </a:r>
          </a:p>
          <a:p>
            <a:pPr eaLnBrk="1" hangingPunct="1"/>
            <a:endParaRPr lang="en-US" altLang="en-US" sz="2000" dirty="0">
              <a:ea typeface="ＭＳ Ｐゴシック" panose="020B0600070205080204" pitchFamily="34" charset="-128"/>
            </a:endParaRPr>
          </a:p>
        </p:txBody>
      </p:sp>
      <p:pic>
        <p:nvPicPr>
          <p:cNvPr id="5124" name="Picture 4" descr="EFCOG (color)">
            <a:extLst>
              <a:ext uri="{FF2B5EF4-FFF2-40B4-BE49-F238E27FC236}">
                <a16:creationId xmlns:a16="http://schemas.microsoft.com/office/drawing/2014/main" id="{A4359E8D-88FF-BB1C-320E-EEE50F1F72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286000"/>
            <a:ext cx="1371600"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37529A1-3B18-1CAA-918F-5BCE0A2C00B3}"/>
              </a:ext>
            </a:extLst>
          </p:cNvPr>
          <p:cNvSpPr>
            <a:spLocks noGrp="1" noChangeArrowheads="1"/>
          </p:cNvSpPr>
          <p:nvPr>
            <p:ph type="title"/>
          </p:nvPr>
        </p:nvSpPr>
        <p:spPr>
          <a:xfrm>
            <a:off x="457200" y="228600"/>
            <a:ext cx="7425266" cy="1189037"/>
          </a:xfrm>
        </p:spPr>
        <p:txBody>
          <a:bodyPr/>
          <a:lstStyle/>
          <a:p>
            <a:r>
              <a:rPr lang="en-US" altLang="en-US" dirty="0">
                <a:ea typeface="ＭＳ Ｐゴシック" panose="020B0600070205080204" pitchFamily="34" charset="-128"/>
              </a:rPr>
              <a:t>Integrated Safety Management</a:t>
            </a:r>
            <a:br>
              <a:rPr lang="en-US" altLang="en-US" dirty="0">
                <a:ea typeface="ＭＳ Ｐゴシック" panose="020B0600070205080204" pitchFamily="34" charset="-128"/>
              </a:rPr>
            </a:br>
            <a:r>
              <a:rPr lang="en-US" altLang="en-US" sz="2800" i="1" dirty="0">
                <a:solidFill>
                  <a:srgbClr val="0070C0"/>
                </a:solidFill>
                <a:ea typeface="ＭＳ Ｐゴシック" panose="020B0600070205080204" pitchFamily="34" charset="-128"/>
              </a:rPr>
              <a:t>Work Planning &amp; Control</a:t>
            </a:r>
          </a:p>
        </p:txBody>
      </p:sp>
      <p:sp>
        <p:nvSpPr>
          <p:cNvPr id="16387" name="Content Placeholder 2">
            <a:extLst>
              <a:ext uri="{FF2B5EF4-FFF2-40B4-BE49-F238E27FC236}">
                <a16:creationId xmlns:a16="http://schemas.microsoft.com/office/drawing/2014/main" id="{6A537095-4E2F-CF8F-8EBD-CFCD4E5F8EC0}"/>
              </a:ext>
            </a:extLst>
          </p:cNvPr>
          <p:cNvSpPr>
            <a:spLocks noGrp="1" noChangeArrowheads="1"/>
          </p:cNvSpPr>
          <p:nvPr>
            <p:ph idx="1"/>
          </p:nvPr>
        </p:nvSpPr>
        <p:spPr>
          <a:xfrm>
            <a:off x="457200" y="1524000"/>
            <a:ext cx="8229600" cy="4849812"/>
          </a:xfrm>
        </p:spPr>
        <p:txBody>
          <a:bodyPr/>
          <a:lstStyle/>
          <a:p>
            <a:pPr>
              <a:spcBef>
                <a:spcPts val="0"/>
              </a:spcBef>
              <a:spcAft>
                <a:spcPts val="1200"/>
              </a:spcAft>
            </a:pPr>
            <a:r>
              <a:rPr lang="en-US" sz="1800" dirty="0"/>
              <a:t>Task Team to improve the workability of Technical Work Documents	</a:t>
            </a:r>
          </a:p>
          <a:p>
            <a:pPr lvl="1">
              <a:spcBef>
                <a:spcPts val="0"/>
              </a:spcBef>
              <a:spcAft>
                <a:spcPts val="1200"/>
              </a:spcAft>
            </a:pPr>
            <a:r>
              <a:rPr lang="en-US" sz="1800" dirty="0"/>
              <a:t>Teaming with Amentum lead sites to benchmark/pilot this initiative</a:t>
            </a:r>
          </a:p>
          <a:p>
            <a:pPr>
              <a:spcBef>
                <a:spcPts val="0"/>
              </a:spcBef>
              <a:spcAft>
                <a:spcPts val="1200"/>
              </a:spcAft>
            </a:pPr>
            <a:r>
              <a:rPr lang="en-US" sz="1800" dirty="0"/>
              <a:t>Collaboration with other Task Teams/CoPs</a:t>
            </a:r>
          </a:p>
          <a:p>
            <a:pPr lvl="1">
              <a:spcBef>
                <a:spcPts val="0"/>
              </a:spcBef>
              <a:spcAft>
                <a:spcPts val="1200"/>
              </a:spcAft>
            </a:pPr>
            <a:r>
              <a:rPr lang="en-US" sz="1800" dirty="0"/>
              <a:t>Safety Culture and HPI participating in monthly meetings</a:t>
            </a:r>
          </a:p>
          <a:p>
            <a:pPr lvl="1">
              <a:spcBef>
                <a:spcPts val="0"/>
              </a:spcBef>
              <a:spcAft>
                <a:spcPts val="1200"/>
              </a:spcAft>
            </a:pPr>
            <a:r>
              <a:rPr lang="en-US" sz="1800" dirty="0"/>
              <a:t>CAS CoP joint effort on Supervisory Involvement of the Operation Upset effort</a:t>
            </a:r>
          </a:p>
          <a:p>
            <a:pPr>
              <a:spcBef>
                <a:spcPts val="0"/>
              </a:spcBef>
              <a:spcAft>
                <a:spcPts val="1200"/>
              </a:spcAft>
            </a:pPr>
            <a:r>
              <a:rPr lang="en-US" sz="1800" dirty="0"/>
              <a:t>Task Team to improve the first pass workability of TWDs for Activity Level Work</a:t>
            </a:r>
          </a:p>
          <a:p>
            <a:pPr lvl="1">
              <a:spcBef>
                <a:spcPts val="0"/>
              </a:spcBef>
              <a:spcAft>
                <a:spcPts val="1200"/>
              </a:spcAft>
            </a:pPr>
            <a:r>
              <a:rPr lang="en-US" sz="1800" dirty="0"/>
              <a:t>Conducted a survey for input and to validate to need</a:t>
            </a:r>
          </a:p>
          <a:p>
            <a:pPr lvl="1">
              <a:spcBef>
                <a:spcPts val="0"/>
              </a:spcBef>
              <a:spcAft>
                <a:spcPts val="1200"/>
              </a:spcAft>
            </a:pPr>
            <a:r>
              <a:rPr lang="en-US" sz="1800" dirty="0"/>
              <a:t>Deliverable will be a white paper outlining improvement initiatives. </a:t>
            </a:r>
          </a:p>
          <a:p>
            <a:pPr lvl="1">
              <a:spcBef>
                <a:spcPts val="0"/>
              </a:spcBef>
              <a:spcAft>
                <a:spcPts val="1200"/>
              </a:spcAft>
            </a:pPr>
            <a:r>
              <a:rPr lang="en-US" sz="1800" dirty="0"/>
              <a:t>Seeking sites that are willing to Pilot the ideas before formally publishing</a:t>
            </a:r>
          </a:p>
          <a:p>
            <a:pPr marL="344487" lvl="1" indent="0">
              <a:spcBef>
                <a:spcPts val="0"/>
              </a:spcBef>
              <a:spcAft>
                <a:spcPts val="1200"/>
              </a:spcAft>
              <a:buNone/>
            </a:pPr>
            <a:endParaRPr lang="en-US" sz="1800" dirty="0"/>
          </a:p>
          <a:p>
            <a:endParaRPr lang="en-US" altLang="en-US" sz="1600" dirty="0">
              <a:ea typeface="ＭＳ Ｐゴシック" panose="020B0600070205080204" pitchFamily="34" charset="-128"/>
            </a:endParaRPr>
          </a:p>
        </p:txBody>
      </p:sp>
      <p:sp>
        <p:nvSpPr>
          <p:cNvPr id="16388" name="Slide Number Placeholder 3">
            <a:extLst>
              <a:ext uri="{FF2B5EF4-FFF2-40B4-BE49-F238E27FC236}">
                <a16:creationId xmlns:a16="http://schemas.microsoft.com/office/drawing/2014/main" id="{826AC0EE-F15D-CADF-9096-2A04C794A0A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DCB7285-E58F-624A-97EF-4183AB6D8FA2}"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E13A261F-3920-00EA-833E-3F9A13526F4A}"/>
              </a:ext>
            </a:extLst>
          </p:cNvPr>
          <p:cNvSpPr>
            <a:spLocks noGrp="1" noChangeArrowheads="1"/>
          </p:cNvSpPr>
          <p:nvPr>
            <p:ph type="title"/>
          </p:nvPr>
        </p:nvSpPr>
        <p:spPr>
          <a:xfrm>
            <a:off x="448733" y="533400"/>
            <a:ext cx="7543800" cy="808038"/>
          </a:xfrm>
        </p:spPr>
        <p:txBody>
          <a:bodyPr/>
          <a:lstStyle/>
          <a:p>
            <a:r>
              <a:rPr lang="en-US" altLang="en-US" dirty="0">
                <a:ea typeface="ＭＳ Ｐゴシック" panose="020B0600070205080204" pitchFamily="34" charset="-128"/>
              </a:rPr>
              <a:t>Integrated Safety Management</a:t>
            </a:r>
            <a:br>
              <a:rPr lang="en-US" altLang="en-US" dirty="0">
                <a:ea typeface="ＭＳ Ｐゴシック" panose="020B0600070205080204" pitchFamily="34" charset="-128"/>
              </a:rPr>
            </a:br>
            <a:r>
              <a:rPr lang="en-US" altLang="en-US" sz="2800" i="1" dirty="0">
                <a:solidFill>
                  <a:srgbClr val="0070C0"/>
                </a:solidFill>
                <a:ea typeface="ＭＳ Ｐゴシック" panose="020B0600070205080204" pitchFamily="34" charset="-128"/>
              </a:rPr>
              <a:t>Human Performance </a:t>
            </a:r>
          </a:p>
        </p:txBody>
      </p:sp>
      <p:sp>
        <p:nvSpPr>
          <p:cNvPr id="17411" name="Content Placeholder 2">
            <a:extLst>
              <a:ext uri="{FF2B5EF4-FFF2-40B4-BE49-F238E27FC236}">
                <a16:creationId xmlns:a16="http://schemas.microsoft.com/office/drawing/2014/main" id="{C4B9166B-A904-8CDC-6CE3-BF48E2E64346}"/>
              </a:ext>
            </a:extLst>
          </p:cNvPr>
          <p:cNvSpPr>
            <a:spLocks noGrp="1" noChangeArrowheads="1"/>
          </p:cNvSpPr>
          <p:nvPr>
            <p:ph idx="1"/>
          </p:nvPr>
        </p:nvSpPr>
        <p:spPr>
          <a:xfrm>
            <a:off x="457200" y="1627188"/>
            <a:ext cx="8229600" cy="4411662"/>
          </a:xfrm>
        </p:spPr>
        <p:txBody>
          <a:bodyPr/>
          <a:lstStyle/>
          <a:p>
            <a:pPr marL="347663" lvl="1">
              <a:spcAft>
                <a:spcPts val="800"/>
              </a:spcAft>
              <a:buClr>
                <a:srgbClr val="002060"/>
              </a:buClr>
              <a:buFont typeface="Wingdings" panose="05000000000000000000" pitchFamily="2" charset="2"/>
              <a:buChar char=""/>
            </a:pPr>
            <a:r>
              <a:rPr lang="en-US" altLang="en-US" sz="2200" dirty="0">
                <a:ea typeface="ＭＳ Ｐゴシック" panose="020B0600070205080204" pitchFamily="34" charset="-128"/>
              </a:rPr>
              <a:t>Partnering with Contractor Assurance System and Safety Culture</a:t>
            </a:r>
          </a:p>
          <a:p>
            <a:pPr marL="347663" lvl="1">
              <a:spcAft>
                <a:spcPts val="800"/>
              </a:spcAft>
              <a:buClr>
                <a:srgbClr val="002060"/>
              </a:buClr>
              <a:buFont typeface="Wingdings" panose="05000000000000000000" pitchFamily="2" charset="2"/>
              <a:buChar char=""/>
            </a:pPr>
            <a:r>
              <a:rPr lang="en-US" altLang="en-US" sz="2200" dirty="0">
                <a:ea typeface="ＭＳ Ｐゴシック" panose="020B0600070205080204" pitchFamily="34" charset="-128"/>
              </a:rPr>
              <a:t>Supporting EHSS-20 revision of DOE-HDBK-1028-2009 (</a:t>
            </a:r>
            <a:r>
              <a:rPr lang="en-US" sz="2200" dirty="0">
                <a:ea typeface="ＭＳ Ｐゴシック" panose="020B0600070205080204" pitchFamily="34" charset="-128"/>
              </a:rPr>
              <a:t>DOE Human Performance Improvement Handbook)</a:t>
            </a:r>
          </a:p>
          <a:p>
            <a:pPr lvl="2">
              <a:spcAft>
                <a:spcPts val="800"/>
              </a:spcAft>
              <a:buClr>
                <a:schemeClr val="accent6"/>
              </a:buClr>
              <a:buFont typeface="Wingdings" panose="05000000000000000000" pitchFamily="2" charset="2"/>
              <a:buChar char=""/>
            </a:pPr>
            <a:r>
              <a:rPr lang="en-US" sz="2200" dirty="0">
                <a:ea typeface="ＭＳ Ｐゴシック" panose="020B0600070205080204" pitchFamily="34" charset="-128"/>
              </a:rPr>
              <a:t>Led by Rizwan Shah (DOE)</a:t>
            </a:r>
          </a:p>
          <a:p>
            <a:pPr lvl="2">
              <a:spcAft>
                <a:spcPts val="800"/>
              </a:spcAft>
              <a:buClr>
                <a:schemeClr val="accent6"/>
              </a:buClr>
              <a:buFont typeface="Wingdings" panose="05000000000000000000" pitchFamily="2" charset="2"/>
              <a:buChar char=""/>
            </a:pPr>
            <a:r>
              <a:rPr lang="en-US" sz="2200" dirty="0">
                <a:ea typeface="ＭＳ Ｐゴシック" panose="020B0600070205080204" pitchFamily="34" charset="-128"/>
              </a:rPr>
              <a:t>Volunteers assigned to chapters and kickoff meetings held</a:t>
            </a:r>
          </a:p>
          <a:p>
            <a:pPr marL="347663" lvl="1">
              <a:spcAft>
                <a:spcPts val="800"/>
              </a:spcAft>
              <a:buClr>
                <a:srgbClr val="002060"/>
              </a:buClr>
              <a:buFont typeface="Wingdings" panose="05000000000000000000" pitchFamily="2" charset="2"/>
              <a:buChar char=""/>
            </a:pPr>
            <a:r>
              <a:rPr lang="en-US" altLang="en-US" sz="2200" dirty="0">
                <a:ea typeface="ＭＳ Ｐゴシック" panose="020B0600070205080204" pitchFamily="34" charset="-128"/>
              </a:rPr>
              <a:t>Conducting regular meetings to share HPI lessons and collaboration</a:t>
            </a:r>
          </a:p>
          <a:p>
            <a:pPr marL="0" indent="0">
              <a:buClr>
                <a:srgbClr val="002060"/>
              </a:buClr>
              <a:buNone/>
            </a:pPr>
            <a:r>
              <a:rPr lang="en-US" altLang="en-US" sz="2400" dirty="0">
                <a:ea typeface="ＭＳ Ｐゴシック" panose="020B0600070205080204" pitchFamily="34" charset="-128"/>
              </a:rPr>
              <a:t> </a:t>
            </a:r>
          </a:p>
          <a:p>
            <a:endParaRPr lang="en-US" altLang="en-US" sz="1500" dirty="0">
              <a:ea typeface="ＭＳ Ｐゴシック" panose="020B0600070205080204" pitchFamily="34" charset="-128"/>
            </a:endParaRPr>
          </a:p>
        </p:txBody>
      </p:sp>
      <p:sp>
        <p:nvSpPr>
          <p:cNvPr id="17412" name="Slide Number Placeholder 3">
            <a:extLst>
              <a:ext uri="{FF2B5EF4-FFF2-40B4-BE49-F238E27FC236}">
                <a16:creationId xmlns:a16="http://schemas.microsoft.com/office/drawing/2014/main" id="{4C3B7688-2491-DB92-D6D8-FF794B2B8E2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7D9A18B-E5E4-BB4D-BEB4-3384E86FA78D}" type="slidenum">
              <a:rPr lang="en-US" altLang="en-US" smtClean="0"/>
              <a:pPr/>
              <a:t>11</a:t>
            </a:fld>
            <a:endParaRPr lang="en-US" altLang="en-US"/>
          </a:p>
        </p:txBody>
      </p:sp>
    </p:spTree>
    <p:extLst>
      <p:ext uri="{BB962C8B-B14F-4D97-AF65-F5344CB8AC3E}">
        <p14:creationId xmlns:p14="http://schemas.microsoft.com/office/powerpoint/2010/main" val="54097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B39487D-E946-301F-3983-A90A5913AC29}"/>
              </a:ext>
            </a:extLst>
          </p:cNvPr>
          <p:cNvSpPr>
            <a:spLocks noGrp="1" noChangeArrowheads="1"/>
          </p:cNvSpPr>
          <p:nvPr>
            <p:ph type="title"/>
          </p:nvPr>
        </p:nvSpPr>
        <p:spPr>
          <a:xfrm>
            <a:off x="457200" y="122238"/>
            <a:ext cx="7391400" cy="715962"/>
          </a:xfrm>
        </p:spPr>
        <p:txBody>
          <a:bodyPr anchor="t"/>
          <a:lstStyle/>
          <a:p>
            <a:r>
              <a:rPr lang="en-US" altLang="en-US" sz="3600" dirty="0">
                <a:ea typeface="ＭＳ Ｐゴシック" panose="020B0600070205080204" pitchFamily="34" charset="-128"/>
              </a:rPr>
              <a:t>Quality Assurance </a:t>
            </a:r>
          </a:p>
        </p:txBody>
      </p:sp>
      <p:sp>
        <p:nvSpPr>
          <p:cNvPr id="8195" name="Content Placeholder 2">
            <a:extLst>
              <a:ext uri="{FF2B5EF4-FFF2-40B4-BE49-F238E27FC236}">
                <a16:creationId xmlns:a16="http://schemas.microsoft.com/office/drawing/2014/main" id="{B056AB52-6FE0-A438-850A-03EDF89E7D1E}"/>
              </a:ext>
            </a:extLst>
          </p:cNvPr>
          <p:cNvSpPr>
            <a:spLocks noGrp="1" noChangeArrowheads="1"/>
          </p:cNvSpPr>
          <p:nvPr>
            <p:ph idx="1"/>
          </p:nvPr>
        </p:nvSpPr>
        <p:spPr>
          <a:xfrm>
            <a:off x="381000" y="1219200"/>
            <a:ext cx="8229600" cy="6019800"/>
          </a:xfrm>
        </p:spPr>
        <p:txBody>
          <a:bodyPr/>
          <a:lstStyle/>
          <a:p>
            <a:pPr>
              <a:spcAft>
                <a:spcPts val="800"/>
              </a:spcAft>
            </a:pPr>
            <a:r>
              <a:rPr lang="en-US" altLang="en-US" sz="2400" dirty="0">
                <a:ea typeface="ＭＳ Ｐゴシック" panose="020B0600070205080204" pitchFamily="34" charset="-128"/>
              </a:rPr>
              <a:t>QA is and has been partnered with ISM &amp; now CAS</a:t>
            </a:r>
          </a:p>
          <a:p>
            <a:pPr lvl="1">
              <a:spcAft>
                <a:spcPts val="800"/>
              </a:spcAft>
            </a:pPr>
            <a:r>
              <a:rPr lang="en-US" altLang="en-US" sz="2200" dirty="0">
                <a:ea typeface="ＭＳ Ｐゴシック" panose="020B0600070205080204" pitchFamily="34" charset="-128"/>
              </a:rPr>
              <a:t>Great synergism Interest and participation continues to grow</a:t>
            </a:r>
          </a:p>
          <a:p>
            <a:pPr lvl="2">
              <a:spcAft>
                <a:spcPts val="800"/>
              </a:spcAft>
            </a:pPr>
            <a:r>
              <a:rPr lang="en-US" altLang="en-US" sz="2200" dirty="0">
                <a:ea typeface="ＭＳ Ｐゴシック" panose="020B0600070205080204" pitchFamily="34" charset="-128"/>
              </a:rPr>
              <a:t>Spring 2023 Meeting had over 320 participants with great speakers, new topics, and work activities</a:t>
            </a:r>
          </a:p>
          <a:p>
            <a:pPr lvl="1">
              <a:spcAft>
                <a:spcPts val="800"/>
              </a:spcAft>
            </a:pPr>
            <a:r>
              <a:rPr lang="en-US" altLang="en-US" sz="2200" dirty="0">
                <a:ea typeface="ＭＳ Ｐゴシック" panose="020B0600070205080204" pitchFamily="34" charset="-128"/>
              </a:rPr>
              <a:t>Breadth and depth of participation</a:t>
            </a:r>
          </a:p>
          <a:p>
            <a:pPr lvl="2">
              <a:spcAft>
                <a:spcPts val="800"/>
              </a:spcAft>
            </a:pPr>
            <a:r>
              <a:rPr lang="en-US" altLang="en-US" sz="2200" dirty="0">
                <a:ea typeface="ＭＳ Ｐゴシック" panose="020B0600070205080204" pitchFamily="34" charset="-128"/>
              </a:rPr>
              <a:t>Great interest in topics </a:t>
            </a:r>
          </a:p>
          <a:p>
            <a:pPr lvl="2">
              <a:spcAft>
                <a:spcPts val="800"/>
              </a:spcAft>
            </a:pPr>
            <a:r>
              <a:rPr lang="en-US" altLang="en-US" sz="2200" dirty="0">
                <a:ea typeface="ＭＳ Ｐゴシック" panose="020B0600070205080204" pitchFamily="34" charset="-128"/>
              </a:rPr>
              <a:t>Believe success is validated by growth, interest in topics, and participation</a:t>
            </a:r>
          </a:p>
        </p:txBody>
      </p:sp>
      <p:sp>
        <p:nvSpPr>
          <p:cNvPr id="8196" name="Slide Number Placeholder 3">
            <a:extLst>
              <a:ext uri="{FF2B5EF4-FFF2-40B4-BE49-F238E27FC236}">
                <a16:creationId xmlns:a16="http://schemas.microsoft.com/office/drawing/2014/main" id="{BBF06A96-F25E-6454-B52D-B7E4948942D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ABFC213-592C-324C-858E-661871B24896}"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CF2D279-CCC8-A841-C2AA-2DB9237B59D1}"/>
              </a:ext>
            </a:extLst>
          </p:cNvPr>
          <p:cNvSpPr>
            <a:spLocks noGrp="1" noChangeArrowheads="1"/>
          </p:cNvSpPr>
          <p:nvPr>
            <p:ph type="title"/>
          </p:nvPr>
        </p:nvSpPr>
        <p:spPr>
          <a:xfrm>
            <a:off x="457200" y="122238"/>
            <a:ext cx="7543800" cy="715962"/>
          </a:xfrm>
        </p:spPr>
        <p:txBody>
          <a:bodyPr anchor="t"/>
          <a:lstStyle/>
          <a:p>
            <a:r>
              <a:rPr lang="en-US" altLang="en-US" dirty="0">
                <a:ea typeface="ＭＳ Ｐゴシック" panose="020B0600070205080204" pitchFamily="34" charset="-128"/>
              </a:rPr>
              <a:t>Quality Assurance </a:t>
            </a:r>
            <a:br>
              <a:rPr lang="en-US" altLang="en-US" dirty="0">
                <a:ea typeface="ＭＳ Ｐゴシック" panose="020B0600070205080204" pitchFamily="34" charset="-128"/>
              </a:rPr>
            </a:br>
            <a:r>
              <a:rPr lang="en-US" altLang="en-US" sz="2800" i="1" dirty="0">
                <a:solidFill>
                  <a:srgbClr val="0070C0"/>
                </a:solidFill>
                <a:ea typeface="ＭＳ Ｐゴシック" panose="020B0600070205080204" pitchFamily="34" charset="-128"/>
              </a:rPr>
              <a:t>Supply Chain and SQA</a:t>
            </a:r>
          </a:p>
        </p:txBody>
      </p:sp>
      <p:sp>
        <p:nvSpPr>
          <p:cNvPr id="9219" name="Content Placeholder 2">
            <a:extLst>
              <a:ext uri="{FF2B5EF4-FFF2-40B4-BE49-F238E27FC236}">
                <a16:creationId xmlns:a16="http://schemas.microsoft.com/office/drawing/2014/main" id="{B001F420-23F8-AEE4-083E-2AD84DE2234F}"/>
              </a:ext>
            </a:extLst>
          </p:cNvPr>
          <p:cNvSpPr>
            <a:spLocks noGrp="1" noChangeArrowheads="1"/>
          </p:cNvSpPr>
          <p:nvPr>
            <p:ph idx="1"/>
          </p:nvPr>
        </p:nvSpPr>
        <p:spPr>
          <a:xfrm>
            <a:off x="457200" y="1371600"/>
            <a:ext cx="8458200" cy="5334000"/>
          </a:xfrm>
        </p:spPr>
        <p:txBody>
          <a:bodyPr/>
          <a:lstStyle/>
          <a:p>
            <a:pPr>
              <a:spcAft>
                <a:spcPts val="800"/>
              </a:spcAft>
            </a:pPr>
            <a:r>
              <a:rPr lang="en-US" altLang="en-US" sz="2200" dirty="0">
                <a:ea typeface="ＭＳ Ｐゴシック" panose="020B0600070205080204" pitchFamily="34" charset="-128"/>
              </a:rPr>
              <a:t>Supply Chain Quality</a:t>
            </a:r>
          </a:p>
          <a:p>
            <a:pPr lvl="1">
              <a:spcAft>
                <a:spcPts val="800"/>
              </a:spcAft>
            </a:pPr>
            <a:r>
              <a:rPr lang="en-US" altLang="en-US" sz="2000" dirty="0">
                <a:ea typeface="ＭＳ Ｐゴシック" panose="020B0600070205080204" pitchFamily="34" charset="-128"/>
              </a:rPr>
              <a:t>Growth, Access, &amp; Use of Master Supplier List</a:t>
            </a:r>
          </a:p>
          <a:p>
            <a:pPr lvl="1">
              <a:spcAft>
                <a:spcPts val="800"/>
              </a:spcAft>
            </a:pPr>
            <a:r>
              <a:rPr lang="en-US" altLang="en-US" sz="2000" dirty="0">
                <a:ea typeface="ＭＳ Ｐゴシック" panose="020B0600070205080204" pitchFamily="34" charset="-128"/>
              </a:rPr>
              <a:t>MSL Expanded Data</a:t>
            </a:r>
          </a:p>
          <a:p>
            <a:pPr lvl="1">
              <a:spcAft>
                <a:spcPts val="800"/>
              </a:spcAft>
            </a:pPr>
            <a:r>
              <a:rPr lang="en-US" altLang="en-US" sz="2000" dirty="0">
                <a:ea typeface="ＭＳ Ｐゴシック" panose="020B0600070205080204" pitchFamily="34" charset="-128"/>
              </a:rPr>
              <a:t>Inspection Coaching</a:t>
            </a:r>
          </a:p>
          <a:p>
            <a:pPr lvl="1">
              <a:spcAft>
                <a:spcPts val="800"/>
              </a:spcAft>
            </a:pPr>
            <a:r>
              <a:rPr lang="en-US" altLang="en-US" sz="2000" dirty="0">
                <a:ea typeface="ＭＳ Ｐゴシック" panose="020B0600070205080204" pitchFamily="34" charset="-128"/>
              </a:rPr>
              <a:t>Supplier Performance Metrics</a:t>
            </a:r>
          </a:p>
          <a:p>
            <a:pPr lvl="1">
              <a:spcAft>
                <a:spcPts val="800"/>
              </a:spcAft>
            </a:pPr>
            <a:r>
              <a:rPr lang="en-US" altLang="en-US" sz="2000" dirty="0">
                <a:ea typeface="ＭＳ Ｐゴシック" panose="020B0600070205080204" pitchFamily="34" charset="-128"/>
              </a:rPr>
              <a:t>Preventing Counterfeit Items from entering the DOE Supply Chain</a:t>
            </a:r>
          </a:p>
          <a:p>
            <a:pPr>
              <a:spcAft>
                <a:spcPts val="800"/>
              </a:spcAft>
            </a:pPr>
            <a:r>
              <a:rPr lang="en-US" altLang="en-US" sz="2200" dirty="0">
                <a:ea typeface="ＭＳ Ｐゴシック" panose="020B0600070205080204" pitchFamily="34" charset="-128"/>
              </a:rPr>
              <a:t>Software QA</a:t>
            </a:r>
          </a:p>
          <a:p>
            <a:pPr lvl="1">
              <a:spcAft>
                <a:spcPts val="800"/>
              </a:spcAft>
            </a:pPr>
            <a:r>
              <a:rPr lang="en-US" altLang="en-US" sz="2000" dirty="0">
                <a:ea typeface="ＭＳ Ｐゴシック" panose="020B0600070205080204" pitchFamily="34" charset="-128"/>
              </a:rPr>
              <a:t>Implementation of DOE O 414.1E</a:t>
            </a:r>
          </a:p>
          <a:p>
            <a:pPr lvl="1">
              <a:spcAft>
                <a:spcPts val="800"/>
              </a:spcAft>
            </a:pPr>
            <a:r>
              <a:rPr lang="en-US" altLang="en-US" sz="2000" dirty="0">
                <a:ea typeface="ＭＳ Ｐゴシック" panose="020B0600070205080204" pitchFamily="34" charset="-128"/>
              </a:rPr>
              <a:t>Software Graded Approach</a:t>
            </a:r>
          </a:p>
          <a:p>
            <a:pPr lvl="1">
              <a:spcAft>
                <a:spcPts val="800"/>
              </a:spcAft>
            </a:pPr>
            <a:r>
              <a:rPr lang="en-US" altLang="en-US" sz="2000" dirty="0">
                <a:ea typeface="ＭＳ Ｐゴシック" panose="020B0600070205080204" pitchFamily="34" charset="-128"/>
              </a:rPr>
              <a:t>Software Design Authority</a:t>
            </a:r>
          </a:p>
          <a:p>
            <a:pPr lvl="1">
              <a:spcAft>
                <a:spcPts val="800"/>
              </a:spcAft>
            </a:pPr>
            <a:r>
              <a:rPr lang="en-US" altLang="en-US" sz="2000" dirty="0">
                <a:ea typeface="ＭＳ Ｐゴシック" panose="020B0600070205080204" pitchFamily="34" charset="-128"/>
              </a:rPr>
              <a:t>SQA/Cyber Security Integration</a:t>
            </a:r>
          </a:p>
        </p:txBody>
      </p:sp>
      <p:sp>
        <p:nvSpPr>
          <p:cNvPr id="9220" name="Slide Number Placeholder 3">
            <a:extLst>
              <a:ext uri="{FF2B5EF4-FFF2-40B4-BE49-F238E27FC236}">
                <a16:creationId xmlns:a16="http://schemas.microsoft.com/office/drawing/2014/main" id="{8DDBCE2C-46CF-1532-91A6-A9AFD8ADB7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96FAD5D-4B22-1246-A677-ADD43EAF22BE}"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1E56410-F6FF-63DF-DC53-D46BEE5766A0}"/>
              </a:ext>
            </a:extLst>
          </p:cNvPr>
          <p:cNvSpPr>
            <a:spLocks noGrp="1" noChangeArrowheads="1"/>
          </p:cNvSpPr>
          <p:nvPr>
            <p:ph type="title"/>
          </p:nvPr>
        </p:nvSpPr>
        <p:spPr>
          <a:xfrm>
            <a:off x="457200" y="122238"/>
            <a:ext cx="7543800" cy="715962"/>
          </a:xfrm>
        </p:spPr>
        <p:txBody>
          <a:bodyPr anchor="t"/>
          <a:lstStyle/>
          <a:p>
            <a:r>
              <a:rPr lang="en-US" altLang="en-US" dirty="0">
                <a:ea typeface="ＭＳ Ｐゴシック" panose="020B0600070205080204" pitchFamily="34" charset="-128"/>
              </a:rPr>
              <a:t>Quality Assurance </a:t>
            </a:r>
            <a:br>
              <a:rPr lang="en-US" altLang="en-US"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Procurement Engineering &amp; Policies/Procedures</a:t>
            </a:r>
          </a:p>
        </p:txBody>
      </p:sp>
      <p:sp>
        <p:nvSpPr>
          <p:cNvPr id="10243" name="Content Placeholder 2">
            <a:extLst>
              <a:ext uri="{FF2B5EF4-FFF2-40B4-BE49-F238E27FC236}">
                <a16:creationId xmlns:a16="http://schemas.microsoft.com/office/drawing/2014/main" id="{7FEA1953-FD64-6E7A-187D-EAA3615CC9CB}"/>
              </a:ext>
            </a:extLst>
          </p:cNvPr>
          <p:cNvSpPr>
            <a:spLocks noGrp="1" noChangeArrowheads="1"/>
          </p:cNvSpPr>
          <p:nvPr>
            <p:ph idx="1"/>
          </p:nvPr>
        </p:nvSpPr>
        <p:spPr>
          <a:xfrm>
            <a:off x="457200" y="1143000"/>
            <a:ext cx="8229600" cy="6126162"/>
          </a:xfrm>
        </p:spPr>
        <p:txBody>
          <a:bodyPr/>
          <a:lstStyle/>
          <a:p>
            <a:pPr marL="347663" lvl="1" indent="-341313">
              <a:spcAft>
                <a:spcPts val="800"/>
              </a:spcAft>
              <a:buClr>
                <a:srgbClr val="002060"/>
              </a:buClr>
            </a:pPr>
            <a:r>
              <a:rPr lang="en-US" altLang="en-US" sz="2200" dirty="0">
                <a:ea typeface="ＭＳ Ｐゴシック" panose="020B0600070205080204" pitchFamily="34" charset="-128"/>
              </a:rPr>
              <a:t>New reactor technology needs</a:t>
            </a:r>
          </a:p>
          <a:p>
            <a:pPr marL="347663" lvl="1" indent="-341313">
              <a:spcAft>
                <a:spcPts val="800"/>
              </a:spcAft>
              <a:buClr>
                <a:srgbClr val="002060"/>
              </a:buClr>
            </a:pPr>
            <a:r>
              <a:rPr lang="en-US" altLang="en-US" sz="2200" dirty="0">
                <a:ea typeface="ＭＳ Ｐゴシック" panose="020B0600070205080204" pitchFamily="34" charset="-128"/>
              </a:rPr>
              <a:t>Commercial Grade Dedication</a:t>
            </a:r>
          </a:p>
          <a:p>
            <a:pPr marL="642938" lvl="3" indent="-342900">
              <a:spcAft>
                <a:spcPts val="800"/>
              </a:spcAft>
              <a:buClr>
                <a:schemeClr val="accent6"/>
              </a:buClr>
              <a:buFont typeface="Wingdings" panose="05000000000000000000" pitchFamily="2" charset="2"/>
              <a:buChar char=""/>
            </a:pPr>
            <a:r>
              <a:rPr lang="en-US" altLang="en-US" dirty="0">
                <a:ea typeface="ＭＳ Ｐゴシック" panose="020B0600070205080204" pitchFamily="34" charset="-128"/>
              </a:rPr>
              <a:t>EPC Projects</a:t>
            </a:r>
          </a:p>
          <a:p>
            <a:pPr marL="642938" lvl="3" indent="-342900">
              <a:spcAft>
                <a:spcPts val="800"/>
              </a:spcAft>
              <a:buClr>
                <a:schemeClr val="accent6"/>
              </a:buClr>
              <a:buFont typeface="Wingdings" panose="05000000000000000000" pitchFamily="2" charset="2"/>
              <a:buChar char=""/>
            </a:pPr>
            <a:r>
              <a:rPr lang="en-US" altLang="en-US" dirty="0">
                <a:ea typeface="ＭＳ Ｐゴシック" panose="020B0600070205080204" pitchFamily="34" charset="-128"/>
              </a:rPr>
              <a:t>Seismic Isolators</a:t>
            </a:r>
          </a:p>
          <a:p>
            <a:pPr marL="347663" lvl="1" indent="-341313">
              <a:spcAft>
                <a:spcPts val="800"/>
              </a:spcAft>
              <a:buClr>
                <a:srgbClr val="002060"/>
              </a:buClr>
            </a:pPr>
            <a:r>
              <a:rPr lang="en-US" altLang="en-US" sz="2200" dirty="0">
                <a:ea typeface="ＭＳ Ｐゴシック" panose="020B0600070205080204" pitchFamily="34" charset="-128"/>
              </a:rPr>
              <a:t>Regulatory change implementation</a:t>
            </a:r>
          </a:p>
          <a:p>
            <a:pPr marL="347663" lvl="1" indent="-341313">
              <a:spcAft>
                <a:spcPts val="800"/>
              </a:spcAft>
              <a:buClr>
                <a:srgbClr val="002060"/>
              </a:buClr>
            </a:pPr>
            <a:r>
              <a:rPr lang="en-US" altLang="en-US" sz="2200" dirty="0">
                <a:ea typeface="ＭＳ Ｐゴシック" panose="020B0600070205080204" pitchFamily="34" charset="-128"/>
              </a:rPr>
              <a:t>Parts Quality Initiative</a:t>
            </a:r>
          </a:p>
          <a:p>
            <a:pPr marL="347663" lvl="1" indent="-341313">
              <a:spcAft>
                <a:spcPts val="800"/>
              </a:spcAft>
              <a:buClr>
                <a:srgbClr val="002060"/>
              </a:buClr>
            </a:pPr>
            <a:r>
              <a:rPr lang="en-US" altLang="en-US" sz="2200" dirty="0">
                <a:ea typeface="ＭＳ Ｐゴシック" panose="020B0600070205080204" pitchFamily="34" charset="-128"/>
              </a:rPr>
              <a:t>Interface with EFCOG Supply Chain Glovebox Subcommittee</a:t>
            </a:r>
          </a:p>
          <a:p>
            <a:pPr marL="347663" indent="-341313">
              <a:spcAft>
                <a:spcPts val="800"/>
              </a:spcAft>
            </a:pPr>
            <a:r>
              <a:rPr lang="en-US" altLang="en-US" sz="2200" dirty="0">
                <a:ea typeface="ＭＳ Ｐゴシック" panose="020B0600070205080204" pitchFamily="34" charset="-128"/>
              </a:rPr>
              <a:t>QA Policies and Procedures</a:t>
            </a:r>
          </a:p>
          <a:p>
            <a:pPr marL="642938" lvl="2" indent="-341313">
              <a:spcAft>
                <a:spcPts val="800"/>
              </a:spcAft>
              <a:buClr>
                <a:schemeClr val="accent6"/>
              </a:buClr>
            </a:pPr>
            <a:r>
              <a:rPr lang="en-US" altLang="en-US" sz="2000" dirty="0">
                <a:ea typeface="ＭＳ Ｐゴシック" panose="020B0600070205080204" pitchFamily="34" charset="-128"/>
              </a:rPr>
              <a:t>Control of Nonconforming Items under Conditional Release</a:t>
            </a:r>
          </a:p>
          <a:p>
            <a:pPr marL="642938" lvl="2" indent="-341313">
              <a:spcAft>
                <a:spcPts val="800"/>
              </a:spcAft>
              <a:buClr>
                <a:schemeClr val="accent6"/>
              </a:buClr>
            </a:pPr>
            <a:r>
              <a:rPr lang="en-US" altLang="en-US" sz="2000" dirty="0">
                <a:ea typeface="ＭＳ Ｐゴシック" panose="020B0600070205080204" pitchFamily="34" charset="-128"/>
              </a:rPr>
              <a:t>Qualification of Auditors to various standards</a:t>
            </a:r>
          </a:p>
          <a:p>
            <a:pPr marL="347663" lvl="2" indent="-342900">
              <a:spcAft>
                <a:spcPts val="800"/>
              </a:spcAft>
              <a:buClr>
                <a:srgbClr val="002060"/>
              </a:buClr>
              <a:buFont typeface="Wingdings" panose="05000000000000000000" pitchFamily="2" charset="2"/>
              <a:buChar char=""/>
            </a:pPr>
            <a:r>
              <a:rPr lang="en-US" altLang="en-US" sz="2000" dirty="0">
                <a:ea typeface="ＭＳ Ｐゴシック" panose="020B0600070205080204" pitchFamily="34" charset="-128"/>
              </a:rPr>
              <a:t>Develop a Nuclear Complex Enterprise (NCE) Lean Six Sigma certification</a:t>
            </a:r>
          </a:p>
          <a:p>
            <a:pPr marL="301625" lvl="2" indent="0">
              <a:spcAft>
                <a:spcPts val="800"/>
              </a:spcAft>
              <a:buClr>
                <a:schemeClr val="accent6"/>
              </a:buClr>
              <a:buNone/>
            </a:pPr>
            <a:endParaRPr lang="en-US" altLang="en-US" sz="2000" dirty="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A8CBD296-8016-FA58-D16B-DB49B9F5AF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1B22BAA-D2F2-A942-86FF-F4D6D1AB356F}"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0AD83EE-FC14-3D0B-1683-1366B14A3773}"/>
              </a:ext>
            </a:extLst>
          </p:cNvPr>
          <p:cNvSpPr>
            <a:spLocks noGrp="1" noChangeArrowheads="1"/>
          </p:cNvSpPr>
          <p:nvPr>
            <p:ph type="title"/>
          </p:nvPr>
        </p:nvSpPr>
        <p:spPr>
          <a:xfrm>
            <a:off x="454891" y="304800"/>
            <a:ext cx="7546109" cy="1062831"/>
          </a:xfrm>
        </p:spPr>
        <p:txBody>
          <a:bodyPr anchor="t"/>
          <a:lstStyle/>
          <a:p>
            <a:pPr eaLnBrk="1" hangingPunct="1"/>
            <a:r>
              <a:rPr lang="en-US" altLang="en-US" sz="3600" dirty="0">
                <a:ea typeface="ＭＳ Ｐゴシック" panose="020B0600070205080204" pitchFamily="34" charset="-128"/>
              </a:rPr>
              <a:t>Quality Assurance</a:t>
            </a:r>
            <a:br>
              <a:rPr lang="en-US" altLang="en-US" sz="3600" dirty="0">
                <a:ea typeface="ＭＳ Ｐゴシック" panose="020B0600070205080204" pitchFamily="34" charset="-128"/>
              </a:rPr>
            </a:br>
            <a:r>
              <a:rPr lang="en-US" altLang="en-US" sz="2800" i="1" dirty="0">
                <a:solidFill>
                  <a:srgbClr val="0070C0"/>
                </a:solidFill>
                <a:ea typeface="ＭＳ Ｐゴシック" panose="020B0600070205080204" pitchFamily="34" charset="-128"/>
              </a:rPr>
              <a:t>FY 23 Key Achievements</a:t>
            </a:r>
          </a:p>
        </p:txBody>
      </p:sp>
      <p:sp>
        <p:nvSpPr>
          <p:cNvPr id="11267" name="Content Placeholder 2">
            <a:extLst>
              <a:ext uri="{FF2B5EF4-FFF2-40B4-BE49-F238E27FC236}">
                <a16:creationId xmlns:a16="http://schemas.microsoft.com/office/drawing/2014/main" id="{6151379B-DB0B-9433-4858-92F9A430332B}"/>
              </a:ext>
            </a:extLst>
          </p:cNvPr>
          <p:cNvSpPr>
            <a:spLocks noGrp="1" noChangeArrowheads="1"/>
          </p:cNvSpPr>
          <p:nvPr>
            <p:ph idx="1"/>
          </p:nvPr>
        </p:nvSpPr>
        <p:spPr>
          <a:xfrm>
            <a:off x="457200" y="1640284"/>
            <a:ext cx="8229600" cy="4411662"/>
          </a:xfrm>
        </p:spPr>
        <p:txBody>
          <a:bodyPr/>
          <a:lstStyle/>
          <a:p>
            <a:pPr eaLnBrk="1" hangingPunct="1">
              <a:spcAft>
                <a:spcPts val="800"/>
              </a:spcAft>
            </a:pPr>
            <a:r>
              <a:rPr lang="en-US" altLang="en-US" sz="2400" dirty="0">
                <a:ea typeface="ＭＳ Ｐゴシック" panose="020B0600070205080204" pitchFamily="34" charset="-128"/>
              </a:rPr>
              <a:t>Successful Fall 2022 &amp; Spring 2023 Meetings</a:t>
            </a:r>
          </a:p>
          <a:p>
            <a:pPr lvl="1" eaLnBrk="1" hangingPunct="1">
              <a:spcAft>
                <a:spcPts val="800"/>
              </a:spcAft>
            </a:pPr>
            <a:r>
              <a:rPr lang="en-US" altLang="en-US" sz="2200" dirty="0">
                <a:ea typeface="ＭＳ Ｐゴシック" panose="020B0600070205080204" pitchFamily="34" charset="-128"/>
              </a:rPr>
              <a:t>Both were successful virtual meetings</a:t>
            </a:r>
          </a:p>
          <a:p>
            <a:pPr lvl="1" eaLnBrk="1" hangingPunct="1">
              <a:spcAft>
                <a:spcPts val="800"/>
              </a:spcAft>
            </a:pPr>
            <a:r>
              <a:rPr lang="en-US" altLang="en-US" sz="2200" dirty="0">
                <a:ea typeface="ＭＳ Ｐゴシック" panose="020B0600070205080204" pitchFamily="34" charset="-128"/>
              </a:rPr>
              <a:t>Over 300 participants for each meeting</a:t>
            </a:r>
          </a:p>
          <a:p>
            <a:pPr lvl="1" eaLnBrk="1" hangingPunct="1">
              <a:spcAft>
                <a:spcPts val="800"/>
              </a:spcAft>
            </a:pPr>
            <a:r>
              <a:rPr lang="en-US" altLang="en-US" sz="2200" dirty="0">
                <a:ea typeface="ＭＳ Ｐゴシック" panose="020B0600070205080204" pitchFamily="34" charset="-128"/>
              </a:rPr>
              <a:t>More participants with no travel costs</a:t>
            </a:r>
          </a:p>
          <a:p>
            <a:pPr eaLnBrk="1" hangingPunct="1">
              <a:spcAft>
                <a:spcPts val="800"/>
              </a:spcAft>
            </a:pPr>
            <a:r>
              <a:rPr lang="en-US" altLang="en-US" sz="2400" dirty="0">
                <a:ea typeface="ＭＳ Ｐゴシック" panose="020B0600070205080204" pitchFamily="34" charset="-128"/>
              </a:rPr>
              <a:t>Collaboration with other Working Groups &amp; DOE Leadership</a:t>
            </a:r>
          </a:p>
          <a:p>
            <a:pPr lvl="1" eaLnBrk="1" hangingPunct="1">
              <a:spcAft>
                <a:spcPts val="800"/>
              </a:spcAft>
            </a:pPr>
            <a:r>
              <a:rPr lang="en-US" altLang="en-US" sz="2200" dirty="0">
                <a:ea typeface="ＭＳ Ｐゴシック" panose="020B0600070205080204" pitchFamily="34" charset="-128"/>
              </a:rPr>
              <a:t>Supply Chain; ISM; CAS; Cybersecurity; Policy Makers</a:t>
            </a:r>
          </a:p>
        </p:txBody>
      </p:sp>
      <p:sp>
        <p:nvSpPr>
          <p:cNvPr id="11268" name="Slide Number Placeholder 3">
            <a:extLst>
              <a:ext uri="{FF2B5EF4-FFF2-40B4-BE49-F238E27FC236}">
                <a16:creationId xmlns:a16="http://schemas.microsoft.com/office/drawing/2014/main" id="{2C491D9C-DFA8-CBC0-D8E4-D1C952858A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E665D47-4169-B34C-B657-B49E365E3542}"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66A28183-0750-F444-011F-E4467040D620}"/>
              </a:ext>
            </a:extLst>
          </p:cNvPr>
          <p:cNvSpPr>
            <a:spLocks noGrp="1"/>
          </p:cNvSpPr>
          <p:nvPr>
            <p:ph type="title"/>
          </p:nvPr>
        </p:nvSpPr>
        <p:spPr>
          <a:xfrm>
            <a:off x="457200" y="381793"/>
            <a:ext cx="7239000" cy="690563"/>
          </a:xfrm>
        </p:spPr>
        <p:txBody>
          <a:bodyPr/>
          <a:lstStyle/>
          <a:p>
            <a:r>
              <a:rPr lang="en-US" altLang="en-US" dirty="0">
                <a:ea typeface="ＭＳ Ｐゴシック" panose="020B0600070205080204" pitchFamily="34" charset="-128"/>
              </a:rPr>
              <a:t>Regulatory and Enforcement</a:t>
            </a:r>
          </a:p>
        </p:txBody>
      </p:sp>
      <p:sp>
        <p:nvSpPr>
          <p:cNvPr id="18434" name="Content Placeholder 2">
            <a:extLst>
              <a:ext uri="{FF2B5EF4-FFF2-40B4-BE49-F238E27FC236}">
                <a16:creationId xmlns:a16="http://schemas.microsoft.com/office/drawing/2014/main" id="{7625407C-B43D-47C7-6D0E-BF626C7D02D1}"/>
              </a:ext>
            </a:extLst>
          </p:cNvPr>
          <p:cNvSpPr>
            <a:spLocks noGrp="1"/>
          </p:cNvSpPr>
          <p:nvPr>
            <p:ph idx="1"/>
          </p:nvPr>
        </p:nvSpPr>
        <p:spPr>
          <a:xfrm>
            <a:off x="457200" y="1295400"/>
            <a:ext cx="8229600" cy="4411662"/>
          </a:xfrm>
        </p:spPr>
        <p:txBody>
          <a:bodyPr/>
          <a:lstStyle/>
          <a:p>
            <a:pPr>
              <a:spcAft>
                <a:spcPts val="800"/>
              </a:spcAft>
            </a:pPr>
            <a:r>
              <a:rPr lang="en-US" altLang="en-US" sz="2400" dirty="0">
                <a:ea typeface="ＭＳ Ｐゴシック" panose="020B0600070205080204" pitchFamily="34" charset="-128"/>
              </a:rPr>
              <a:t>Initiatives</a:t>
            </a:r>
          </a:p>
          <a:p>
            <a:pPr lvl="1">
              <a:spcAft>
                <a:spcPts val="800"/>
              </a:spcAft>
            </a:pPr>
            <a:r>
              <a:rPr lang="en-US" altLang="en-US" sz="2000" dirty="0">
                <a:ea typeface="ＭＳ Ｐゴシック" panose="020B0600070205080204" pitchFamily="34" charset="-128"/>
              </a:rPr>
              <a:t>Host a series of contractor information exchange meetings to enhance peer-to-peer mentorship </a:t>
            </a:r>
          </a:p>
          <a:p>
            <a:pPr lvl="2">
              <a:spcAft>
                <a:spcPts val="800"/>
              </a:spcAft>
            </a:pPr>
            <a:r>
              <a:rPr lang="en-US" altLang="en-US" sz="1700" dirty="0">
                <a:ea typeface="ＭＳ Ｐゴシック" panose="020B0600070205080204" pitchFamily="34" charset="-128"/>
              </a:rPr>
              <a:t>Monitor the discussions for topics of general interest that may be appropriate for a virtual meeting or conference call with the Office of Enforcement</a:t>
            </a:r>
          </a:p>
          <a:p>
            <a:pPr lvl="2">
              <a:spcAft>
                <a:spcPts val="800"/>
              </a:spcAft>
            </a:pPr>
            <a:r>
              <a:rPr lang="en-US" altLang="en-US" sz="1700" dirty="0">
                <a:ea typeface="ＭＳ Ｐゴシック" panose="020B0600070205080204" pitchFamily="34" charset="-128"/>
              </a:rPr>
              <a:t>Evaluate interest in these meetings at the end of the year and apply feedback to continue improving peer-to-peer mentorship</a:t>
            </a:r>
          </a:p>
          <a:p>
            <a:pPr lvl="2">
              <a:spcAft>
                <a:spcPts val="800"/>
              </a:spcAft>
            </a:pPr>
            <a:r>
              <a:rPr lang="en-US" altLang="en-US" sz="1700" dirty="0">
                <a:ea typeface="ＭＳ Ｐゴシック" panose="020B0600070205080204" pitchFamily="34" charset="-128"/>
              </a:rPr>
              <a:t>Meetings now include a presentation of lessons learned from a recent Office of Enforcement interaction (e.g., enforcement letter, fact finding, investigation). Participation is primarily questions or inputs provided ahead of the meeting</a:t>
            </a:r>
          </a:p>
          <a:p>
            <a:pPr lvl="1">
              <a:spcAft>
                <a:spcPts val="800"/>
              </a:spcAft>
            </a:pPr>
            <a:r>
              <a:rPr lang="en-US" altLang="en-US" sz="2000" dirty="0">
                <a:ea typeface="ＭＳ Ｐゴシック" panose="020B0600070205080204" pitchFamily="34" charset="-128"/>
              </a:rPr>
              <a:t>Pilot virtual or conference call events with the Office of Enforcement in which the technical subgroup applies techniques to improve engagement in either format</a:t>
            </a:r>
          </a:p>
          <a:p>
            <a:pPr marL="693737" lvl="2" indent="0">
              <a:spcAft>
                <a:spcPts val="800"/>
              </a:spcAft>
              <a:buNone/>
            </a:pPr>
            <a:endParaRPr lang="en-US" altLang="en-US" sz="1700" dirty="0">
              <a:ea typeface="ＭＳ Ｐゴシック" panose="020B0600070205080204" pitchFamily="34" charset="-128"/>
            </a:endParaRPr>
          </a:p>
          <a:p>
            <a:pPr lvl="1"/>
            <a:endParaRPr lang="en-US" altLang="en-US" sz="1600" dirty="0">
              <a:ea typeface="ＭＳ Ｐゴシック" panose="020B0600070205080204" pitchFamily="34" charset="-128"/>
            </a:endParaRPr>
          </a:p>
        </p:txBody>
      </p:sp>
      <p:sp>
        <p:nvSpPr>
          <p:cNvPr id="18435" name="Slide Number Placeholder 3">
            <a:extLst>
              <a:ext uri="{FF2B5EF4-FFF2-40B4-BE49-F238E27FC236}">
                <a16:creationId xmlns:a16="http://schemas.microsoft.com/office/drawing/2014/main" id="{E2C4829A-725E-95BF-03E3-DC209E6511D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06B8C27-D3F7-BD40-A852-018A94A30CE4}" type="slidenum">
              <a:rPr lang="en-US" altLang="en-US"/>
              <a:pPr/>
              <a:t>16</a:t>
            </a:fld>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4B732156-5816-A591-412C-D23B34637BC2}"/>
              </a:ext>
            </a:extLst>
          </p:cNvPr>
          <p:cNvSpPr>
            <a:spLocks noGrp="1"/>
          </p:cNvSpPr>
          <p:nvPr>
            <p:ph type="title"/>
          </p:nvPr>
        </p:nvSpPr>
        <p:spPr>
          <a:xfrm>
            <a:off x="533400" y="588168"/>
            <a:ext cx="7467600" cy="1414463"/>
          </a:xfrm>
        </p:spPr>
        <p:txBody>
          <a:bodyPr/>
          <a:lstStyle/>
          <a:p>
            <a:pPr eaLnBrk="1" hangingPunct="1"/>
            <a:r>
              <a:rPr lang="en-US" altLang="en-US" sz="3600" dirty="0">
                <a:ea typeface="ＭＳ Ｐゴシック" panose="020B0600070205080204" pitchFamily="34" charset="-128"/>
              </a:rPr>
              <a:t>Regulatory and Enforcement</a:t>
            </a:r>
            <a:br>
              <a:rPr lang="en-US" altLang="en-US" sz="3600" dirty="0">
                <a:ea typeface="ＭＳ Ｐゴシック" panose="020B0600070205080204" pitchFamily="34" charset="-128"/>
              </a:rPr>
            </a:br>
            <a:br>
              <a:rPr lang="en-US" altLang="en-US" sz="3600" dirty="0">
                <a:ea typeface="ＭＳ Ｐゴシック" panose="020B0600070205080204" pitchFamily="34" charset="-128"/>
              </a:rPr>
            </a:br>
            <a:endParaRPr lang="en-US" altLang="en-US" sz="3200" dirty="0">
              <a:ea typeface="ＭＳ Ｐゴシック" panose="020B0600070205080204" pitchFamily="34" charset="-128"/>
            </a:endParaRPr>
          </a:p>
        </p:txBody>
      </p:sp>
      <p:sp>
        <p:nvSpPr>
          <p:cNvPr id="19458" name="Content Placeholder 2">
            <a:extLst>
              <a:ext uri="{FF2B5EF4-FFF2-40B4-BE49-F238E27FC236}">
                <a16:creationId xmlns:a16="http://schemas.microsoft.com/office/drawing/2014/main" id="{C3F98EFB-E0B4-F9DB-595F-641B745687BE}"/>
              </a:ext>
            </a:extLst>
          </p:cNvPr>
          <p:cNvSpPr>
            <a:spLocks noGrp="1"/>
          </p:cNvSpPr>
          <p:nvPr>
            <p:ph idx="1"/>
          </p:nvPr>
        </p:nvSpPr>
        <p:spPr>
          <a:xfrm>
            <a:off x="381000" y="1295400"/>
            <a:ext cx="8229600" cy="4411662"/>
          </a:xfrm>
        </p:spPr>
        <p:txBody>
          <a:bodyPr/>
          <a:lstStyle/>
          <a:p>
            <a:pPr>
              <a:spcAft>
                <a:spcPts val="800"/>
              </a:spcAft>
            </a:pPr>
            <a:r>
              <a:rPr lang="en-US" altLang="en-US" sz="2400" dirty="0">
                <a:ea typeface="ＭＳ Ｐゴシック" panose="020B0600070205080204" pitchFamily="34" charset="-128"/>
              </a:rPr>
              <a:t>Working on a companion training course to the existing National Training Center course that has been implemented by the Office of Enforcement.  </a:t>
            </a:r>
          </a:p>
          <a:p>
            <a:pPr lvl="1">
              <a:spcAft>
                <a:spcPts val="800"/>
              </a:spcAft>
            </a:pPr>
            <a:r>
              <a:rPr lang="en-US" altLang="en-US" sz="2200" dirty="0">
                <a:ea typeface="ＭＳ Ｐゴシック" panose="020B0600070205080204" pitchFamily="34" charset="-128"/>
              </a:rPr>
              <a:t>Key challenge is finding a resource with Enforcement Coordination and training development experience</a:t>
            </a:r>
            <a:endParaRPr lang="en-US" altLang="en-US" sz="2400" dirty="0">
              <a:ea typeface="ＭＳ Ｐゴシック" panose="020B0600070205080204" pitchFamily="34" charset="-128"/>
            </a:endParaRPr>
          </a:p>
          <a:p>
            <a:pPr eaLnBrk="1" hangingPunct="1"/>
            <a:r>
              <a:rPr lang="en-US" altLang="en-US" sz="2400" dirty="0">
                <a:ea typeface="ＭＳ Ｐゴシック" panose="020B0600070205080204" pitchFamily="34" charset="-128"/>
              </a:rPr>
              <a:t>FY23 Achievements</a:t>
            </a:r>
          </a:p>
          <a:p>
            <a:pPr lvl="1" eaLnBrk="1" hangingPunct="1"/>
            <a:r>
              <a:rPr lang="en-US" altLang="en-US" sz="2400" dirty="0">
                <a:ea typeface="ＭＳ Ｐゴシック" panose="020B0600070205080204" pitchFamily="34" charset="-128"/>
              </a:rPr>
              <a:t>Established monthly virtual meetings for the Regulatory &amp; Enforcement Technical Subgroup</a:t>
            </a:r>
          </a:p>
          <a:p>
            <a:pPr lvl="1" eaLnBrk="1" hangingPunct="1"/>
            <a:r>
              <a:rPr lang="en-US" altLang="en-US" sz="2400" dirty="0">
                <a:ea typeface="ＭＳ Ｐゴシック" panose="020B0600070205080204" pitchFamily="34" charset="-128"/>
              </a:rPr>
              <a:t>Published a Best Practice on Effectiveness Reviews</a:t>
            </a:r>
          </a:p>
          <a:p>
            <a:pPr marL="347663" lvl="1" eaLnBrk="1" hangingPunct="1">
              <a:buClr>
                <a:srgbClr val="002060"/>
              </a:buClr>
              <a:buFont typeface="Wingdings" panose="05000000000000000000" pitchFamily="2" charset="2"/>
              <a:buChar char=""/>
            </a:pPr>
            <a:endParaRPr lang="en-US" altLang="en-US" sz="2000" dirty="0">
              <a:ea typeface="ＭＳ Ｐゴシック" panose="020B0600070205080204" pitchFamily="34" charset="-128"/>
            </a:endParaRPr>
          </a:p>
        </p:txBody>
      </p:sp>
      <p:sp>
        <p:nvSpPr>
          <p:cNvPr id="19459" name="Slide Number Placeholder 3">
            <a:extLst>
              <a:ext uri="{FF2B5EF4-FFF2-40B4-BE49-F238E27FC236}">
                <a16:creationId xmlns:a16="http://schemas.microsoft.com/office/drawing/2014/main" id="{04080533-AF03-9FAE-B403-A3315C0520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9FDDE28-85A3-E045-8E05-026488A5BA69}" type="slidenum">
              <a:rPr lang="en-US" altLang="en-US"/>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593C806-DD24-46A6-FEC1-197062CD13F8}"/>
              </a:ext>
            </a:extLst>
          </p:cNvPr>
          <p:cNvSpPr>
            <a:spLocks noGrp="1" noChangeArrowheads="1"/>
          </p:cNvSpPr>
          <p:nvPr>
            <p:ph type="title"/>
          </p:nvPr>
        </p:nvSpPr>
        <p:spPr>
          <a:xfrm>
            <a:off x="457200" y="-76200"/>
            <a:ext cx="7543800" cy="1295400"/>
          </a:xfrm>
        </p:spPr>
        <p:txBody>
          <a:bodyPr/>
          <a:lstStyle/>
          <a:p>
            <a:r>
              <a:rPr lang="en-US" altLang="en-US" sz="3600" dirty="0">
                <a:ea typeface="ＭＳ Ｐゴシック" panose="020B0600070205080204" pitchFamily="34" charset="-128"/>
              </a:rPr>
              <a:t>Worker Safety &amp; Health</a:t>
            </a:r>
            <a:br>
              <a:rPr lang="en-US" altLang="en-US" sz="3600" dirty="0">
                <a:ea typeface="ＭＳ Ｐゴシック" panose="020B0600070205080204" pitchFamily="34" charset="-128"/>
              </a:rPr>
            </a:br>
            <a:r>
              <a:rPr lang="en-US" altLang="en-US" sz="2800" i="1" dirty="0">
                <a:solidFill>
                  <a:srgbClr val="0070C0"/>
                </a:solidFill>
                <a:ea typeface="ＭＳ Ｐゴシック" panose="020B0600070205080204" pitchFamily="34" charset="-128"/>
              </a:rPr>
              <a:t>Electrical Safety </a:t>
            </a:r>
          </a:p>
        </p:txBody>
      </p:sp>
      <p:sp>
        <p:nvSpPr>
          <p:cNvPr id="7171" name="Content Placeholder 2">
            <a:extLst>
              <a:ext uri="{FF2B5EF4-FFF2-40B4-BE49-F238E27FC236}">
                <a16:creationId xmlns:a16="http://schemas.microsoft.com/office/drawing/2014/main" id="{A752AE13-F713-9BA6-8DA8-A8366F7DA1A0}"/>
              </a:ext>
            </a:extLst>
          </p:cNvPr>
          <p:cNvSpPr>
            <a:spLocks noGrp="1" noChangeArrowheads="1"/>
          </p:cNvSpPr>
          <p:nvPr>
            <p:ph idx="1"/>
          </p:nvPr>
        </p:nvSpPr>
        <p:spPr>
          <a:xfrm>
            <a:off x="304800" y="1600200"/>
            <a:ext cx="8915400" cy="6031230"/>
          </a:xfrm>
        </p:spPr>
        <p:txBody>
          <a:bodyPr/>
          <a:lstStyle/>
          <a:p>
            <a:pPr>
              <a:spcAft>
                <a:spcPts val="500"/>
              </a:spcAft>
            </a:pPr>
            <a:r>
              <a:rPr lang="en-US" altLang="en-US" sz="2400" dirty="0">
                <a:ea typeface="ＭＳ Ｐゴシック" panose="020B0600070205080204" pitchFamily="34" charset="-128"/>
              </a:rPr>
              <a:t>Utility Standards Interface</a:t>
            </a:r>
          </a:p>
          <a:p>
            <a:pPr lvl="1">
              <a:spcAft>
                <a:spcPts val="500"/>
              </a:spcAft>
            </a:pPr>
            <a:r>
              <a:rPr lang="en-US" altLang="en-US" sz="2100" dirty="0">
                <a:ea typeface="ＭＳ Ｐゴシック" panose="020B0600070205080204" pitchFamily="34" charset="-128"/>
              </a:rPr>
              <a:t>70E vs IEEE-C2 (1910.331 vs. 1910.269)</a:t>
            </a:r>
          </a:p>
          <a:p>
            <a:pPr lvl="2">
              <a:spcAft>
                <a:spcPts val="500"/>
              </a:spcAft>
            </a:pPr>
            <a:r>
              <a:rPr lang="en-US" altLang="en-US" sz="2100" dirty="0">
                <a:ea typeface="ＭＳ Ｐゴシック" panose="020B0600070205080204" pitchFamily="34" charset="-128"/>
              </a:rPr>
              <a:t>Develop best practice to add utility as a special equipment article 300 in 70E</a:t>
            </a:r>
          </a:p>
          <a:p>
            <a:pPr lvl="1">
              <a:spcAft>
                <a:spcPts val="500"/>
              </a:spcAft>
            </a:pPr>
            <a:r>
              <a:rPr lang="en-US" altLang="en-US" sz="2100" dirty="0">
                <a:ea typeface="ＭＳ Ｐゴシック" panose="020B0600070205080204" pitchFamily="34" charset="-128"/>
              </a:rPr>
              <a:t>Equipotential Grounding</a:t>
            </a:r>
          </a:p>
          <a:p>
            <a:pPr lvl="2">
              <a:spcAft>
                <a:spcPts val="500"/>
              </a:spcAft>
            </a:pPr>
            <a:r>
              <a:rPr lang="en-US" altLang="en-US" sz="2100" dirty="0">
                <a:ea typeface="ＭＳ Ｐゴシック" panose="020B0600070205080204" pitchFamily="34" charset="-128"/>
              </a:rPr>
              <a:t>Training, job briefing, risk analysis</a:t>
            </a:r>
          </a:p>
          <a:p>
            <a:pPr marL="342900" lvl="2" indent="-342900">
              <a:spcAft>
                <a:spcPts val="500"/>
              </a:spcAft>
              <a:buClr>
                <a:srgbClr val="002060"/>
              </a:buClr>
              <a:buFont typeface="Wingdings" panose="05000000000000000000" pitchFamily="2" charset="2"/>
              <a:buChar char=""/>
            </a:pPr>
            <a:r>
              <a:rPr lang="en-US" altLang="en-US" sz="2400" dirty="0">
                <a:ea typeface="ＭＳ Ｐゴシック" panose="020B0600070205080204" pitchFamily="34" charset="-128"/>
              </a:rPr>
              <a:t>Non-NRTL Inspector/Inspection</a:t>
            </a:r>
          </a:p>
          <a:p>
            <a:pPr lvl="1">
              <a:spcAft>
                <a:spcPts val="500"/>
              </a:spcAft>
            </a:pPr>
            <a:r>
              <a:rPr lang="en-US" altLang="en-US" sz="2100" dirty="0">
                <a:ea typeface="ＭＳ Ｐゴシック" panose="020B0600070205080204" pitchFamily="34" charset="-128"/>
              </a:rPr>
              <a:t>Risk Assessment for acceptance of equipment</a:t>
            </a:r>
          </a:p>
          <a:p>
            <a:pPr lvl="1">
              <a:spcAft>
                <a:spcPts val="500"/>
              </a:spcAft>
            </a:pPr>
            <a:r>
              <a:rPr lang="en-US" altLang="en-US" sz="2100" dirty="0">
                <a:ea typeface="ＭＳ Ｐゴシック" panose="020B0600070205080204" pitchFamily="34" charset="-128"/>
              </a:rPr>
              <a:t>Training for procurement personnel</a:t>
            </a:r>
          </a:p>
          <a:p>
            <a:pPr lvl="1">
              <a:spcAft>
                <a:spcPts val="500"/>
              </a:spcAft>
            </a:pPr>
            <a:r>
              <a:rPr lang="en-US" altLang="en-US" sz="2100" dirty="0">
                <a:ea typeface="ＭＳ Ｐゴシック" panose="020B0600070205080204" pitchFamily="34" charset="-128"/>
              </a:rPr>
              <a:t>Complex wide database of inspected non-listed equipment70E vs IEEE-C2 (1910.331 vs. 1910.269)</a:t>
            </a:r>
          </a:p>
          <a:p>
            <a:pPr marL="342900" lvl="2" indent="-342900">
              <a:buClr>
                <a:srgbClr val="002060"/>
              </a:buClr>
              <a:buFont typeface="Wingdings" panose="05000000000000000000" pitchFamily="2" charset="2"/>
              <a:buChar char=""/>
            </a:pPr>
            <a:endParaRPr lang="en-US" altLang="en-US"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B3DD8766-4F8C-7A44-0DE7-29DB7E368A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2F39242-0E29-48D9-AD27-B8ED5EFAC07E}" type="slidenum">
              <a:rPr lang="en-US" altLang="en-US" smtClean="0"/>
              <a:pPr/>
              <a:t>18</a:t>
            </a:fld>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E12B3D1-52F1-7CF5-E650-FEF699187068}"/>
              </a:ext>
            </a:extLst>
          </p:cNvPr>
          <p:cNvSpPr>
            <a:spLocks noGrp="1" noChangeArrowheads="1"/>
          </p:cNvSpPr>
          <p:nvPr>
            <p:ph type="title"/>
          </p:nvPr>
        </p:nvSpPr>
        <p:spPr>
          <a:xfrm>
            <a:off x="341313" y="152400"/>
            <a:ext cx="7620000" cy="1295400"/>
          </a:xfrm>
        </p:spPr>
        <p:txBody>
          <a:bodyPr/>
          <a:lstStyle/>
          <a:p>
            <a:r>
              <a:rPr lang="en-US" altLang="en-US" sz="4000" dirty="0">
                <a:ea typeface="ＭＳ Ｐゴシック" panose="020B0600070205080204" pitchFamily="34" charset="-128"/>
              </a:rPr>
              <a:t>Worker Safety &amp; Health</a:t>
            </a:r>
            <a:br>
              <a:rPr lang="en-US" altLang="en-US" sz="4000" dirty="0">
                <a:ea typeface="ＭＳ Ｐゴシック" panose="020B0600070205080204" pitchFamily="34" charset="-128"/>
              </a:rPr>
            </a:br>
            <a:r>
              <a:rPr lang="en-US" altLang="en-US" sz="3200" i="1" dirty="0">
                <a:solidFill>
                  <a:srgbClr val="0070C0"/>
                </a:solidFill>
                <a:ea typeface="ＭＳ Ｐゴシック" panose="020B0600070205080204" pitchFamily="34" charset="-128"/>
              </a:rPr>
              <a:t>Electrical Safety </a:t>
            </a:r>
            <a:endParaRPr lang="en-US" altLang="en-US" i="1" dirty="0">
              <a:ea typeface="ＭＳ Ｐゴシック" panose="020B0600070205080204" pitchFamily="34" charset="-128"/>
            </a:endParaRPr>
          </a:p>
        </p:txBody>
      </p:sp>
      <p:sp>
        <p:nvSpPr>
          <p:cNvPr id="11267" name="Content Placeholder 2">
            <a:extLst>
              <a:ext uri="{FF2B5EF4-FFF2-40B4-BE49-F238E27FC236}">
                <a16:creationId xmlns:a16="http://schemas.microsoft.com/office/drawing/2014/main" id="{50FBFBD3-D081-FDCE-42AA-9D63B8303352}"/>
              </a:ext>
            </a:extLst>
          </p:cNvPr>
          <p:cNvSpPr>
            <a:spLocks noGrp="1" noChangeArrowheads="1"/>
          </p:cNvSpPr>
          <p:nvPr>
            <p:ph idx="1"/>
          </p:nvPr>
        </p:nvSpPr>
        <p:spPr>
          <a:xfrm>
            <a:off x="457200" y="1752600"/>
            <a:ext cx="8686800" cy="4411662"/>
          </a:xfrm>
        </p:spPr>
        <p:txBody>
          <a:bodyPr/>
          <a:lstStyle/>
          <a:p>
            <a:pPr>
              <a:spcAft>
                <a:spcPts val="800"/>
              </a:spcAft>
            </a:pPr>
            <a:r>
              <a:rPr lang="en-US" altLang="en-US" sz="2400" dirty="0">
                <a:ea typeface="ＭＳ Ｐゴシック" panose="020B0600070205080204" pitchFamily="34" charset="-128"/>
              </a:rPr>
              <a:t>EV Safety</a:t>
            </a:r>
          </a:p>
          <a:p>
            <a:pPr lvl="1">
              <a:spcAft>
                <a:spcPts val="800"/>
              </a:spcAft>
            </a:pPr>
            <a:r>
              <a:rPr lang="en-US" altLang="en-US" sz="2200" dirty="0">
                <a:ea typeface="ＭＳ Ｐゴシック" panose="020B0600070205080204" pitchFamily="34" charset="-128"/>
              </a:rPr>
              <a:t>Applicability of NFPA 855</a:t>
            </a:r>
          </a:p>
          <a:p>
            <a:pPr lvl="1">
              <a:spcAft>
                <a:spcPts val="800"/>
              </a:spcAft>
            </a:pPr>
            <a:r>
              <a:rPr lang="en-US" altLang="en-US" sz="2200" dirty="0">
                <a:ea typeface="ＭＳ Ｐゴシック" panose="020B0600070205080204" pitchFamily="34" charset="-128"/>
              </a:rPr>
              <a:t>Industrial/Commercial vehicle maintenance safety</a:t>
            </a:r>
          </a:p>
          <a:p>
            <a:pPr>
              <a:spcAft>
                <a:spcPts val="800"/>
              </a:spcAft>
            </a:pPr>
            <a:r>
              <a:rPr lang="en-US" altLang="en-US" sz="2400" dirty="0">
                <a:ea typeface="ＭＳ Ｐゴシック" panose="020B0600070205080204" pitchFamily="34" charset="-128"/>
              </a:rPr>
              <a:t>Hazardous Energy Control</a:t>
            </a:r>
          </a:p>
          <a:p>
            <a:pPr lvl="1">
              <a:spcAft>
                <a:spcPts val="800"/>
              </a:spcAft>
            </a:pPr>
            <a:r>
              <a:rPr lang="en-US" altLang="en-US" sz="2200" dirty="0">
                <a:ea typeface="ＭＳ Ｐゴシック" panose="020B0600070205080204" pitchFamily="34" charset="-128"/>
              </a:rPr>
              <a:t>Align Electrical Severity Measurement Tool with ORPS Reporting</a:t>
            </a:r>
          </a:p>
          <a:p>
            <a:pPr lvl="1">
              <a:spcAft>
                <a:spcPts val="800"/>
              </a:spcAft>
            </a:pPr>
            <a:r>
              <a:rPr lang="en-US" altLang="en-US" sz="2200" dirty="0">
                <a:ea typeface="ＭＳ Ｐゴシック" panose="020B0600070205080204" pitchFamily="34" charset="-128"/>
              </a:rPr>
              <a:t>Electrical Safety Month Materials</a:t>
            </a:r>
          </a:p>
          <a:p>
            <a:pPr lvl="1">
              <a:spcAft>
                <a:spcPts val="800"/>
              </a:spcAft>
            </a:pPr>
            <a:r>
              <a:rPr lang="en-US" altLang="en-US" sz="2200" dirty="0">
                <a:ea typeface="ＭＳ Ｐゴシック" panose="020B0600070205080204" pitchFamily="34" charset="-128"/>
              </a:rPr>
              <a:t>Event Trending</a:t>
            </a:r>
          </a:p>
          <a:p>
            <a:pPr marL="344487" lvl="1" indent="0">
              <a:spcAft>
                <a:spcPts val="800"/>
              </a:spcAft>
              <a:buNone/>
            </a:pPr>
            <a:endParaRPr lang="en-US" altLang="en-US" sz="2400" dirty="0">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id="{AD04B01D-3ECB-7134-3F09-F9D67DB780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A303649-94D3-40EB-AD6A-6B1B05311594}" type="slidenum">
              <a:rPr lang="en-US" altLang="en-US"/>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82DC695-85EA-2E4E-8E94-2A56EEA202C3}"/>
              </a:ext>
            </a:extLst>
          </p:cNvPr>
          <p:cNvSpPr>
            <a:spLocks noGrp="1" noChangeArrowheads="1"/>
          </p:cNvSpPr>
          <p:nvPr>
            <p:ph type="title"/>
          </p:nvPr>
        </p:nvSpPr>
        <p:spPr/>
        <p:txBody>
          <a:bodyPr/>
          <a:lstStyle/>
          <a:p>
            <a:r>
              <a:rPr lang="en-US" altLang="en-US" sz="3600">
                <a:ea typeface="ＭＳ Ｐゴシック" panose="020B0600070205080204" pitchFamily="34" charset="-128"/>
              </a:rPr>
              <a:t>Safety Working Group</a:t>
            </a:r>
          </a:p>
        </p:txBody>
      </p:sp>
      <p:sp>
        <p:nvSpPr>
          <p:cNvPr id="7171" name="Content Placeholder 2">
            <a:extLst>
              <a:ext uri="{FF2B5EF4-FFF2-40B4-BE49-F238E27FC236}">
                <a16:creationId xmlns:a16="http://schemas.microsoft.com/office/drawing/2014/main" id="{08E39BA3-266B-D990-2672-D83FBCAEC6D4}"/>
              </a:ext>
            </a:extLst>
          </p:cNvPr>
          <p:cNvSpPr>
            <a:spLocks noGrp="1" noChangeArrowheads="1"/>
          </p:cNvSpPr>
          <p:nvPr>
            <p:ph idx="1"/>
          </p:nvPr>
        </p:nvSpPr>
        <p:spPr>
          <a:xfrm>
            <a:off x="457200" y="1600200"/>
            <a:ext cx="8229600" cy="4411663"/>
          </a:xfrm>
        </p:spPr>
        <p:txBody>
          <a:bodyPr/>
          <a:lstStyle/>
          <a:p>
            <a:pPr>
              <a:spcAft>
                <a:spcPts val="800"/>
              </a:spcAft>
            </a:pPr>
            <a:r>
              <a:rPr lang="en-US" altLang="en-US" sz="2400" dirty="0">
                <a:ea typeface="ＭＳ Ｐゴシック" panose="020B0600070205080204" pitchFamily="34" charset="-128"/>
              </a:rPr>
              <a:t>Working Group Leadership</a:t>
            </a:r>
          </a:p>
          <a:p>
            <a:pPr lvl="1">
              <a:spcAft>
                <a:spcPts val="800"/>
              </a:spcAft>
            </a:pPr>
            <a:r>
              <a:rPr lang="en-US" altLang="en-US" sz="2300" dirty="0">
                <a:ea typeface="ＭＳ Ｐゴシック" panose="020B0600070205080204" pitchFamily="34" charset="-128"/>
              </a:rPr>
              <a:t>Bill Mairson, CNS, Chair</a:t>
            </a:r>
          </a:p>
          <a:p>
            <a:pPr lvl="1">
              <a:spcAft>
                <a:spcPts val="800"/>
              </a:spcAft>
            </a:pPr>
            <a:r>
              <a:rPr lang="en-US" altLang="en-US" sz="2300" dirty="0">
                <a:ea typeface="ＭＳ Ｐゴシック" panose="020B0600070205080204" pitchFamily="34" charset="-128"/>
              </a:rPr>
              <a:t>Duane McLane, Veolia, Vice-Chair</a:t>
            </a:r>
          </a:p>
          <a:p>
            <a:pPr lvl="1">
              <a:spcAft>
                <a:spcPts val="800"/>
              </a:spcAft>
            </a:pPr>
            <a:r>
              <a:rPr lang="en-US" altLang="en-US" sz="2300" dirty="0">
                <a:ea typeface="ＭＳ Ｐゴシック" panose="020B0600070205080204" pitchFamily="34" charset="-128"/>
              </a:rPr>
              <a:t>Kacy Hopwood, Triad, Secretary</a:t>
            </a:r>
          </a:p>
          <a:p>
            <a:pPr>
              <a:spcAft>
                <a:spcPts val="800"/>
              </a:spcAft>
            </a:pPr>
            <a:r>
              <a:rPr lang="en-US" altLang="en-US" sz="2400" dirty="0">
                <a:ea typeface="ＭＳ Ｐゴシック" panose="020B0600070205080204" pitchFamily="34" charset="-128"/>
              </a:rPr>
              <a:t>DOE Liaison</a:t>
            </a:r>
          </a:p>
          <a:p>
            <a:pPr lvl="1">
              <a:spcAft>
                <a:spcPts val="800"/>
              </a:spcAft>
            </a:pPr>
            <a:r>
              <a:rPr lang="en-US" altLang="en-US" sz="2300" dirty="0">
                <a:ea typeface="ＭＳ Ｐゴシック" panose="020B0600070205080204" pitchFamily="34" charset="-128"/>
              </a:rPr>
              <a:t>Kevin </a:t>
            </a:r>
            <a:r>
              <a:rPr lang="en-US" altLang="en-US" sz="2300" dirty="0" err="1">
                <a:ea typeface="ＭＳ Ｐゴシック" panose="020B0600070205080204" pitchFamily="34" charset="-128"/>
              </a:rPr>
              <a:t>Dressman</a:t>
            </a:r>
            <a:r>
              <a:rPr lang="en-US" altLang="en-US" sz="2300" dirty="0">
                <a:ea typeface="ＭＳ Ｐゴシック" panose="020B0600070205080204" pitchFamily="34" charset="-128"/>
              </a:rPr>
              <a:t>, DOE EHSS-10</a:t>
            </a:r>
          </a:p>
          <a:p>
            <a:pPr>
              <a:spcAft>
                <a:spcPts val="800"/>
              </a:spcAft>
            </a:pPr>
            <a:r>
              <a:rPr lang="en-US" altLang="en-US" sz="2400" dirty="0">
                <a:ea typeface="ＭＳ Ｐゴシック" panose="020B0600070205080204" pitchFamily="34" charset="-128"/>
              </a:rPr>
              <a:t>EFCOG Sponsoring Director</a:t>
            </a:r>
          </a:p>
          <a:p>
            <a:pPr lvl="1">
              <a:spcAft>
                <a:spcPts val="800"/>
              </a:spcAft>
            </a:pPr>
            <a:r>
              <a:rPr lang="en-US" altLang="en-US" sz="2300" dirty="0">
                <a:ea typeface="ＭＳ Ｐゴシック" panose="020B0600070205080204" pitchFamily="34" charset="-128"/>
              </a:rPr>
              <a:t>Jack Craig, Atkins</a:t>
            </a:r>
          </a:p>
        </p:txBody>
      </p:sp>
      <p:sp>
        <p:nvSpPr>
          <p:cNvPr id="7172" name="Slide Number Placeholder 3">
            <a:extLst>
              <a:ext uri="{FF2B5EF4-FFF2-40B4-BE49-F238E27FC236}">
                <a16:creationId xmlns:a16="http://schemas.microsoft.com/office/drawing/2014/main" id="{2EEC1457-ED95-080C-0F63-BA341A6482F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22EBDAD-6613-B14C-80CA-FBC850E1B2BD}" type="slidenum">
              <a:rPr lang="en-US" altLang="en-US" smtClean="0"/>
              <a:pPr/>
              <a:t>2</a:t>
            </a:fld>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D9A66941-D7C4-9AEE-FDBC-C6B312DE551D}"/>
              </a:ext>
            </a:extLst>
          </p:cNvPr>
          <p:cNvSpPr>
            <a:spLocks noGrp="1" noChangeArrowheads="1"/>
          </p:cNvSpPr>
          <p:nvPr>
            <p:ph type="title"/>
          </p:nvPr>
        </p:nvSpPr>
        <p:spPr>
          <a:xfrm>
            <a:off x="499533" y="41805"/>
            <a:ext cx="7620000" cy="1295400"/>
          </a:xfrm>
        </p:spPr>
        <p:txBody>
          <a:bodyPr/>
          <a:lstStyle/>
          <a:p>
            <a:r>
              <a:rPr lang="en-US" altLang="en-US" sz="3600" dirty="0">
                <a:ea typeface="ＭＳ Ｐゴシック" panose="020B0600070205080204" pitchFamily="34" charset="-128"/>
              </a:rPr>
              <a:t>Worker Safety &amp; Health</a:t>
            </a:r>
            <a:br>
              <a:rPr lang="en-US" altLang="en-US" sz="3600" dirty="0">
                <a:ea typeface="ＭＳ Ｐゴシック" panose="020B0600070205080204" pitchFamily="34" charset="-128"/>
              </a:rPr>
            </a:br>
            <a:r>
              <a:rPr lang="en-US" altLang="en-US" sz="2800" i="1" dirty="0">
                <a:solidFill>
                  <a:srgbClr val="0070C0"/>
                </a:solidFill>
                <a:ea typeface="ＭＳ Ｐゴシック" panose="020B0600070205080204" pitchFamily="34" charset="-128"/>
              </a:rPr>
              <a:t>Electrical Safety </a:t>
            </a:r>
            <a:endParaRPr lang="en-US" altLang="en-US" i="1" dirty="0">
              <a:ea typeface="ＭＳ Ｐゴシック" panose="020B0600070205080204" pitchFamily="34" charset="-128"/>
            </a:endParaRPr>
          </a:p>
        </p:txBody>
      </p:sp>
      <p:sp>
        <p:nvSpPr>
          <p:cNvPr id="15363" name="Content Placeholder 2">
            <a:extLst>
              <a:ext uri="{FF2B5EF4-FFF2-40B4-BE49-F238E27FC236}">
                <a16:creationId xmlns:a16="http://schemas.microsoft.com/office/drawing/2014/main" id="{92F5F78F-A45B-A005-C9B7-2922D67982D3}"/>
              </a:ext>
            </a:extLst>
          </p:cNvPr>
          <p:cNvSpPr>
            <a:spLocks noGrp="1" noChangeArrowheads="1"/>
          </p:cNvSpPr>
          <p:nvPr>
            <p:ph idx="1"/>
          </p:nvPr>
        </p:nvSpPr>
        <p:spPr>
          <a:xfrm>
            <a:off x="533400" y="1828800"/>
            <a:ext cx="8686800" cy="5402262"/>
          </a:xfrm>
        </p:spPr>
        <p:txBody>
          <a:bodyPr/>
          <a:lstStyle/>
          <a:p>
            <a:r>
              <a:rPr lang="en-US" altLang="en-US" sz="2400" dirty="0">
                <a:ea typeface="ＭＳ Ｐゴシック" panose="020B0600070205080204" pitchFamily="34" charset="-128"/>
              </a:rPr>
              <a:t>Direct Current (DC)</a:t>
            </a:r>
          </a:p>
          <a:p>
            <a:pPr lvl="1"/>
            <a:r>
              <a:rPr lang="en-US" altLang="en-US" sz="2200" dirty="0">
                <a:ea typeface="ＭＳ Ｐゴシック" panose="020B0600070205080204" pitchFamily="34" charset="-128"/>
              </a:rPr>
              <a:t>Map DOE Progress to IEEE Standards</a:t>
            </a:r>
          </a:p>
          <a:p>
            <a:pPr lvl="1"/>
            <a:r>
              <a:rPr lang="en-US" altLang="en-US" sz="2200" dirty="0">
                <a:ea typeface="ＭＳ Ｐゴシック" panose="020B0600070205080204" pitchFamily="34" charset="-128"/>
              </a:rPr>
              <a:t>BESS/EV Batteries</a:t>
            </a:r>
          </a:p>
          <a:p>
            <a:pPr lvl="1"/>
            <a:r>
              <a:rPr lang="en-US" altLang="en-US" sz="2200" dirty="0">
                <a:ea typeface="ＭＳ Ｐゴシック" panose="020B0600070205080204" pitchFamily="34" charset="-128"/>
              </a:rPr>
              <a:t>ESMT Update/Revision</a:t>
            </a:r>
          </a:p>
          <a:p>
            <a:pPr marL="342900" lvl="1" indent="-342900">
              <a:buClr>
                <a:srgbClr val="002060"/>
              </a:buClr>
              <a:buFont typeface="Wingdings" panose="05000000000000000000" pitchFamily="2" charset="2"/>
              <a:buChar char=""/>
            </a:pPr>
            <a:r>
              <a:rPr lang="en-US" altLang="en-US" sz="2400" dirty="0">
                <a:ea typeface="ＭＳ Ｐゴシック" panose="020B0600070205080204" pitchFamily="34" charset="-128"/>
              </a:rPr>
              <a:t>Key Accomplishments</a:t>
            </a:r>
          </a:p>
          <a:p>
            <a:pPr lvl="1" eaLnBrk="1" hangingPunct="1"/>
            <a:r>
              <a:rPr lang="en-US" altLang="en-US" sz="2200" dirty="0">
                <a:ea typeface="ＭＳ Ｐゴシック" panose="020B0600070205080204" pitchFamily="34" charset="-128"/>
              </a:rPr>
              <a:t>2023 Winter Workshop</a:t>
            </a:r>
          </a:p>
          <a:p>
            <a:pPr lvl="2" eaLnBrk="1" hangingPunct="1"/>
            <a:r>
              <a:rPr lang="en-US" altLang="en-US" sz="2200" dirty="0">
                <a:ea typeface="ＭＳ Ｐゴシック" panose="020B0600070205080204" pitchFamily="34" charset="-128"/>
              </a:rPr>
              <a:t>Reno, NV</a:t>
            </a:r>
          </a:p>
          <a:p>
            <a:pPr lvl="2" eaLnBrk="1" hangingPunct="1"/>
            <a:r>
              <a:rPr lang="en-US" altLang="en-US" sz="2200" dirty="0">
                <a:ea typeface="ＭＳ Ｐゴシック" panose="020B0600070205080204" pitchFamily="34" charset="-128"/>
              </a:rPr>
              <a:t>62 attendees</a:t>
            </a:r>
          </a:p>
          <a:p>
            <a:pPr lvl="1" eaLnBrk="1" hangingPunct="1"/>
            <a:r>
              <a:rPr lang="en-US" altLang="en-US" sz="2200" dirty="0">
                <a:ea typeface="ＭＳ Ｐゴシック" panose="020B0600070205080204" pitchFamily="34" charset="-128"/>
              </a:rPr>
              <a:t>Collaboration with IEEE increasing</a:t>
            </a:r>
          </a:p>
          <a:p>
            <a:pPr lvl="1" eaLnBrk="1" hangingPunct="1"/>
            <a:r>
              <a:rPr lang="en-US" altLang="en-US" sz="2200" dirty="0">
                <a:ea typeface="ＭＳ Ｐゴシック" panose="020B0600070205080204" pitchFamily="34" charset="-128"/>
              </a:rPr>
              <a:t>BP#252 Issued</a:t>
            </a:r>
          </a:p>
        </p:txBody>
      </p:sp>
      <p:sp>
        <p:nvSpPr>
          <p:cNvPr id="15364" name="Slide Number Placeholder 3">
            <a:extLst>
              <a:ext uri="{FF2B5EF4-FFF2-40B4-BE49-F238E27FC236}">
                <a16:creationId xmlns:a16="http://schemas.microsoft.com/office/drawing/2014/main" id="{211F565A-2DE9-705B-F949-C2C345C25D3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15FC74C-5D84-4A4A-928E-1121E1FC4ED6}" type="slidenum">
              <a:rPr lang="en-US" altLang="en-US"/>
              <a:pPr/>
              <a:t>20</a:t>
            </a:fld>
            <a:endParaRPr lang="en-US"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932B4F2-F2D6-2FE5-A9FC-DAB6E928E811}"/>
              </a:ext>
            </a:extLst>
          </p:cNvPr>
          <p:cNvSpPr>
            <a:spLocks noGrp="1"/>
          </p:cNvSpPr>
          <p:nvPr>
            <p:ph type="title"/>
          </p:nvPr>
        </p:nvSpPr>
        <p:spPr>
          <a:xfrm>
            <a:off x="457200" y="143933"/>
            <a:ext cx="7543800" cy="1295400"/>
          </a:xfrm>
        </p:spPr>
        <p:txBody>
          <a:bodyPr/>
          <a:lstStyle/>
          <a:p>
            <a:r>
              <a:rPr lang="en-US" altLang="en-US" sz="3200" dirty="0">
                <a:ea typeface="ＭＳ Ｐゴシック" panose="020B0600070205080204" pitchFamily="34" charset="-128"/>
              </a:rPr>
              <a:t>Worker Safety &amp; Health</a:t>
            </a:r>
            <a:br>
              <a:rPr lang="en-US" altLang="en-US" sz="5400"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Designated Psychologists </a:t>
            </a:r>
            <a:endParaRPr lang="en-US" altLang="en-US" sz="2400" i="1" dirty="0">
              <a:ea typeface="ＭＳ Ｐゴシック" panose="020B0600070205080204" pitchFamily="34" charset="-128"/>
            </a:endParaRPr>
          </a:p>
        </p:txBody>
      </p:sp>
      <p:sp>
        <p:nvSpPr>
          <p:cNvPr id="18434" name="Content Placeholder 2">
            <a:extLst>
              <a:ext uri="{FF2B5EF4-FFF2-40B4-BE49-F238E27FC236}">
                <a16:creationId xmlns:a16="http://schemas.microsoft.com/office/drawing/2014/main" id="{6343C039-5DF9-E3E2-5E43-87782891EA06}"/>
              </a:ext>
            </a:extLst>
          </p:cNvPr>
          <p:cNvSpPr>
            <a:spLocks noGrp="1"/>
          </p:cNvSpPr>
          <p:nvPr>
            <p:ph idx="1"/>
          </p:nvPr>
        </p:nvSpPr>
        <p:spPr>
          <a:xfrm>
            <a:off x="457200" y="1219200"/>
            <a:ext cx="8229600" cy="4911725"/>
          </a:xfrm>
        </p:spPr>
        <p:txBody>
          <a:bodyPr/>
          <a:lstStyle/>
          <a:p>
            <a:pPr marL="0" indent="0">
              <a:buFont typeface="Wingdings" panose="05000000000000000000" pitchFamily="2" charset="2"/>
              <a:buNone/>
              <a:defRPr/>
            </a:pPr>
            <a:endParaRPr lang="en-US" altLang="en-US" dirty="0">
              <a:ea typeface="ＭＳ Ｐゴシック" panose="020B0600070205080204" pitchFamily="34" charset="-128"/>
            </a:endParaRPr>
          </a:p>
          <a:p>
            <a:pPr>
              <a:spcAft>
                <a:spcPts val="800"/>
              </a:spcAft>
              <a:defRPr/>
            </a:pPr>
            <a:r>
              <a:rPr lang="en-US" altLang="en-US" sz="2400" dirty="0">
                <a:ea typeface="ＭＳ Ｐゴシック" panose="020B0600070205080204" pitchFamily="34" charset="-128"/>
              </a:rPr>
              <a:t>Developing Best Practices Manual as reference for all Designated Psychologists</a:t>
            </a:r>
          </a:p>
          <a:p>
            <a:pPr>
              <a:spcAft>
                <a:spcPts val="800"/>
              </a:spcAft>
              <a:defRPr/>
            </a:pPr>
            <a:r>
              <a:rPr lang="en-US" altLang="en-US" sz="2400" dirty="0">
                <a:ea typeface="ＭＳ Ｐゴシック" panose="020B0600070205080204" pitchFamily="34" charset="-128"/>
              </a:rPr>
              <a:t>Coordinating regular continuing education on relevant topics, increasing to twice yearly </a:t>
            </a:r>
          </a:p>
          <a:p>
            <a:pPr>
              <a:spcAft>
                <a:spcPts val="800"/>
              </a:spcAft>
              <a:defRPr/>
            </a:pPr>
            <a:r>
              <a:rPr lang="en-US" altLang="en-US" sz="2400" dirty="0">
                <a:ea typeface="ＭＳ Ｐゴシック" panose="020B0600070205080204" pitchFamily="34" charset="-128"/>
              </a:rPr>
              <a:t>Collaborating with other stakeholders on processes, communication, topics of concern</a:t>
            </a:r>
          </a:p>
          <a:p>
            <a:pPr lvl="1">
              <a:defRPr/>
            </a:pPr>
            <a:endParaRPr lang="en-US" altLang="en-US" dirty="0">
              <a:ea typeface="ＭＳ Ｐゴシック" panose="020B0600070205080204" pitchFamily="34" charset="-128"/>
            </a:endParaRPr>
          </a:p>
        </p:txBody>
      </p:sp>
      <p:sp>
        <p:nvSpPr>
          <p:cNvPr id="8196" name="Slide Number Placeholder 3">
            <a:extLst>
              <a:ext uri="{FF2B5EF4-FFF2-40B4-BE49-F238E27FC236}">
                <a16:creationId xmlns:a16="http://schemas.microsoft.com/office/drawing/2014/main" id="{9312AC8A-6A73-A6E8-C575-22AD2FA86EE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ADDE314-F93B-4213-8998-5425AA4F442B}" type="slidenum">
              <a:rPr lang="en-US" altLang="en-US"/>
              <a:pPr/>
              <a:t>21</a:t>
            </a:fld>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D23F964-8313-08C1-6A8B-DB75BD043345}"/>
              </a:ext>
            </a:extLst>
          </p:cNvPr>
          <p:cNvSpPr>
            <a:spLocks noGrp="1"/>
          </p:cNvSpPr>
          <p:nvPr>
            <p:ph type="title"/>
          </p:nvPr>
        </p:nvSpPr>
        <p:spPr>
          <a:xfrm>
            <a:off x="533400" y="533400"/>
            <a:ext cx="7467600" cy="1068388"/>
          </a:xfrm>
        </p:spPr>
        <p:txBody>
          <a:bodyPr/>
          <a:lstStyle/>
          <a:p>
            <a:pPr eaLnBrk="1" hangingPunct="1"/>
            <a:r>
              <a:rPr lang="en-US" altLang="en-US" sz="3200" dirty="0">
                <a:ea typeface="ＭＳ Ｐゴシック" panose="020B0600070205080204" pitchFamily="34" charset="-128"/>
              </a:rPr>
              <a:t>Worker Safety &amp; Health</a:t>
            </a:r>
            <a:br>
              <a:rPr lang="en-US" altLang="en-US" sz="7200"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Designated Psychologists </a:t>
            </a:r>
            <a:br>
              <a:rPr lang="en-US" altLang="en-US" sz="3600" i="1" dirty="0">
                <a:ea typeface="ＭＳ Ｐゴシック" panose="020B0600070205080204" pitchFamily="34" charset="-128"/>
              </a:rPr>
            </a:br>
            <a:endParaRPr lang="en-US" altLang="en-US" sz="3200" i="1" dirty="0">
              <a:ea typeface="ＭＳ Ｐゴシック" panose="020B0600070205080204" pitchFamily="34" charset="-128"/>
            </a:endParaRPr>
          </a:p>
        </p:txBody>
      </p:sp>
      <p:sp>
        <p:nvSpPr>
          <p:cNvPr id="9219" name="Content Placeholder 2">
            <a:extLst>
              <a:ext uri="{FF2B5EF4-FFF2-40B4-BE49-F238E27FC236}">
                <a16:creationId xmlns:a16="http://schemas.microsoft.com/office/drawing/2014/main" id="{32B01140-1F40-7444-34C0-2B39C3F7C401}"/>
              </a:ext>
            </a:extLst>
          </p:cNvPr>
          <p:cNvSpPr>
            <a:spLocks noGrp="1"/>
          </p:cNvSpPr>
          <p:nvPr>
            <p:ph idx="1"/>
          </p:nvPr>
        </p:nvSpPr>
        <p:spPr>
          <a:xfrm>
            <a:off x="381000" y="1223169"/>
            <a:ext cx="8229600" cy="4411662"/>
          </a:xfrm>
        </p:spPr>
        <p:txBody>
          <a:bodyPr/>
          <a:lstStyle/>
          <a:p>
            <a:pPr eaLnBrk="1" hangingPunct="1">
              <a:spcAft>
                <a:spcPts val="800"/>
              </a:spcAft>
            </a:pPr>
            <a:r>
              <a:rPr lang="en-US" altLang="en-US" sz="2400" dirty="0">
                <a:ea typeface="ＭＳ Ｐゴシック" panose="020B0600070205080204" pitchFamily="34" charset="-128"/>
              </a:rPr>
              <a:t>Key Achievements</a:t>
            </a:r>
          </a:p>
          <a:p>
            <a:pPr lvl="1" eaLnBrk="1" hangingPunct="1">
              <a:spcAft>
                <a:spcPts val="800"/>
              </a:spcAft>
            </a:pPr>
            <a:r>
              <a:rPr lang="en-US" altLang="en-US" sz="2000" dirty="0">
                <a:ea typeface="ＭＳ Ｐゴシック" panose="020B0600070205080204" pitchFamily="34" charset="-128"/>
              </a:rPr>
              <a:t>Completed Training in April 2023</a:t>
            </a:r>
          </a:p>
          <a:p>
            <a:pPr lvl="2" eaLnBrk="1" hangingPunct="1">
              <a:spcAft>
                <a:spcPts val="800"/>
              </a:spcAft>
            </a:pPr>
            <a:r>
              <a:rPr lang="en-US" altLang="en-US" sz="2000" dirty="0">
                <a:ea typeface="ＭＳ Ｐゴシック" panose="020B0600070205080204" pitchFamily="34" charset="-128"/>
              </a:rPr>
              <a:t>Meets continuing education requirements, provides benchmarking and networking opportunities</a:t>
            </a:r>
          </a:p>
          <a:p>
            <a:pPr lvl="2" eaLnBrk="1" hangingPunct="1">
              <a:spcAft>
                <a:spcPts val="800"/>
              </a:spcAft>
            </a:pPr>
            <a:r>
              <a:rPr lang="en-US" altLang="en-US" sz="2000" dirty="0">
                <a:ea typeface="ＭＳ Ｐゴシック" panose="020B0600070205080204" pitchFamily="34" charset="-128"/>
              </a:rPr>
              <a:t>Topics relevant to safety and health including guilt proneness in job performance, substance abuse and harm reduction, cognitive screening, personality disorder in public safety evaluations, gender and gender identity in evaluations</a:t>
            </a:r>
          </a:p>
          <a:p>
            <a:pPr lvl="2" eaLnBrk="1" hangingPunct="1">
              <a:spcAft>
                <a:spcPts val="800"/>
              </a:spcAft>
            </a:pPr>
            <a:r>
              <a:rPr lang="en-US" altLang="en-US" sz="2000" dirty="0">
                <a:ea typeface="ＭＳ Ｐゴシック" panose="020B0600070205080204" pitchFamily="34" charset="-128"/>
              </a:rPr>
              <a:t>Approximately 40 psychologists attended</a:t>
            </a:r>
          </a:p>
          <a:p>
            <a:pPr lvl="1" eaLnBrk="1" hangingPunct="1"/>
            <a:r>
              <a:rPr lang="en-US" altLang="en-US" sz="2000" dirty="0">
                <a:ea typeface="ＭＳ Ｐゴシック" panose="020B0600070205080204" pitchFamily="34" charset="-128"/>
              </a:rPr>
              <a:t>Continued development of best practices, collaboration on methods for assessment, communication, and mitigation of HRP concerns</a:t>
            </a:r>
          </a:p>
          <a:p>
            <a:pPr lvl="1" eaLnBrk="1" hangingPunct="1"/>
            <a:r>
              <a:rPr lang="en-US" altLang="en-US" sz="2000" dirty="0" err="1">
                <a:ea typeface="ＭＳ Ｐゴシック" panose="020B0600070205080204" pitchFamily="34" charset="-128"/>
              </a:rPr>
              <a:t>Sharepoint</a:t>
            </a:r>
            <a:r>
              <a:rPr lang="en-US" altLang="en-US" sz="2000" dirty="0">
                <a:ea typeface="ＭＳ Ｐゴシック" panose="020B0600070205080204" pitchFamily="34" charset="-128"/>
              </a:rPr>
              <a:t> created to facilitate information/resource sharing among Designated Psychologists</a:t>
            </a:r>
          </a:p>
          <a:p>
            <a:pPr marL="344487" lvl="1" indent="0" eaLnBrk="1" hangingPunct="1">
              <a:spcAft>
                <a:spcPts val="800"/>
              </a:spcAft>
              <a:buNone/>
            </a:pPr>
            <a:endParaRPr lang="en-US" altLang="en-US" sz="2200" dirty="0">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id="{A276F420-9B2E-8F27-0CA0-48AC7A8D799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D5CF6DC-28A8-47D3-B7FA-AA67B5C20566}" type="slidenum">
              <a:rPr lang="en-US" altLang="en-US"/>
              <a:pPr/>
              <a:t>22</a:t>
            </a:fld>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AACCCCE-34F6-C751-C1C8-344F3AAA42DC}"/>
              </a:ext>
            </a:extLst>
          </p:cNvPr>
          <p:cNvSpPr>
            <a:spLocks noGrp="1"/>
          </p:cNvSpPr>
          <p:nvPr>
            <p:ph type="title"/>
          </p:nvPr>
        </p:nvSpPr>
        <p:spPr>
          <a:xfrm>
            <a:off x="457200" y="79375"/>
            <a:ext cx="7543800" cy="1295400"/>
          </a:xfrm>
        </p:spPr>
        <p:txBody>
          <a:bodyPr/>
          <a:lstStyle/>
          <a:p>
            <a:r>
              <a:rPr lang="en-US" altLang="en-US" sz="3200" dirty="0">
                <a:ea typeface="ＭＳ Ｐゴシック" panose="020B0600070205080204" pitchFamily="34" charset="-128"/>
              </a:rPr>
              <a:t>Worker Safety &amp; Health</a:t>
            </a:r>
            <a:br>
              <a:rPr lang="en-US" altLang="en-US" sz="3200"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Designated Psychologist</a:t>
            </a:r>
          </a:p>
        </p:txBody>
      </p:sp>
      <p:sp>
        <p:nvSpPr>
          <p:cNvPr id="11267" name="Content Placeholder 2">
            <a:extLst>
              <a:ext uri="{FF2B5EF4-FFF2-40B4-BE49-F238E27FC236}">
                <a16:creationId xmlns:a16="http://schemas.microsoft.com/office/drawing/2014/main" id="{F2C78308-350A-B7B6-EBC5-5D9CCBE6BA4A}"/>
              </a:ext>
            </a:extLst>
          </p:cNvPr>
          <p:cNvSpPr>
            <a:spLocks noGrp="1"/>
          </p:cNvSpPr>
          <p:nvPr>
            <p:ph idx="1"/>
          </p:nvPr>
        </p:nvSpPr>
        <p:spPr/>
        <p:txBody>
          <a:bodyPr/>
          <a:lstStyle/>
          <a:p>
            <a:pPr>
              <a:spcAft>
                <a:spcPts val="800"/>
              </a:spcAft>
            </a:pPr>
            <a:r>
              <a:rPr lang="en-US" altLang="en-US" sz="2400" dirty="0">
                <a:ea typeface="ＭＳ Ｐゴシック" panose="020B0600070205080204" pitchFamily="34" charset="-128"/>
              </a:rPr>
              <a:t>FY 2024 Upcoming Focus Areas </a:t>
            </a:r>
          </a:p>
          <a:p>
            <a:pPr>
              <a:spcAft>
                <a:spcPts val="800"/>
              </a:spcAft>
            </a:pPr>
            <a:r>
              <a:rPr lang="en-US" altLang="en-US" sz="2200" dirty="0">
                <a:ea typeface="ＭＳ Ｐゴシック" panose="020B0600070205080204" pitchFamily="34" charset="-128"/>
              </a:rPr>
              <a:t>Continued progress on Best Practices manual to share with all Designated Psychologists including forms, processes</a:t>
            </a:r>
          </a:p>
          <a:p>
            <a:pPr lvl="1">
              <a:spcAft>
                <a:spcPts val="800"/>
              </a:spcAft>
            </a:pPr>
            <a:r>
              <a:rPr lang="en-US" altLang="en-US" sz="2000" dirty="0">
                <a:ea typeface="ＭＳ Ｐゴシック" panose="020B0600070205080204" pitchFamily="34" charset="-128"/>
              </a:rPr>
              <a:t>Continued education and benchmarking: Targeting psychological safety, violence prevention, suicide prevention, cognitive assessment</a:t>
            </a:r>
          </a:p>
        </p:txBody>
      </p:sp>
      <p:sp>
        <p:nvSpPr>
          <p:cNvPr id="11268" name="Slide Number Placeholder 3">
            <a:extLst>
              <a:ext uri="{FF2B5EF4-FFF2-40B4-BE49-F238E27FC236}">
                <a16:creationId xmlns:a16="http://schemas.microsoft.com/office/drawing/2014/main" id="{91200B90-4A41-AC7C-21B3-431DD7AF719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E6877F2-3512-4185-9F2A-B8A3CCAA15D4}" type="slidenum">
              <a:rPr lang="en-US" altLang="en-US"/>
              <a:pPr/>
              <a:t>23</a:t>
            </a:fld>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6756D9B3-2A61-CF66-BD4F-EFE77FD65938}"/>
              </a:ext>
            </a:extLst>
          </p:cNvPr>
          <p:cNvSpPr>
            <a:spLocks noGrp="1" noChangeArrowheads="1"/>
          </p:cNvSpPr>
          <p:nvPr>
            <p:ph type="title"/>
          </p:nvPr>
        </p:nvSpPr>
        <p:spPr>
          <a:xfrm>
            <a:off x="609600" y="228600"/>
            <a:ext cx="7696200" cy="884238"/>
          </a:xfrm>
        </p:spPr>
        <p:txBody>
          <a:bodyPr/>
          <a:lstStyle/>
          <a:p>
            <a:r>
              <a:rPr lang="en-US" altLang="en-US" sz="3200" dirty="0">
                <a:ea typeface="ＭＳ Ｐゴシック" panose="020B0600070205080204" pitchFamily="34" charset="-128"/>
              </a:rPr>
              <a:t>Worker Safety &amp; Health </a:t>
            </a:r>
            <a:br>
              <a:rPr lang="en-US" altLang="en-US"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IH, Safety &amp; Chemical Management</a:t>
            </a:r>
          </a:p>
        </p:txBody>
      </p:sp>
      <p:sp>
        <p:nvSpPr>
          <p:cNvPr id="18434" name="Content Placeholder 2">
            <a:extLst>
              <a:ext uri="{FF2B5EF4-FFF2-40B4-BE49-F238E27FC236}">
                <a16:creationId xmlns:a16="http://schemas.microsoft.com/office/drawing/2014/main" id="{BDF65E66-F34C-22B6-A1C9-1DB8704616AE}"/>
              </a:ext>
            </a:extLst>
          </p:cNvPr>
          <p:cNvSpPr>
            <a:spLocks noGrp="1"/>
          </p:cNvSpPr>
          <p:nvPr>
            <p:ph idx="1"/>
          </p:nvPr>
        </p:nvSpPr>
        <p:spPr>
          <a:xfrm>
            <a:off x="609600" y="1371600"/>
            <a:ext cx="8229600" cy="4411662"/>
          </a:xfrm>
        </p:spPr>
        <p:txBody>
          <a:bodyPr/>
          <a:lstStyle/>
          <a:p>
            <a:pPr>
              <a:spcAft>
                <a:spcPts val="800"/>
              </a:spcAft>
              <a:buFont typeface="Wingdings" panose="05000000000000000000" pitchFamily="2" charset="2"/>
              <a:buChar char=""/>
              <a:defRPr/>
            </a:pPr>
            <a:r>
              <a:rPr lang="en-US" altLang="en-US" sz="2400" dirty="0">
                <a:ea typeface="ＭＳ Ｐゴシック" panose="020B0600070205080204" pitchFamily="34" charset="-128"/>
              </a:rPr>
              <a:t>Engaging other WS&amp;H CoP such as Occ Med</a:t>
            </a:r>
          </a:p>
          <a:p>
            <a:pPr>
              <a:spcAft>
                <a:spcPts val="800"/>
              </a:spcAft>
              <a:buFont typeface="Wingdings" panose="05000000000000000000" pitchFamily="2" charset="2"/>
              <a:buChar char=""/>
              <a:defRPr/>
            </a:pPr>
            <a:r>
              <a:rPr lang="en-US" altLang="en-US" sz="2400" dirty="0">
                <a:ea typeface="ＭＳ Ｐゴシック" panose="020B0600070205080204" pitchFamily="34" charset="-128"/>
              </a:rPr>
              <a:t>Strong participation in the 3 monthly meetings</a:t>
            </a:r>
          </a:p>
          <a:p>
            <a:pPr lvl="1">
              <a:spcAft>
                <a:spcPts val="800"/>
              </a:spcAft>
              <a:buFont typeface="Wingdings" panose="05000000000000000000" pitchFamily="2" charset="2"/>
              <a:buChar char=""/>
              <a:defRPr/>
            </a:pPr>
            <a:r>
              <a:rPr lang="en-US" altLang="en-US" sz="2000" dirty="0">
                <a:ea typeface="ＭＳ Ｐゴシック" panose="020B0600070205080204" pitchFamily="34" charset="-128"/>
              </a:rPr>
              <a:t>Topic area meetings involve technical discussion and benchmarking round tables</a:t>
            </a:r>
          </a:p>
          <a:p>
            <a:pPr lvl="1">
              <a:spcAft>
                <a:spcPts val="800"/>
              </a:spcAft>
              <a:buFont typeface="Wingdings" panose="05000000000000000000" pitchFamily="2" charset="2"/>
              <a:buChar char=""/>
              <a:defRPr/>
            </a:pPr>
            <a:r>
              <a:rPr lang="en-US" altLang="en-US" sz="2000" dirty="0">
                <a:ea typeface="ＭＳ Ｐゴシック" panose="020B0600070205080204" pitchFamily="34" charset="-128"/>
              </a:rPr>
              <a:t>Full IHSCM CoP meets monthly, focusing on tracking projects and rolling up information from the more technical topic area meetings:</a:t>
            </a:r>
          </a:p>
          <a:p>
            <a:pPr lvl="1">
              <a:spcAft>
                <a:spcPts val="800"/>
              </a:spcAft>
              <a:buFont typeface="Wingdings" panose="05000000000000000000" pitchFamily="2" charset="2"/>
              <a:buChar char=""/>
              <a:defRPr/>
            </a:pPr>
            <a:r>
              <a:rPr lang="en-US" altLang="en-US" sz="2000" dirty="0">
                <a:ea typeface="ＭＳ Ｐゴシック" panose="020B0600070205080204" pitchFamily="34" charset="-128"/>
              </a:rPr>
              <a:t>Monthly Industrial Hygiene/Occupational Safety topic area meeting.</a:t>
            </a:r>
          </a:p>
          <a:p>
            <a:pPr lvl="1">
              <a:spcAft>
                <a:spcPts val="800"/>
              </a:spcAft>
              <a:buFont typeface="Wingdings" panose="05000000000000000000" pitchFamily="2" charset="2"/>
              <a:buChar char=""/>
              <a:defRPr/>
            </a:pPr>
            <a:r>
              <a:rPr lang="en-US" altLang="en-US" sz="2000" dirty="0">
                <a:ea typeface="ＭＳ Ｐゴシック" panose="020B0600070205080204" pitchFamily="34" charset="-128"/>
              </a:rPr>
              <a:t>Monthly Chemical management topic area meeting</a:t>
            </a:r>
          </a:p>
          <a:p>
            <a:pPr marL="693737" lvl="2" indent="0">
              <a:spcAft>
                <a:spcPts val="800"/>
              </a:spcAft>
              <a:buFont typeface="Wingdings" pitchFamily="2" charset="2"/>
              <a:buNone/>
              <a:defRPr/>
            </a:pPr>
            <a:endParaRPr lang="en-US" altLang="en-US" sz="1800" i="1" dirty="0">
              <a:ea typeface="ＭＳ Ｐゴシック" panose="020B0600070205080204" pitchFamily="34" charset="-128"/>
            </a:endParaRPr>
          </a:p>
          <a:p>
            <a:pPr marL="693737" lvl="2" indent="0">
              <a:spcAft>
                <a:spcPts val="800"/>
              </a:spcAft>
              <a:buFont typeface="Wingdings" pitchFamily="2" charset="2"/>
              <a:buNone/>
              <a:defRPr/>
            </a:pPr>
            <a:endParaRPr lang="en-US" altLang="en-US" sz="2800" dirty="0">
              <a:ea typeface="ＭＳ Ｐゴシック" panose="020B0600070205080204" pitchFamily="34" charset="-128"/>
            </a:endParaRPr>
          </a:p>
        </p:txBody>
      </p:sp>
      <p:sp>
        <p:nvSpPr>
          <p:cNvPr id="43012" name="Slide Number Placeholder 3">
            <a:extLst>
              <a:ext uri="{FF2B5EF4-FFF2-40B4-BE49-F238E27FC236}">
                <a16:creationId xmlns:a16="http://schemas.microsoft.com/office/drawing/2014/main" id="{E275F969-EB9E-0611-2F81-3F7773A8BB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1CEC6C1-360B-D442-9407-B7F3DD1EC0E2}" type="slidenum">
              <a:rPr lang="en-US" altLang="en-US" smtClean="0"/>
              <a:pPr/>
              <a:t>24</a:t>
            </a:fld>
            <a:endParaRPr lang="en-US"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3E79E6AA-371D-E47B-EEB4-4AA75333F89D}"/>
              </a:ext>
            </a:extLst>
          </p:cNvPr>
          <p:cNvSpPr>
            <a:spLocks noGrp="1" noChangeArrowheads="1"/>
          </p:cNvSpPr>
          <p:nvPr>
            <p:ph type="title"/>
          </p:nvPr>
        </p:nvSpPr>
        <p:spPr>
          <a:xfrm>
            <a:off x="457200" y="-285750"/>
            <a:ext cx="7543800" cy="1295400"/>
          </a:xfrm>
        </p:spPr>
        <p:txBody>
          <a:bodyPr/>
          <a:lstStyle/>
          <a:p>
            <a:r>
              <a:rPr lang="en-US" altLang="en-US" sz="3200" dirty="0">
                <a:ea typeface="ＭＳ Ｐゴシック" panose="020B0600070205080204" pitchFamily="34" charset="-128"/>
              </a:rPr>
              <a:t>Worker Safety &amp; Health </a:t>
            </a:r>
            <a:br>
              <a:rPr lang="en-US" altLang="en-US"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IH, Safety &amp; Chemical Management</a:t>
            </a:r>
            <a:endParaRPr lang="en-US" altLang="en-US" sz="2400" i="1" dirty="0">
              <a:ea typeface="ＭＳ Ｐゴシック" panose="020B0600070205080204" pitchFamily="34" charset="-128"/>
            </a:endParaRPr>
          </a:p>
        </p:txBody>
      </p:sp>
      <p:sp>
        <p:nvSpPr>
          <p:cNvPr id="18434" name="Content Placeholder 2">
            <a:extLst>
              <a:ext uri="{FF2B5EF4-FFF2-40B4-BE49-F238E27FC236}">
                <a16:creationId xmlns:a16="http://schemas.microsoft.com/office/drawing/2014/main" id="{A2A4F4AB-F47B-CEFC-BE04-CE37A607D497}"/>
              </a:ext>
            </a:extLst>
          </p:cNvPr>
          <p:cNvSpPr>
            <a:spLocks noGrp="1"/>
          </p:cNvSpPr>
          <p:nvPr>
            <p:ph idx="1"/>
          </p:nvPr>
        </p:nvSpPr>
        <p:spPr>
          <a:xfrm>
            <a:off x="457200" y="1295400"/>
            <a:ext cx="8458200" cy="5562600"/>
          </a:xfrm>
        </p:spPr>
        <p:txBody>
          <a:bodyPr/>
          <a:lstStyle/>
          <a:p>
            <a:pPr marL="347663" lvl="1">
              <a:spcAft>
                <a:spcPts val="800"/>
              </a:spcAft>
              <a:buClr>
                <a:srgbClr val="002060"/>
              </a:buClr>
              <a:defRPr/>
            </a:pPr>
            <a:r>
              <a:rPr lang="en-US" altLang="en-US" sz="2400" dirty="0">
                <a:ea typeface="ＭＳ Ｐゴシック" panose="020B0600070205080204" pitchFamily="34" charset="-128"/>
              </a:rPr>
              <a:t>Focus Areas </a:t>
            </a:r>
          </a:p>
          <a:p>
            <a:pPr marL="642938" lvl="2">
              <a:spcAft>
                <a:spcPts val="800"/>
              </a:spcAft>
              <a:buClr>
                <a:schemeClr val="accent6"/>
              </a:buClr>
              <a:defRPr/>
            </a:pPr>
            <a:r>
              <a:rPr lang="en-US" altLang="en-US" sz="2200" dirty="0">
                <a:ea typeface="ＭＳ Ｐゴシック" panose="020B0600070205080204" pitchFamily="34" charset="-128"/>
              </a:rPr>
              <a:t>Three new Task Teams developed for FY 2024. These teams will develop best practices/white papers on:</a:t>
            </a:r>
          </a:p>
          <a:p>
            <a:pPr lvl="3">
              <a:spcAft>
                <a:spcPts val="800"/>
              </a:spcAft>
              <a:buClr>
                <a:schemeClr val="accent1"/>
              </a:buClr>
              <a:buFont typeface="Wingdings" panose="05000000000000000000" pitchFamily="2" charset="2"/>
              <a:buChar char=""/>
              <a:defRPr/>
            </a:pPr>
            <a:r>
              <a:rPr lang="en-US" altLang="en-US" dirty="0">
                <a:ea typeface="ＭＳ Ｐゴシック" panose="020B0600070205080204" pitchFamily="34" charset="-128"/>
              </a:rPr>
              <a:t>Chemical barcoding</a:t>
            </a:r>
          </a:p>
          <a:p>
            <a:pPr lvl="3">
              <a:spcAft>
                <a:spcPts val="800"/>
              </a:spcAft>
              <a:buClr>
                <a:schemeClr val="accent1"/>
              </a:buClr>
              <a:buFont typeface="Wingdings" panose="05000000000000000000" pitchFamily="2" charset="2"/>
              <a:buChar char=""/>
              <a:defRPr/>
            </a:pPr>
            <a:r>
              <a:rPr lang="en-US" altLang="en-US" dirty="0">
                <a:ea typeface="ＭＳ Ｐゴシック" panose="020B0600070205080204" pitchFamily="34" charset="-128"/>
              </a:rPr>
              <a:t>Nano material monitoring</a:t>
            </a:r>
          </a:p>
          <a:p>
            <a:pPr lvl="3">
              <a:spcAft>
                <a:spcPts val="800"/>
              </a:spcAft>
              <a:buClr>
                <a:schemeClr val="accent1"/>
              </a:buClr>
              <a:buFont typeface="Wingdings" panose="05000000000000000000" pitchFamily="2" charset="2"/>
              <a:buChar char=""/>
              <a:defRPr/>
            </a:pPr>
            <a:r>
              <a:rPr lang="en-US" altLang="en-US" dirty="0">
                <a:ea typeface="ＭＳ Ｐゴシック" panose="020B0600070205080204" pitchFamily="34" charset="-128"/>
              </a:rPr>
              <a:t>SDS Verification</a:t>
            </a:r>
          </a:p>
          <a:p>
            <a:pPr marL="685800" lvl="2">
              <a:spcAft>
                <a:spcPts val="800"/>
              </a:spcAft>
              <a:buClr>
                <a:schemeClr val="accent6"/>
              </a:buClr>
              <a:defRPr/>
            </a:pPr>
            <a:r>
              <a:rPr lang="en-US" altLang="en-US" sz="2200" dirty="0">
                <a:ea typeface="ＭＳ Ｐゴシック" panose="020B0600070205080204" pitchFamily="34" charset="-128"/>
              </a:rPr>
              <a:t>Consistent cloud storage strategy to use across CoPs</a:t>
            </a:r>
          </a:p>
          <a:p>
            <a:pPr marL="685800" lvl="2" eaLnBrk="1" hangingPunct="1">
              <a:spcAft>
                <a:spcPts val="800"/>
              </a:spcAft>
              <a:buClr>
                <a:schemeClr val="accent6"/>
              </a:buClr>
              <a:buFont typeface="Wingdings" panose="05000000000000000000" pitchFamily="2" charset="2"/>
              <a:buChar char=""/>
            </a:pPr>
            <a:r>
              <a:rPr lang="en-US" altLang="en-US" sz="2200" dirty="0">
                <a:ea typeface="ＭＳ Ｐゴシック" panose="020B0600070205080204" pitchFamily="34" charset="-128"/>
              </a:rPr>
              <a:t>Benchmarking survey program</a:t>
            </a:r>
          </a:p>
          <a:p>
            <a:pPr lvl="3" eaLnBrk="1" hangingPunct="1">
              <a:spcAft>
                <a:spcPts val="800"/>
              </a:spcAft>
              <a:buClr>
                <a:schemeClr val="accent1"/>
              </a:buClr>
              <a:buFont typeface="Wingdings" panose="05000000000000000000" pitchFamily="2" charset="2"/>
              <a:buChar char=""/>
            </a:pPr>
            <a:r>
              <a:rPr lang="en-US" altLang="en-US" dirty="0">
                <a:ea typeface="ＭＳ Ｐゴシック" panose="020B0600070205080204" pitchFamily="34" charset="-128"/>
              </a:rPr>
              <a:t>Enhanced roster developed with “smart sheets”</a:t>
            </a:r>
          </a:p>
          <a:p>
            <a:pPr lvl="3" eaLnBrk="1" hangingPunct="1">
              <a:spcAft>
                <a:spcPts val="800"/>
              </a:spcAft>
              <a:buClr>
                <a:schemeClr val="accent1"/>
              </a:buClr>
              <a:buFont typeface="Wingdings" panose="05000000000000000000" pitchFamily="2" charset="2"/>
              <a:buChar char=""/>
            </a:pPr>
            <a:r>
              <a:rPr lang="en-US" altLang="en-US" dirty="0">
                <a:ea typeface="ＭＳ Ｐゴシック" panose="020B0600070205080204" pitchFamily="34" charset="-128"/>
              </a:rPr>
              <a:t>Track specific SME roles and interests</a:t>
            </a:r>
          </a:p>
          <a:p>
            <a:pPr marL="685800" lvl="2" eaLnBrk="1" hangingPunct="1">
              <a:spcAft>
                <a:spcPts val="800"/>
              </a:spcAft>
              <a:buClr>
                <a:schemeClr val="accent6"/>
              </a:buClr>
              <a:buFont typeface="Wingdings" panose="05000000000000000000" pitchFamily="2" charset="2"/>
              <a:buChar char=""/>
            </a:pPr>
            <a:r>
              <a:rPr lang="en-US" altLang="en-US" sz="2000" dirty="0">
                <a:ea typeface="ＭＳ Ｐゴシック" panose="020B0600070205080204" pitchFamily="34" charset="-128"/>
              </a:rPr>
              <a:t>Collaboration with Occ Med on medical surveillance best practices and enrollment benchmarking</a:t>
            </a:r>
          </a:p>
          <a:p>
            <a:pPr marL="685800" lvl="2">
              <a:spcAft>
                <a:spcPts val="800"/>
              </a:spcAft>
              <a:buClr>
                <a:srgbClr val="002060"/>
              </a:buClr>
              <a:defRPr/>
            </a:pPr>
            <a:endParaRPr lang="en-US" altLang="en-US" sz="2200" dirty="0">
              <a:ea typeface="ＭＳ Ｐゴシック" panose="020B0600070205080204" pitchFamily="34" charset="-128"/>
            </a:endParaRPr>
          </a:p>
          <a:p>
            <a:pPr lvl="1">
              <a:spcAft>
                <a:spcPts val="800"/>
              </a:spcAft>
              <a:defRPr/>
            </a:pPr>
            <a:endParaRPr lang="en-US" altLang="en-US" sz="2300" dirty="0">
              <a:ea typeface="ＭＳ Ｐゴシック" panose="020B0600070205080204" pitchFamily="34" charset="-128"/>
            </a:endParaRPr>
          </a:p>
          <a:p>
            <a:pPr lvl="1">
              <a:defRPr/>
            </a:pPr>
            <a:endParaRPr lang="en-US" altLang="en-US" sz="2300" dirty="0">
              <a:ea typeface="ＭＳ Ｐゴシック" panose="020B0600070205080204" pitchFamily="34" charset="-128"/>
            </a:endParaRPr>
          </a:p>
          <a:p>
            <a:pPr lvl="1">
              <a:defRPr/>
            </a:pPr>
            <a:endParaRPr lang="en-US" altLang="en-US" sz="2000" dirty="0">
              <a:ea typeface="ＭＳ Ｐゴシック" panose="020B0600070205080204" pitchFamily="34" charset="-128"/>
            </a:endParaRPr>
          </a:p>
          <a:p>
            <a:pPr lvl="2">
              <a:defRPr/>
            </a:pPr>
            <a:endParaRPr lang="en-US" altLang="en-US" sz="1400" dirty="0">
              <a:ea typeface="ＭＳ Ｐゴシック" panose="020B0600070205080204" pitchFamily="34" charset="-128"/>
            </a:endParaRPr>
          </a:p>
          <a:p>
            <a:pPr marL="344487" lvl="1" indent="0">
              <a:buFont typeface="Wingdings" pitchFamily="2" charset="2"/>
              <a:buNone/>
              <a:defRPr/>
            </a:pPr>
            <a:endParaRPr lang="en-US" altLang="en-US" sz="2800" dirty="0">
              <a:ea typeface="ＭＳ Ｐゴシック" panose="020B0600070205080204" pitchFamily="34" charset="-128"/>
            </a:endParaRPr>
          </a:p>
        </p:txBody>
      </p:sp>
      <p:sp>
        <p:nvSpPr>
          <p:cNvPr id="44036" name="Slide Number Placeholder 3">
            <a:extLst>
              <a:ext uri="{FF2B5EF4-FFF2-40B4-BE49-F238E27FC236}">
                <a16:creationId xmlns:a16="http://schemas.microsoft.com/office/drawing/2014/main" id="{0F4EC232-2703-88E9-A9C0-AEFFF7F25E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9BC694F-B74F-9B4E-BE50-EC320DAFBAF1}" type="slidenum">
              <a:rPr lang="en-US" altLang="en-US" smtClean="0"/>
              <a:pPr/>
              <a:t>25</a:t>
            </a:fld>
            <a:endParaRPr lang="en-US" altLang="en-US" dirty="0"/>
          </a:p>
        </p:txBody>
      </p:sp>
    </p:spTree>
    <p:extLst>
      <p:ext uri="{BB962C8B-B14F-4D97-AF65-F5344CB8AC3E}">
        <p14:creationId xmlns:p14="http://schemas.microsoft.com/office/powerpoint/2010/main" val="1235748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747B4186-10C6-C8E0-6269-315DFBF8DB6A}"/>
              </a:ext>
            </a:extLst>
          </p:cNvPr>
          <p:cNvSpPr>
            <a:spLocks noGrp="1"/>
          </p:cNvSpPr>
          <p:nvPr>
            <p:ph idx="1"/>
          </p:nvPr>
        </p:nvSpPr>
        <p:spPr>
          <a:xfrm>
            <a:off x="457200" y="1570038"/>
            <a:ext cx="8305800" cy="5135562"/>
          </a:xfrm>
        </p:spPr>
        <p:txBody>
          <a:bodyPr/>
          <a:lstStyle/>
          <a:p>
            <a:pPr>
              <a:spcBef>
                <a:spcPts val="500"/>
              </a:spcBef>
              <a:spcAft>
                <a:spcPts val="800"/>
              </a:spcAft>
              <a:defRPr/>
            </a:pPr>
            <a:r>
              <a:rPr lang="en-US" altLang="en-US" sz="2400" dirty="0">
                <a:ea typeface="ＭＳ Ｐゴシック" panose="020B0600070205080204" pitchFamily="34" charset="-128"/>
              </a:rPr>
              <a:t>Initiatives</a:t>
            </a:r>
          </a:p>
          <a:p>
            <a:pPr lvl="1">
              <a:spcBef>
                <a:spcPts val="500"/>
              </a:spcBef>
              <a:spcAft>
                <a:spcPts val="800"/>
              </a:spcAft>
              <a:defRPr/>
            </a:pPr>
            <a:r>
              <a:rPr lang="en-US" altLang="en-US" sz="2000" dirty="0">
                <a:ea typeface="ＭＳ Ｐゴシック" panose="020B0600070205080204" pitchFamily="34" charset="-128"/>
              </a:rPr>
              <a:t>The Laser Safety CoP currently has 44 members from 21 DOE Labs</a:t>
            </a:r>
          </a:p>
          <a:p>
            <a:pPr lvl="1">
              <a:spcBef>
                <a:spcPts val="500"/>
              </a:spcBef>
              <a:spcAft>
                <a:spcPts val="800"/>
              </a:spcAft>
              <a:defRPr/>
            </a:pPr>
            <a:r>
              <a:rPr lang="en-US" altLang="en-US" sz="2000" dirty="0">
                <a:ea typeface="ＭＳ Ｐゴシック" panose="020B0600070205080204" pitchFamily="34" charset="-128"/>
              </a:rPr>
              <a:t>Returning to ‘normal’ activities after Covid </a:t>
            </a:r>
          </a:p>
          <a:p>
            <a:pPr lvl="2">
              <a:spcBef>
                <a:spcPts val="500"/>
              </a:spcBef>
              <a:spcAft>
                <a:spcPts val="800"/>
              </a:spcAft>
              <a:defRPr/>
            </a:pPr>
            <a:r>
              <a:rPr lang="en-US" altLang="en-US" sz="1700" dirty="0">
                <a:ea typeface="ＭＳ Ｐゴシック" panose="020B0600070205080204" pitchFamily="34" charset="-128"/>
              </a:rPr>
              <a:t>Quarterly conference calls</a:t>
            </a:r>
          </a:p>
          <a:p>
            <a:pPr lvl="2">
              <a:spcBef>
                <a:spcPts val="500"/>
              </a:spcBef>
              <a:spcAft>
                <a:spcPts val="800"/>
              </a:spcAft>
              <a:defRPr/>
            </a:pPr>
            <a:r>
              <a:rPr lang="en-US" altLang="en-US" sz="1700" dirty="0">
                <a:ea typeface="ＭＳ Ｐゴシック" panose="020B0600070205080204" pitchFamily="34" charset="-128"/>
              </a:rPr>
              <a:t>In-person meetings at the DOE Laser Safety Officer (LSO) Workshop, International Laser Safety Conference (ILSC</a:t>
            </a:r>
            <a:r>
              <a:rPr lang="en-US" altLang="en-US" sz="1900" dirty="0">
                <a:ea typeface="ＭＳ Ｐゴシック" panose="020B0600070205080204" pitchFamily="34" charset="-128"/>
              </a:rPr>
              <a:t>)</a:t>
            </a:r>
          </a:p>
          <a:p>
            <a:pPr lvl="1">
              <a:spcBef>
                <a:spcPts val="500"/>
              </a:spcBef>
              <a:spcAft>
                <a:spcPts val="800"/>
              </a:spcAft>
              <a:buFont typeface="Wingdings" panose="05000000000000000000" pitchFamily="2" charset="2"/>
              <a:buChar char=""/>
              <a:tabLst>
                <a:tab pos="457200" algn="l"/>
              </a:tabLst>
              <a:defRPr/>
            </a:pPr>
            <a:r>
              <a:rPr lang="en-US" sz="2000" dirty="0">
                <a:ea typeface="ＭＳ Ｐゴシック" panose="020B0600070205080204" pitchFamily="34" charset="-128"/>
              </a:rPr>
              <a:t>Evaluation of ANSI Z136.1-2022 and comparison with Z136.1-2014 and Z136.8-2021</a:t>
            </a:r>
          </a:p>
          <a:p>
            <a:pPr>
              <a:spcBef>
                <a:spcPts val="500"/>
              </a:spcBef>
              <a:spcAft>
                <a:spcPts val="800"/>
              </a:spcAft>
              <a:buFont typeface="Wingdings" panose="05000000000000000000" pitchFamily="2" charset="2"/>
              <a:buChar char=""/>
              <a:tabLst>
                <a:tab pos="457200" algn="l"/>
              </a:tabLst>
              <a:defRPr/>
            </a:pPr>
            <a:r>
              <a:rPr lang="en-US" sz="2200" dirty="0">
                <a:ea typeface="ＭＳ Ｐゴシック" panose="020B0600070205080204" pitchFamily="34" charset="-128"/>
              </a:rPr>
              <a:t>Laser Notice 25 White Paper </a:t>
            </a:r>
          </a:p>
          <a:p>
            <a:pPr lvl="1">
              <a:spcBef>
                <a:spcPts val="500"/>
              </a:spcBef>
              <a:spcAft>
                <a:spcPts val="800"/>
              </a:spcAft>
              <a:buFont typeface="Wingdings" panose="05000000000000000000" pitchFamily="2" charset="2"/>
              <a:buChar char=""/>
              <a:tabLst>
                <a:tab pos="457200" algn="l"/>
              </a:tabLst>
              <a:defRPr/>
            </a:pPr>
            <a:r>
              <a:rPr lang="en-US" sz="2000" dirty="0">
                <a:ea typeface="ＭＳ Ｐゴシック" panose="020B0600070205080204" pitchFamily="34" charset="-128"/>
              </a:rPr>
              <a:t>This was a separate project requested by headquarters and outside our normal work packages</a:t>
            </a:r>
          </a:p>
          <a:p>
            <a:pPr>
              <a:lnSpc>
                <a:spcPct val="107000"/>
              </a:lnSpc>
              <a:spcBef>
                <a:spcPts val="0"/>
              </a:spcBef>
              <a:spcAft>
                <a:spcPts val="800"/>
              </a:spcAft>
              <a:buFont typeface="Wingdings" panose="05000000000000000000" pitchFamily="2" charset="2"/>
              <a:buChar char=""/>
              <a:tabLst>
                <a:tab pos="457200" algn="l"/>
              </a:tabLst>
              <a:defRPr/>
            </a:pPr>
            <a:endParaRPr lang="en-US" sz="2400" dirty="0">
              <a:ea typeface="ＭＳ Ｐゴシック" panose="020B0600070205080204" pitchFamily="34" charset="-128"/>
            </a:endParaRPr>
          </a:p>
          <a:p>
            <a:pPr lvl="1">
              <a:defRPr/>
            </a:pPr>
            <a:endParaRPr lang="en-US" altLang="en-US" dirty="0">
              <a:ea typeface="ＭＳ Ｐゴシック" panose="020B0600070205080204" pitchFamily="34" charset="-128"/>
            </a:endParaRPr>
          </a:p>
          <a:p>
            <a:pPr lvl="1">
              <a:defRPr/>
            </a:pPr>
            <a:endParaRPr lang="en-US" altLang="en-US" dirty="0">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id="{ACA95DD7-21AA-CD4D-A491-7CD52ADEBB1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3CAA0AA-77D2-4C17-B907-0578062A6882}" type="slidenum">
              <a:rPr lang="en-US" altLang="en-US" smtClean="0"/>
              <a:pPr/>
              <a:t>26</a:t>
            </a:fld>
            <a:endParaRPr lang="en-US" altLang="en-US"/>
          </a:p>
        </p:txBody>
      </p:sp>
      <p:sp>
        <p:nvSpPr>
          <p:cNvPr id="3" name="Title 1">
            <a:extLst>
              <a:ext uri="{FF2B5EF4-FFF2-40B4-BE49-F238E27FC236}">
                <a16:creationId xmlns:a16="http://schemas.microsoft.com/office/drawing/2014/main" id="{5B466B34-C9D1-3BF1-770B-FD036E0AD43E}"/>
              </a:ext>
            </a:extLst>
          </p:cNvPr>
          <p:cNvSpPr>
            <a:spLocks noGrp="1" noChangeArrowheads="1"/>
          </p:cNvSpPr>
          <p:nvPr>
            <p:ph type="title"/>
          </p:nvPr>
        </p:nvSpPr>
        <p:spPr>
          <a:xfrm>
            <a:off x="457200" y="122238"/>
            <a:ext cx="7543800" cy="1020762"/>
          </a:xfrm>
        </p:spPr>
        <p:txBody>
          <a:bodyPr/>
          <a:lstStyle/>
          <a:p>
            <a:r>
              <a:rPr lang="en-US" altLang="en-US" sz="3200" dirty="0">
                <a:ea typeface="ＭＳ Ｐゴシック" panose="020B0600070205080204" pitchFamily="34" charset="-128"/>
              </a:rPr>
              <a:t>Worker Safety &amp; Health</a:t>
            </a:r>
            <a:br>
              <a:rPr lang="en-US" altLang="en-US" sz="3600"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Laser Safety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B3E118AA-3DD0-44CC-DFFC-92FF9DEDC9F8}"/>
              </a:ext>
            </a:extLst>
          </p:cNvPr>
          <p:cNvSpPr>
            <a:spLocks noGrp="1" noChangeArrowheads="1"/>
          </p:cNvSpPr>
          <p:nvPr>
            <p:ph type="title"/>
          </p:nvPr>
        </p:nvSpPr>
        <p:spPr/>
        <p:txBody>
          <a:bodyPr/>
          <a:lstStyle/>
          <a:p>
            <a:pPr eaLnBrk="1" hangingPunct="1"/>
            <a:br>
              <a:rPr lang="en-US" altLang="en-US" sz="3600" dirty="0">
                <a:ea typeface="ＭＳ Ｐゴシック" panose="020B0600070205080204" pitchFamily="34" charset="-128"/>
              </a:rPr>
            </a:br>
            <a:endParaRPr lang="en-US" altLang="en-US" sz="3200" dirty="0">
              <a:ea typeface="ＭＳ Ｐゴシック" panose="020B0600070205080204" pitchFamily="34" charset="-128"/>
            </a:endParaRPr>
          </a:p>
        </p:txBody>
      </p:sp>
      <p:sp>
        <p:nvSpPr>
          <p:cNvPr id="10243" name="Content Placeholder 2">
            <a:extLst>
              <a:ext uri="{FF2B5EF4-FFF2-40B4-BE49-F238E27FC236}">
                <a16:creationId xmlns:a16="http://schemas.microsoft.com/office/drawing/2014/main" id="{599DE133-BF9A-10DF-90CB-32BD8BA745C2}"/>
              </a:ext>
            </a:extLst>
          </p:cNvPr>
          <p:cNvSpPr>
            <a:spLocks noGrp="1" noChangeArrowheads="1"/>
          </p:cNvSpPr>
          <p:nvPr>
            <p:ph idx="1"/>
          </p:nvPr>
        </p:nvSpPr>
        <p:spPr>
          <a:xfrm>
            <a:off x="304800" y="1379538"/>
            <a:ext cx="8667750" cy="5657214"/>
          </a:xfrm>
        </p:spPr>
        <p:txBody>
          <a:bodyPr/>
          <a:lstStyle/>
          <a:p>
            <a:pPr marL="287338" lvl="2" indent="-277813" eaLnBrk="1" hangingPunct="1">
              <a:spcBef>
                <a:spcPts val="300"/>
              </a:spcBef>
              <a:spcAft>
                <a:spcPts val="400"/>
              </a:spcAft>
              <a:buClr>
                <a:srgbClr val="002060"/>
              </a:buClr>
            </a:pPr>
            <a:r>
              <a:rPr lang="en-US" altLang="en-US" sz="2400" dirty="0">
                <a:ea typeface="ＭＳ Ｐゴシック" panose="020B0600070205080204" pitchFamily="34" charset="-128"/>
              </a:rPr>
              <a:t>Key Achievements</a:t>
            </a:r>
          </a:p>
          <a:p>
            <a:pPr marL="642938" lvl="2" eaLnBrk="1" hangingPunct="1">
              <a:spcBef>
                <a:spcPts val="300"/>
              </a:spcBef>
              <a:spcAft>
                <a:spcPts val="400"/>
              </a:spcAft>
              <a:buClr>
                <a:schemeClr val="accent6"/>
              </a:buClr>
            </a:pPr>
            <a:r>
              <a:rPr lang="en-US" altLang="en-US" sz="1900" dirty="0">
                <a:ea typeface="ＭＳ Ｐゴシック" panose="020B0600070205080204" pitchFamily="34" charset="-128"/>
              </a:rPr>
              <a:t>WS&amp;H-LS-23-01- ANSI Z136.1-2014 Control Requirements Benchmarking</a:t>
            </a:r>
          </a:p>
          <a:p>
            <a:pPr marL="642938" lvl="2" eaLnBrk="1" hangingPunct="1">
              <a:spcBef>
                <a:spcPts val="300"/>
              </a:spcBef>
              <a:spcAft>
                <a:spcPts val="400"/>
              </a:spcAft>
              <a:buClr>
                <a:schemeClr val="accent6"/>
              </a:buClr>
            </a:pPr>
            <a:r>
              <a:rPr lang="en-US" altLang="en-US" sz="1900" dirty="0">
                <a:ea typeface="ＭＳ Ｐゴシック" panose="020B0600070205080204" pitchFamily="34" charset="-128"/>
              </a:rPr>
              <a:t>Benchmark additional control requirements from ANSI Z136.1-2014 and revise “</a:t>
            </a:r>
            <a:r>
              <a:rPr lang="en-US" altLang="en-US" sz="1900" i="1" dirty="0">
                <a:ea typeface="ＭＳ Ｐゴシック" panose="020B0600070205080204" pitchFamily="34" charset="-128"/>
              </a:rPr>
              <a:t>Guidance on Laser Safety Requirements”</a:t>
            </a:r>
          </a:p>
          <a:p>
            <a:pPr marL="642938" lvl="2" eaLnBrk="1" hangingPunct="1">
              <a:spcBef>
                <a:spcPts val="300"/>
              </a:spcBef>
              <a:spcAft>
                <a:spcPts val="400"/>
              </a:spcAft>
              <a:buClr>
                <a:schemeClr val="accent6"/>
              </a:buClr>
            </a:pPr>
            <a:r>
              <a:rPr lang="en-US" altLang="en-US" sz="1900" dirty="0">
                <a:ea typeface="ＭＳ Ｐゴシック" panose="020B0600070205080204" pitchFamily="34" charset="-128"/>
              </a:rPr>
              <a:t>“</a:t>
            </a:r>
            <a:r>
              <a:rPr lang="en-US" altLang="en-US" sz="1900" i="1" dirty="0">
                <a:ea typeface="ＭＳ Ｐゴシック" panose="020B0600070205080204" pitchFamily="34" charset="-128"/>
              </a:rPr>
              <a:t>Guidance on Laser Safety Requirements” </a:t>
            </a:r>
            <a:r>
              <a:rPr lang="en-US" altLang="en-US" sz="1900" dirty="0">
                <a:ea typeface="ＭＳ Ｐゴシック" panose="020B0600070205080204" pitchFamily="34" charset="-128"/>
              </a:rPr>
              <a:t>was updated and presented at ILSC in March 2023.</a:t>
            </a:r>
          </a:p>
          <a:p>
            <a:pPr lvl="2">
              <a:spcBef>
                <a:spcPts val="300"/>
              </a:spcBef>
              <a:spcAft>
                <a:spcPts val="400"/>
              </a:spcAft>
              <a:buFont typeface="Wingdings" panose="05000000000000000000" pitchFamily="2" charset="2"/>
              <a:buChar char=""/>
              <a:tabLst>
                <a:tab pos="457200" algn="l"/>
              </a:tabLst>
              <a:defRPr/>
            </a:pPr>
            <a:r>
              <a:rPr lang="en-US" sz="2000" dirty="0">
                <a:ea typeface="ＭＳ Ｐゴシック" panose="020B0600070205080204" pitchFamily="34" charset="-128"/>
              </a:rPr>
              <a:t>Laser Notice 25 White Paper</a:t>
            </a:r>
          </a:p>
          <a:p>
            <a:pPr lvl="2" indent="-301625">
              <a:spcBef>
                <a:spcPts val="300"/>
              </a:spcBef>
              <a:spcAft>
                <a:spcPts val="400"/>
              </a:spcAft>
              <a:buFont typeface="Wingdings" panose="05000000000000000000" pitchFamily="2" charset="2"/>
              <a:buChar char=""/>
              <a:tabLst>
                <a:tab pos="457200" algn="l"/>
              </a:tabLst>
              <a:defRPr/>
            </a:pPr>
            <a:r>
              <a:rPr lang="en-US" sz="2000" dirty="0">
                <a:ea typeface="ＭＳ Ｐゴシック" panose="020B0600070205080204" pitchFamily="34" charset="-128"/>
              </a:rPr>
              <a:t>Draft to EHSS-11 containing recommendations for meeting the reporting requirements of FDA Notice 25urrently waiting for approval by EHSS-11 for publication and distribution</a:t>
            </a:r>
          </a:p>
          <a:p>
            <a:pPr marL="642938" lvl="2" indent="-342900">
              <a:spcBef>
                <a:spcPts val="300"/>
              </a:spcBef>
              <a:spcAft>
                <a:spcPts val="400"/>
              </a:spcAft>
              <a:buClr>
                <a:schemeClr val="accent6"/>
              </a:buClr>
              <a:buFont typeface="Wingdings" panose="05000000000000000000" pitchFamily="2" charset="2"/>
              <a:buChar char=""/>
              <a:tabLst>
                <a:tab pos="457200" algn="l"/>
              </a:tabLst>
              <a:defRPr/>
            </a:pPr>
            <a:r>
              <a:rPr lang="en-US" sz="1900" dirty="0">
                <a:ea typeface="ＭＳ Ｐゴシック" panose="020B0600070205080204" pitchFamily="34" charset="-128"/>
              </a:rPr>
              <a:t>Evaluation of ANSI Z136.1-2022 and comparison with Z136.1-2014 and Z136.8-2021</a:t>
            </a:r>
          </a:p>
          <a:p>
            <a:pPr marL="349250" lvl="1" indent="0">
              <a:lnSpc>
                <a:spcPct val="107000"/>
              </a:lnSpc>
              <a:spcBef>
                <a:spcPts val="0"/>
              </a:spcBef>
              <a:spcAft>
                <a:spcPts val="800"/>
              </a:spcAft>
              <a:buNone/>
              <a:tabLst>
                <a:tab pos="457200" algn="l"/>
              </a:tabLst>
              <a:defRPr/>
            </a:pPr>
            <a:endParaRPr lang="en-US" sz="2000" dirty="0">
              <a:ea typeface="ＭＳ Ｐゴシック" panose="020B0600070205080204" pitchFamily="34" charset="-128"/>
            </a:endParaRPr>
          </a:p>
          <a:p>
            <a:pPr marL="344487" lvl="1" indent="0" eaLnBrk="1" hangingPunct="1">
              <a:buClr>
                <a:srgbClr val="002060"/>
              </a:buClr>
              <a:buNone/>
            </a:pPr>
            <a:endParaRPr lang="en-US" altLang="en-US" sz="2400" dirty="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0896CDA7-8344-C6A0-08AC-1047832E19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E55292C-9CE9-4451-9354-F1E9A456CBF4}" type="slidenum">
              <a:rPr lang="en-US" altLang="en-US" smtClean="0"/>
              <a:pPr/>
              <a:t>27</a:t>
            </a:fld>
            <a:endParaRPr lang="en-US" altLang="en-US" dirty="0"/>
          </a:p>
        </p:txBody>
      </p:sp>
      <p:sp>
        <p:nvSpPr>
          <p:cNvPr id="3" name="Title 1">
            <a:extLst>
              <a:ext uri="{FF2B5EF4-FFF2-40B4-BE49-F238E27FC236}">
                <a16:creationId xmlns:a16="http://schemas.microsoft.com/office/drawing/2014/main" id="{5B4ECF56-9CFA-3BFB-2376-8B050E74B38A}"/>
              </a:ext>
            </a:extLst>
          </p:cNvPr>
          <p:cNvSpPr txBox="1">
            <a:spLocks noChangeArrowheads="1"/>
          </p:cNvSpPr>
          <p:nvPr/>
        </p:nvSpPr>
        <p:spPr bwMode="auto">
          <a:xfrm>
            <a:off x="609600" y="152718"/>
            <a:ext cx="75438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altLang="en-US" sz="3200" kern="0" dirty="0">
                <a:ea typeface="ＭＳ Ｐゴシック" panose="020B0600070205080204" pitchFamily="34" charset="-128"/>
              </a:rPr>
              <a:t>Worker Safety &amp; Health</a:t>
            </a:r>
            <a:br>
              <a:rPr lang="en-US" altLang="en-US" sz="3600" kern="0" dirty="0">
                <a:ea typeface="ＭＳ Ｐゴシック" panose="020B0600070205080204" pitchFamily="34" charset="-128"/>
              </a:rPr>
            </a:br>
            <a:r>
              <a:rPr lang="en-US" altLang="en-US" sz="2400" i="1" kern="0" dirty="0">
                <a:solidFill>
                  <a:srgbClr val="0070C0"/>
                </a:solidFill>
                <a:ea typeface="ＭＳ Ｐゴシック" panose="020B0600070205080204" pitchFamily="34" charset="-128"/>
              </a:rPr>
              <a:t>Laser Safety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a:extLst>
              <a:ext uri="{FF2B5EF4-FFF2-40B4-BE49-F238E27FC236}">
                <a16:creationId xmlns:a16="http://schemas.microsoft.com/office/drawing/2014/main" id="{3D587718-17E2-4B04-B5D2-47D8860E4FEC}"/>
              </a:ext>
            </a:extLst>
          </p:cNvPr>
          <p:cNvSpPr>
            <a:spLocks noGrp="1" noChangeArrowheads="1"/>
          </p:cNvSpPr>
          <p:nvPr>
            <p:ph idx="1"/>
          </p:nvPr>
        </p:nvSpPr>
        <p:spPr>
          <a:xfrm>
            <a:off x="457200" y="1719263"/>
            <a:ext cx="8229600" cy="4605337"/>
          </a:xfrm>
        </p:spPr>
        <p:txBody>
          <a:bodyPr/>
          <a:lstStyle/>
          <a:p>
            <a:pPr>
              <a:spcAft>
                <a:spcPts val="800"/>
              </a:spcAft>
            </a:pPr>
            <a:r>
              <a:rPr lang="en-US" altLang="en-US" sz="2400" dirty="0">
                <a:ea typeface="ＭＳ Ｐゴシック" panose="020B0600070205080204" pitchFamily="34" charset="-128"/>
              </a:rPr>
              <a:t>Focus Areas</a:t>
            </a:r>
          </a:p>
          <a:p>
            <a:pPr lvl="1">
              <a:spcAft>
                <a:spcPts val="800"/>
              </a:spcAft>
            </a:pPr>
            <a:r>
              <a:rPr lang="en-US" altLang="en-US" sz="2000" dirty="0">
                <a:ea typeface="ＭＳ Ｐゴシック" panose="020B0600070205080204" pitchFamily="34" charset="-128"/>
              </a:rPr>
              <a:t>Finish Evaluation of ANSI Z136.1-2022 and comparison with Z136.1-2014 and Z136.8-2021 </a:t>
            </a:r>
          </a:p>
          <a:p>
            <a:pPr lvl="1">
              <a:spcAft>
                <a:spcPts val="800"/>
              </a:spcAft>
            </a:pPr>
            <a:r>
              <a:rPr lang="en-US" altLang="en-US" sz="2000" dirty="0">
                <a:ea typeface="ＭＳ Ｐゴシック" panose="020B0600070205080204" pitchFamily="34" charset="-128"/>
              </a:rPr>
              <a:t>Conduct Laser Worker Survey to address programmatic changes in post-Covid environment</a:t>
            </a:r>
          </a:p>
          <a:p>
            <a:pPr lvl="1">
              <a:spcAft>
                <a:spcPts val="800"/>
              </a:spcAft>
            </a:pPr>
            <a:r>
              <a:rPr lang="en-US" altLang="en-US" sz="2000" dirty="0">
                <a:ea typeface="ＭＳ Ｐゴシック" panose="020B0600070205080204" pitchFamily="34" charset="-128"/>
              </a:rPr>
              <a:t>Hold an in-person Laser Safety CoP Meeting in conjunction with the 2024</a:t>
            </a:r>
            <a:r>
              <a:rPr lang="en-US" altLang="en-US" sz="2400" dirty="0">
                <a:ea typeface="ＭＳ Ｐゴシック" panose="020B0600070205080204" pitchFamily="34" charset="-128"/>
              </a:rPr>
              <a:t> </a:t>
            </a:r>
            <a:r>
              <a:rPr lang="en-US" altLang="en-US" sz="2000" dirty="0">
                <a:ea typeface="ＭＳ Ｐゴシック" panose="020B0600070205080204" pitchFamily="34" charset="-128"/>
              </a:rPr>
              <a:t>DOE Laser Safety Officer Workshop</a:t>
            </a:r>
          </a:p>
        </p:txBody>
      </p:sp>
      <p:sp>
        <p:nvSpPr>
          <p:cNvPr id="14340" name="Slide Number Placeholder 3">
            <a:extLst>
              <a:ext uri="{FF2B5EF4-FFF2-40B4-BE49-F238E27FC236}">
                <a16:creationId xmlns:a16="http://schemas.microsoft.com/office/drawing/2014/main" id="{A4DFB6D4-0C92-10AA-F515-936D68E4E2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5326D4B-6BE7-4370-A38D-2D4BC01C8C4D}" type="slidenum">
              <a:rPr lang="en-US" altLang="en-US" smtClean="0"/>
              <a:pPr/>
              <a:t>28</a:t>
            </a:fld>
            <a:endParaRPr lang="en-US" altLang="en-US"/>
          </a:p>
        </p:txBody>
      </p:sp>
      <p:sp>
        <p:nvSpPr>
          <p:cNvPr id="3" name="Title 1">
            <a:extLst>
              <a:ext uri="{FF2B5EF4-FFF2-40B4-BE49-F238E27FC236}">
                <a16:creationId xmlns:a16="http://schemas.microsoft.com/office/drawing/2014/main" id="{E4D1F993-7060-4D88-426F-93855AA694DF}"/>
              </a:ext>
            </a:extLst>
          </p:cNvPr>
          <p:cNvSpPr txBox="1">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altLang="en-US" sz="3200" kern="0" dirty="0">
                <a:ea typeface="ＭＳ Ｐゴシック" panose="020B0600070205080204" pitchFamily="34" charset="-128"/>
              </a:rPr>
              <a:t>Worker Safety &amp; Health</a:t>
            </a:r>
            <a:br>
              <a:rPr lang="en-US" altLang="en-US" sz="3600" kern="0" dirty="0">
                <a:ea typeface="ＭＳ Ｐゴシック" panose="020B0600070205080204" pitchFamily="34" charset="-128"/>
              </a:rPr>
            </a:br>
            <a:r>
              <a:rPr lang="en-US" altLang="en-US" sz="2400" i="1" kern="0" dirty="0">
                <a:solidFill>
                  <a:srgbClr val="0070C0"/>
                </a:solidFill>
                <a:ea typeface="ＭＳ Ｐゴシック" panose="020B0600070205080204" pitchFamily="34" charset="-128"/>
              </a:rPr>
              <a:t>Laser Safety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7968E5A5-FEC2-ED64-5740-AA3FDA6C49E8}"/>
              </a:ext>
            </a:extLst>
          </p:cNvPr>
          <p:cNvSpPr>
            <a:spLocks noGrp="1" noChangeArrowheads="1"/>
          </p:cNvSpPr>
          <p:nvPr>
            <p:ph idx="1"/>
          </p:nvPr>
        </p:nvSpPr>
        <p:spPr>
          <a:xfrm>
            <a:off x="381000" y="1379538"/>
            <a:ext cx="8763000" cy="5478462"/>
          </a:xfrm>
        </p:spPr>
        <p:txBody>
          <a:bodyPr/>
          <a:lstStyle/>
          <a:p>
            <a:pPr marL="398463" lvl="1" indent="-398463">
              <a:spcAft>
                <a:spcPts val="500"/>
              </a:spcAft>
              <a:buClr>
                <a:srgbClr val="002060"/>
              </a:buClr>
            </a:pPr>
            <a:r>
              <a:rPr lang="en-US" altLang="en-US" sz="2300" dirty="0">
                <a:ea typeface="ＭＳ Ｐゴシック" panose="020B0600070205080204" pitchFamily="34" charset="-128"/>
              </a:rPr>
              <a:t>Training Programs </a:t>
            </a:r>
          </a:p>
          <a:p>
            <a:pPr marL="588963" lvl="2">
              <a:spcAft>
                <a:spcPts val="500"/>
              </a:spcAft>
              <a:buClr>
                <a:schemeClr val="accent6"/>
              </a:buClr>
            </a:pPr>
            <a:r>
              <a:rPr lang="en-US" altLang="en-US" sz="2000" dirty="0">
                <a:ea typeface="ＭＳ Ｐゴシック" panose="020B0600070205080204" pitchFamily="34" charset="-128"/>
              </a:rPr>
              <a:t>Working both training for SOMDs to achieve specialty certification and training for others to improve the pipeline of future physicians and SOMDs</a:t>
            </a:r>
          </a:p>
          <a:p>
            <a:pPr marL="342900" lvl="2" indent="-342900">
              <a:spcAft>
                <a:spcPts val="500"/>
              </a:spcAft>
              <a:buClr>
                <a:srgbClr val="002060"/>
              </a:buClr>
              <a:buFont typeface="Wingdings" panose="05000000000000000000" pitchFamily="2" charset="2"/>
              <a:buChar char=""/>
            </a:pPr>
            <a:r>
              <a:rPr lang="en-US" altLang="en-US" dirty="0">
                <a:ea typeface="ＭＳ Ｐゴシック" panose="020B0600070205080204" pitchFamily="34" charset="-128"/>
              </a:rPr>
              <a:t>Develop a path to board certification for DOE Physicians </a:t>
            </a:r>
          </a:p>
          <a:p>
            <a:pPr marL="347663" lvl="1" eaLnBrk="1" hangingPunct="1">
              <a:spcAft>
                <a:spcPts val="500"/>
              </a:spcAft>
              <a:buClr>
                <a:srgbClr val="002060"/>
              </a:buClr>
            </a:pPr>
            <a:r>
              <a:rPr lang="en-US" altLang="en-US" sz="2300" dirty="0">
                <a:ea typeface="ＭＳ Ｐゴシック" panose="020B0600070205080204" pitchFamily="34" charset="-128"/>
              </a:rPr>
              <a:t>Developed a Peer Review process for Lab Occ Med Programs</a:t>
            </a:r>
          </a:p>
          <a:p>
            <a:pPr marL="576263" lvl="2" indent="-228600" eaLnBrk="1" hangingPunct="1">
              <a:spcAft>
                <a:spcPts val="500"/>
              </a:spcAft>
              <a:buClr>
                <a:schemeClr val="accent6"/>
              </a:buClr>
            </a:pPr>
            <a:r>
              <a:rPr lang="en-US" altLang="en-US" sz="2200" dirty="0">
                <a:ea typeface="ＭＳ Ｐゴシック" panose="020B0600070205080204" pitchFamily="34" charset="-128"/>
              </a:rPr>
              <a:t>Will test and evaluate Summer 2023</a:t>
            </a:r>
          </a:p>
          <a:p>
            <a:pPr marL="642938" lvl="2">
              <a:spcAft>
                <a:spcPts val="500"/>
              </a:spcAft>
              <a:buClr>
                <a:schemeClr val="accent2"/>
              </a:buClr>
            </a:pPr>
            <a:r>
              <a:rPr lang="en-US" altLang="en-US" sz="1900" dirty="0">
                <a:ea typeface="ＭＳ Ｐゴシック" panose="020B0600070205080204" pitchFamily="34" charset="-128"/>
              </a:rPr>
              <a:t>Finalize a communication platform and maintain historic collaboration and benchmarking of best practices by early 2024</a:t>
            </a:r>
          </a:p>
          <a:p>
            <a:pPr marL="642938" lvl="2">
              <a:spcAft>
                <a:spcPts val="500"/>
              </a:spcAft>
              <a:buClr>
                <a:schemeClr val="accent2"/>
              </a:buClr>
            </a:pPr>
            <a:r>
              <a:rPr lang="en-US" altLang="en-US" sz="1900" dirty="0">
                <a:ea typeface="ＭＳ Ｐゴシック" panose="020B0600070205080204" pitchFamily="34" charset="-128"/>
              </a:rPr>
              <a:t>Contribute to Beryllium standards and establish best practices in conjunction with new rule</a:t>
            </a:r>
          </a:p>
          <a:p>
            <a:pPr marL="342900" lvl="2" indent="-342900">
              <a:buClr>
                <a:srgbClr val="002060"/>
              </a:buClr>
              <a:buFont typeface="Wingdings" panose="05000000000000000000" pitchFamily="2" charset="2"/>
              <a:buChar char=""/>
            </a:pPr>
            <a:endParaRPr lang="en-US" altLang="en-US" sz="2000" dirty="0">
              <a:ea typeface="ＭＳ Ｐゴシック" panose="020B0600070205080204" pitchFamily="34" charset="-128"/>
            </a:endParaRPr>
          </a:p>
          <a:p>
            <a:pPr marL="457200" lvl="1" indent="-457200">
              <a:buClr>
                <a:srgbClr val="002060"/>
              </a:buClr>
              <a:buFont typeface="Wingdings" panose="05000000000000000000" pitchFamily="2" charset="2"/>
              <a:buChar char=""/>
            </a:pPr>
            <a:endParaRPr lang="en-US" altLang="en-US" sz="2400" dirty="0">
              <a:ea typeface="ＭＳ Ｐゴシック" panose="020B0600070205080204" pitchFamily="34" charset="-128"/>
            </a:endParaRPr>
          </a:p>
        </p:txBody>
      </p:sp>
      <p:sp>
        <p:nvSpPr>
          <p:cNvPr id="7172" name="Slide Number Placeholder 3">
            <a:extLst>
              <a:ext uri="{FF2B5EF4-FFF2-40B4-BE49-F238E27FC236}">
                <a16:creationId xmlns:a16="http://schemas.microsoft.com/office/drawing/2014/main" id="{AE9669C6-7A6C-787B-3198-1F9736CFF3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0A2A35C-F90B-4DEC-B9C7-FE25A3A90883}" type="slidenum">
              <a:rPr lang="en-US" altLang="en-US"/>
              <a:pPr/>
              <a:t>29</a:t>
            </a:fld>
            <a:endParaRPr lang="en-US" altLang="en-US"/>
          </a:p>
        </p:txBody>
      </p:sp>
      <p:sp>
        <p:nvSpPr>
          <p:cNvPr id="2" name="Title 1">
            <a:extLst>
              <a:ext uri="{FF2B5EF4-FFF2-40B4-BE49-F238E27FC236}">
                <a16:creationId xmlns:a16="http://schemas.microsoft.com/office/drawing/2014/main" id="{B5528EA9-89D0-371E-B489-3831DCCB9ED3}"/>
              </a:ext>
            </a:extLst>
          </p:cNvPr>
          <p:cNvSpPr txBox="1">
            <a:spLocks noGrp="1" noChangeArrowheads="1"/>
          </p:cNvSpPr>
          <p:nvPr>
            <p:ph type="title"/>
          </p:nvPr>
        </p:nvSpPr>
        <p:spPr bwMode="auto">
          <a:xfrm>
            <a:off x="381000" y="76200"/>
            <a:ext cx="7543800" cy="1146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39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altLang="en-US" sz="3200" kern="0" dirty="0">
                <a:ea typeface="ＭＳ Ｐゴシック" panose="020B0600070205080204" pitchFamily="34" charset="-128"/>
              </a:rPr>
              <a:t>Worker Safety &amp; Health</a:t>
            </a:r>
            <a:br>
              <a:rPr lang="en-US" altLang="en-US" sz="3600" kern="0" dirty="0">
                <a:ea typeface="ＭＳ Ｐゴシック" panose="020B0600070205080204" pitchFamily="34" charset="-128"/>
              </a:rPr>
            </a:br>
            <a:r>
              <a:rPr lang="en-US" altLang="en-US" sz="2400" i="1" kern="0" dirty="0">
                <a:solidFill>
                  <a:srgbClr val="0070C0"/>
                </a:solidFill>
                <a:ea typeface="ＭＳ Ｐゴシック" panose="020B0600070205080204" pitchFamily="34" charset="-128"/>
              </a:rPr>
              <a:t>Occupational Medicine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628FE5B-C5EC-5ED4-9350-E64D4B93A9DF}"/>
              </a:ext>
            </a:extLst>
          </p:cNvPr>
          <p:cNvSpPr>
            <a:spLocks noGrp="1" noChangeArrowheads="1"/>
          </p:cNvSpPr>
          <p:nvPr>
            <p:ph type="title"/>
          </p:nvPr>
        </p:nvSpPr>
        <p:spPr/>
        <p:txBody>
          <a:bodyPr/>
          <a:lstStyle/>
          <a:p>
            <a:r>
              <a:rPr lang="en-US" altLang="en-US" sz="3500">
                <a:ea typeface="ＭＳ Ｐゴシック" panose="020B0600070205080204" pitchFamily="34" charset="-128"/>
              </a:rPr>
              <a:t>Safety Working Group Subgroups</a:t>
            </a:r>
          </a:p>
        </p:txBody>
      </p:sp>
      <p:sp>
        <p:nvSpPr>
          <p:cNvPr id="8195" name="Content Placeholder 2">
            <a:extLst>
              <a:ext uri="{FF2B5EF4-FFF2-40B4-BE49-F238E27FC236}">
                <a16:creationId xmlns:a16="http://schemas.microsoft.com/office/drawing/2014/main" id="{EB0D0C2E-9481-5D2A-1E17-746CAAD2C37C}"/>
              </a:ext>
            </a:extLst>
          </p:cNvPr>
          <p:cNvSpPr>
            <a:spLocks noGrp="1" noChangeArrowheads="1"/>
          </p:cNvSpPr>
          <p:nvPr>
            <p:ph idx="1"/>
          </p:nvPr>
        </p:nvSpPr>
        <p:spPr/>
        <p:txBody>
          <a:bodyPr/>
          <a:lstStyle/>
          <a:p>
            <a:pPr>
              <a:spcAft>
                <a:spcPts val="800"/>
              </a:spcAft>
            </a:pPr>
            <a:r>
              <a:rPr lang="en-US" altLang="en-US" sz="2400" dirty="0">
                <a:ea typeface="ＭＳ Ｐゴシック" panose="020B0600070205080204" pitchFamily="34" charset="-128"/>
              </a:rPr>
              <a:t>Contractor Assurance System</a:t>
            </a:r>
          </a:p>
          <a:p>
            <a:pPr lvl="1">
              <a:spcAft>
                <a:spcPts val="800"/>
              </a:spcAft>
            </a:pPr>
            <a:r>
              <a:rPr lang="en-US" altLang="en-US" sz="2300" dirty="0">
                <a:ea typeface="ＭＳ Ｐゴシック" panose="020B0600070205080204" pitchFamily="34" charset="-128"/>
              </a:rPr>
              <a:t>Michael Peloquin, Hanford, Chair</a:t>
            </a:r>
          </a:p>
          <a:p>
            <a:pPr lvl="1">
              <a:spcAft>
                <a:spcPts val="800"/>
              </a:spcAft>
            </a:pPr>
            <a:r>
              <a:rPr lang="en-US" altLang="en-US" sz="2300" dirty="0">
                <a:ea typeface="ＭＳ Ｐゴシック" panose="020B0600070205080204" pitchFamily="34" charset="-128"/>
              </a:rPr>
              <a:t>Norm Baker, Affiliation, Co-Vice Chair</a:t>
            </a:r>
          </a:p>
          <a:p>
            <a:pPr lvl="1">
              <a:spcAft>
                <a:spcPts val="800"/>
              </a:spcAft>
            </a:pPr>
            <a:r>
              <a:rPr lang="en-US" altLang="en-US" sz="2300" dirty="0">
                <a:ea typeface="ＭＳ Ｐゴシック" panose="020B0600070205080204" pitchFamily="34" charset="-128"/>
              </a:rPr>
              <a:t>Kristen </a:t>
            </a:r>
            <a:r>
              <a:rPr lang="en-US" altLang="en-US" sz="2300" dirty="0" err="1">
                <a:ea typeface="ＭＳ Ｐゴシック" panose="020B0600070205080204" pitchFamily="34" charset="-128"/>
              </a:rPr>
              <a:t>Rubino</a:t>
            </a:r>
            <a:r>
              <a:rPr lang="en-US" altLang="en-US" sz="2300" dirty="0">
                <a:ea typeface="ＭＳ Ｐゴシック" panose="020B0600070205080204" pitchFamily="34" charset="-128"/>
              </a:rPr>
              <a:t>, Brookhaven, Co-Vice Chair</a:t>
            </a:r>
          </a:p>
          <a:p>
            <a:pPr>
              <a:spcAft>
                <a:spcPts val="800"/>
              </a:spcAft>
            </a:pPr>
            <a:r>
              <a:rPr lang="en-US" altLang="en-US" sz="2400" dirty="0">
                <a:ea typeface="ＭＳ Ｐゴシック" panose="020B0600070205080204" pitchFamily="34" charset="-128"/>
              </a:rPr>
              <a:t>Integrated Safety Management</a:t>
            </a:r>
          </a:p>
          <a:p>
            <a:pPr lvl="1">
              <a:spcAft>
                <a:spcPts val="800"/>
              </a:spcAft>
            </a:pPr>
            <a:r>
              <a:rPr lang="en-US" altLang="en-US" sz="2300" dirty="0">
                <a:ea typeface="ＭＳ Ｐゴシック" panose="020B0600070205080204" pitchFamily="34" charset="-128"/>
              </a:rPr>
              <a:t>Tim McEvoy, Consolidated Nuclear Security, Chair</a:t>
            </a:r>
          </a:p>
          <a:p>
            <a:pPr lvl="1">
              <a:spcAft>
                <a:spcPts val="800"/>
              </a:spcAft>
            </a:pPr>
            <a:r>
              <a:rPr lang="en-US" altLang="en-US" sz="2300" dirty="0">
                <a:ea typeface="ＭＳ Ｐゴシック" panose="020B0600070205080204" pitchFamily="34" charset="-128"/>
              </a:rPr>
              <a:t>Jim Coy, Triad, Vice Chair</a:t>
            </a:r>
          </a:p>
          <a:p>
            <a:pPr lvl="1">
              <a:spcAft>
                <a:spcPts val="800"/>
              </a:spcAft>
            </a:pPr>
            <a:r>
              <a:rPr lang="en-US" altLang="en-US" sz="2300" dirty="0">
                <a:ea typeface="ＭＳ Ｐゴシック" panose="020B0600070205080204" pitchFamily="34" charset="-128"/>
              </a:rPr>
              <a:t>Linda Collier, Triad, Secretary</a:t>
            </a:r>
          </a:p>
        </p:txBody>
      </p:sp>
      <p:sp>
        <p:nvSpPr>
          <p:cNvPr id="8196" name="Slide Number Placeholder 3">
            <a:extLst>
              <a:ext uri="{FF2B5EF4-FFF2-40B4-BE49-F238E27FC236}">
                <a16:creationId xmlns:a16="http://schemas.microsoft.com/office/drawing/2014/main" id="{F5C61C48-E777-319C-0C00-5F7D7AAA4B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CFEC1F9-DA91-114B-8399-213DF9883EBD}"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AC889AE4-2E6E-A4C6-641E-C4F8CC23A8D8}"/>
              </a:ext>
            </a:extLst>
          </p:cNvPr>
          <p:cNvSpPr>
            <a:spLocks noGrp="1" noChangeArrowheads="1"/>
          </p:cNvSpPr>
          <p:nvPr>
            <p:ph type="title"/>
          </p:nvPr>
        </p:nvSpPr>
        <p:spPr>
          <a:xfrm>
            <a:off x="457200" y="-76200"/>
            <a:ext cx="7543800" cy="1096962"/>
          </a:xfrm>
        </p:spPr>
        <p:txBody>
          <a:bodyPr/>
          <a:lstStyle/>
          <a:p>
            <a:r>
              <a:rPr lang="en-US" altLang="en-US" sz="3200" kern="0" dirty="0">
                <a:ea typeface="ＭＳ Ｐゴシック" panose="020B0600070205080204" pitchFamily="34" charset="-128"/>
              </a:rPr>
              <a:t>Worker Safety &amp; Health</a:t>
            </a:r>
            <a:br>
              <a:rPr lang="en-US" altLang="en-US" sz="4400" kern="0"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Radiation Protection</a:t>
            </a:r>
            <a:endParaRPr lang="en-US" altLang="en-US" sz="2400" i="1" dirty="0">
              <a:ea typeface="ＭＳ Ｐゴシック" panose="020B0600070205080204" pitchFamily="34" charset="-128"/>
            </a:endParaRPr>
          </a:p>
        </p:txBody>
      </p:sp>
      <p:sp>
        <p:nvSpPr>
          <p:cNvPr id="8195" name="Content Placeholder 2">
            <a:extLst>
              <a:ext uri="{FF2B5EF4-FFF2-40B4-BE49-F238E27FC236}">
                <a16:creationId xmlns:a16="http://schemas.microsoft.com/office/drawing/2014/main" id="{E69D394F-2D57-1F58-D46A-F4ACB836C170}"/>
              </a:ext>
            </a:extLst>
          </p:cNvPr>
          <p:cNvSpPr>
            <a:spLocks noGrp="1" noChangeArrowheads="1"/>
          </p:cNvSpPr>
          <p:nvPr>
            <p:ph idx="1"/>
          </p:nvPr>
        </p:nvSpPr>
        <p:spPr>
          <a:xfrm>
            <a:off x="457200" y="1125537"/>
            <a:ext cx="8458200" cy="4606925"/>
          </a:xfrm>
        </p:spPr>
        <p:txBody>
          <a:bodyPr/>
          <a:lstStyle/>
          <a:p>
            <a:pPr>
              <a:spcAft>
                <a:spcPts val="500"/>
              </a:spcAft>
            </a:pPr>
            <a:r>
              <a:rPr lang="en-US" altLang="en-US" sz="2400" dirty="0">
                <a:ea typeface="ＭＳ Ｐゴシック" panose="020B0600070205080204" pitchFamily="34" charset="-128"/>
                <a:cs typeface="Times New Roman" panose="02020603050405020304" pitchFamily="18" charset="0"/>
              </a:rPr>
              <a:t>Initiatives</a:t>
            </a:r>
          </a:p>
          <a:p>
            <a:pPr lvl="1">
              <a:spcAft>
                <a:spcPts val="500"/>
              </a:spcAft>
            </a:pPr>
            <a:r>
              <a:rPr lang="en-US" altLang="en-US" sz="2000" dirty="0">
                <a:ea typeface="ＭＳ Ｐゴシック" panose="020B0600070205080204" pitchFamily="34" charset="-128"/>
                <a:cs typeface="Times New Roman" panose="02020603050405020304" pitchFamily="18" charset="0"/>
              </a:rPr>
              <a:t>Developing a multi-faceted plan to address succession planning and professional development</a:t>
            </a:r>
          </a:p>
          <a:p>
            <a:pPr lvl="1">
              <a:spcAft>
                <a:spcPts val="500"/>
              </a:spcAft>
            </a:pPr>
            <a:r>
              <a:rPr lang="en-US" altLang="en-US" sz="2000" dirty="0">
                <a:ea typeface="ＭＳ Ｐゴシック" panose="020B0600070205080204" pitchFamily="34" charset="-128"/>
                <a:cs typeface="Times New Roman" panose="02020603050405020304" pitchFamily="18" charset="0"/>
              </a:rPr>
              <a:t>Technical Position on the Use of Standard Health Physics and COTS Software </a:t>
            </a:r>
          </a:p>
          <a:p>
            <a:pPr lvl="2">
              <a:spcAft>
                <a:spcPts val="500"/>
              </a:spcAft>
            </a:pPr>
            <a:r>
              <a:rPr lang="en-US" altLang="en-US" sz="1900" dirty="0">
                <a:ea typeface="ＭＳ Ｐゴシック" panose="020B0600070205080204" pitchFamily="34" charset="-128"/>
                <a:cs typeface="Times New Roman" panose="02020603050405020304" pitchFamily="18" charset="0"/>
              </a:rPr>
              <a:t>There are disparate methods of classifying RP operational software as </a:t>
            </a:r>
            <a:r>
              <a:rPr lang="en-US" altLang="en-US" sz="1900" i="1" dirty="0">
                <a:ea typeface="ＭＳ Ｐゴシック" panose="020B0600070205080204" pitchFamily="34" charset="-128"/>
                <a:cs typeface="Times New Roman" panose="02020603050405020304" pitchFamily="18" charset="0"/>
              </a:rPr>
              <a:t>Nuclear Safety Software</a:t>
            </a:r>
            <a:r>
              <a:rPr lang="en-US" altLang="en-US" sz="1900" dirty="0">
                <a:ea typeface="ＭＳ Ｐゴシック" panose="020B0600070205080204" pitchFamily="34" charset="-128"/>
                <a:cs typeface="Times New Roman" panose="02020603050405020304" pitchFamily="18" charset="0"/>
              </a:rPr>
              <a:t> as defined in DOE O 414-1D across the complex. </a:t>
            </a:r>
          </a:p>
          <a:p>
            <a:pPr lvl="2">
              <a:spcAft>
                <a:spcPts val="500"/>
              </a:spcAft>
            </a:pPr>
            <a:r>
              <a:rPr lang="en-US" altLang="en-US" sz="1900" dirty="0">
                <a:ea typeface="ＭＳ Ｐゴシック" panose="020B0600070205080204" pitchFamily="34" charset="-128"/>
                <a:cs typeface="Times New Roman" panose="02020603050405020304" pitchFamily="18" charset="0"/>
              </a:rPr>
              <a:t>Partnering with QA Subgroup </a:t>
            </a:r>
          </a:p>
          <a:p>
            <a:pPr lvl="2">
              <a:spcAft>
                <a:spcPts val="500"/>
              </a:spcAft>
            </a:pPr>
            <a:r>
              <a:rPr lang="en-US" altLang="en-US" sz="1900" dirty="0">
                <a:ea typeface="ＭＳ Ｐゴシック" panose="020B0600070205080204" pitchFamily="34" charset="-128"/>
                <a:cs typeface="Times New Roman" panose="02020603050405020304" pitchFamily="18" charset="0"/>
              </a:rPr>
              <a:t>Recognizing impacts to paper with upcoming DOE O 414-1E</a:t>
            </a:r>
          </a:p>
          <a:p>
            <a:pPr marL="685800" lvl="2">
              <a:spcAft>
                <a:spcPts val="500"/>
              </a:spcAft>
              <a:buClr>
                <a:schemeClr val="accent6"/>
              </a:buClr>
              <a:buFont typeface="Wingdings" panose="05000000000000000000" pitchFamily="2" charset="2"/>
              <a:buChar char=""/>
            </a:pPr>
            <a:r>
              <a:rPr lang="en-US" altLang="en-US" sz="2200" dirty="0">
                <a:ea typeface="ＭＳ Ｐゴシック" panose="020B0600070205080204" pitchFamily="34" charset="-128"/>
              </a:rPr>
              <a:t>Currently re-writing both the </a:t>
            </a:r>
            <a:r>
              <a:rPr lang="en-US" altLang="en-US" sz="2200" dirty="0" err="1">
                <a:ea typeface="ＭＳ Ｐゴシック" panose="020B0600070205080204" pitchFamily="34" charset="-128"/>
              </a:rPr>
              <a:t>Radworker</a:t>
            </a:r>
            <a:r>
              <a:rPr lang="en-US" altLang="en-US" sz="2200" dirty="0">
                <a:ea typeface="ＭＳ Ｐゴシック" panose="020B0600070205080204" pitchFamily="34" charset="-128"/>
              </a:rPr>
              <a:t> training and test database</a:t>
            </a:r>
          </a:p>
          <a:p>
            <a:pPr marL="685800" lvl="2">
              <a:spcAft>
                <a:spcPts val="500"/>
              </a:spcAft>
              <a:buClr>
                <a:schemeClr val="accent6"/>
              </a:buClr>
              <a:buFont typeface="Wingdings" panose="05000000000000000000" pitchFamily="2" charset="2"/>
              <a:buChar char=""/>
            </a:pPr>
            <a:r>
              <a:rPr lang="en-US" altLang="en-US" sz="2000" dirty="0">
                <a:ea typeface="ＭＳ Ｐゴシック" panose="020B0600070205080204" pitchFamily="34" charset="-128"/>
              </a:rPr>
              <a:t>Provided NHSS-11 Health Physics staff with information to remove identified low energy beta emitters from the Transuranic category in 10CFR835 table 2.2</a:t>
            </a:r>
          </a:p>
          <a:p>
            <a:pPr marL="685800" lvl="2">
              <a:spcAft>
                <a:spcPts val="500"/>
              </a:spcAft>
              <a:buClr>
                <a:schemeClr val="accent6"/>
              </a:buClr>
              <a:buFont typeface="Wingdings" panose="05000000000000000000" pitchFamily="2" charset="2"/>
              <a:buChar char=""/>
            </a:pPr>
            <a:endParaRPr lang="en-US" altLang="en-US" sz="2200" dirty="0">
              <a:ea typeface="ＭＳ Ｐゴシック" panose="020B0600070205080204" pitchFamily="34" charset="-128"/>
            </a:endParaRPr>
          </a:p>
          <a:p>
            <a:pPr marL="693737" lvl="2" indent="0">
              <a:spcAft>
                <a:spcPts val="500"/>
              </a:spcAft>
              <a:buNone/>
            </a:pPr>
            <a:endParaRPr lang="en-US" altLang="en-US" sz="1900" dirty="0">
              <a:ea typeface="ＭＳ Ｐゴシック" panose="020B0600070205080204" pitchFamily="34" charset="-128"/>
              <a:cs typeface="Times New Roman" panose="02020603050405020304" pitchFamily="18" charset="0"/>
            </a:endParaRPr>
          </a:p>
          <a:p>
            <a:endParaRPr lang="en-US" altLang="en-US" sz="1800" dirty="0">
              <a:ea typeface="ＭＳ Ｐゴシック" panose="020B0600070205080204" pitchFamily="34" charset="-128"/>
              <a:cs typeface="Times New Roman" panose="02020603050405020304" pitchFamily="18" charset="0"/>
            </a:endParaRPr>
          </a:p>
          <a:p>
            <a:pPr marL="344487" lvl="1" indent="0">
              <a:buNone/>
            </a:pPr>
            <a:endParaRPr lang="en-US" altLang="en-US" dirty="0">
              <a:ea typeface="ＭＳ Ｐゴシック" panose="020B0600070205080204" pitchFamily="34" charset="-128"/>
            </a:endParaRPr>
          </a:p>
        </p:txBody>
      </p:sp>
      <p:sp>
        <p:nvSpPr>
          <p:cNvPr id="8196" name="Slide Number Placeholder 3">
            <a:extLst>
              <a:ext uri="{FF2B5EF4-FFF2-40B4-BE49-F238E27FC236}">
                <a16:creationId xmlns:a16="http://schemas.microsoft.com/office/drawing/2014/main" id="{016A6DDB-CEA7-A5DE-79CF-FE124878D4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ED5F33A-8100-4C58-B5A0-55BEA58A290B}" type="slidenum">
              <a:rPr lang="en-US" altLang="en-US" smtClean="0"/>
              <a:pPr/>
              <a:t>30</a:t>
            </a:fld>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a:extLst>
              <a:ext uri="{FF2B5EF4-FFF2-40B4-BE49-F238E27FC236}">
                <a16:creationId xmlns:a16="http://schemas.microsoft.com/office/drawing/2014/main" id="{A1E0FDB8-3E2B-6471-B675-431EE853F86A}"/>
              </a:ext>
            </a:extLst>
          </p:cNvPr>
          <p:cNvSpPr>
            <a:spLocks noGrp="1" noChangeArrowheads="1"/>
          </p:cNvSpPr>
          <p:nvPr>
            <p:ph idx="1"/>
          </p:nvPr>
        </p:nvSpPr>
        <p:spPr>
          <a:xfrm>
            <a:off x="445770" y="1447800"/>
            <a:ext cx="8229600" cy="5638800"/>
          </a:xfrm>
        </p:spPr>
        <p:txBody>
          <a:bodyPr/>
          <a:lstStyle/>
          <a:p>
            <a:r>
              <a:rPr lang="en-US" altLang="en-US" sz="2300" dirty="0">
                <a:ea typeface="ＭＳ Ｐゴシック" panose="020B0600070205080204" pitchFamily="34" charset="-128"/>
              </a:rPr>
              <a:t>Focus Areas</a:t>
            </a:r>
          </a:p>
          <a:p>
            <a:pPr lvl="1"/>
            <a:r>
              <a:rPr lang="en-US" altLang="en-US" sz="2200" dirty="0">
                <a:ea typeface="ＭＳ Ｐゴシック" panose="020B0600070205080204" pitchFamily="34" charset="-128"/>
              </a:rPr>
              <a:t>Working with radioactive source vendor Eckert and Ziegler to resolve new correction factors established for source emission rates </a:t>
            </a:r>
          </a:p>
          <a:p>
            <a:pPr lvl="1"/>
            <a:r>
              <a:rPr lang="en-US" altLang="en-US" sz="2200" dirty="0">
                <a:ea typeface="ＭＳ Ｐゴシック" panose="020B0600070205080204" pitchFamily="34" charset="-128"/>
              </a:rPr>
              <a:t>Hanford staff and Health Physics Instrumentation Committee (HPIC) Task Team </a:t>
            </a:r>
          </a:p>
          <a:p>
            <a:pPr marL="642938" lvl="2">
              <a:buClr>
                <a:schemeClr val="accent6"/>
              </a:buClr>
              <a:buFont typeface="Wingdings" panose="05000000000000000000" pitchFamily="2" charset="2"/>
              <a:buChar char=""/>
            </a:pPr>
            <a:r>
              <a:rPr lang="en-US" altLang="en-US" sz="2200" dirty="0">
                <a:ea typeface="ＭＳ Ｐゴシック" panose="020B0600070205080204" pitchFamily="34" charset="-128"/>
              </a:rPr>
              <a:t>Resource Sharing, especially triennial assessments</a:t>
            </a:r>
          </a:p>
          <a:p>
            <a:pPr lvl="1"/>
            <a:r>
              <a:rPr lang="en-US" altLang="en-US" sz="2200" dirty="0">
                <a:ea typeface="ＭＳ Ｐゴシック" panose="020B0600070205080204" pitchFamily="34" charset="-128"/>
              </a:rPr>
              <a:t>Reinstitute the practice of conducting technically related webinars to share lessons learned.</a:t>
            </a:r>
          </a:p>
          <a:p>
            <a:pPr lvl="1"/>
            <a:r>
              <a:rPr lang="en-US" altLang="en-US" sz="2200" dirty="0">
                <a:ea typeface="ＭＳ Ｐゴシック" panose="020B0600070205080204" pitchFamily="34" charset="-128"/>
              </a:rPr>
              <a:t>Develop a list of standing meeting items such as facility updates, sharing lessons learned, and benchmarking reviews</a:t>
            </a:r>
          </a:p>
          <a:p>
            <a:endParaRPr lang="en-US" altLang="en-US" sz="2000" dirty="0">
              <a:ea typeface="ＭＳ Ｐゴシック" panose="020B0600070205080204" pitchFamily="34" charset="-128"/>
            </a:endParaRPr>
          </a:p>
        </p:txBody>
      </p:sp>
      <p:sp>
        <p:nvSpPr>
          <p:cNvPr id="11268" name="Slide Number Placeholder 3">
            <a:extLst>
              <a:ext uri="{FF2B5EF4-FFF2-40B4-BE49-F238E27FC236}">
                <a16:creationId xmlns:a16="http://schemas.microsoft.com/office/drawing/2014/main" id="{16C8BA97-8437-609C-E71A-DFE2948DBB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91FC625-5BFA-4C16-A1EE-7639A21601C4}" type="slidenum">
              <a:rPr lang="en-US" altLang="en-US" smtClean="0"/>
              <a:pPr/>
              <a:t>31</a:t>
            </a:fld>
            <a:endParaRPr lang="en-US" altLang="en-US"/>
          </a:p>
        </p:txBody>
      </p:sp>
      <p:sp>
        <p:nvSpPr>
          <p:cNvPr id="2" name="Title 1">
            <a:extLst>
              <a:ext uri="{FF2B5EF4-FFF2-40B4-BE49-F238E27FC236}">
                <a16:creationId xmlns:a16="http://schemas.microsoft.com/office/drawing/2014/main" id="{4B275CD1-35AE-5A11-2FB3-E73F614FD541}"/>
              </a:ext>
            </a:extLst>
          </p:cNvPr>
          <p:cNvSpPr>
            <a:spLocks noGrp="1" noChangeArrowheads="1"/>
          </p:cNvSpPr>
          <p:nvPr>
            <p:ph type="title"/>
          </p:nvPr>
        </p:nvSpPr>
        <p:spPr>
          <a:xfrm>
            <a:off x="533400" y="152400"/>
            <a:ext cx="7543800" cy="1371600"/>
          </a:xfrm>
        </p:spPr>
        <p:txBody>
          <a:bodyPr/>
          <a:lstStyle/>
          <a:p>
            <a:pPr eaLnBrk="1" hangingPunct="1"/>
            <a:r>
              <a:rPr lang="en-US" altLang="en-US" sz="3200" kern="0" dirty="0">
                <a:ea typeface="ＭＳ Ｐゴシック" panose="020B0600070205080204" pitchFamily="34" charset="-128"/>
              </a:rPr>
              <a:t>Worker Safety &amp; Health</a:t>
            </a:r>
            <a:br>
              <a:rPr lang="en-US" altLang="en-US" sz="6000" kern="0" dirty="0">
                <a:ea typeface="ＭＳ Ｐゴシック" panose="020B0600070205080204" pitchFamily="34" charset="-128"/>
              </a:rPr>
            </a:br>
            <a:r>
              <a:rPr lang="en-US" altLang="en-US" sz="2400" i="1" dirty="0">
                <a:solidFill>
                  <a:srgbClr val="0070C0"/>
                </a:solidFill>
                <a:ea typeface="ＭＳ Ｐゴシック" panose="020B0600070205080204" pitchFamily="34" charset="-128"/>
              </a:rPr>
              <a:t>Radiation Protection</a:t>
            </a:r>
            <a:br>
              <a:rPr lang="en-US" altLang="en-US" sz="3600" dirty="0">
                <a:ea typeface="ＭＳ Ｐゴシック" panose="020B0600070205080204" pitchFamily="34" charset="-128"/>
              </a:rPr>
            </a:br>
            <a:endParaRPr lang="en-US" altLang="en-US" sz="3200" dirty="0">
              <a:ea typeface="ＭＳ Ｐゴシック"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55F436CB-48E9-5D1D-A969-7DB458AC6C76}"/>
              </a:ext>
            </a:extLst>
          </p:cNvPr>
          <p:cNvSpPr>
            <a:spLocks noGrp="1" noChangeArrowheads="1"/>
          </p:cNvSpPr>
          <p:nvPr>
            <p:ph type="title"/>
          </p:nvPr>
        </p:nvSpPr>
        <p:spPr>
          <a:xfrm>
            <a:off x="457200" y="122238"/>
            <a:ext cx="7543800" cy="944562"/>
          </a:xfrm>
        </p:spPr>
        <p:txBody>
          <a:bodyPr/>
          <a:lstStyle/>
          <a:p>
            <a:r>
              <a:rPr lang="en-US" altLang="en-US" dirty="0">
                <a:ea typeface="ＭＳ Ｐゴシック" panose="020B0600070205080204" pitchFamily="34" charset="-128"/>
              </a:rPr>
              <a:t>Closing Thoughts</a:t>
            </a:r>
          </a:p>
        </p:txBody>
      </p:sp>
      <p:sp>
        <p:nvSpPr>
          <p:cNvPr id="49155" name="Content Placeholder 2">
            <a:extLst>
              <a:ext uri="{FF2B5EF4-FFF2-40B4-BE49-F238E27FC236}">
                <a16:creationId xmlns:a16="http://schemas.microsoft.com/office/drawing/2014/main" id="{381950B3-1F1D-CFB2-8EE2-1DBE93968801}"/>
              </a:ext>
            </a:extLst>
          </p:cNvPr>
          <p:cNvSpPr>
            <a:spLocks noGrp="1" noChangeArrowheads="1"/>
          </p:cNvSpPr>
          <p:nvPr>
            <p:ph idx="1"/>
          </p:nvPr>
        </p:nvSpPr>
        <p:spPr>
          <a:xfrm>
            <a:off x="457200" y="1684337"/>
            <a:ext cx="8229600" cy="4411663"/>
          </a:xfrm>
        </p:spPr>
        <p:txBody>
          <a:bodyPr/>
          <a:lstStyle/>
          <a:p>
            <a:pPr>
              <a:spcAft>
                <a:spcPts val="800"/>
              </a:spcAft>
            </a:pPr>
            <a:r>
              <a:rPr lang="en-US" altLang="en-US" sz="2400" dirty="0">
                <a:ea typeface="ＭＳ Ｐゴシック" panose="020B0600070205080204" pitchFamily="34" charset="-128"/>
              </a:rPr>
              <a:t>Re-organization of the SWG will enable leadership to be more engaged due to better span of control</a:t>
            </a:r>
          </a:p>
          <a:p>
            <a:pPr>
              <a:spcAft>
                <a:spcPts val="800"/>
              </a:spcAft>
            </a:pPr>
            <a:r>
              <a:rPr lang="en-US" altLang="en-US" sz="2400" dirty="0">
                <a:ea typeface="ＭＳ Ｐゴシック" panose="020B0600070205080204" pitchFamily="34" charset="-128"/>
              </a:rPr>
              <a:t>Increase EM involvement for better balance of representation</a:t>
            </a:r>
          </a:p>
          <a:p>
            <a:pPr>
              <a:spcAft>
                <a:spcPts val="800"/>
              </a:spcAft>
            </a:pPr>
            <a:r>
              <a:rPr lang="en-US" altLang="en-US" sz="2400" dirty="0">
                <a:ea typeface="ＭＳ Ｐゴシック" panose="020B0600070205080204" pitchFamily="34" charset="-128"/>
              </a:rPr>
              <a:t>All subgroups are highly engaged and active </a:t>
            </a:r>
          </a:p>
          <a:p>
            <a:pPr>
              <a:spcAft>
                <a:spcPts val="800"/>
              </a:spcAft>
            </a:pPr>
            <a:r>
              <a:rPr lang="en-US" altLang="en-US" sz="2400" dirty="0">
                <a:ea typeface="ＭＳ Ｐゴシック" panose="020B0600070205080204" pitchFamily="34" charset="-128"/>
              </a:rPr>
              <a:t>Effectiveness of collaboration and meetings continues to increase post </a:t>
            </a:r>
            <a:r>
              <a:rPr lang="en-US" altLang="en-US" sz="2400" dirty="0" err="1">
                <a:ea typeface="ＭＳ Ｐゴシック" panose="020B0600070205080204" pitchFamily="34" charset="-128"/>
              </a:rPr>
              <a:t>Covid</a:t>
            </a:r>
            <a:endParaRPr lang="en-US" altLang="en-US" sz="2400" dirty="0">
              <a:ea typeface="ＭＳ Ｐゴシック" panose="020B0600070205080204" pitchFamily="34" charset="-128"/>
            </a:endParaRPr>
          </a:p>
        </p:txBody>
      </p:sp>
      <p:sp>
        <p:nvSpPr>
          <p:cNvPr id="49156" name="Slide Number Placeholder 3">
            <a:extLst>
              <a:ext uri="{FF2B5EF4-FFF2-40B4-BE49-F238E27FC236}">
                <a16:creationId xmlns:a16="http://schemas.microsoft.com/office/drawing/2014/main" id="{91BD5AE9-AE53-194B-F314-2EC6BDD072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63017C57-482C-914D-9BD5-1F4E01F962CA}"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a:extLst>
              <a:ext uri="{FF2B5EF4-FFF2-40B4-BE49-F238E27FC236}">
                <a16:creationId xmlns:a16="http://schemas.microsoft.com/office/drawing/2014/main" id="{2A6325FE-AACA-9FFC-853D-020480DC5AD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091C34D-DEF6-E649-A171-914A82A06DB0}" type="slidenum">
              <a:rPr lang="en-US" altLang="en-US" smtClean="0"/>
              <a:pPr/>
              <a:t>33</a:t>
            </a:fld>
            <a:endParaRPr lang="en-US" altLang="en-US"/>
          </a:p>
        </p:txBody>
      </p:sp>
      <p:pic>
        <p:nvPicPr>
          <p:cNvPr id="51203" name="Graphic 7">
            <a:extLst>
              <a:ext uri="{FF2B5EF4-FFF2-40B4-BE49-F238E27FC236}">
                <a16:creationId xmlns:a16="http://schemas.microsoft.com/office/drawing/2014/main" id="{D1D68E80-7FC3-1F7F-DAB3-1E73132D2A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676400"/>
            <a:ext cx="323850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8466C71-F8B3-AFA2-6393-E2ACB3A8A568}"/>
              </a:ext>
            </a:extLst>
          </p:cNvPr>
          <p:cNvSpPr>
            <a:spLocks noGrp="1" noChangeArrowheads="1"/>
          </p:cNvSpPr>
          <p:nvPr>
            <p:ph type="title"/>
          </p:nvPr>
        </p:nvSpPr>
        <p:spPr/>
        <p:txBody>
          <a:bodyPr/>
          <a:lstStyle/>
          <a:p>
            <a:r>
              <a:rPr lang="en-US" altLang="en-US" sz="3500">
                <a:ea typeface="ＭＳ Ｐゴシック" panose="020B0600070205080204" pitchFamily="34" charset="-128"/>
              </a:rPr>
              <a:t>Safety Working Group Subgroups</a:t>
            </a:r>
          </a:p>
        </p:txBody>
      </p:sp>
      <p:sp>
        <p:nvSpPr>
          <p:cNvPr id="9219" name="Content Placeholder 2">
            <a:extLst>
              <a:ext uri="{FF2B5EF4-FFF2-40B4-BE49-F238E27FC236}">
                <a16:creationId xmlns:a16="http://schemas.microsoft.com/office/drawing/2014/main" id="{28297785-D5E0-DA7A-6B16-BD66B3D343A9}"/>
              </a:ext>
            </a:extLst>
          </p:cNvPr>
          <p:cNvSpPr>
            <a:spLocks noGrp="1" noChangeArrowheads="1"/>
          </p:cNvSpPr>
          <p:nvPr>
            <p:ph idx="1"/>
          </p:nvPr>
        </p:nvSpPr>
        <p:spPr>
          <a:xfrm>
            <a:off x="457200" y="1531938"/>
            <a:ext cx="8229600" cy="4411662"/>
          </a:xfrm>
        </p:spPr>
        <p:txBody>
          <a:bodyPr/>
          <a:lstStyle/>
          <a:p>
            <a:pPr>
              <a:spcAft>
                <a:spcPts val="800"/>
              </a:spcAft>
            </a:pPr>
            <a:r>
              <a:rPr lang="en-US" altLang="en-US" sz="2400" dirty="0">
                <a:ea typeface="ＭＳ Ｐゴシック" panose="020B0600070205080204" pitchFamily="34" charset="-128"/>
              </a:rPr>
              <a:t>Quality Assurance</a:t>
            </a:r>
          </a:p>
          <a:p>
            <a:pPr lvl="1">
              <a:spcAft>
                <a:spcPts val="800"/>
              </a:spcAft>
            </a:pPr>
            <a:r>
              <a:rPr lang="en-US" altLang="en-US" sz="2300" dirty="0">
                <a:ea typeface="ＭＳ Ｐゴシック" panose="020B0600070205080204" pitchFamily="34" charset="-128"/>
              </a:rPr>
              <a:t>Vince Grosso, Mission Support &amp; Test Services, Chair</a:t>
            </a:r>
          </a:p>
          <a:p>
            <a:pPr lvl="1">
              <a:spcAft>
                <a:spcPts val="800"/>
              </a:spcAft>
            </a:pPr>
            <a:r>
              <a:rPr lang="en-US" altLang="en-US" sz="2300" dirty="0">
                <a:ea typeface="ＭＳ Ｐゴシック" panose="020B0600070205080204" pitchFamily="34" charset="-128"/>
              </a:rPr>
              <a:t>Matthew Alt, Consolidate Nuclear Security, Vice-Chair</a:t>
            </a:r>
          </a:p>
          <a:p>
            <a:pPr lvl="1">
              <a:spcAft>
                <a:spcPts val="800"/>
              </a:spcAft>
            </a:pPr>
            <a:r>
              <a:rPr lang="en-US" altLang="en-US" sz="2300" dirty="0">
                <a:ea typeface="ＭＳ Ｐゴシック" panose="020B0600070205080204" pitchFamily="34" charset="-128"/>
              </a:rPr>
              <a:t>Michael Russell, Strata-G, Secretary</a:t>
            </a:r>
          </a:p>
          <a:p>
            <a:pPr>
              <a:spcAft>
                <a:spcPts val="800"/>
              </a:spcAft>
            </a:pPr>
            <a:r>
              <a:rPr lang="en-US" altLang="en-US" sz="2400" dirty="0">
                <a:ea typeface="ＭＳ Ｐゴシック" panose="020B0600070205080204" pitchFamily="34" charset="-128"/>
              </a:rPr>
              <a:t>Regulatory &amp; Enforcement</a:t>
            </a:r>
          </a:p>
          <a:p>
            <a:pPr lvl="1">
              <a:spcAft>
                <a:spcPts val="800"/>
              </a:spcAft>
            </a:pPr>
            <a:r>
              <a:rPr lang="en-US" altLang="en-US" sz="2300" dirty="0">
                <a:ea typeface="ＭＳ Ｐゴシック" panose="020B0600070205080204" pitchFamily="34" charset="-128"/>
              </a:rPr>
              <a:t>Kathy </a:t>
            </a:r>
            <a:r>
              <a:rPr lang="en-US" altLang="en-US" sz="2300" dirty="0" err="1">
                <a:ea typeface="ＭＳ Ｐゴシック" panose="020B0600070205080204" pitchFamily="34" charset="-128"/>
              </a:rPr>
              <a:t>Brack</a:t>
            </a:r>
            <a:r>
              <a:rPr lang="en-US" altLang="en-US" sz="2300" dirty="0">
                <a:ea typeface="ＭＳ Ｐゴシック" panose="020B0600070205080204" pitchFamily="34" charset="-128"/>
              </a:rPr>
              <a:t>, Consolidated Nuclear Security, Co-Chair</a:t>
            </a:r>
          </a:p>
          <a:p>
            <a:pPr lvl="1">
              <a:spcAft>
                <a:spcPts val="800"/>
              </a:spcAft>
            </a:pPr>
            <a:r>
              <a:rPr lang="en-US" altLang="en-US" sz="2300" dirty="0">
                <a:ea typeface="ＭＳ Ｐゴシック" panose="020B0600070205080204" pitchFamily="34" charset="-128"/>
              </a:rPr>
              <a:t>Barry Thom, Mission Support &amp; Test Services, Co-Chair</a:t>
            </a:r>
          </a:p>
          <a:p>
            <a:pPr marL="344487" lvl="1" indent="0">
              <a:spcAft>
                <a:spcPts val="800"/>
              </a:spcAft>
              <a:buNone/>
            </a:pPr>
            <a:endParaRPr lang="en-US" altLang="en-US" dirty="0">
              <a:ea typeface="ＭＳ Ｐゴシック" panose="020B0600070205080204" pitchFamily="34" charset="-128"/>
            </a:endParaRPr>
          </a:p>
        </p:txBody>
      </p:sp>
      <p:sp>
        <p:nvSpPr>
          <p:cNvPr id="9220" name="Slide Number Placeholder 3">
            <a:extLst>
              <a:ext uri="{FF2B5EF4-FFF2-40B4-BE49-F238E27FC236}">
                <a16:creationId xmlns:a16="http://schemas.microsoft.com/office/drawing/2014/main" id="{19A7262A-1749-BBFE-6B5B-5B90B5E93F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DB812EE5-C0BA-1C40-8E6E-442128CF6A9F}"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A8451FE-98FD-3615-FC29-7CBC6787173B}"/>
              </a:ext>
            </a:extLst>
          </p:cNvPr>
          <p:cNvSpPr>
            <a:spLocks noGrp="1" noChangeArrowheads="1"/>
          </p:cNvSpPr>
          <p:nvPr>
            <p:ph type="title"/>
          </p:nvPr>
        </p:nvSpPr>
        <p:spPr/>
        <p:txBody>
          <a:bodyPr/>
          <a:lstStyle/>
          <a:p>
            <a:r>
              <a:rPr lang="en-US" altLang="en-US" sz="3500">
                <a:ea typeface="ＭＳ Ｐゴシック" panose="020B0600070205080204" pitchFamily="34" charset="-128"/>
              </a:rPr>
              <a:t>Safety Working Group Subgroups</a:t>
            </a:r>
          </a:p>
        </p:txBody>
      </p:sp>
      <p:sp>
        <p:nvSpPr>
          <p:cNvPr id="11267" name="Content Placeholder 2">
            <a:extLst>
              <a:ext uri="{FF2B5EF4-FFF2-40B4-BE49-F238E27FC236}">
                <a16:creationId xmlns:a16="http://schemas.microsoft.com/office/drawing/2014/main" id="{5BDBBD45-326A-C73D-2AB7-56932D7779C4}"/>
              </a:ext>
            </a:extLst>
          </p:cNvPr>
          <p:cNvSpPr>
            <a:spLocks noGrp="1" noChangeArrowheads="1"/>
          </p:cNvSpPr>
          <p:nvPr>
            <p:ph idx="1"/>
          </p:nvPr>
        </p:nvSpPr>
        <p:spPr/>
        <p:txBody>
          <a:bodyPr/>
          <a:lstStyle/>
          <a:p>
            <a:pPr>
              <a:spcAft>
                <a:spcPts val="800"/>
              </a:spcAft>
            </a:pPr>
            <a:r>
              <a:rPr lang="en-US" altLang="en-US" sz="2400" dirty="0">
                <a:ea typeface="ＭＳ Ｐゴシック" panose="020B0600070205080204" pitchFamily="34" charset="-128"/>
              </a:rPr>
              <a:t>Worker Safety &amp; Health Subgroup</a:t>
            </a:r>
          </a:p>
          <a:p>
            <a:pPr lvl="1">
              <a:spcAft>
                <a:spcPts val="800"/>
              </a:spcAft>
            </a:pPr>
            <a:r>
              <a:rPr lang="en-US" altLang="en-US" sz="2300" dirty="0">
                <a:ea typeface="ＭＳ Ｐゴシック" panose="020B0600070205080204" pitchFamily="34" charset="-128"/>
              </a:rPr>
              <a:t>Chris Rojas, Argonne National Laboratory, Chair</a:t>
            </a:r>
          </a:p>
          <a:p>
            <a:pPr lvl="1">
              <a:spcAft>
                <a:spcPts val="800"/>
              </a:spcAft>
            </a:pPr>
            <a:r>
              <a:rPr lang="en-US" altLang="en-US" sz="2300" dirty="0">
                <a:ea typeface="ＭＳ Ｐゴシック" panose="020B0600070205080204" pitchFamily="34" charset="-128"/>
              </a:rPr>
              <a:t>Vacant, Vice-Chair</a:t>
            </a:r>
          </a:p>
          <a:p>
            <a:pPr lvl="1">
              <a:spcAft>
                <a:spcPts val="800"/>
              </a:spcAft>
            </a:pPr>
            <a:r>
              <a:rPr lang="en-US" altLang="en-US" sz="2300" dirty="0">
                <a:ea typeface="ＭＳ Ｐゴシック" panose="020B0600070205080204" pitchFamily="34" charset="-128"/>
              </a:rPr>
              <a:t>Mark </a:t>
            </a:r>
            <a:r>
              <a:rPr lang="en-US" altLang="en-US" sz="2300" dirty="0" err="1">
                <a:ea typeface="ＭＳ Ｐゴシック" panose="020B0600070205080204" pitchFamily="34" charset="-128"/>
              </a:rPr>
              <a:t>Brynildson</a:t>
            </a:r>
            <a:r>
              <a:rPr lang="en-US" altLang="en-US" sz="2300" dirty="0">
                <a:ea typeface="ＭＳ Ｐゴシック" panose="020B0600070205080204" pitchFamily="34" charset="-128"/>
              </a:rPr>
              <a:t>, Sandia National Laboratories, Secretary</a:t>
            </a:r>
          </a:p>
        </p:txBody>
      </p:sp>
      <p:sp>
        <p:nvSpPr>
          <p:cNvPr id="11268" name="Slide Number Placeholder 3">
            <a:extLst>
              <a:ext uri="{FF2B5EF4-FFF2-40B4-BE49-F238E27FC236}">
                <a16:creationId xmlns:a16="http://schemas.microsoft.com/office/drawing/2014/main" id="{54A05B55-F8F7-AB42-F8B3-C65DD6ED1B0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532C453-24C8-2443-B3AA-A3DCE9C49926}" type="slidenum">
              <a:rPr lang="en-US" altLang="en-US" smtClean="0"/>
              <a:pPr/>
              <a:t>5</a:t>
            </a:fld>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38A269D0-1C5E-E553-FF97-8E21E0951097}"/>
              </a:ext>
            </a:extLst>
          </p:cNvPr>
          <p:cNvSpPr>
            <a:spLocks noGrp="1" noChangeArrowheads="1"/>
          </p:cNvSpPr>
          <p:nvPr>
            <p:ph type="title"/>
          </p:nvPr>
        </p:nvSpPr>
        <p:spPr/>
        <p:txBody>
          <a:bodyPr/>
          <a:lstStyle/>
          <a:p>
            <a:r>
              <a:rPr lang="en-US" altLang="en-US" dirty="0">
                <a:ea typeface="ＭＳ Ｐゴシック" panose="020B0600070205080204" pitchFamily="34" charset="-128"/>
              </a:rPr>
              <a:t>SWG Subgroup/COP Listing</a:t>
            </a:r>
          </a:p>
        </p:txBody>
      </p:sp>
      <p:graphicFrame>
        <p:nvGraphicFramePr>
          <p:cNvPr id="5" name="Table 5">
            <a:extLst>
              <a:ext uri="{FF2B5EF4-FFF2-40B4-BE49-F238E27FC236}">
                <a16:creationId xmlns:a16="http://schemas.microsoft.com/office/drawing/2014/main" id="{E496677F-E3B4-5029-9417-B9C4A85E5F54}"/>
              </a:ext>
            </a:extLst>
          </p:cNvPr>
          <p:cNvGraphicFramePr>
            <a:graphicFrameLocks noGrp="1"/>
          </p:cNvGraphicFramePr>
          <p:nvPr>
            <p:ph idx="1"/>
            <p:extLst>
              <p:ext uri="{D42A27DB-BD31-4B8C-83A1-F6EECF244321}">
                <p14:modId xmlns:p14="http://schemas.microsoft.com/office/powerpoint/2010/main" val="1294982337"/>
              </p:ext>
            </p:extLst>
          </p:nvPr>
        </p:nvGraphicFramePr>
        <p:xfrm>
          <a:off x="228600" y="1676400"/>
          <a:ext cx="8001000" cy="4891954"/>
        </p:xfrm>
        <a:graphic>
          <a:graphicData uri="http://schemas.openxmlformats.org/drawingml/2006/table">
            <a:tbl>
              <a:tblPr bandRow="1">
                <a:tableStyleId>{5DA37D80-6434-44D0-A028-1B22A696006F}</a:tableStyleId>
              </a:tblPr>
              <a:tblGrid>
                <a:gridCol w="1600200">
                  <a:extLst>
                    <a:ext uri="{9D8B030D-6E8A-4147-A177-3AD203B41FA5}">
                      <a16:colId xmlns:a16="http://schemas.microsoft.com/office/drawing/2014/main" val="3461555767"/>
                    </a:ext>
                  </a:extLst>
                </a:gridCol>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6492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70C0"/>
                          </a:solidFill>
                        </a:rPr>
                        <a:t>CAS</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70C0"/>
                          </a:solidFill>
                        </a:rPr>
                        <a:t>ISM</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70C0"/>
                          </a:solidFill>
                        </a:rPr>
                        <a:t>QA</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70C0"/>
                          </a:solidFill>
                        </a:rPr>
                        <a:t>Worker Safety &amp;Health</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rgbClr val="0070C0"/>
                          </a:solidFill>
                        </a:rPr>
                        <a:t>Regulatory Enforcement</a:t>
                      </a:r>
                    </a:p>
                  </a:txBody>
                  <a:tcPr marT="45711" marB="45711" anchor="ctr"/>
                </a:tc>
                <a:extLst>
                  <a:ext uri="{0D108BD9-81ED-4DB2-BD59-A6C34878D82A}">
                    <a16:rowId xmlns:a16="http://schemas.microsoft.com/office/drawing/2014/main" val="10000"/>
                  </a:ext>
                </a:extLst>
              </a:tr>
              <a:tr h="7011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TBD</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Safety Culture </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Procurement Engineering </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Radiation Protection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None</a:t>
                      </a:r>
                    </a:p>
                  </a:txBody>
                  <a:tcPr marT="45711" marB="45711" anchor="ctr"/>
                </a:tc>
                <a:extLst>
                  <a:ext uri="{0D108BD9-81ED-4DB2-BD59-A6C34878D82A}">
                    <a16:rowId xmlns:a16="http://schemas.microsoft.com/office/drawing/2014/main" val="10001"/>
                  </a:ext>
                </a:extLst>
              </a:tr>
              <a:tr h="6492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Work Planning &amp; Control </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Software Quality Assurance </a:t>
                      </a:r>
                    </a:p>
                  </a:txBody>
                  <a:tcPr marT="45711" marB="45711" anchor="ctr"/>
                </a:tc>
                <a:tc>
                  <a:txBody>
                    <a:bodyPr/>
                    <a:lstStyle/>
                    <a:p>
                      <a:pPr algn="ctr"/>
                      <a:r>
                        <a:rPr lang="en-US" sz="1200" b="1" dirty="0"/>
                        <a:t>IH, Safety &amp; Chemical Mgt</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extLst>
                  <a:ext uri="{0D108BD9-81ED-4DB2-BD59-A6C34878D82A}">
                    <a16:rowId xmlns:a16="http://schemas.microsoft.com/office/drawing/2014/main" val="10002"/>
                  </a:ext>
                </a:extLst>
              </a:tr>
              <a:tr h="70112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Human Performance Improvement </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tc>
                  <a:txBody>
                    <a:bodyPr/>
                    <a:lstStyle/>
                    <a:p>
                      <a:pPr algn="ctr"/>
                      <a:r>
                        <a:rPr lang="en-US" sz="1200" b="1" dirty="0"/>
                        <a:t>Supply Chain Quality </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Laser Safety</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extLst>
                  <a:ext uri="{0D108BD9-81ED-4DB2-BD59-A6C34878D82A}">
                    <a16:rowId xmlns:a16="http://schemas.microsoft.com/office/drawing/2014/main" val="10003"/>
                  </a:ext>
                </a:extLst>
              </a:tr>
              <a:tr h="649214">
                <a:tc>
                  <a:txBody>
                    <a:bodyPr/>
                    <a:lstStyle/>
                    <a:p>
                      <a:pPr algn="ctr"/>
                      <a:endParaRPr lang="en-US" sz="1200" b="1" dirty="0"/>
                    </a:p>
                  </a:txBody>
                  <a:tcPr marT="45711" marB="45711" anchor="ctr"/>
                </a:tc>
                <a:tc>
                  <a:txBody>
                    <a:bodyPr/>
                    <a:lstStyle/>
                    <a:p>
                      <a:pPr algn="ct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Policy &amp; Procedures</a:t>
                      </a:r>
                    </a:p>
                    <a:p>
                      <a:pPr algn="ct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Occupational Medicine</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extLst>
                  <a:ext uri="{0D108BD9-81ED-4DB2-BD59-A6C34878D82A}">
                    <a16:rowId xmlns:a16="http://schemas.microsoft.com/office/drawing/2014/main" val="10004"/>
                  </a:ext>
                </a:extLst>
              </a:tr>
              <a:tr h="649214">
                <a:tc>
                  <a:txBody>
                    <a:bodyPr/>
                    <a:lstStyle/>
                    <a:p>
                      <a:pPr algn="ctr"/>
                      <a:endParaRPr lang="en-US" sz="1200" b="1" dirty="0"/>
                    </a:p>
                  </a:txBody>
                  <a:tcPr marT="45711" marB="45711" anchor="ctr"/>
                </a:tc>
                <a:tc>
                  <a:txBody>
                    <a:bodyPr/>
                    <a:lstStyle/>
                    <a:p>
                      <a:pPr algn="ctr"/>
                      <a:endParaRPr lang="en-US" sz="1200" b="1" dirty="0"/>
                    </a:p>
                  </a:txBody>
                  <a:tcPr marT="45711" marB="45711" anchor="ctr"/>
                </a:tc>
                <a:tc>
                  <a:txBody>
                    <a:bodyPr/>
                    <a:lstStyle/>
                    <a:p>
                      <a:pPr algn="ct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Human Reliability Psychologists</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extLst>
                  <a:ext uri="{0D108BD9-81ED-4DB2-BD59-A6C34878D82A}">
                    <a16:rowId xmlns:a16="http://schemas.microsoft.com/office/drawing/2014/main" val="615122463"/>
                  </a:ext>
                </a:extLst>
              </a:tr>
              <a:tr h="649214">
                <a:tc>
                  <a:txBody>
                    <a:bodyPr/>
                    <a:lstStyle/>
                    <a:p>
                      <a:pPr algn="ctr"/>
                      <a:endParaRPr lang="en-US" sz="1200" b="1" dirty="0"/>
                    </a:p>
                  </a:txBody>
                  <a:tcPr marT="45711" marB="45711" anchor="ctr"/>
                </a:tc>
                <a:tc>
                  <a:txBody>
                    <a:bodyPr/>
                    <a:lstStyle/>
                    <a:p>
                      <a:pPr algn="ctr"/>
                      <a:endParaRPr lang="en-US" sz="1200" b="1" dirty="0"/>
                    </a:p>
                  </a:txBody>
                  <a:tcPr marT="45711" marB="45711" anchor="ctr"/>
                </a:tc>
                <a:tc>
                  <a:txBody>
                    <a:bodyPr/>
                    <a:lstStyle/>
                    <a:p>
                      <a:pPr algn="ctr"/>
                      <a:endParaRPr lang="en-US" sz="1200" b="1" dirty="0"/>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Electrical Safety</a:t>
                      </a:r>
                    </a:p>
                  </a:txBody>
                  <a:tcPr marT="45711" marB="45711"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1" dirty="0"/>
                    </a:p>
                  </a:txBody>
                  <a:tcPr marT="45711" marB="45711" anchor="ctr"/>
                </a:tc>
                <a:extLst>
                  <a:ext uri="{0D108BD9-81ED-4DB2-BD59-A6C34878D82A}">
                    <a16:rowId xmlns:a16="http://schemas.microsoft.com/office/drawing/2014/main" val="847730596"/>
                  </a:ext>
                </a:extLst>
              </a:tr>
            </a:tbl>
          </a:graphicData>
        </a:graphic>
      </p:graphicFrame>
      <p:sp>
        <p:nvSpPr>
          <p:cNvPr id="12328" name="Slide Number Placeholder 3">
            <a:extLst>
              <a:ext uri="{FF2B5EF4-FFF2-40B4-BE49-F238E27FC236}">
                <a16:creationId xmlns:a16="http://schemas.microsoft.com/office/drawing/2014/main" id="{2088A7BE-E42E-DB29-328F-9AAD8CD12A0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6005C7D-F175-0F49-AD90-03698170E5AD}"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C01B2B5-F576-3C4D-C9C3-96470A5AC15D}"/>
              </a:ext>
            </a:extLst>
          </p:cNvPr>
          <p:cNvSpPr>
            <a:spLocks noGrp="1" noChangeArrowheads="1"/>
          </p:cNvSpPr>
          <p:nvPr>
            <p:ph type="title"/>
          </p:nvPr>
        </p:nvSpPr>
        <p:spPr>
          <a:xfrm>
            <a:off x="457200" y="954088"/>
            <a:ext cx="7467600" cy="715962"/>
          </a:xfrm>
        </p:spPr>
        <p:txBody>
          <a:bodyPr/>
          <a:lstStyle/>
          <a:p>
            <a:br>
              <a:rPr lang="en-US" altLang="en-US" dirty="0">
                <a:ea typeface="ＭＳ Ｐゴシック" panose="020B0600070205080204" pitchFamily="34" charset="-128"/>
              </a:rPr>
            </a:br>
            <a:br>
              <a:rPr lang="en-US" altLang="en-US" dirty="0">
                <a:ea typeface="ＭＳ Ｐゴシック" panose="020B0600070205080204" pitchFamily="34" charset="-128"/>
              </a:rPr>
            </a:br>
            <a:br>
              <a:rPr lang="en-US" altLang="en-US" dirty="0">
                <a:ea typeface="ＭＳ Ｐゴシック" panose="020B0600070205080204" pitchFamily="34" charset="-128"/>
              </a:rPr>
            </a:br>
            <a:r>
              <a:rPr lang="en-US" altLang="en-US" sz="3200" dirty="0">
                <a:ea typeface="ＭＳ Ｐゴシック" panose="020B0600070205080204" pitchFamily="34" charset="-128"/>
              </a:rPr>
              <a:t>Contractor Assurance System</a:t>
            </a:r>
            <a:br>
              <a:rPr lang="en-US" altLang="en-US" dirty="0">
                <a:ea typeface="ＭＳ Ｐゴシック" panose="020B0600070205080204" pitchFamily="34" charset="-128"/>
              </a:rPr>
            </a:br>
            <a:r>
              <a:rPr lang="en-US" altLang="en-US" dirty="0">
                <a:ea typeface="ＭＳ Ｐゴシック" panose="020B0600070205080204" pitchFamily="34" charset="-128"/>
              </a:rPr>
              <a:t> </a:t>
            </a:r>
            <a:endParaRPr lang="en-US" altLang="en-US" sz="2400" dirty="0">
              <a:solidFill>
                <a:srgbClr val="0070C0"/>
              </a:solidFill>
              <a:ea typeface="ＭＳ Ｐゴシック" panose="020B0600070205080204" pitchFamily="34" charset="-128"/>
            </a:endParaRPr>
          </a:p>
        </p:txBody>
      </p:sp>
      <p:sp>
        <p:nvSpPr>
          <p:cNvPr id="9219" name="Slide Number Placeholder 3">
            <a:extLst>
              <a:ext uri="{FF2B5EF4-FFF2-40B4-BE49-F238E27FC236}">
                <a16:creationId xmlns:a16="http://schemas.microsoft.com/office/drawing/2014/main" id="{7EC45D63-F0E5-AAA1-83CA-B078B4F9B87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1E844C5-FDA9-41CE-9CF7-15A0350720CE}" type="slidenum">
              <a:rPr lang="en-US" altLang="en-US" smtClean="0"/>
              <a:pPr/>
              <a:t>7</a:t>
            </a:fld>
            <a:endParaRPr lang="en-US" altLang="en-US"/>
          </a:p>
        </p:txBody>
      </p:sp>
      <p:sp>
        <p:nvSpPr>
          <p:cNvPr id="9220" name="Content Placeholder 1">
            <a:extLst>
              <a:ext uri="{FF2B5EF4-FFF2-40B4-BE49-F238E27FC236}">
                <a16:creationId xmlns:a16="http://schemas.microsoft.com/office/drawing/2014/main" id="{D5C409CF-6756-51FB-A3B4-8F8709B6C348}"/>
              </a:ext>
            </a:extLst>
          </p:cNvPr>
          <p:cNvSpPr>
            <a:spLocks noGrp="1" noChangeArrowheads="1"/>
          </p:cNvSpPr>
          <p:nvPr>
            <p:ph idx="1"/>
          </p:nvPr>
        </p:nvSpPr>
        <p:spPr>
          <a:xfrm>
            <a:off x="457200" y="1524000"/>
            <a:ext cx="8229600" cy="4953000"/>
          </a:xfrm>
        </p:spPr>
        <p:txBody>
          <a:bodyPr/>
          <a:lstStyle/>
          <a:p>
            <a:pPr algn="l">
              <a:buFont typeface="Wingdings" panose="05000000000000000000" pitchFamily="2" charset="2"/>
              <a:buChar char=""/>
            </a:pPr>
            <a:r>
              <a:rPr lang="en-US" sz="2200" b="0" i="0" u="none" strike="noStrike" baseline="0" dirty="0"/>
              <a:t>Restructuring the former CAS CoP into a stand-alone Subgroup</a:t>
            </a:r>
          </a:p>
          <a:p>
            <a:pPr marL="685800" lvl="2" indent="-338138">
              <a:buClr>
                <a:schemeClr val="accent6"/>
              </a:buClr>
              <a:buFont typeface="Wingdings" panose="05000000000000000000" pitchFamily="2" charset="2"/>
              <a:buChar char=""/>
            </a:pPr>
            <a:r>
              <a:rPr lang="en-US" sz="2000" dirty="0"/>
              <a:t>Draft CoPs scope has been identified centered around to new CoPs: Performance Assurance and Assurance Integration</a:t>
            </a:r>
            <a:endParaRPr lang="en-US" sz="2000" b="0" i="0" u="none" strike="noStrike" baseline="0" dirty="0"/>
          </a:p>
          <a:p>
            <a:pPr algn="l"/>
            <a:r>
              <a:rPr lang="en-US" sz="2200" u="none" strike="noStrike" baseline="0" dirty="0"/>
              <a:t>Develop a White Paper on Anticipating and Mitigating Operational Upsets</a:t>
            </a:r>
          </a:p>
          <a:p>
            <a:pPr lvl="1"/>
            <a:r>
              <a:rPr lang="en-US" altLang="en-US" sz="1800" dirty="0">
                <a:ea typeface="ＭＳ Ｐゴシック" panose="020B0600070205080204" pitchFamily="34" charset="-128"/>
              </a:rPr>
              <a:t>Steady progress on the NNSA Conduct of Operations, Operational Upsets (Joint CAS, ISM, &amp; QA Subgroups) has been achieved</a:t>
            </a:r>
          </a:p>
          <a:p>
            <a:pPr algn="l"/>
            <a:r>
              <a:rPr lang="en-US" sz="2200" i="0" u="none" strike="noStrike" baseline="0" dirty="0"/>
              <a:t>Broaden participation and collaboration between Subgroups/other Working Groups</a:t>
            </a:r>
          </a:p>
          <a:p>
            <a:pPr lvl="1"/>
            <a:r>
              <a:rPr lang="en-US" altLang="en-US" sz="1800" dirty="0">
                <a:ea typeface="ＭＳ Ｐゴシック" panose="020B0600070205080204" pitchFamily="34" charset="-128"/>
              </a:rPr>
              <a:t>Focused educational topics at the monthly meetings has generated cross functional interest: Risk Integration, Electronic Requirement Management, Safety Culture Metrics, DNFSB Oversight Assessment results, Trend Analysis </a:t>
            </a:r>
          </a:p>
          <a:p>
            <a:pPr marL="344487" lvl="1" indent="0">
              <a:buNone/>
            </a:pPr>
            <a:endParaRPr lang="en-US" altLang="en-US" sz="1800" dirty="0">
              <a:ea typeface="ＭＳ Ｐゴシック" panose="020B0600070205080204" pitchFamily="34" charset="-128"/>
            </a:endParaRPr>
          </a:p>
          <a:p>
            <a:pPr lvl="1">
              <a:buClr>
                <a:schemeClr val="accent6"/>
              </a:buClr>
              <a:buFont typeface="Wingdings" panose="05000000000000000000" pitchFamily="2" charset="2"/>
              <a:buChar char=""/>
            </a:pPr>
            <a:endParaRPr lang="en-US" sz="1600" b="0" i="0" u="none" strike="noStrike" baseline="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B3EDD72B-4EF5-8941-49B7-BE74700EEF22}"/>
              </a:ext>
            </a:extLst>
          </p:cNvPr>
          <p:cNvSpPr>
            <a:spLocks noGrp="1" noChangeArrowheads="1"/>
          </p:cNvSpPr>
          <p:nvPr>
            <p:ph type="title"/>
          </p:nvPr>
        </p:nvSpPr>
        <p:spPr>
          <a:xfrm>
            <a:off x="457200" y="381001"/>
            <a:ext cx="7543800" cy="731838"/>
          </a:xfrm>
        </p:spPr>
        <p:txBody>
          <a:bodyPr/>
          <a:lstStyle/>
          <a:p>
            <a:r>
              <a:rPr lang="en-US" altLang="en-US" dirty="0">
                <a:ea typeface="ＭＳ Ｐゴシック" panose="020B0600070205080204" pitchFamily="34" charset="-128"/>
              </a:rPr>
              <a:t>Contractor Assurance </a:t>
            </a:r>
            <a:r>
              <a:rPr lang="en-US" altLang="en-US" dirty="0" err="1">
                <a:ea typeface="ＭＳ Ｐゴシック" panose="020B0600070205080204" pitchFamily="34" charset="-128"/>
              </a:rPr>
              <a:t>Sytem</a:t>
            </a:r>
            <a:endParaRPr lang="en-US" altLang="en-US" dirty="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FF8D7E9E-2D14-3CF1-ABAA-594793033055}"/>
              </a:ext>
            </a:extLst>
          </p:cNvPr>
          <p:cNvSpPr>
            <a:spLocks noGrp="1"/>
          </p:cNvSpPr>
          <p:nvPr>
            <p:ph sz="half" idx="1"/>
          </p:nvPr>
        </p:nvSpPr>
        <p:spPr>
          <a:xfrm>
            <a:off x="457200" y="1490662"/>
            <a:ext cx="4038600" cy="4757737"/>
          </a:xfrm>
        </p:spPr>
        <p:txBody>
          <a:bodyPr/>
          <a:lstStyle/>
          <a:p>
            <a:pPr marL="0" indent="0">
              <a:spcBef>
                <a:spcPts val="0"/>
              </a:spcBef>
              <a:spcAft>
                <a:spcPts val="0"/>
              </a:spcAft>
              <a:buNone/>
              <a:defRPr/>
            </a:pPr>
            <a:r>
              <a:rPr lang="en-US" sz="1800" b="1" dirty="0">
                <a:effectLst/>
                <a:latin typeface="Calibri" panose="020F0502020204030204" pitchFamily="34" charset="0"/>
                <a:ea typeface="Calibri" panose="020F0502020204030204" pitchFamily="34" charset="0"/>
                <a:cs typeface="Calibri" panose="020F0502020204030204" pitchFamily="34" charset="0"/>
              </a:rPr>
              <a:t>Performance Assurance CoP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Event Investigation, Issues Management, Causal Analysis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Assessment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Management Observations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Performance Analysis, Metrics and Trending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Organizational process, performance trending analysis and communication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CAS Performance Assurance Effectiveness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Lessons Learned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CAS Effectiveness and Continuous Improvement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Font typeface="Wingdings" panose="05000000000000000000" pitchFamily="2" charset="2"/>
              <a:buNone/>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Font typeface="Wingdings" panose="05000000000000000000" pitchFamily="2" charset="2"/>
              <a:buNone/>
              <a:defRPr/>
            </a:pPr>
            <a:endParaRPr lang="en-US" sz="2800" dirty="0">
              <a:ea typeface="Calibri" panose="020F0502020204030204" pitchFamily="34" charset="0"/>
            </a:endParaRPr>
          </a:p>
          <a:p>
            <a:pPr>
              <a:spcBef>
                <a:spcPts val="0"/>
              </a:spcBef>
              <a:spcAft>
                <a:spcPts val="0"/>
              </a:spcAft>
              <a:buFont typeface="Wingdings" panose="05000000000000000000" pitchFamily="2" charset="2"/>
              <a:buChar char=""/>
              <a:defRPr/>
            </a:pPr>
            <a:endParaRPr lang="en-US" sz="2400" dirty="0">
              <a:latin typeface="Calibri" panose="020F0502020204030204" pitchFamily="34" charset="0"/>
              <a:ea typeface="Calibri" panose="020F0502020204030204" pitchFamily="34" charset="0"/>
            </a:endParaRPr>
          </a:p>
          <a:p>
            <a:pPr marL="0" indent="0">
              <a:buFont typeface="Wingdings" panose="05000000000000000000" pitchFamily="2" charset="2"/>
              <a:buNone/>
              <a:defRPr/>
            </a:pPr>
            <a:endParaRPr lang="en-US" sz="2400" dirty="0"/>
          </a:p>
        </p:txBody>
      </p:sp>
      <p:sp>
        <p:nvSpPr>
          <p:cNvPr id="2" name="Content Placeholder 1">
            <a:extLst>
              <a:ext uri="{FF2B5EF4-FFF2-40B4-BE49-F238E27FC236}">
                <a16:creationId xmlns:a16="http://schemas.microsoft.com/office/drawing/2014/main" id="{64D58B47-E086-52AF-9F18-7A1E7DC8BF01}"/>
              </a:ext>
            </a:extLst>
          </p:cNvPr>
          <p:cNvSpPr>
            <a:spLocks noGrp="1"/>
          </p:cNvSpPr>
          <p:nvPr>
            <p:ph sz="half" idx="2"/>
          </p:nvPr>
        </p:nvSpPr>
        <p:spPr>
          <a:xfrm>
            <a:off x="4648200" y="1490662"/>
            <a:ext cx="4038600" cy="4986337"/>
          </a:xfrm>
        </p:spPr>
        <p:txBody>
          <a:bodyPr/>
          <a:lstStyle/>
          <a:p>
            <a:pPr marL="0" indent="0">
              <a:buNone/>
            </a:pPr>
            <a:r>
              <a:rPr lang="en-US" sz="1800" b="1" dirty="0">
                <a:effectLst/>
                <a:latin typeface="Calibri" panose="020F0502020204030204" pitchFamily="34" charset="0"/>
                <a:ea typeface="Calibri" panose="020F0502020204030204" pitchFamily="34" charset="0"/>
                <a:cs typeface="Calibri" panose="020F0502020204030204" pitchFamily="34" charset="0"/>
              </a:rPr>
              <a:t>Assurance Integration CoP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CAS Assurance well integrated with Management Systems. Processes and Controls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Engaging staff and managers in CAS processes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Performance data and information to drive accountability and inform leadership decisions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Requirement Flow down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Timely Communication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Culture and Engagement </a:t>
            </a: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Risk Management</a:t>
            </a: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Strategic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CONOPS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Business Integration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12292" name="Slide Number Placeholder 3">
            <a:extLst>
              <a:ext uri="{FF2B5EF4-FFF2-40B4-BE49-F238E27FC236}">
                <a16:creationId xmlns:a16="http://schemas.microsoft.com/office/drawing/2014/main" id="{02FD0C84-6F22-7434-1C97-055CCD5DA06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82D8734-647B-412C-AA2D-1F0EF731295E}" type="slidenum">
              <a:rPr lang="en-US" altLang="en-US" smtClean="0"/>
              <a:pPr/>
              <a:t>8</a:t>
            </a:fld>
            <a:endParaRPr lang="en-US" altLang="en-US" dirty="0"/>
          </a:p>
        </p:txBody>
      </p:sp>
    </p:spTree>
    <p:extLst>
      <p:ext uri="{BB962C8B-B14F-4D97-AF65-F5344CB8AC3E}">
        <p14:creationId xmlns:p14="http://schemas.microsoft.com/office/powerpoint/2010/main" val="251815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3E9E099-F5FF-9ADC-54B1-991463C5FF66}"/>
              </a:ext>
            </a:extLst>
          </p:cNvPr>
          <p:cNvSpPr>
            <a:spLocks noGrp="1" noChangeArrowheads="1"/>
          </p:cNvSpPr>
          <p:nvPr>
            <p:ph type="title"/>
          </p:nvPr>
        </p:nvSpPr>
        <p:spPr/>
        <p:txBody>
          <a:bodyPr/>
          <a:lstStyle/>
          <a:p>
            <a:r>
              <a:rPr lang="en-US" altLang="en-US" dirty="0">
                <a:ea typeface="ＭＳ Ｐゴシック" panose="020B0600070205080204" pitchFamily="34" charset="-128"/>
              </a:rPr>
              <a:t>Contractor Assurance System</a:t>
            </a:r>
            <a:endParaRPr lang="en-US" altLang="en-US" sz="2800" i="1" dirty="0">
              <a:solidFill>
                <a:srgbClr val="0070C0"/>
              </a:solidFill>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E6DE2043-04AA-8288-1B77-CE8F56676321}"/>
              </a:ext>
            </a:extLst>
          </p:cNvPr>
          <p:cNvSpPr>
            <a:spLocks noGrp="1"/>
          </p:cNvSpPr>
          <p:nvPr>
            <p:ph idx="1"/>
          </p:nvPr>
        </p:nvSpPr>
        <p:spPr>
          <a:xfrm>
            <a:off x="457200" y="1295400"/>
            <a:ext cx="8229600" cy="4411663"/>
          </a:xfrm>
        </p:spPr>
        <p:txBody>
          <a:bodyPr/>
          <a:lstStyle/>
          <a:p>
            <a:pPr marL="0" indent="0">
              <a:buFont typeface="Wingdings" panose="05000000000000000000" pitchFamily="2" charset="2"/>
              <a:buNone/>
              <a:defRPr/>
            </a:pPr>
            <a:endParaRPr lang="en-US" sz="2400" dirty="0"/>
          </a:p>
          <a:p>
            <a:pPr>
              <a:spcAft>
                <a:spcPts val="800"/>
              </a:spcAft>
              <a:defRPr/>
            </a:pPr>
            <a:r>
              <a:rPr lang="en-US" sz="2400" dirty="0"/>
              <a:t>Challenges</a:t>
            </a:r>
          </a:p>
          <a:p>
            <a:pPr lvl="1">
              <a:spcAft>
                <a:spcPts val="800"/>
              </a:spcAft>
              <a:defRPr/>
            </a:pPr>
            <a:r>
              <a:rPr lang="en-US" sz="2000" dirty="0"/>
              <a:t>More balanced participation by DOE &amp; Contractors representing all offices.  EM support is limited at this time</a:t>
            </a:r>
          </a:p>
          <a:p>
            <a:pPr lvl="1">
              <a:spcAft>
                <a:spcPts val="800"/>
              </a:spcAft>
              <a:defRPr/>
            </a:pPr>
            <a:r>
              <a:rPr lang="en-US" sz="2000" dirty="0"/>
              <a:t>Identifying leadership volunteers from EM Contractors to support the CAS subgroup</a:t>
            </a:r>
          </a:p>
          <a:p>
            <a:pPr lvl="1">
              <a:spcAft>
                <a:spcPts val="800"/>
              </a:spcAft>
              <a:defRPr/>
            </a:pPr>
            <a:r>
              <a:rPr lang="en-US" sz="2000" dirty="0"/>
              <a:t>Utilize the DOE response to the DNFSB Oversight letter to prioritize future CAS initiatives</a:t>
            </a:r>
          </a:p>
          <a:p>
            <a:pPr marL="0" indent="0">
              <a:buFont typeface="Wingdings" panose="05000000000000000000" pitchFamily="2" charset="2"/>
              <a:buNone/>
              <a:defRPr/>
            </a:pPr>
            <a:endParaRPr lang="en-US" sz="2400" dirty="0"/>
          </a:p>
        </p:txBody>
      </p:sp>
      <p:sp>
        <p:nvSpPr>
          <p:cNvPr id="13316" name="Slide Number Placeholder 3">
            <a:extLst>
              <a:ext uri="{FF2B5EF4-FFF2-40B4-BE49-F238E27FC236}">
                <a16:creationId xmlns:a16="http://schemas.microsoft.com/office/drawing/2014/main" id="{1F57D1AC-82D7-D6F5-BE44-8615E7E5073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787A254E-7519-4068-8A08-DBC64FBDF973}"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EFCOG Template 3">
  <a:themeElements>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EFCOG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FCOG Template 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EFCOG Template 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EFCOG Template 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EFCOG Template 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EFCOG Template 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EFCOG Template 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EFCOG Template 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EFCOG Template 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EFCOG Template 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60b319-9d9b-4050-a2da-fb9886bc818d">
      <Terms xmlns="http://schemas.microsoft.com/office/infopath/2007/PartnerControls"/>
    </lcf76f155ced4ddcb4097134ff3c332f>
    <TaxCatchAll xmlns="696b1dda-5637-4d41-9abe-79af3c04e813" xsi:nil="true"/>
  </documentManagement>
</p:properties>
</file>

<file path=customXml/itemProps1.xml><?xml version="1.0" encoding="utf-8"?>
<ds:datastoreItem xmlns:ds="http://schemas.openxmlformats.org/officeDocument/2006/customXml" ds:itemID="{EA9398F3-8CA4-41CD-887C-85B464F613A5}">
  <ds:schemaRefs>
    <ds:schemaRef ds:uri="http://schemas.microsoft.com/sharepoint/v3/contenttype/forms"/>
  </ds:schemaRefs>
</ds:datastoreItem>
</file>

<file path=customXml/itemProps2.xml><?xml version="1.0" encoding="utf-8"?>
<ds:datastoreItem xmlns:ds="http://schemas.openxmlformats.org/officeDocument/2006/customXml" ds:itemID="{82CADC9F-BBD9-4A45-937E-3C2564D80393}"/>
</file>

<file path=customXml/itemProps3.xml><?xml version="1.0" encoding="utf-8"?>
<ds:datastoreItem xmlns:ds="http://schemas.openxmlformats.org/officeDocument/2006/customXml" ds:itemID="{67238B7F-6257-4EF2-A610-B41AE8377CF0}">
  <ds:schemaRefs>
    <ds:schemaRef ds:uri="http://schemas.microsoft.com/office/2006/documentManagement/types"/>
    <ds:schemaRef ds:uri="http://purl.org/dc/terms/"/>
    <ds:schemaRef ds:uri="http://schemas.microsoft.com/office/2006/metadata/properties"/>
    <ds:schemaRef ds:uri="7908eb3b-0485-4e8b-b701-d73c213ad447"/>
    <ds:schemaRef ds:uri="http://schemas.microsoft.com/office/infopath/2007/PartnerControls"/>
    <ds:schemaRef ds:uri="http://purl.org/dc/dcmitype/"/>
    <ds:schemaRef ds:uri="http://schemas.openxmlformats.org/package/2006/metadata/core-properties"/>
    <ds:schemaRef ds:uri="8c4fde2f-857d-4b64-8be2-a61e913dea1a"/>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15613</TotalTime>
  <Words>2102</Words>
  <Application>Microsoft Office PowerPoint</Application>
  <PresentationFormat>On-screen Show (4:3)</PresentationFormat>
  <Paragraphs>326</Paragraphs>
  <Slides>33</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Symbol</vt:lpstr>
      <vt:lpstr>Wingdings</vt:lpstr>
      <vt:lpstr>EFCOG Template 3</vt:lpstr>
      <vt:lpstr>Safety Working Group  FY2023 EFCOG  Annual Meeting</vt:lpstr>
      <vt:lpstr>Safety Working Group</vt:lpstr>
      <vt:lpstr>Safety Working Group Subgroups</vt:lpstr>
      <vt:lpstr>Safety Working Group Subgroups</vt:lpstr>
      <vt:lpstr>Safety Working Group Subgroups</vt:lpstr>
      <vt:lpstr>SWG Subgroup/COP Listing</vt:lpstr>
      <vt:lpstr>   Contractor Assurance System  </vt:lpstr>
      <vt:lpstr>Contractor Assurance Sytem</vt:lpstr>
      <vt:lpstr>Contractor Assurance System</vt:lpstr>
      <vt:lpstr>Integrated Safety Management Work Planning &amp; Control</vt:lpstr>
      <vt:lpstr>Integrated Safety Management Human Performance </vt:lpstr>
      <vt:lpstr>Quality Assurance </vt:lpstr>
      <vt:lpstr>Quality Assurance  Supply Chain and SQA</vt:lpstr>
      <vt:lpstr>Quality Assurance  Procurement Engineering &amp; Policies/Procedures</vt:lpstr>
      <vt:lpstr>Quality Assurance FY 23 Key Achievements</vt:lpstr>
      <vt:lpstr>Regulatory and Enforcement</vt:lpstr>
      <vt:lpstr>Regulatory and Enforcement  </vt:lpstr>
      <vt:lpstr>Worker Safety &amp; Health Electrical Safety </vt:lpstr>
      <vt:lpstr>Worker Safety &amp; Health Electrical Safety </vt:lpstr>
      <vt:lpstr>Worker Safety &amp; Health Electrical Safety </vt:lpstr>
      <vt:lpstr>Worker Safety &amp; Health Designated Psychologists </vt:lpstr>
      <vt:lpstr>Worker Safety &amp; Health Designated Psychologists  </vt:lpstr>
      <vt:lpstr>Worker Safety &amp; Health Designated Psychologist</vt:lpstr>
      <vt:lpstr>Worker Safety &amp; Health  IH, Safety &amp; Chemical Management</vt:lpstr>
      <vt:lpstr>Worker Safety &amp; Health  IH, Safety &amp; Chemical Management</vt:lpstr>
      <vt:lpstr>Worker Safety &amp; Health Laser Safety</vt:lpstr>
      <vt:lpstr> </vt:lpstr>
      <vt:lpstr>Worker Safety &amp; Health Laser Safety</vt:lpstr>
      <vt:lpstr>Worker Safety &amp; Health Occupational Medicine </vt:lpstr>
      <vt:lpstr>Worker Safety &amp; Health Radiation Protection</vt:lpstr>
      <vt:lpstr>Worker Safety &amp; Health Radiation Protection </vt:lpstr>
      <vt:lpstr>Closing Thoughts</vt:lpstr>
      <vt:lpstr>PowerPoint Presentation</vt:lpstr>
    </vt:vector>
  </TitlesOfParts>
  <Company>Professional Touch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working group name) 2008 EFCOG Annual Meeting</dc:title>
  <dc:creator>Barbara Pierre</dc:creator>
  <cp:lastModifiedBy>Duane McLane</cp:lastModifiedBy>
  <cp:revision>131</cp:revision>
  <cp:lastPrinted>2023-06-15T12:07:44Z</cp:lastPrinted>
  <dcterms:created xsi:type="dcterms:W3CDTF">2008-01-28T21:55:56Z</dcterms:created>
  <dcterms:modified xsi:type="dcterms:W3CDTF">2023-06-15T13:52:08Z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ContentTypeId">
    <vt:lpwstr>0x01010046761A9F08A0D74A991A1016AA8DD9C3</vt:lpwstr>
  </property>
  <property fmtid="{D5CDD505-2E9C-101B-9397-08002B2CF9AE}" pid="4" name="MediaServiceImageTags">
    <vt:lpwstr/>
  </property>
</Properties>
</file>