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22"/>
  </p:notesMasterIdLst>
  <p:handoutMasterIdLst>
    <p:handoutMasterId r:id="rId23"/>
  </p:handoutMasterIdLst>
  <p:sldIdLst>
    <p:sldId id="256" r:id="rId2"/>
    <p:sldId id="714" r:id="rId3"/>
    <p:sldId id="715" r:id="rId4"/>
    <p:sldId id="257" r:id="rId5"/>
    <p:sldId id="278" r:id="rId6"/>
    <p:sldId id="281" r:id="rId7"/>
    <p:sldId id="291" r:id="rId8"/>
    <p:sldId id="282" r:id="rId9"/>
    <p:sldId id="716" r:id="rId10"/>
    <p:sldId id="274" r:id="rId11"/>
    <p:sldId id="288" r:id="rId12"/>
    <p:sldId id="289" r:id="rId13"/>
    <p:sldId id="290" r:id="rId14"/>
    <p:sldId id="266" r:id="rId15"/>
    <p:sldId id="717" r:id="rId16"/>
    <p:sldId id="720" r:id="rId17"/>
    <p:sldId id="721" r:id="rId18"/>
    <p:sldId id="269" r:id="rId19"/>
    <p:sldId id="718" r:id="rId20"/>
    <p:sldId id="719" r:id="rId21"/>
  </p:sldIdLst>
  <p:sldSz cx="9144000" cy="6858000" type="screen4x3"/>
  <p:notesSz cx="6858000" cy="91074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E6C"/>
    <a:srgbClr val="69FFAD"/>
    <a:srgbClr val="4D009A"/>
    <a:srgbClr val="33FF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832" autoAdjust="0"/>
  </p:normalViewPr>
  <p:slideViewPr>
    <p:cSldViewPr>
      <p:cViewPr varScale="1">
        <p:scale>
          <a:sx n="98" d="100"/>
          <a:sy n="98" d="100"/>
        </p:scale>
        <p:origin x="1046" y="67"/>
      </p:cViewPr>
      <p:guideLst>
        <p:guide orient="horz" pos="2160"/>
        <p:guide pos="2880"/>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0D1BB032-EC75-4C59-BC56-BEBE4E747B7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345091" name="Rectangle 3">
            <a:extLst>
              <a:ext uri="{FF2B5EF4-FFF2-40B4-BE49-F238E27FC236}">
                <a16:creationId xmlns:a16="http://schemas.microsoft.com/office/drawing/2014/main" id="{136341D8-F05D-4F8B-BD54-B82E42A2B18B}"/>
              </a:ext>
            </a:extLst>
          </p:cNvPr>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345092" name="Rectangle 4">
            <a:extLst>
              <a:ext uri="{FF2B5EF4-FFF2-40B4-BE49-F238E27FC236}">
                <a16:creationId xmlns:a16="http://schemas.microsoft.com/office/drawing/2014/main" id="{2A18442E-DD56-44B9-967C-8B5CBDC7047C}"/>
              </a:ext>
            </a:extLst>
          </p:cNvPr>
          <p:cNvSpPr>
            <a:spLocks noGrp="1" noChangeArrowheads="1"/>
          </p:cNvSpPr>
          <p:nvPr>
            <p:ph type="ftr" sz="quarter" idx="2"/>
          </p:nvPr>
        </p:nvSpPr>
        <p:spPr bwMode="auto">
          <a:xfrm>
            <a:off x="0"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345093" name="Rectangle 5">
            <a:extLst>
              <a:ext uri="{FF2B5EF4-FFF2-40B4-BE49-F238E27FC236}">
                <a16:creationId xmlns:a16="http://schemas.microsoft.com/office/drawing/2014/main" id="{8A5E1536-6C94-472C-AE07-58B9FF41AD1A}"/>
              </a:ext>
            </a:extLst>
          </p:cNvPr>
          <p:cNvSpPr>
            <a:spLocks noGrp="1" noChangeArrowheads="1"/>
          </p:cNvSpPr>
          <p:nvPr>
            <p:ph type="sldNum" sz="quarter" idx="3"/>
          </p:nvPr>
        </p:nvSpPr>
        <p:spPr bwMode="auto">
          <a:xfrm>
            <a:off x="3884613"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CADB03-C31A-4BD9-ADA8-6F2F79FB178C}"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0F847B51-E684-48F8-861B-EB3B418BB3DF}"/>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344067" name="Rectangle 3">
            <a:extLst>
              <a:ext uri="{FF2B5EF4-FFF2-40B4-BE49-F238E27FC236}">
                <a16:creationId xmlns:a16="http://schemas.microsoft.com/office/drawing/2014/main" id="{B9CF4D6D-7945-4181-851A-697FC0E2CA3A}"/>
              </a:ext>
            </a:extLst>
          </p:cNvPr>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3076" name="Rectangle 4">
            <a:extLst>
              <a:ext uri="{FF2B5EF4-FFF2-40B4-BE49-F238E27FC236}">
                <a16:creationId xmlns:a16="http://schemas.microsoft.com/office/drawing/2014/main" id="{7D4FBE0C-E415-44F8-9CB4-47D82AA5EA24}"/>
              </a:ext>
            </a:extLst>
          </p:cNvPr>
          <p:cNvSpPr>
            <a:spLocks noGrp="1" noRot="1" noChangeAspect="1" noChangeArrowheads="1" noTextEdit="1"/>
          </p:cNvSpPr>
          <p:nvPr>
            <p:ph type="sldImg" idx="2"/>
          </p:nvPr>
        </p:nvSpPr>
        <p:spPr bwMode="auto">
          <a:xfrm>
            <a:off x="1150938" y="682625"/>
            <a:ext cx="4556125" cy="3416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9" name="Rectangle 5">
            <a:extLst>
              <a:ext uri="{FF2B5EF4-FFF2-40B4-BE49-F238E27FC236}">
                <a16:creationId xmlns:a16="http://schemas.microsoft.com/office/drawing/2014/main" id="{A4607E8C-B66D-4E87-A525-70E0086C83FD}"/>
              </a:ext>
            </a:extLst>
          </p:cNvPr>
          <p:cNvSpPr>
            <a:spLocks noGrp="1" noChangeArrowheads="1"/>
          </p:cNvSpPr>
          <p:nvPr>
            <p:ph type="body" sz="quarter" idx="3"/>
          </p:nvPr>
        </p:nvSpPr>
        <p:spPr bwMode="auto">
          <a:xfrm>
            <a:off x="685800" y="4325938"/>
            <a:ext cx="5486400" cy="409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4070" name="Rectangle 6">
            <a:extLst>
              <a:ext uri="{FF2B5EF4-FFF2-40B4-BE49-F238E27FC236}">
                <a16:creationId xmlns:a16="http://schemas.microsoft.com/office/drawing/2014/main" id="{DB322DF0-D1EC-4675-94E0-FED9353A1DAA}"/>
              </a:ext>
            </a:extLst>
          </p:cNvPr>
          <p:cNvSpPr>
            <a:spLocks noGrp="1" noChangeArrowheads="1"/>
          </p:cNvSpPr>
          <p:nvPr>
            <p:ph type="ftr" sz="quarter" idx="4"/>
          </p:nvPr>
        </p:nvSpPr>
        <p:spPr bwMode="auto">
          <a:xfrm>
            <a:off x="0"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344071" name="Rectangle 7">
            <a:extLst>
              <a:ext uri="{FF2B5EF4-FFF2-40B4-BE49-F238E27FC236}">
                <a16:creationId xmlns:a16="http://schemas.microsoft.com/office/drawing/2014/main" id="{7237B309-5348-4AF2-A023-6C780B5F4A70}"/>
              </a:ext>
            </a:extLst>
          </p:cNvPr>
          <p:cNvSpPr>
            <a:spLocks noGrp="1" noChangeArrowheads="1"/>
          </p:cNvSpPr>
          <p:nvPr>
            <p:ph type="sldNum" sz="quarter" idx="5"/>
          </p:nvPr>
        </p:nvSpPr>
        <p:spPr bwMode="auto">
          <a:xfrm>
            <a:off x="3884613" y="86502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13AA70C-5898-4358-A880-DA078064CD8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6A815B2-674D-479F-A279-C5068AA4DB2E}"/>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DA752BDC-19A8-4702-B02D-0DD86608A9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6148" name="Slide Number Placeholder 3">
            <a:extLst>
              <a:ext uri="{FF2B5EF4-FFF2-40B4-BE49-F238E27FC236}">
                <a16:creationId xmlns:a16="http://schemas.microsoft.com/office/drawing/2014/main" id="{C036328D-8CBC-4E55-B8D4-8C194800BE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24EAD0C-E34F-41E9-A901-8F3E8A42F88B}" type="slidenum">
              <a:rPr lang="en-US" altLang="en-US" smtClean="0"/>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C04ADB2-C125-478B-AFB3-6E7805E44035}"/>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CB844493-237D-4943-9B62-F45075281D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 name="Header Placeholder 3">
            <a:extLst>
              <a:ext uri="{FF2B5EF4-FFF2-40B4-BE49-F238E27FC236}">
                <a16:creationId xmlns:a16="http://schemas.microsoft.com/office/drawing/2014/main" id="{4B2248B6-28C6-4881-93E1-2F503545D134}"/>
              </a:ext>
            </a:extLst>
          </p:cNvPr>
          <p:cNvSpPr>
            <a:spLocks noGrp="1"/>
          </p:cNvSpPr>
          <p:nvPr>
            <p:ph type="hdr" sz="quarter"/>
          </p:nvPr>
        </p:nvSpPr>
        <p:spPr/>
        <p:txBody>
          <a:bodyPr/>
          <a:lstStyle/>
          <a:p>
            <a:pPr>
              <a:defRPr/>
            </a:pPr>
            <a:endParaRPr lang="en-US" dirty="0"/>
          </a:p>
        </p:txBody>
      </p:sp>
      <p:sp>
        <p:nvSpPr>
          <p:cNvPr id="5" name="Footer Placeholder 4">
            <a:extLst>
              <a:ext uri="{FF2B5EF4-FFF2-40B4-BE49-F238E27FC236}">
                <a16:creationId xmlns:a16="http://schemas.microsoft.com/office/drawing/2014/main" id="{B75F7869-BEED-4044-A68C-64120A1552CE}"/>
              </a:ext>
            </a:extLst>
          </p:cNvPr>
          <p:cNvSpPr>
            <a:spLocks noGrp="1"/>
          </p:cNvSpPr>
          <p:nvPr>
            <p:ph type="ftr" sz="quarter" idx="4"/>
          </p:nvPr>
        </p:nvSpPr>
        <p:spPr/>
        <p:txBody>
          <a:bodyPr/>
          <a:lstStyle/>
          <a:p>
            <a:pPr>
              <a:defRPr/>
            </a:pPr>
            <a:endParaRPr lang="en-US" dirty="0"/>
          </a:p>
        </p:txBody>
      </p:sp>
      <p:sp>
        <p:nvSpPr>
          <p:cNvPr id="17414" name="Slide Number Placeholder 5">
            <a:extLst>
              <a:ext uri="{FF2B5EF4-FFF2-40B4-BE49-F238E27FC236}">
                <a16:creationId xmlns:a16="http://schemas.microsoft.com/office/drawing/2014/main" id="{4F785B79-0E35-4A7D-A315-A07ACA1A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95736F8-F307-4A28-BF36-8444D75B3233}" type="slidenum">
              <a:rPr lang="en-US" altLang="en-US" smtClean="0"/>
              <a:pPr/>
              <a:t>12</a:t>
            </a:fld>
            <a:endParaRPr lang="en-US" altLang="en-US" dirty="0"/>
          </a:p>
        </p:txBody>
      </p:sp>
    </p:spTree>
    <p:extLst>
      <p:ext uri="{BB962C8B-B14F-4D97-AF65-F5344CB8AC3E}">
        <p14:creationId xmlns:p14="http://schemas.microsoft.com/office/powerpoint/2010/main" val="3345181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C04ADB2-C125-478B-AFB3-6E7805E44035}"/>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CB844493-237D-4943-9B62-F45075281D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 name="Header Placeholder 3">
            <a:extLst>
              <a:ext uri="{FF2B5EF4-FFF2-40B4-BE49-F238E27FC236}">
                <a16:creationId xmlns:a16="http://schemas.microsoft.com/office/drawing/2014/main" id="{4B2248B6-28C6-4881-93E1-2F503545D134}"/>
              </a:ext>
            </a:extLst>
          </p:cNvPr>
          <p:cNvSpPr>
            <a:spLocks noGrp="1"/>
          </p:cNvSpPr>
          <p:nvPr>
            <p:ph type="hdr" sz="quarter"/>
          </p:nvPr>
        </p:nvSpPr>
        <p:spPr/>
        <p:txBody>
          <a:bodyPr/>
          <a:lstStyle/>
          <a:p>
            <a:pPr>
              <a:defRPr/>
            </a:pPr>
            <a:endParaRPr lang="en-US" dirty="0"/>
          </a:p>
        </p:txBody>
      </p:sp>
      <p:sp>
        <p:nvSpPr>
          <p:cNvPr id="5" name="Footer Placeholder 4">
            <a:extLst>
              <a:ext uri="{FF2B5EF4-FFF2-40B4-BE49-F238E27FC236}">
                <a16:creationId xmlns:a16="http://schemas.microsoft.com/office/drawing/2014/main" id="{B75F7869-BEED-4044-A68C-64120A1552CE}"/>
              </a:ext>
            </a:extLst>
          </p:cNvPr>
          <p:cNvSpPr>
            <a:spLocks noGrp="1"/>
          </p:cNvSpPr>
          <p:nvPr>
            <p:ph type="ftr" sz="quarter" idx="4"/>
          </p:nvPr>
        </p:nvSpPr>
        <p:spPr/>
        <p:txBody>
          <a:bodyPr/>
          <a:lstStyle/>
          <a:p>
            <a:pPr>
              <a:defRPr/>
            </a:pPr>
            <a:endParaRPr lang="en-US" dirty="0"/>
          </a:p>
        </p:txBody>
      </p:sp>
      <p:sp>
        <p:nvSpPr>
          <p:cNvPr id="17414" name="Slide Number Placeholder 5">
            <a:extLst>
              <a:ext uri="{FF2B5EF4-FFF2-40B4-BE49-F238E27FC236}">
                <a16:creationId xmlns:a16="http://schemas.microsoft.com/office/drawing/2014/main" id="{4F785B79-0E35-4A7D-A315-A07ACA1A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95736F8-F307-4A28-BF36-8444D75B3233}" type="slidenum">
              <a:rPr lang="en-US" altLang="en-US" smtClean="0"/>
              <a:pPr/>
              <a:t>13</a:t>
            </a:fld>
            <a:endParaRPr lang="en-US" altLang="en-US" dirty="0"/>
          </a:p>
        </p:txBody>
      </p:sp>
    </p:spTree>
    <p:extLst>
      <p:ext uri="{BB962C8B-B14F-4D97-AF65-F5344CB8AC3E}">
        <p14:creationId xmlns:p14="http://schemas.microsoft.com/office/powerpoint/2010/main" val="95514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4400" dirty="0">
                <a:effectLst/>
                <a:latin typeface="Calibri" panose="020F0502020204030204" pitchFamily="34" charset="0"/>
                <a:ea typeface="Calibri" panose="020F0502020204030204" pitchFamily="34" charset="0"/>
                <a:cs typeface="Times New Roman" panose="02020603050405020304" pitchFamily="18" charset="0"/>
              </a:rPr>
              <a:t>Good morning, I am BM VP of C&amp;TS at BGS and Chair of the CSWG.</a:t>
            </a:r>
          </a:p>
          <a:p>
            <a:pPr marL="0" marR="0">
              <a:lnSpc>
                <a:spcPct val="107000"/>
              </a:lnSpc>
              <a:spcBef>
                <a:spcPts val="0"/>
              </a:spcBef>
              <a:spcAft>
                <a:spcPts val="800"/>
              </a:spcAft>
            </a:pPr>
            <a:r>
              <a:rPr lang="en-US" sz="4400" dirty="0">
                <a:effectLst/>
                <a:latin typeface="Calibri" panose="020F0502020204030204" pitchFamily="34" charset="0"/>
                <a:ea typeface="Calibri" panose="020F0502020204030204" pitchFamily="34" charset="0"/>
                <a:cs typeface="Times New Roman" panose="02020603050405020304" pitchFamily="18" charset="0"/>
              </a:rPr>
              <a:t>The CSWG has been very busy this year raising awareness, collaborating, and enhancing the defensive posture to identify, detect, protect, defend, and recover across the DOE sites. </a:t>
            </a:r>
          </a:p>
          <a:p>
            <a:pPr marL="0" marR="0">
              <a:lnSpc>
                <a:spcPct val="107000"/>
              </a:lnSpc>
              <a:spcBef>
                <a:spcPts val="0"/>
              </a:spcBef>
              <a:spcAft>
                <a:spcPts val="800"/>
              </a:spcAft>
            </a:pPr>
            <a:r>
              <a:rPr lang="en-US" sz="4400" dirty="0">
                <a:effectLst/>
                <a:latin typeface="Calibri" panose="020F0502020204030204" pitchFamily="34" charset="0"/>
                <a:ea typeface="Calibri" panose="020F0502020204030204" pitchFamily="34" charset="0"/>
                <a:cs typeface="Times New Roman" panose="02020603050405020304" pitchFamily="18" charset="0"/>
              </a:rPr>
              <a:t>The CSWG has aligned our strategic initiatives with that of both EFCOG and the Dept of Energy CIO’s office.  The notable strategic initiatives include enabling secure operations across DOE sites and the DOE HQ; continuing to support secure remote, onsite, and hybrid work capabilities while reducing risks and improve incident response with the ever-increasing threats. Our group continues to collaborate and share lessons learned and best practices.  The most recent statistic shows that there are 600,000 open cybersecurity jobs across the US and so we are focused on working smart by leveraging expertise across the complex to address cyber challenges, improve risk management, and enhance cyber resiliency.  </a:t>
            </a:r>
          </a:p>
          <a:p>
            <a:endParaRPr lang="en-US" dirty="0"/>
          </a:p>
        </p:txBody>
      </p:sp>
      <p:sp>
        <p:nvSpPr>
          <p:cNvPr id="4" name="Slide Number Placeholder 3"/>
          <p:cNvSpPr>
            <a:spLocks noGrp="1"/>
          </p:cNvSpPr>
          <p:nvPr>
            <p:ph type="sldNum" sz="quarter" idx="5"/>
          </p:nvPr>
        </p:nvSpPr>
        <p:spPr/>
        <p:txBody>
          <a:bodyPr/>
          <a:lstStyle/>
          <a:p>
            <a:pPr>
              <a:defRPr/>
            </a:pPr>
            <a:fld id="{113AA70C-5898-4358-A880-DA078064CD83}" type="slidenum">
              <a:rPr lang="en-US" altLang="en-US" smtClean="0"/>
              <a:pPr>
                <a:defRPr/>
              </a:pPr>
              <a:t>3</a:t>
            </a:fld>
            <a:endParaRPr lang="en-US" altLang="en-US" dirty="0"/>
          </a:p>
        </p:txBody>
      </p:sp>
    </p:spTree>
    <p:extLst>
      <p:ext uri="{BB962C8B-B14F-4D97-AF65-F5344CB8AC3E}">
        <p14:creationId xmlns:p14="http://schemas.microsoft.com/office/powerpoint/2010/main" val="207301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7B1D9D55-DF0D-46F1-AFA6-976B30EF3BF8}"/>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25DC8602-4307-4ED8-914C-ECDDC6AD30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id="{CC449A30-96B9-432C-90B5-CF0A1D6102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F00AE3B-CDA2-4D78-B2EA-FF4F823B63F5}" type="slidenum">
              <a:rPr lang="en-US" altLang="en-US" smtClean="0"/>
              <a:pPr/>
              <a:t>4</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E53B8FD-48F9-40EC-9665-091673B8F9E2}"/>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66697566-0FB5-42F9-8F5F-EBF9769A06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id="{E65E3764-F07B-4A27-8695-E37CE02467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6230630-C0E6-4A4F-9B39-56A9E266488A}" type="slidenum">
              <a:rPr lang="en-US" altLang="en-US" smtClean="0"/>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45847DC-D6E3-413B-A9D9-A67A59621ED0}"/>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A748D1CA-4915-4374-B123-37212BA9F7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ACFAD687-2EF3-429A-BD4C-8FC9EB4238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9E68E86-2952-4167-AC34-3E8F4327BE52}" type="slidenum">
              <a:rPr lang="en-US" altLang="en-US" smtClean="0"/>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45847DC-D6E3-413B-A9D9-A67A59621ED0}"/>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A748D1CA-4915-4374-B123-37212BA9F7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ACFAD687-2EF3-429A-BD4C-8FC9EB4238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9E68E86-2952-4167-AC34-3E8F4327BE52}" type="slidenum">
              <a:rPr lang="en-US" altLang="en-US" smtClean="0"/>
              <a:pPr/>
              <a:t>7</a:t>
            </a:fld>
            <a:endParaRPr lang="en-US" altLang="en-US" dirty="0"/>
          </a:p>
        </p:txBody>
      </p:sp>
    </p:spTree>
    <p:extLst>
      <p:ext uri="{BB962C8B-B14F-4D97-AF65-F5344CB8AC3E}">
        <p14:creationId xmlns:p14="http://schemas.microsoft.com/office/powerpoint/2010/main" val="2736031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5C88484-32F4-4FCD-BEFC-AE740FF3180D}"/>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D9683513-3CB9-46CF-951A-EE2DAB2A9B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id="{99953E05-F49A-41F2-95E2-25387AD57C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5DE2859-FB95-4307-AAB4-CFCEDCC746F2}" type="slidenum">
              <a:rPr lang="en-US" altLang="en-US" smtClean="0"/>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C04ADB2-C125-478B-AFB3-6E7805E44035}"/>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CB844493-237D-4943-9B62-F45075281D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 name="Header Placeholder 3">
            <a:extLst>
              <a:ext uri="{FF2B5EF4-FFF2-40B4-BE49-F238E27FC236}">
                <a16:creationId xmlns:a16="http://schemas.microsoft.com/office/drawing/2014/main" id="{4B2248B6-28C6-4881-93E1-2F503545D134}"/>
              </a:ext>
            </a:extLst>
          </p:cNvPr>
          <p:cNvSpPr>
            <a:spLocks noGrp="1"/>
          </p:cNvSpPr>
          <p:nvPr>
            <p:ph type="hdr" sz="quarter"/>
          </p:nvPr>
        </p:nvSpPr>
        <p:spPr/>
        <p:txBody>
          <a:bodyPr/>
          <a:lstStyle/>
          <a:p>
            <a:pPr>
              <a:defRPr/>
            </a:pPr>
            <a:endParaRPr lang="en-US" dirty="0"/>
          </a:p>
        </p:txBody>
      </p:sp>
      <p:sp>
        <p:nvSpPr>
          <p:cNvPr id="5" name="Footer Placeholder 4">
            <a:extLst>
              <a:ext uri="{FF2B5EF4-FFF2-40B4-BE49-F238E27FC236}">
                <a16:creationId xmlns:a16="http://schemas.microsoft.com/office/drawing/2014/main" id="{B75F7869-BEED-4044-A68C-64120A1552CE}"/>
              </a:ext>
            </a:extLst>
          </p:cNvPr>
          <p:cNvSpPr>
            <a:spLocks noGrp="1"/>
          </p:cNvSpPr>
          <p:nvPr>
            <p:ph type="ftr" sz="quarter" idx="4"/>
          </p:nvPr>
        </p:nvSpPr>
        <p:spPr/>
        <p:txBody>
          <a:bodyPr/>
          <a:lstStyle/>
          <a:p>
            <a:pPr>
              <a:defRPr/>
            </a:pPr>
            <a:endParaRPr lang="en-US" dirty="0"/>
          </a:p>
        </p:txBody>
      </p:sp>
      <p:sp>
        <p:nvSpPr>
          <p:cNvPr id="17414" name="Slide Number Placeholder 5">
            <a:extLst>
              <a:ext uri="{FF2B5EF4-FFF2-40B4-BE49-F238E27FC236}">
                <a16:creationId xmlns:a16="http://schemas.microsoft.com/office/drawing/2014/main" id="{4F785B79-0E35-4A7D-A315-A07ACA1A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95736F8-F307-4A28-BF36-8444D75B3233}" type="slidenum">
              <a:rPr lang="en-US" altLang="en-US" smtClean="0"/>
              <a:pPr/>
              <a:t>10</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C04ADB2-C125-478B-AFB3-6E7805E44035}"/>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CB844493-237D-4943-9B62-F45075281D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 name="Header Placeholder 3">
            <a:extLst>
              <a:ext uri="{FF2B5EF4-FFF2-40B4-BE49-F238E27FC236}">
                <a16:creationId xmlns:a16="http://schemas.microsoft.com/office/drawing/2014/main" id="{4B2248B6-28C6-4881-93E1-2F503545D134}"/>
              </a:ext>
            </a:extLst>
          </p:cNvPr>
          <p:cNvSpPr>
            <a:spLocks noGrp="1"/>
          </p:cNvSpPr>
          <p:nvPr>
            <p:ph type="hdr" sz="quarter"/>
          </p:nvPr>
        </p:nvSpPr>
        <p:spPr/>
        <p:txBody>
          <a:bodyPr/>
          <a:lstStyle/>
          <a:p>
            <a:pPr>
              <a:defRPr/>
            </a:pPr>
            <a:endParaRPr lang="en-US" dirty="0"/>
          </a:p>
        </p:txBody>
      </p:sp>
      <p:sp>
        <p:nvSpPr>
          <p:cNvPr id="5" name="Footer Placeholder 4">
            <a:extLst>
              <a:ext uri="{FF2B5EF4-FFF2-40B4-BE49-F238E27FC236}">
                <a16:creationId xmlns:a16="http://schemas.microsoft.com/office/drawing/2014/main" id="{B75F7869-BEED-4044-A68C-64120A1552CE}"/>
              </a:ext>
            </a:extLst>
          </p:cNvPr>
          <p:cNvSpPr>
            <a:spLocks noGrp="1"/>
          </p:cNvSpPr>
          <p:nvPr>
            <p:ph type="ftr" sz="quarter" idx="4"/>
          </p:nvPr>
        </p:nvSpPr>
        <p:spPr/>
        <p:txBody>
          <a:bodyPr/>
          <a:lstStyle/>
          <a:p>
            <a:pPr>
              <a:defRPr/>
            </a:pPr>
            <a:endParaRPr lang="en-US" dirty="0"/>
          </a:p>
        </p:txBody>
      </p:sp>
      <p:sp>
        <p:nvSpPr>
          <p:cNvPr id="17414" name="Slide Number Placeholder 5">
            <a:extLst>
              <a:ext uri="{FF2B5EF4-FFF2-40B4-BE49-F238E27FC236}">
                <a16:creationId xmlns:a16="http://schemas.microsoft.com/office/drawing/2014/main" id="{4F785B79-0E35-4A7D-A315-A07ACA1A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95736F8-F307-4A28-BF36-8444D75B3233}" type="slidenum">
              <a:rPr lang="en-US" altLang="en-US" smtClean="0"/>
              <a:pPr/>
              <a:t>11</a:t>
            </a:fld>
            <a:endParaRPr lang="en-US" altLang="en-US" dirty="0"/>
          </a:p>
        </p:txBody>
      </p:sp>
    </p:spTree>
    <p:extLst>
      <p:ext uri="{BB962C8B-B14F-4D97-AF65-F5344CB8AC3E}">
        <p14:creationId xmlns:p14="http://schemas.microsoft.com/office/powerpoint/2010/main" val="142275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EE37AB14-848C-402D-A1A1-7024AE924974}"/>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5" name="Group 8">
            <a:extLst>
              <a:ext uri="{FF2B5EF4-FFF2-40B4-BE49-F238E27FC236}">
                <a16:creationId xmlns:a16="http://schemas.microsoft.com/office/drawing/2014/main" id="{EE5B0704-F27D-42D1-8D92-1D544FB3543F}"/>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729ABB06-2396-4100-9AF4-A00E6B15EFB8}"/>
                </a:ext>
              </a:extLst>
            </p:cNvPr>
            <p:cNvSpPr>
              <a:spLocks noChangeArrowheads="1"/>
            </p:cNvSpPr>
            <p:nvPr/>
          </p:nvSpPr>
          <p:spPr bwMode="auto">
            <a:xfrm>
              <a:off x="4704"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7" name="Oval 10">
              <a:extLst>
                <a:ext uri="{FF2B5EF4-FFF2-40B4-BE49-F238E27FC236}">
                  <a16:creationId xmlns:a16="http://schemas.microsoft.com/office/drawing/2014/main" id="{11FFE521-34F9-4E2B-BF9C-D08F00F940D5}"/>
                </a:ext>
              </a:extLst>
            </p:cNvPr>
            <p:cNvSpPr>
              <a:spLocks noChangeArrowheads="1"/>
            </p:cNvSpPr>
            <p:nvPr/>
          </p:nvSpPr>
          <p:spPr bwMode="auto">
            <a:xfrm>
              <a:off x="4883"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8" name="Oval 11">
              <a:extLst>
                <a:ext uri="{FF2B5EF4-FFF2-40B4-BE49-F238E27FC236}">
                  <a16:creationId xmlns:a16="http://schemas.microsoft.com/office/drawing/2014/main" id="{8096E1E7-2BAC-42E3-A7BE-1045EEF4C648}"/>
                </a:ext>
              </a:extLst>
            </p:cNvPr>
            <p:cNvSpPr>
              <a:spLocks noChangeArrowheads="1"/>
            </p:cNvSpPr>
            <p:nvPr/>
          </p:nvSpPr>
          <p:spPr bwMode="auto">
            <a:xfrm>
              <a:off x="5062"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9" name="Oval 12">
              <a:extLst>
                <a:ext uri="{FF2B5EF4-FFF2-40B4-BE49-F238E27FC236}">
                  <a16:creationId xmlns:a16="http://schemas.microsoft.com/office/drawing/2014/main" id="{38041C1E-68CF-40AE-96E1-C84958A1C3FC}"/>
                </a:ext>
              </a:extLst>
            </p:cNvPr>
            <p:cNvSpPr>
              <a:spLocks noChangeArrowheads="1"/>
            </p:cNvSpPr>
            <p:nvPr/>
          </p:nvSpPr>
          <p:spPr bwMode="auto">
            <a:xfrm>
              <a:off x="4704"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 name="Oval 13">
              <a:extLst>
                <a:ext uri="{FF2B5EF4-FFF2-40B4-BE49-F238E27FC236}">
                  <a16:creationId xmlns:a16="http://schemas.microsoft.com/office/drawing/2014/main" id="{1A28B361-B7C0-4081-9D80-A61417E9195C}"/>
                </a:ext>
              </a:extLst>
            </p:cNvPr>
            <p:cNvSpPr>
              <a:spLocks noChangeArrowheads="1"/>
            </p:cNvSpPr>
            <p:nvPr/>
          </p:nvSpPr>
          <p:spPr bwMode="auto">
            <a:xfrm>
              <a:off x="4883"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1" name="Oval 14">
              <a:extLst>
                <a:ext uri="{FF2B5EF4-FFF2-40B4-BE49-F238E27FC236}">
                  <a16:creationId xmlns:a16="http://schemas.microsoft.com/office/drawing/2014/main" id="{2A8CCA0F-B015-4849-8182-4323EE24A38E}"/>
                </a:ext>
              </a:extLst>
            </p:cNvPr>
            <p:cNvSpPr>
              <a:spLocks noChangeArrowheads="1"/>
            </p:cNvSpPr>
            <p:nvPr/>
          </p:nvSpPr>
          <p:spPr bwMode="auto">
            <a:xfrm>
              <a:off x="5062"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2" name="Oval 15">
              <a:extLst>
                <a:ext uri="{FF2B5EF4-FFF2-40B4-BE49-F238E27FC236}">
                  <a16:creationId xmlns:a16="http://schemas.microsoft.com/office/drawing/2014/main" id="{DB537D89-7217-44D7-921D-BF16CB202DDF}"/>
                </a:ext>
              </a:extLst>
            </p:cNvPr>
            <p:cNvSpPr>
              <a:spLocks noChangeArrowheads="1"/>
            </p:cNvSpPr>
            <p:nvPr/>
          </p:nvSpPr>
          <p:spPr bwMode="auto">
            <a:xfrm>
              <a:off x="5241" y="2064"/>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3" name="Oval 16">
              <a:extLst>
                <a:ext uri="{FF2B5EF4-FFF2-40B4-BE49-F238E27FC236}">
                  <a16:creationId xmlns:a16="http://schemas.microsoft.com/office/drawing/2014/main" id="{DD529237-D5A9-4F05-B8CB-5E248895CFD3}"/>
                </a:ext>
              </a:extLst>
            </p:cNvPr>
            <p:cNvSpPr>
              <a:spLocks noChangeArrowheads="1"/>
            </p:cNvSpPr>
            <p:nvPr/>
          </p:nvSpPr>
          <p:spPr bwMode="auto">
            <a:xfrm>
              <a:off x="4704"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4" name="Oval 17">
              <a:extLst>
                <a:ext uri="{FF2B5EF4-FFF2-40B4-BE49-F238E27FC236}">
                  <a16:creationId xmlns:a16="http://schemas.microsoft.com/office/drawing/2014/main" id="{92F5528A-7D37-4CC0-95D4-AE3F17F4F458}"/>
                </a:ext>
              </a:extLst>
            </p:cNvPr>
            <p:cNvSpPr>
              <a:spLocks noChangeArrowheads="1"/>
            </p:cNvSpPr>
            <p:nvPr/>
          </p:nvSpPr>
          <p:spPr bwMode="auto">
            <a:xfrm>
              <a:off x="4883"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5" name="Oval 18">
              <a:extLst>
                <a:ext uri="{FF2B5EF4-FFF2-40B4-BE49-F238E27FC236}">
                  <a16:creationId xmlns:a16="http://schemas.microsoft.com/office/drawing/2014/main" id="{00724635-A268-4D4F-82F6-E08340073480}"/>
                </a:ext>
              </a:extLst>
            </p:cNvPr>
            <p:cNvSpPr>
              <a:spLocks noChangeArrowheads="1"/>
            </p:cNvSpPr>
            <p:nvPr/>
          </p:nvSpPr>
          <p:spPr bwMode="auto">
            <a:xfrm>
              <a:off x="5062"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6" name="Oval 19">
              <a:extLst>
                <a:ext uri="{FF2B5EF4-FFF2-40B4-BE49-F238E27FC236}">
                  <a16:creationId xmlns:a16="http://schemas.microsoft.com/office/drawing/2014/main" id="{0B1340EC-3A2E-4F48-BC35-5F5B7CF0A6DD}"/>
                </a:ext>
              </a:extLst>
            </p:cNvPr>
            <p:cNvSpPr>
              <a:spLocks noChangeArrowheads="1"/>
            </p:cNvSpPr>
            <p:nvPr/>
          </p:nvSpPr>
          <p:spPr bwMode="auto">
            <a:xfrm>
              <a:off x="5241"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7" name="Oval 20">
              <a:extLst>
                <a:ext uri="{FF2B5EF4-FFF2-40B4-BE49-F238E27FC236}">
                  <a16:creationId xmlns:a16="http://schemas.microsoft.com/office/drawing/2014/main" id="{75C6FE6E-BCB1-4374-AEA7-074B465731CF}"/>
                </a:ext>
              </a:extLst>
            </p:cNvPr>
            <p:cNvSpPr>
              <a:spLocks noChangeArrowheads="1"/>
            </p:cNvSpPr>
            <p:nvPr/>
          </p:nvSpPr>
          <p:spPr bwMode="auto">
            <a:xfrm>
              <a:off x="5420" y="2243"/>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8" name="Oval 21">
              <a:extLst>
                <a:ext uri="{FF2B5EF4-FFF2-40B4-BE49-F238E27FC236}">
                  <a16:creationId xmlns:a16="http://schemas.microsoft.com/office/drawing/2014/main" id="{E2A6E47F-0850-4AA0-A79F-3452F2D208F5}"/>
                </a:ext>
              </a:extLst>
            </p:cNvPr>
            <p:cNvSpPr>
              <a:spLocks noChangeArrowheads="1"/>
            </p:cNvSpPr>
            <p:nvPr/>
          </p:nvSpPr>
          <p:spPr bwMode="auto">
            <a:xfrm>
              <a:off x="4704" y="2421"/>
              <a:ext cx="127" cy="128"/>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9" name="Oval 22">
              <a:extLst>
                <a:ext uri="{FF2B5EF4-FFF2-40B4-BE49-F238E27FC236}">
                  <a16:creationId xmlns:a16="http://schemas.microsoft.com/office/drawing/2014/main" id="{3BE623C6-93DC-4A04-9F82-E4E21EB70B26}"/>
                </a:ext>
              </a:extLst>
            </p:cNvPr>
            <p:cNvSpPr>
              <a:spLocks noChangeArrowheads="1"/>
            </p:cNvSpPr>
            <p:nvPr/>
          </p:nvSpPr>
          <p:spPr bwMode="auto">
            <a:xfrm>
              <a:off x="4883"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0" name="Oval 23">
              <a:extLst>
                <a:ext uri="{FF2B5EF4-FFF2-40B4-BE49-F238E27FC236}">
                  <a16:creationId xmlns:a16="http://schemas.microsoft.com/office/drawing/2014/main" id="{578516BB-67C9-4B07-9255-79805C032BE0}"/>
                </a:ext>
              </a:extLst>
            </p:cNvPr>
            <p:cNvSpPr>
              <a:spLocks noChangeArrowheads="1"/>
            </p:cNvSpPr>
            <p:nvPr/>
          </p:nvSpPr>
          <p:spPr bwMode="auto">
            <a:xfrm>
              <a:off x="5062"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1" name="Oval 24">
              <a:extLst>
                <a:ext uri="{FF2B5EF4-FFF2-40B4-BE49-F238E27FC236}">
                  <a16:creationId xmlns:a16="http://schemas.microsoft.com/office/drawing/2014/main" id="{73A73EBD-7BF0-4526-8D81-232C57A3E238}"/>
                </a:ext>
              </a:extLst>
            </p:cNvPr>
            <p:cNvSpPr>
              <a:spLocks noChangeArrowheads="1"/>
            </p:cNvSpPr>
            <p:nvPr/>
          </p:nvSpPr>
          <p:spPr bwMode="auto">
            <a:xfrm>
              <a:off x="5241" y="2421"/>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2" name="Oval 25">
              <a:extLst>
                <a:ext uri="{FF2B5EF4-FFF2-40B4-BE49-F238E27FC236}">
                  <a16:creationId xmlns:a16="http://schemas.microsoft.com/office/drawing/2014/main" id="{D0F7B0EA-CF97-41EB-BFD9-1DEF7CCDBAE6}"/>
                </a:ext>
              </a:extLst>
            </p:cNvPr>
            <p:cNvSpPr>
              <a:spLocks noChangeArrowheads="1"/>
            </p:cNvSpPr>
            <p:nvPr/>
          </p:nvSpPr>
          <p:spPr bwMode="auto">
            <a:xfrm>
              <a:off x="4704"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3" name="Oval 26">
              <a:extLst>
                <a:ext uri="{FF2B5EF4-FFF2-40B4-BE49-F238E27FC236}">
                  <a16:creationId xmlns:a16="http://schemas.microsoft.com/office/drawing/2014/main" id="{C85B757C-8A10-4D99-AB9E-E1623BA2BA40}"/>
                </a:ext>
              </a:extLst>
            </p:cNvPr>
            <p:cNvSpPr>
              <a:spLocks noChangeArrowheads="1"/>
            </p:cNvSpPr>
            <p:nvPr/>
          </p:nvSpPr>
          <p:spPr bwMode="auto">
            <a:xfrm>
              <a:off x="4883"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4" name="Oval 27">
              <a:extLst>
                <a:ext uri="{FF2B5EF4-FFF2-40B4-BE49-F238E27FC236}">
                  <a16:creationId xmlns:a16="http://schemas.microsoft.com/office/drawing/2014/main" id="{C44F7958-EFC3-4372-9AE7-CE76D903E39E}"/>
                </a:ext>
              </a:extLst>
            </p:cNvPr>
            <p:cNvSpPr>
              <a:spLocks noChangeArrowheads="1"/>
            </p:cNvSpPr>
            <p:nvPr/>
          </p:nvSpPr>
          <p:spPr bwMode="auto">
            <a:xfrm>
              <a:off x="5062"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5" name="Oval 28">
              <a:extLst>
                <a:ext uri="{FF2B5EF4-FFF2-40B4-BE49-F238E27FC236}">
                  <a16:creationId xmlns:a16="http://schemas.microsoft.com/office/drawing/2014/main" id="{FCCE79FF-FC02-48D0-B5BF-BC0B35A2C0A1}"/>
                </a:ext>
              </a:extLst>
            </p:cNvPr>
            <p:cNvSpPr>
              <a:spLocks noChangeArrowheads="1"/>
            </p:cNvSpPr>
            <p:nvPr/>
          </p:nvSpPr>
          <p:spPr bwMode="auto">
            <a:xfrm>
              <a:off x="5241"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6" name="Oval 29">
              <a:extLst>
                <a:ext uri="{FF2B5EF4-FFF2-40B4-BE49-F238E27FC236}">
                  <a16:creationId xmlns:a16="http://schemas.microsoft.com/office/drawing/2014/main" id="{BB679E5E-0749-4A71-BC8E-212EACAD81EC}"/>
                </a:ext>
              </a:extLst>
            </p:cNvPr>
            <p:cNvSpPr>
              <a:spLocks noChangeArrowheads="1"/>
            </p:cNvSpPr>
            <p:nvPr/>
          </p:nvSpPr>
          <p:spPr bwMode="auto">
            <a:xfrm>
              <a:off x="5420" y="2600"/>
              <a:ext cx="127" cy="128"/>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7" name="Oval 30">
              <a:extLst>
                <a:ext uri="{FF2B5EF4-FFF2-40B4-BE49-F238E27FC236}">
                  <a16:creationId xmlns:a16="http://schemas.microsoft.com/office/drawing/2014/main" id="{5E256385-B537-474A-A78E-CD6B2983E3AC}"/>
                </a:ext>
              </a:extLst>
            </p:cNvPr>
            <p:cNvSpPr>
              <a:spLocks noChangeArrowheads="1"/>
            </p:cNvSpPr>
            <p:nvPr/>
          </p:nvSpPr>
          <p:spPr bwMode="auto">
            <a:xfrm>
              <a:off x="4704" y="2779"/>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8" name="Oval 31">
              <a:extLst>
                <a:ext uri="{FF2B5EF4-FFF2-40B4-BE49-F238E27FC236}">
                  <a16:creationId xmlns:a16="http://schemas.microsoft.com/office/drawing/2014/main" id="{4A7DD462-8022-4220-9937-BFAA9AA26563}"/>
                </a:ext>
              </a:extLst>
            </p:cNvPr>
            <p:cNvSpPr>
              <a:spLocks noChangeArrowheads="1"/>
            </p:cNvSpPr>
            <p:nvPr/>
          </p:nvSpPr>
          <p:spPr bwMode="auto">
            <a:xfrm>
              <a:off x="4883"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29" name="Oval 32">
              <a:extLst>
                <a:ext uri="{FF2B5EF4-FFF2-40B4-BE49-F238E27FC236}">
                  <a16:creationId xmlns:a16="http://schemas.microsoft.com/office/drawing/2014/main" id="{BD8C61A3-D13E-40A7-B357-495951144C89}"/>
                </a:ext>
              </a:extLst>
            </p:cNvPr>
            <p:cNvSpPr>
              <a:spLocks noChangeArrowheads="1"/>
            </p:cNvSpPr>
            <p:nvPr/>
          </p:nvSpPr>
          <p:spPr bwMode="auto">
            <a:xfrm>
              <a:off x="5062"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0" name="Oval 33">
              <a:extLst>
                <a:ext uri="{FF2B5EF4-FFF2-40B4-BE49-F238E27FC236}">
                  <a16:creationId xmlns:a16="http://schemas.microsoft.com/office/drawing/2014/main" id="{351DFBD1-6D60-4CDF-A4A5-A6327DE1F8F7}"/>
                </a:ext>
              </a:extLst>
            </p:cNvPr>
            <p:cNvSpPr>
              <a:spLocks noChangeArrowheads="1"/>
            </p:cNvSpPr>
            <p:nvPr/>
          </p:nvSpPr>
          <p:spPr bwMode="auto">
            <a:xfrm>
              <a:off x="5241" y="2779"/>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1" name="Oval 34">
              <a:extLst>
                <a:ext uri="{FF2B5EF4-FFF2-40B4-BE49-F238E27FC236}">
                  <a16:creationId xmlns:a16="http://schemas.microsoft.com/office/drawing/2014/main" id="{569E3621-6E85-4C01-AD04-9EAF1F1EAAE3}"/>
                </a:ext>
              </a:extLst>
            </p:cNvPr>
            <p:cNvSpPr>
              <a:spLocks noChangeArrowheads="1"/>
            </p:cNvSpPr>
            <p:nvPr/>
          </p:nvSpPr>
          <p:spPr bwMode="auto">
            <a:xfrm>
              <a:off x="4704"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2" name="Oval 35">
              <a:extLst>
                <a:ext uri="{FF2B5EF4-FFF2-40B4-BE49-F238E27FC236}">
                  <a16:creationId xmlns:a16="http://schemas.microsoft.com/office/drawing/2014/main" id="{0E3AE734-12D7-4BA0-A518-CD7EBCE55B29}"/>
                </a:ext>
              </a:extLst>
            </p:cNvPr>
            <p:cNvSpPr>
              <a:spLocks noChangeArrowheads="1"/>
            </p:cNvSpPr>
            <p:nvPr/>
          </p:nvSpPr>
          <p:spPr bwMode="auto">
            <a:xfrm>
              <a:off x="4883"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3" name="Oval 36">
              <a:extLst>
                <a:ext uri="{FF2B5EF4-FFF2-40B4-BE49-F238E27FC236}">
                  <a16:creationId xmlns:a16="http://schemas.microsoft.com/office/drawing/2014/main" id="{396B766E-9E79-4B1C-B893-B64A0BE387ED}"/>
                </a:ext>
              </a:extLst>
            </p:cNvPr>
            <p:cNvSpPr>
              <a:spLocks noChangeArrowheads="1"/>
            </p:cNvSpPr>
            <p:nvPr/>
          </p:nvSpPr>
          <p:spPr bwMode="auto">
            <a:xfrm>
              <a:off x="5062"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4" name="Oval 37">
              <a:extLst>
                <a:ext uri="{FF2B5EF4-FFF2-40B4-BE49-F238E27FC236}">
                  <a16:creationId xmlns:a16="http://schemas.microsoft.com/office/drawing/2014/main" id="{7C345808-714D-4208-AD42-F0C6E12FBC80}"/>
                </a:ext>
              </a:extLst>
            </p:cNvPr>
            <p:cNvSpPr>
              <a:spLocks noChangeArrowheads="1"/>
            </p:cNvSpPr>
            <p:nvPr/>
          </p:nvSpPr>
          <p:spPr bwMode="auto">
            <a:xfrm>
              <a:off x="5241"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5" name="Oval 38">
              <a:extLst>
                <a:ext uri="{FF2B5EF4-FFF2-40B4-BE49-F238E27FC236}">
                  <a16:creationId xmlns:a16="http://schemas.microsoft.com/office/drawing/2014/main" id="{27B5B746-80C2-4562-AE91-4877F053C013}"/>
                </a:ext>
              </a:extLst>
            </p:cNvPr>
            <p:cNvSpPr>
              <a:spLocks noChangeArrowheads="1"/>
            </p:cNvSpPr>
            <p:nvPr/>
          </p:nvSpPr>
          <p:spPr bwMode="auto">
            <a:xfrm>
              <a:off x="4883"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36" name="Oval 39">
              <a:extLst>
                <a:ext uri="{FF2B5EF4-FFF2-40B4-BE49-F238E27FC236}">
                  <a16:creationId xmlns:a16="http://schemas.microsoft.com/office/drawing/2014/main" id="{71EF59DF-EE2E-4FE8-9885-A5CFE4548635}"/>
                </a:ext>
              </a:extLst>
            </p:cNvPr>
            <p:cNvSpPr>
              <a:spLocks noChangeArrowheads="1"/>
            </p:cNvSpPr>
            <p:nvPr/>
          </p:nvSpPr>
          <p:spPr bwMode="auto">
            <a:xfrm>
              <a:off x="5241"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grpSp>
      <p:sp>
        <p:nvSpPr>
          <p:cNvPr id="37" name="Line 40">
            <a:extLst>
              <a:ext uri="{FF2B5EF4-FFF2-40B4-BE49-F238E27FC236}">
                <a16:creationId xmlns:a16="http://schemas.microsoft.com/office/drawing/2014/main" id="{8D3F4B7D-E3A7-4CED-BDF8-3A4512148955}"/>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a:extLst>
              <a:ext uri="{FF2B5EF4-FFF2-40B4-BE49-F238E27FC236}">
                <a16:creationId xmlns:a16="http://schemas.microsoft.com/office/drawing/2014/main" id="{C35993AD-5FB1-4BD5-BC15-B624E07A759C}"/>
              </a:ext>
            </a:extLst>
          </p:cNvPr>
          <p:cNvSpPr>
            <a:spLocks noGrp="1" noChangeArrowheads="1"/>
          </p:cNvSpPr>
          <p:nvPr>
            <p:ph type="dt" sz="half" idx="10"/>
          </p:nvPr>
        </p:nvSpPr>
        <p:spPr/>
        <p:txBody>
          <a:bodyPr/>
          <a:lstStyle>
            <a:lvl1pPr>
              <a:defRPr/>
            </a:lvl1pPr>
          </a:lstStyle>
          <a:p>
            <a:pPr>
              <a:defRPr/>
            </a:pPr>
            <a:endParaRPr lang="en-US" altLang="en-US" dirty="0"/>
          </a:p>
        </p:txBody>
      </p:sp>
      <p:sp>
        <p:nvSpPr>
          <p:cNvPr id="39" name="Rectangle 6">
            <a:extLst>
              <a:ext uri="{FF2B5EF4-FFF2-40B4-BE49-F238E27FC236}">
                <a16:creationId xmlns:a16="http://schemas.microsoft.com/office/drawing/2014/main" id="{3321466F-BD6C-46F6-99F6-518241AE029B}"/>
              </a:ext>
            </a:extLst>
          </p:cNvPr>
          <p:cNvSpPr>
            <a:spLocks noGrp="1" noChangeArrowheads="1"/>
          </p:cNvSpPr>
          <p:nvPr>
            <p:ph type="ftr" sz="quarter" idx="11"/>
          </p:nvPr>
        </p:nvSpPr>
        <p:spPr/>
        <p:txBody>
          <a:bodyPr/>
          <a:lstStyle>
            <a:lvl1pPr>
              <a:defRPr/>
            </a:lvl1pPr>
          </a:lstStyle>
          <a:p>
            <a:pPr>
              <a:defRPr/>
            </a:pPr>
            <a:endParaRPr lang="en-US" altLang="en-US" dirty="0"/>
          </a:p>
        </p:txBody>
      </p:sp>
      <p:sp>
        <p:nvSpPr>
          <p:cNvPr id="40" name="Rectangle 7">
            <a:extLst>
              <a:ext uri="{FF2B5EF4-FFF2-40B4-BE49-F238E27FC236}">
                <a16:creationId xmlns:a16="http://schemas.microsoft.com/office/drawing/2014/main" id="{326F4F40-FB69-4422-96F1-5A0A50EC3555}"/>
              </a:ext>
            </a:extLst>
          </p:cNvPr>
          <p:cNvSpPr>
            <a:spLocks noGrp="1" noChangeArrowheads="1"/>
          </p:cNvSpPr>
          <p:nvPr>
            <p:ph type="sldNum" sz="quarter" idx="12"/>
          </p:nvPr>
        </p:nvSpPr>
        <p:spPr/>
        <p:txBody>
          <a:bodyPr/>
          <a:lstStyle>
            <a:lvl1pPr>
              <a:defRPr/>
            </a:lvl1pPr>
          </a:lstStyle>
          <a:p>
            <a:pPr>
              <a:defRPr/>
            </a:pPr>
            <a:fld id="{0F058B74-6AE5-4ADD-AE1B-9B08A0F4A83C}" type="slidenum">
              <a:rPr lang="en-US" altLang="en-US"/>
              <a:pPr>
                <a:defRPr/>
              </a:pPr>
              <a:t>‹#›</a:t>
            </a:fld>
            <a:endParaRPr lang="en-US" altLang="en-US" dirty="0"/>
          </a:p>
        </p:txBody>
      </p:sp>
    </p:spTree>
    <p:extLst>
      <p:ext uri="{BB962C8B-B14F-4D97-AF65-F5344CB8AC3E}">
        <p14:creationId xmlns:p14="http://schemas.microsoft.com/office/powerpoint/2010/main" val="202535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CC8C6BB-701D-4E8E-9D26-2467A042BFB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62B83BF1-A64F-418B-9DAF-CA6C33A47E9B}"/>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a:extLst>
              <a:ext uri="{FF2B5EF4-FFF2-40B4-BE49-F238E27FC236}">
                <a16:creationId xmlns:a16="http://schemas.microsoft.com/office/drawing/2014/main" id="{0DBF85DA-9FD3-4714-BCA0-6D50F511FB97}"/>
              </a:ext>
            </a:extLst>
          </p:cNvPr>
          <p:cNvSpPr>
            <a:spLocks noGrp="1" noChangeArrowheads="1"/>
          </p:cNvSpPr>
          <p:nvPr>
            <p:ph type="sldNum" sz="quarter" idx="12"/>
          </p:nvPr>
        </p:nvSpPr>
        <p:spPr>
          <a:ln/>
        </p:spPr>
        <p:txBody>
          <a:bodyPr/>
          <a:lstStyle>
            <a:lvl1pPr>
              <a:defRPr/>
            </a:lvl1pPr>
          </a:lstStyle>
          <a:p>
            <a:pPr>
              <a:defRPr/>
            </a:pPr>
            <a:fld id="{CC1C2311-E7F7-49E9-AFC1-239C3C1EAAD3}" type="slidenum">
              <a:rPr lang="en-US" altLang="en-US"/>
              <a:pPr>
                <a:defRPr/>
              </a:pPr>
              <a:t>‹#›</a:t>
            </a:fld>
            <a:endParaRPr lang="en-US" altLang="en-US" dirty="0"/>
          </a:p>
        </p:txBody>
      </p:sp>
    </p:spTree>
    <p:extLst>
      <p:ext uri="{BB962C8B-B14F-4D97-AF65-F5344CB8AC3E}">
        <p14:creationId xmlns:p14="http://schemas.microsoft.com/office/powerpoint/2010/main" val="291160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8C270D9-1531-4B51-B9A1-09F32D998EDC}"/>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4B3436C2-D869-476F-AC22-380AA9C60878}"/>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a:extLst>
              <a:ext uri="{FF2B5EF4-FFF2-40B4-BE49-F238E27FC236}">
                <a16:creationId xmlns:a16="http://schemas.microsoft.com/office/drawing/2014/main" id="{7426E8AE-6AF5-4412-BC2C-7FF204FA0B92}"/>
              </a:ext>
            </a:extLst>
          </p:cNvPr>
          <p:cNvSpPr>
            <a:spLocks noGrp="1" noChangeArrowheads="1"/>
          </p:cNvSpPr>
          <p:nvPr>
            <p:ph type="sldNum" sz="quarter" idx="12"/>
          </p:nvPr>
        </p:nvSpPr>
        <p:spPr>
          <a:ln/>
        </p:spPr>
        <p:txBody>
          <a:bodyPr/>
          <a:lstStyle>
            <a:lvl1pPr>
              <a:defRPr/>
            </a:lvl1pPr>
          </a:lstStyle>
          <a:p>
            <a:pPr>
              <a:defRPr/>
            </a:pPr>
            <a:fld id="{1580CF41-4435-4B38-95FC-C8277A9DFE76}" type="slidenum">
              <a:rPr lang="en-US" altLang="en-US"/>
              <a:pPr>
                <a:defRPr/>
              </a:pPr>
              <a:t>‹#›</a:t>
            </a:fld>
            <a:endParaRPr lang="en-US" altLang="en-US" dirty="0"/>
          </a:p>
        </p:txBody>
      </p:sp>
    </p:spTree>
    <p:extLst>
      <p:ext uri="{BB962C8B-B14F-4D97-AF65-F5344CB8AC3E}">
        <p14:creationId xmlns:p14="http://schemas.microsoft.com/office/powerpoint/2010/main" val="177479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35E98C9C-72EA-4B75-9502-881F2EFF0E51}"/>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34320FCC-1858-4F21-B652-5CAACECEF94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a:extLst>
              <a:ext uri="{FF2B5EF4-FFF2-40B4-BE49-F238E27FC236}">
                <a16:creationId xmlns:a16="http://schemas.microsoft.com/office/drawing/2014/main" id="{C02875A7-A581-4A58-9167-C16320760E48}"/>
              </a:ext>
            </a:extLst>
          </p:cNvPr>
          <p:cNvSpPr>
            <a:spLocks noGrp="1" noChangeArrowheads="1"/>
          </p:cNvSpPr>
          <p:nvPr>
            <p:ph type="sldNum" sz="quarter" idx="12"/>
          </p:nvPr>
        </p:nvSpPr>
        <p:spPr>
          <a:ln/>
        </p:spPr>
        <p:txBody>
          <a:bodyPr/>
          <a:lstStyle>
            <a:lvl1pPr>
              <a:defRPr/>
            </a:lvl1pPr>
          </a:lstStyle>
          <a:p>
            <a:pPr>
              <a:defRPr/>
            </a:pPr>
            <a:fld id="{A0261E7C-38DB-41EF-8555-52DB546F0C47}" type="slidenum">
              <a:rPr lang="en-US" altLang="en-US"/>
              <a:pPr>
                <a:defRPr/>
              </a:pPr>
              <a:t>‹#›</a:t>
            </a:fld>
            <a:endParaRPr lang="en-US" altLang="en-US" dirty="0"/>
          </a:p>
        </p:txBody>
      </p:sp>
    </p:spTree>
    <p:extLst>
      <p:ext uri="{BB962C8B-B14F-4D97-AF65-F5344CB8AC3E}">
        <p14:creationId xmlns:p14="http://schemas.microsoft.com/office/powerpoint/2010/main" val="88159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7C6A5BC1-1C65-49BA-BA76-67BAA5DACC90}"/>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242E0E2D-F1E6-462B-B1A0-BD8E747924A7}"/>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a:extLst>
              <a:ext uri="{FF2B5EF4-FFF2-40B4-BE49-F238E27FC236}">
                <a16:creationId xmlns:a16="http://schemas.microsoft.com/office/drawing/2014/main" id="{3669F13C-2878-4F01-A6F4-0F9248063C5B}"/>
              </a:ext>
            </a:extLst>
          </p:cNvPr>
          <p:cNvSpPr>
            <a:spLocks noGrp="1" noChangeArrowheads="1"/>
          </p:cNvSpPr>
          <p:nvPr>
            <p:ph type="sldNum" sz="quarter" idx="12"/>
          </p:nvPr>
        </p:nvSpPr>
        <p:spPr>
          <a:ln/>
        </p:spPr>
        <p:txBody>
          <a:bodyPr/>
          <a:lstStyle>
            <a:lvl1pPr>
              <a:defRPr/>
            </a:lvl1pPr>
          </a:lstStyle>
          <a:p>
            <a:pPr>
              <a:defRPr/>
            </a:pPr>
            <a:fld id="{6F35EC5D-966D-48F2-AE9B-AF53716B126D}" type="slidenum">
              <a:rPr lang="en-US" altLang="en-US"/>
              <a:pPr>
                <a:defRPr/>
              </a:pPr>
              <a:t>‹#›</a:t>
            </a:fld>
            <a:endParaRPr lang="en-US" altLang="en-US" dirty="0"/>
          </a:p>
        </p:txBody>
      </p:sp>
    </p:spTree>
    <p:extLst>
      <p:ext uri="{BB962C8B-B14F-4D97-AF65-F5344CB8AC3E}">
        <p14:creationId xmlns:p14="http://schemas.microsoft.com/office/powerpoint/2010/main" val="356055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DFE0C98C-B7CA-4DBD-BAD5-2D1F489F8D9D}"/>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05A288C1-FBD3-4D2A-B854-431AADA22180}"/>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a:extLst>
              <a:ext uri="{FF2B5EF4-FFF2-40B4-BE49-F238E27FC236}">
                <a16:creationId xmlns:a16="http://schemas.microsoft.com/office/drawing/2014/main" id="{58FB779A-50F4-4C84-A9A2-EE1269BD9E87}"/>
              </a:ext>
            </a:extLst>
          </p:cNvPr>
          <p:cNvSpPr>
            <a:spLocks noGrp="1" noChangeArrowheads="1"/>
          </p:cNvSpPr>
          <p:nvPr>
            <p:ph type="sldNum" sz="quarter" idx="12"/>
          </p:nvPr>
        </p:nvSpPr>
        <p:spPr>
          <a:ln/>
        </p:spPr>
        <p:txBody>
          <a:bodyPr/>
          <a:lstStyle>
            <a:lvl1pPr>
              <a:defRPr/>
            </a:lvl1pPr>
          </a:lstStyle>
          <a:p>
            <a:pPr>
              <a:defRPr/>
            </a:pPr>
            <a:fld id="{1A959AFD-4269-4508-A25B-D71BF0BD3C6D}" type="slidenum">
              <a:rPr lang="en-US" altLang="en-US"/>
              <a:pPr>
                <a:defRPr/>
              </a:pPr>
              <a:t>‹#›</a:t>
            </a:fld>
            <a:endParaRPr lang="en-US" altLang="en-US" dirty="0"/>
          </a:p>
        </p:txBody>
      </p:sp>
    </p:spTree>
    <p:extLst>
      <p:ext uri="{BB962C8B-B14F-4D97-AF65-F5344CB8AC3E}">
        <p14:creationId xmlns:p14="http://schemas.microsoft.com/office/powerpoint/2010/main" val="101426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038C9491-3ECC-42E7-A224-9CFFCC2AC960}"/>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6">
            <a:extLst>
              <a:ext uri="{FF2B5EF4-FFF2-40B4-BE49-F238E27FC236}">
                <a16:creationId xmlns:a16="http://schemas.microsoft.com/office/drawing/2014/main" id="{E54DA6E3-DDAD-4511-9248-23092ABB700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a:extLst>
              <a:ext uri="{FF2B5EF4-FFF2-40B4-BE49-F238E27FC236}">
                <a16:creationId xmlns:a16="http://schemas.microsoft.com/office/drawing/2014/main" id="{91D9388D-7BDC-4FE9-86D2-644813705C01}"/>
              </a:ext>
            </a:extLst>
          </p:cNvPr>
          <p:cNvSpPr>
            <a:spLocks noGrp="1" noChangeArrowheads="1"/>
          </p:cNvSpPr>
          <p:nvPr>
            <p:ph type="sldNum" sz="quarter" idx="12"/>
          </p:nvPr>
        </p:nvSpPr>
        <p:spPr>
          <a:ln/>
        </p:spPr>
        <p:txBody>
          <a:bodyPr/>
          <a:lstStyle>
            <a:lvl1pPr>
              <a:defRPr/>
            </a:lvl1pPr>
          </a:lstStyle>
          <a:p>
            <a:pPr>
              <a:defRPr/>
            </a:pPr>
            <a:fld id="{F95F26D7-2127-4CA6-B828-A799C7C7D2CD}" type="slidenum">
              <a:rPr lang="en-US" altLang="en-US"/>
              <a:pPr>
                <a:defRPr/>
              </a:pPr>
              <a:t>‹#›</a:t>
            </a:fld>
            <a:endParaRPr lang="en-US" altLang="en-US" dirty="0"/>
          </a:p>
        </p:txBody>
      </p:sp>
    </p:spTree>
    <p:extLst>
      <p:ext uri="{BB962C8B-B14F-4D97-AF65-F5344CB8AC3E}">
        <p14:creationId xmlns:p14="http://schemas.microsoft.com/office/powerpoint/2010/main" val="197871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384A4241-1C84-490C-B5FF-DEB0F3814252}"/>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83D911B6-9268-4CD7-A7B2-265BEFFD9B60}"/>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a:extLst>
              <a:ext uri="{FF2B5EF4-FFF2-40B4-BE49-F238E27FC236}">
                <a16:creationId xmlns:a16="http://schemas.microsoft.com/office/drawing/2014/main" id="{BFC90E34-05F0-41D6-9ECE-B5CDE89A0162}"/>
              </a:ext>
            </a:extLst>
          </p:cNvPr>
          <p:cNvSpPr>
            <a:spLocks noGrp="1" noChangeArrowheads="1"/>
          </p:cNvSpPr>
          <p:nvPr>
            <p:ph type="sldNum" sz="quarter" idx="12"/>
          </p:nvPr>
        </p:nvSpPr>
        <p:spPr>
          <a:ln/>
        </p:spPr>
        <p:txBody>
          <a:bodyPr/>
          <a:lstStyle>
            <a:lvl1pPr>
              <a:defRPr/>
            </a:lvl1pPr>
          </a:lstStyle>
          <a:p>
            <a:pPr>
              <a:defRPr/>
            </a:pPr>
            <a:fld id="{FECC1F7C-8BAE-4500-A261-DEECA002EC04}" type="slidenum">
              <a:rPr lang="en-US" altLang="en-US"/>
              <a:pPr>
                <a:defRPr/>
              </a:pPr>
              <a:t>‹#›</a:t>
            </a:fld>
            <a:endParaRPr lang="en-US" altLang="en-US" dirty="0"/>
          </a:p>
        </p:txBody>
      </p:sp>
    </p:spTree>
    <p:extLst>
      <p:ext uri="{BB962C8B-B14F-4D97-AF65-F5344CB8AC3E}">
        <p14:creationId xmlns:p14="http://schemas.microsoft.com/office/powerpoint/2010/main" val="107751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D62A38DD-1449-43FE-9200-6234303BF870}"/>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6">
            <a:extLst>
              <a:ext uri="{FF2B5EF4-FFF2-40B4-BE49-F238E27FC236}">
                <a16:creationId xmlns:a16="http://schemas.microsoft.com/office/drawing/2014/main" id="{8AC8E3B0-64A6-44B6-AEF1-4AD64743390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a:extLst>
              <a:ext uri="{FF2B5EF4-FFF2-40B4-BE49-F238E27FC236}">
                <a16:creationId xmlns:a16="http://schemas.microsoft.com/office/drawing/2014/main" id="{969DA529-2ABB-42FC-8BDC-CD24DABA919F}"/>
              </a:ext>
            </a:extLst>
          </p:cNvPr>
          <p:cNvSpPr>
            <a:spLocks noGrp="1" noChangeArrowheads="1"/>
          </p:cNvSpPr>
          <p:nvPr>
            <p:ph type="sldNum" sz="quarter" idx="12"/>
          </p:nvPr>
        </p:nvSpPr>
        <p:spPr>
          <a:ln/>
        </p:spPr>
        <p:txBody>
          <a:bodyPr/>
          <a:lstStyle>
            <a:lvl1pPr>
              <a:defRPr/>
            </a:lvl1pPr>
          </a:lstStyle>
          <a:p>
            <a:pPr>
              <a:defRPr/>
            </a:pPr>
            <a:fld id="{8E4703F0-CA0F-430B-BA24-D3AC040EC48E}" type="slidenum">
              <a:rPr lang="en-US" altLang="en-US"/>
              <a:pPr>
                <a:defRPr/>
              </a:pPr>
              <a:t>‹#›</a:t>
            </a:fld>
            <a:endParaRPr lang="en-US" altLang="en-US" dirty="0"/>
          </a:p>
        </p:txBody>
      </p:sp>
    </p:spTree>
    <p:extLst>
      <p:ext uri="{BB962C8B-B14F-4D97-AF65-F5344CB8AC3E}">
        <p14:creationId xmlns:p14="http://schemas.microsoft.com/office/powerpoint/2010/main" val="417575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B928FBF4-2CC4-497E-BF2D-8D93A89F99F2}"/>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AF60221A-4A16-4BDC-87C3-1F2867E3385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a:extLst>
              <a:ext uri="{FF2B5EF4-FFF2-40B4-BE49-F238E27FC236}">
                <a16:creationId xmlns:a16="http://schemas.microsoft.com/office/drawing/2014/main" id="{75F16DDA-259F-4C16-AFE9-4AB4479D40C8}"/>
              </a:ext>
            </a:extLst>
          </p:cNvPr>
          <p:cNvSpPr>
            <a:spLocks noGrp="1" noChangeArrowheads="1"/>
          </p:cNvSpPr>
          <p:nvPr>
            <p:ph type="sldNum" sz="quarter" idx="12"/>
          </p:nvPr>
        </p:nvSpPr>
        <p:spPr>
          <a:ln/>
        </p:spPr>
        <p:txBody>
          <a:bodyPr/>
          <a:lstStyle>
            <a:lvl1pPr>
              <a:defRPr/>
            </a:lvl1pPr>
          </a:lstStyle>
          <a:p>
            <a:pPr>
              <a:defRPr/>
            </a:pPr>
            <a:fld id="{1A1B4D3D-6326-45F2-B598-C66895F55B85}" type="slidenum">
              <a:rPr lang="en-US" altLang="en-US"/>
              <a:pPr>
                <a:defRPr/>
              </a:pPr>
              <a:t>‹#›</a:t>
            </a:fld>
            <a:endParaRPr lang="en-US" altLang="en-US" dirty="0"/>
          </a:p>
        </p:txBody>
      </p:sp>
    </p:spTree>
    <p:extLst>
      <p:ext uri="{BB962C8B-B14F-4D97-AF65-F5344CB8AC3E}">
        <p14:creationId xmlns:p14="http://schemas.microsoft.com/office/powerpoint/2010/main" val="27880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CB91193-445A-440D-8CC7-C19DFC643DDC}"/>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98CDE52F-5908-441D-AA1A-2F2B77351DB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a:extLst>
              <a:ext uri="{FF2B5EF4-FFF2-40B4-BE49-F238E27FC236}">
                <a16:creationId xmlns:a16="http://schemas.microsoft.com/office/drawing/2014/main" id="{3025D053-460E-4FE4-B2B4-B2EB914D66CC}"/>
              </a:ext>
            </a:extLst>
          </p:cNvPr>
          <p:cNvSpPr>
            <a:spLocks noGrp="1" noChangeArrowheads="1"/>
          </p:cNvSpPr>
          <p:nvPr>
            <p:ph type="sldNum" sz="quarter" idx="12"/>
          </p:nvPr>
        </p:nvSpPr>
        <p:spPr>
          <a:ln/>
        </p:spPr>
        <p:txBody>
          <a:bodyPr/>
          <a:lstStyle>
            <a:lvl1pPr>
              <a:defRPr/>
            </a:lvl1pPr>
          </a:lstStyle>
          <a:p>
            <a:pPr>
              <a:defRPr/>
            </a:pPr>
            <a:fld id="{292A72E7-2B35-48AE-8B45-914B3CD57828}" type="slidenum">
              <a:rPr lang="en-US" altLang="en-US"/>
              <a:pPr>
                <a:defRPr/>
              </a:pPr>
              <a:t>‹#›</a:t>
            </a:fld>
            <a:endParaRPr lang="en-US" altLang="en-US" dirty="0"/>
          </a:p>
        </p:txBody>
      </p:sp>
    </p:spTree>
    <p:extLst>
      <p:ext uri="{BB962C8B-B14F-4D97-AF65-F5344CB8AC3E}">
        <p14:creationId xmlns:p14="http://schemas.microsoft.com/office/powerpoint/2010/main" val="239255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FA551E6F-4BC8-4FBA-8446-B18B457A688E}"/>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7" name="Rectangle 3">
            <a:extLst>
              <a:ext uri="{FF2B5EF4-FFF2-40B4-BE49-F238E27FC236}">
                <a16:creationId xmlns:a16="http://schemas.microsoft.com/office/drawing/2014/main" id="{069F60C6-5A56-4EF3-9E46-CAD30CA7CAB9}"/>
              </a:ext>
            </a:extLst>
          </p:cNvPr>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EAAB8FE4-A594-4A69-B1F2-7B4AA982F448}"/>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0517" name="Rectangle 5">
            <a:extLst>
              <a:ext uri="{FF2B5EF4-FFF2-40B4-BE49-F238E27FC236}">
                <a16:creationId xmlns:a16="http://schemas.microsoft.com/office/drawing/2014/main" id="{DD49163F-EBF2-4D92-8D2F-FC63668D6638}"/>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a:defRPr/>
            </a:pPr>
            <a:endParaRPr lang="en-US" altLang="en-US" dirty="0"/>
          </a:p>
        </p:txBody>
      </p:sp>
      <p:sp>
        <p:nvSpPr>
          <p:cNvPr id="320518" name="Rectangle 6">
            <a:extLst>
              <a:ext uri="{FF2B5EF4-FFF2-40B4-BE49-F238E27FC236}">
                <a16:creationId xmlns:a16="http://schemas.microsoft.com/office/drawing/2014/main" id="{A524ABB7-4400-4C98-B227-20CAF8F64EB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a:defRPr/>
            </a:pPr>
            <a:endParaRPr lang="en-US" altLang="en-US" dirty="0"/>
          </a:p>
        </p:txBody>
      </p:sp>
      <p:sp>
        <p:nvSpPr>
          <p:cNvPr id="320519" name="Rectangle 7">
            <a:extLst>
              <a:ext uri="{FF2B5EF4-FFF2-40B4-BE49-F238E27FC236}">
                <a16:creationId xmlns:a16="http://schemas.microsoft.com/office/drawing/2014/main" id="{C6863832-6CAA-4C8F-98D7-0761DD911707}"/>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56F0BA0-EFE5-49A6-B165-EB39001EA1A9}" type="slidenum">
              <a:rPr lang="en-US" altLang="en-US"/>
              <a:pPr>
                <a:defRPr/>
              </a:pPr>
              <a:t>‹#›</a:t>
            </a:fld>
            <a:endParaRPr lang="en-US" altLang="en-US" dirty="0"/>
          </a:p>
        </p:txBody>
      </p:sp>
      <p:grpSp>
        <p:nvGrpSpPr>
          <p:cNvPr id="1032" name="Group 8">
            <a:extLst>
              <a:ext uri="{FF2B5EF4-FFF2-40B4-BE49-F238E27FC236}">
                <a16:creationId xmlns:a16="http://schemas.microsoft.com/office/drawing/2014/main" id="{80935F53-9E0C-4A8F-8965-EDEAD3D4B56C}"/>
              </a:ext>
            </a:extLst>
          </p:cNvPr>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id="{0B1B81DD-8CD0-4E9F-8459-EF8CC4AFAAAB}"/>
                </a:ext>
              </a:extLst>
            </p:cNvPr>
            <p:cNvSpPr>
              <a:spLocks noChangeArrowheads="1"/>
            </p:cNvSpPr>
            <p:nvPr/>
          </p:nvSpPr>
          <p:spPr bwMode="auto">
            <a:xfrm>
              <a:off x="5136" y="960"/>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34" name="Oval 10">
              <a:extLst>
                <a:ext uri="{FF2B5EF4-FFF2-40B4-BE49-F238E27FC236}">
                  <a16:creationId xmlns:a16="http://schemas.microsoft.com/office/drawing/2014/main" id="{15B76A55-C9FC-40F2-B875-F7A18B62CB5A}"/>
                </a:ext>
              </a:extLst>
            </p:cNvPr>
            <p:cNvSpPr>
              <a:spLocks noChangeArrowheads="1"/>
            </p:cNvSpPr>
            <p:nvPr/>
          </p:nvSpPr>
          <p:spPr bwMode="auto">
            <a:xfrm>
              <a:off x="5248" y="960"/>
              <a:ext cx="79"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35" name="Oval 11">
              <a:extLst>
                <a:ext uri="{FF2B5EF4-FFF2-40B4-BE49-F238E27FC236}">
                  <a16:creationId xmlns:a16="http://schemas.microsoft.com/office/drawing/2014/main" id="{802CEB66-2C35-4751-A76C-9D844A37FB07}"/>
                </a:ext>
              </a:extLst>
            </p:cNvPr>
            <p:cNvSpPr>
              <a:spLocks noChangeArrowheads="1"/>
            </p:cNvSpPr>
            <p:nvPr/>
          </p:nvSpPr>
          <p:spPr bwMode="auto">
            <a:xfrm>
              <a:off x="5360" y="960"/>
              <a:ext cx="76"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36" name="Oval 12">
              <a:extLst>
                <a:ext uri="{FF2B5EF4-FFF2-40B4-BE49-F238E27FC236}">
                  <a16:creationId xmlns:a16="http://schemas.microsoft.com/office/drawing/2014/main" id="{D921E07A-8C7B-479E-8944-86BDAE0F5ABC}"/>
                </a:ext>
              </a:extLst>
            </p:cNvPr>
            <p:cNvSpPr>
              <a:spLocks noChangeArrowheads="1"/>
            </p:cNvSpPr>
            <p:nvPr/>
          </p:nvSpPr>
          <p:spPr bwMode="auto">
            <a:xfrm>
              <a:off x="5136" y="1072"/>
              <a:ext cx="80"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37" name="Oval 13">
              <a:extLst>
                <a:ext uri="{FF2B5EF4-FFF2-40B4-BE49-F238E27FC236}">
                  <a16:creationId xmlns:a16="http://schemas.microsoft.com/office/drawing/2014/main" id="{EBD42937-2295-4737-A99E-24212755E3BB}"/>
                </a:ext>
              </a:extLst>
            </p:cNvPr>
            <p:cNvSpPr>
              <a:spLocks noChangeArrowheads="1"/>
            </p:cNvSpPr>
            <p:nvPr/>
          </p:nvSpPr>
          <p:spPr bwMode="auto">
            <a:xfrm>
              <a:off x="5248" y="1072"/>
              <a:ext cx="79"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38" name="Oval 14">
              <a:extLst>
                <a:ext uri="{FF2B5EF4-FFF2-40B4-BE49-F238E27FC236}">
                  <a16:creationId xmlns:a16="http://schemas.microsoft.com/office/drawing/2014/main" id="{B03A905B-7D0B-4AAA-A765-9820954D1AD3}"/>
                </a:ext>
              </a:extLst>
            </p:cNvPr>
            <p:cNvSpPr>
              <a:spLocks noChangeArrowheads="1"/>
            </p:cNvSpPr>
            <p:nvPr/>
          </p:nvSpPr>
          <p:spPr bwMode="auto">
            <a:xfrm>
              <a:off x="5360" y="1072"/>
              <a:ext cx="76"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39" name="Oval 15">
              <a:extLst>
                <a:ext uri="{FF2B5EF4-FFF2-40B4-BE49-F238E27FC236}">
                  <a16:creationId xmlns:a16="http://schemas.microsoft.com/office/drawing/2014/main" id="{885567CC-6248-41A3-AEDA-741EBF0A62C7}"/>
                </a:ext>
              </a:extLst>
            </p:cNvPr>
            <p:cNvSpPr>
              <a:spLocks noChangeArrowheads="1"/>
            </p:cNvSpPr>
            <p:nvPr/>
          </p:nvSpPr>
          <p:spPr bwMode="auto">
            <a:xfrm>
              <a:off x="5472" y="1072"/>
              <a:ext cx="73" cy="7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0" name="Oval 16">
              <a:extLst>
                <a:ext uri="{FF2B5EF4-FFF2-40B4-BE49-F238E27FC236}">
                  <a16:creationId xmlns:a16="http://schemas.microsoft.com/office/drawing/2014/main" id="{C6E69F51-1A2C-40B0-9F24-C4396F65A1D2}"/>
                </a:ext>
              </a:extLst>
            </p:cNvPr>
            <p:cNvSpPr>
              <a:spLocks noChangeArrowheads="1"/>
            </p:cNvSpPr>
            <p:nvPr/>
          </p:nvSpPr>
          <p:spPr bwMode="auto">
            <a:xfrm>
              <a:off x="5136" y="1184"/>
              <a:ext cx="80"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1" name="Oval 17">
              <a:extLst>
                <a:ext uri="{FF2B5EF4-FFF2-40B4-BE49-F238E27FC236}">
                  <a16:creationId xmlns:a16="http://schemas.microsoft.com/office/drawing/2014/main" id="{E734E707-79CC-4866-B2FD-9157CD77032B}"/>
                </a:ext>
              </a:extLst>
            </p:cNvPr>
            <p:cNvSpPr>
              <a:spLocks noChangeArrowheads="1"/>
            </p:cNvSpPr>
            <p:nvPr/>
          </p:nvSpPr>
          <p:spPr bwMode="auto">
            <a:xfrm>
              <a:off x="5248" y="1184"/>
              <a:ext cx="79"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2" name="Oval 18">
              <a:extLst>
                <a:ext uri="{FF2B5EF4-FFF2-40B4-BE49-F238E27FC236}">
                  <a16:creationId xmlns:a16="http://schemas.microsoft.com/office/drawing/2014/main" id="{B52069BD-4CC2-469D-90CE-ED2680123799}"/>
                </a:ext>
              </a:extLst>
            </p:cNvPr>
            <p:cNvSpPr>
              <a:spLocks noChangeArrowheads="1"/>
            </p:cNvSpPr>
            <p:nvPr/>
          </p:nvSpPr>
          <p:spPr bwMode="auto">
            <a:xfrm>
              <a:off x="5360" y="1184"/>
              <a:ext cx="76"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3" name="Oval 19">
              <a:extLst>
                <a:ext uri="{FF2B5EF4-FFF2-40B4-BE49-F238E27FC236}">
                  <a16:creationId xmlns:a16="http://schemas.microsoft.com/office/drawing/2014/main" id="{8ACEC3B8-49CF-4450-8DD2-8149A2EEC0C3}"/>
                </a:ext>
              </a:extLst>
            </p:cNvPr>
            <p:cNvSpPr>
              <a:spLocks noChangeArrowheads="1"/>
            </p:cNvSpPr>
            <p:nvPr/>
          </p:nvSpPr>
          <p:spPr bwMode="auto">
            <a:xfrm>
              <a:off x="5472" y="1184"/>
              <a:ext cx="73"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4" name="Oval 20">
              <a:extLst>
                <a:ext uri="{FF2B5EF4-FFF2-40B4-BE49-F238E27FC236}">
                  <a16:creationId xmlns:a16="http://schemas.microsoft.com/office/drawing/2014/main" id="{301BD70D-BB4E-4119-B46E-5497EAD1BEE8}"/>
                </a:ext>
              </a:extLst>
            </p:cNvPr>
            <p:cNvSpPr>
              <a:spLocks noChangeArrowheads="1"/>
            </p:cNvSpPr>
            <p:nvPr/>
          </p:nvSpPr>
          <p:spPr bwMode="auto">
            <a:xfrm>
              <a:off x="5584" y="1184"/>
              <a:ext cx="80" cy="73"/>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5" name="Oval 21">
              <a:extLst>
                <a:ext uri="{FF2B5EF4-FFF2-40B4-BE49-F238E27FC236}">
                  <a16:creationId xmlns:a16="http://schemas.microsoft.com/office/drawing/2014/main" id="{C85564A3-963B-41F2-A844-C143080E26BB}"/>
                </a:ext>
              </a:extLst>
            </p:cNvPr>
            <p:cNvSpPr>
              <a:spLocks noChangeArrowheads="1"/>
            </p:cNvSpPr>
            <p:nvPr/>
          </p:nvSpPr>
          <p:spPr bwMode="auto">
            <a:xfrm>
              <a:off x="5136" y="1296"/>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6" name="Oval 22">
              <a:extLst>
                <a:ext uri="{FF2B5EF4-FFF2-40B4-BE49-F238E27FC236}">
                  <a16:creationId xmlns:a16="http://schemas.microsoft.com/office/drawing/2014/main" id="{ECC8B486-BF48-446D-9D0D-06270E792AF9}"/>
                </a:ext>
              </a:extLst>
            </p:cNvPr>
            <p:cNvSpPr>
              <a:spLocks noChangeArrowheads="1"/>
            </p:cNvSpPr>
            <p:nvPr/>
          </p:nvSpPr>
          <p:spPr bwMode="auto">
            <a:xfrm>
              <a:off x="5248" y="1296"/>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7" name="Oval 23">
              <a:extLst>
                <a:ext uri="{FF2B5EF4-FFF2-40B4-BE49-F238E27FC236}">
                  <a16:creationId xmlns:a16="http://schemas.microsoft.com/office/drawing/2014/main" id="{6ECD3A6D-3334-463E-82EE-EAC06004600F}"/>
                </a:ext>
              </a:extLst>
            </p:cNvPr>
            <p:cNvSpPr>
              <a:spLocks noChangeArrowheads="1"/>
            </p:cNvSpPr>
            <p:nvPr/>
          </p:nvSpPr>
          <p:spPr bwMode="auto">
            <a:xfrm>
              <a:off x="5360" y="1296"/>
              <a:ext cx="76"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8" name="Oval 24">
              <a:extLst>
                <a:ext uri="{FF2B5EF4-FFF2-40B4-BE49-F238E27FC236}">
                  <a16:creationId xmlns:a16="http://schemas.microsoft.com/office/drawing/2014/main" id="{33754337-2D93-4C93-BF54-42840B8F30D2}"/>
                </a:ext>
              </a:extLst>
            </p:cNvPr>
            <p:cNvSpPr>
              <a:spLocks noChangeArrowheads="1"/>
            </p:cNvSpPr>
            <p:nvPr/>
          </p:nvSpPr>
          <p:spPr bwMode="auto">
            <a:xfrm>
              <a:off x="5472" y="1296"/>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49" name="Oval 25">
              <a:extLst>
                <a:ext uri="{FF2B5EF4-FFF2-40B4-BE49-F238E27FC236}">
                  <a16:creationId xmlns:a16="http://schemas.microsoft.com/office/drawing/2014/main" id="{5F28BEA4-1A7B-439F-82E2-DCB0AC62A223}"/>
                </a:ext>
              </a:extLst>
            </p:cNvPr>
            <p:cNvSpPr>
              <a:spLocks noChangeArrowheads="1"/>
            </p:cNvSpPr>
            <p:nvPr/>
          </p:nvSpPr>
          <p:spPr bwMode="auto">
            <a:xfrm>
              <a:off x="5136" y="1408"/>
              <a:ext cx="80"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0" name="Oval 26">
              <a:extLst>
                <a:ext uri="{FF2B5EF4-FFF2-40B4-BE49-F238E27FC236}">
                  <a16:creationId xmlns:a16="http://schemas.microsoft.com/office/drawing/2014/main" id="{09B4CBEE-DCAF-45B7-8174-B0172170D5CF}"/>
                </a:ext>
              </a:extLst>
            </p:cNvPr>
            <p:cNvSpPr>
              <a:spLocks noChangeArrowheads="1"/>
            </p:cNvSpPr>
            <p:nvPr/>
          </p:nvSpPr>
          <p:spPr bwMode="auto">
            <a:xfrm>
              <a:off x="5248" y="1408"/>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1" name="Oval 27">
              <a:extLst>
                <a:ext uri="{FF2B5EF4-FFF2-40B4-BE49-F238E27FC236}">
                  <a16:creationId xmlns:a16="http://schemas.microsoft.com/office/drawing/2014/main" id="{B1C63F98-17ED-42F9-8610-5F6D162143C6}"/>
                </a:ext>
              </a:extLst>
            </p:cNvPr>
            <p:cNvSpPr>
              <a:spLocks noChangeArrowheads="1"/>
            </p:cNvSpPr>
            <p:nvPr/>
          </p:nvSpPr>
          <p:spPr bwMode="auto">
            <a:xfrm>
              <a:off x="5360" y="1408"/>
              <a:ext cx="76"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2" name="Oval 28">
              <a:extLst>
                <a:ext uri="{FF2B5EF4-FFF2-40B4-BE49-F238E27FC236}">
                  <a16:creationId xmlns:a16="http://schemas.microsoft.com/office/drawing/2014/main" id="{9ED655D1-6919-4021-B6E1-8C23974B7F69}"/>
                </a:ext>
              </a:extLst>
            </p:cNvPr>
            <p:cNvSpPr>
              <a:spLocks noChangeArrowheads="1"/>
            </p:cNvSpPr>
            <p:nvPr/>
          </p:nvSpPr>
          <p:spPr bwMode="auto">
            <a:xfrm>
              <a:off x="5472" y="1408"/>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3" name="Oval 29">
              <a:extLst>
                <a:ext uri="{FF2B5EF4-FFF2-40B4-BE49-F238E27FC236}">
                  <a16:creationId xmlns:a16="http://schemas.microsoft.com/office/drawing/2014/main" id="{F63E884F-7C32-4F7A-B4E6-110D4808C793}"/>
                </a:ext>
              </a:extLst>
            </p:cNvPr>
            <p:cNvSpPr>
              <a:spLocks noChangeArrowheads="1"/>
            </p:cNvSpPr>
            <p:nvPr/>
          </p:nvSpPr>
          <p:spPr bwMode="auto">
            <a:xfrm>
              <a:off x="5584" y="1408"/>
              <a:ext cx="80"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4" name="Oval 30">
              <a:extLst>
                <a:ext uri="{FF2B5EF4-FFF2-40B4-BE49-F238E27FC236}">
                  <a16:creationId xmlns:a16="http://schemas.microsoft.com/office/drawing/2014/main" id="{A04EA815-0EC8-4622-A1B2-21A6AC23FBDA}"/>
                </a:ext>
              </a:extLst>
            </p:cNvPr>
            <p:cNvSpPr>
              <a:spLocks noChangeArrowheads="1"/>
            </p:cNvSpPr>
            <p:nvPr/>
          </p:nvSpPr>
          <p:spPr bwMode="auto">
            <a:xfrm>
              <a:off x="5136" y="1520"/>
              <a:ext cx="80" cy="79"/>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5" name="Oval 31">
              <a:extLst>
                <a:ext uri="{FF2B5EF4-FFF2-40B4-BE49-F238E27FC236}">
                  <a16:creationId xmlns:a16="http://schemas.microsoft.com/office/drawing/2014/main" id="{7E74FABF-00D4-4D44-8CDC-68E51EB0EEAF}"/>
                </a:ext>
              </a:extLst>
            </p:cNvPr>
            <p:cNvSpPr>
              <a:spLocks noChangeArrowheads="1"/>
            </p:cNvSpPr>
            <p:nvPr/>
          </p:nvSpPr>
          <p:spPr bwMode="auto">
            <a:xfrm>
              <a:off x="5248" y="1520"/>
              <a:ext cx="79"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6" name="Oval 32">
              <a:extLst>
                <a:ext uri="{FF2B5EF4-FFF2-40B4-BE49-F238E27FC236}">
                  <a16:creationId xmlns:a16="http://schemas.microsoft.com/office/drawing/2014/main" id="{49B58FE4-FF0B-48E7-89A0-06C3299DD26F}"/>
                </a:ext>
              </a:extLst>
            </p:cNvPr>
            <p:cNvSpPr>
              <a:spLocks noChangeArrowheads="1"/>
            </p:cNvSpPr>
            <p:nvPr/>
          </p:nvSpPr>
          <p:spPr bwMode="auto">
            <a:xfrm>
              <a:off x="5360" y="1520"/>
              <a:ext cx="76"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7" name="Oval 33">
              <a:extLst>
                <a:ext uri="{FF2B5EF4-FFF2-40B4-BE49-F238E27FC236}">
                  <a16:creationId xmlns:a16="http://schemas.microsoft.com/office/drawing/2014/main" id="{B01A8FF1-4C0A-4103-855D-784F15334E1A}"/>
                </a:ext>
              </a:extLst>
            </p:cNvPr>
            <p:cNvSpPr>
              <a:spLocks noChangeArrowheads="1"/>
            </p:cNvSpPr>
            <p:nvPr/>
          </p:nvSpPr>
          <p:spPr bwMode="auto">
            <a:xfrm>
              <a:off x="5472" y="1520"/>
              <a:ext cx="73" cy="79"/>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8" name="Oval 34">
              <a:extLst>
                <a:ext uri="{FF2B5EF4-FFF2-40B4-BE49-F238E27FC236}">
                  <a16:creationId xmlns:a16="http://schemas.microsoft.com/office/drawing/2014/main" id="{BEEB15FC-6191-4B32-9505-BE22E66FEBEA}"/>
                </a:ext>
              </a:extLst>
            </p:cNvPr>
            <p:cNvSpPr>
              <a:spLocks noChangeArrowheads="1"/>
            </p:cNvSpPr>
            <p:nvPr/>
          </p:nvSpPr>
          <p:spPr bwMode="auto">
            <a:xfrm>
              <a:off x="5136" y="1632"/>
              <a:ext cx="80"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59" name="Oval 35">
              <a:extLst>
                <a:ext uri="{FF2B5EF4-FFF2-40B4-BE49-F238E27FC236}">
                  <a16:creationId xmlns:a16="http://schemas.microsoft.com/office/drawing/2014/main" id="{E1B4BA91-C7AB-40ED-B206-31DBC2D1FA35}"/>
                </a:ext>
              </a:extLst>
            </p:cNvPr>
            <p:cNvSpPr>
              <a:spLocks noChangeArrowheads="1"/>
            </p:cNvSpPr>
            <p:nvPr/>
          </p:nvSpPr>
          <p:spPr bwMode="auto">
            <a:xfrm>
              <a:off x="5248" y="1632"/>
              <a:ext cx="79"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60" name="Oval 36">
              <a:extLst>
                <a:ext uri="{FF2B5EF4-FFF2-40B4-BE49-F238E27FC236}">
                  <a16:creationId xmlns:a16="http://schemas.microsoft.com/office/drawing/2014/main" id="{05102CE3-AD99-4A17-8DF0-E953BF1ABD5B}"/>
                </a:ext>
              </a:extLst>
            </p:cNvPr>
            <p:cNvSpPr>
              <a:spLocks noChangeArrowheads="1"/>
            </p:cNvSpPr>
            <p:nvPr/>
          </p:nvSpPr>
          <p:spPr bwMode="auto">
            <a:xfrm>
              <a:off x="5360" y="1632"/>
              <a:ext cx="76"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61" name="Oval 37">
              <a:extLst>
                <a:ext uri="{FF2B5EF4-FFF2-40B4-BE49-F238E27FC236}">
                  <a16:creationId xmlns:a16="http://schemas.microsoft.com/office/drawing/2014/main" id="{8E5F9A83-BF3C-4BB8-A7CA-88EBB5937D59}"/>
                </a:ext>
              </a:extLst>
            </p:cNvPr>
            <p:cNvSpPr>
              <a:spLocks noChangeArrowheads="1"/>
            </p:cNvSpPr>
            <p:nvPr/>
          </p:nvSpPr>
          <p:spPr bwMode="auto">
            <a:xfrm>
              <a:off x="5472" y="1632"/>
              <a:ext cx="73"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62" name="Oval 38">
              <a:extLst>
                <a:ext uri="{FF2B5EF4-FFF2-40B4-BE49-F238E27FC236}">
                  <a16:creationId xmlns:a16="http://schemas.microsoft.com/office/drawing/2014/main" id="{24573FE5-199D-40F8-B6DB-0E8616955C28}"/>
                </a:ext>
              </a:extLst>
            </p:cNvPr>
            <p:cNvSpPr>
              <a:spLocks noChangeArrowheads="1"/>
            </p:cNvSpPr>
            <p:nvPr/>
          </p:nvSpPr>
          <p:spPr bwMode="auto">
            <a:xfrm>
              <a:off x="5248" y="1744"/>
              <a:ext cx="79"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sp>
          <p:nvSpPr>
            <p:cNvPr id="1063" name="Oval 39">
              <a:extLst>
                <a:ext uri="{FF2B5EF4-FFF2-40B4-BE49-F238E27FC236}">
                  <a16:creationId xmlns:a16="http://schemas.microsoft.com/office/drawing/2014/main" id="{963D362E-EB14-433B-B168-07C3EE1B3CFE}"/>
                </a:ext>
              </a:extLst>
            </p:cNvPr>
            <p:cNvSpPr>
              <a:spLocks noChangeArrowheads="1"/>
            </p:cNvSpPr>
            <p:nvPr/>
          </p:nvSpPr>
          <p:spPr bwMode="auto">
            <a:xfrm>
              <a:off x="5472" y="1744"/>
              <a:ext cx="73"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ea typeface="+mn-ea"/>
              </a:endParaRPr>
            </a:p>
          </p:txBody>
        </p:sp>
      </p:grpSp>
    </p:spTree>
  </p:cSld>
  <p:clrMap bg1="lt1" tx1="dk1" bg2="lt2" tx2="dk2" accent1="accent1" accent2="accent2" accent3="accent3" accent4="accent4" accent5="accent5" accent6="accent6" hlink="hlink" folHlink="folHlink"/>
  <p:sldLayoutIdLst>
    <p:sldLayoutId id="2147484100"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hdr="0" ftr="0" dt="0"/>
  <p:txStyles>
    <p:title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ＭＳ Ｐゴシック" charset="0"/>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ＭＳ Ｐゴシック" charset="0"/>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ＭＳ Ｐゴシック" charset="0"/>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ＭＳ Ｐゴシック" charset="0"/>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ＭＳ Ｐゴシック"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rchives.gov/cu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1775E5A-2EC6-4EC1-95B2-C118B40E8AFE}"/>
              </a:ext>
            </a:extLst>
          </p:cNvPr>
          <p:cNvSpPr>
            <a:spLocks noGrp="1" noChangeArrowheads="1"/>
          </p:cNvSpPr>
          <p:nvPr>
            <p:ph type="ctrTitle"/>
          </p:nvPr>
        </p:nvSpPr>
        <p:spPr/>
        <p:txBody>
          <a:bodyPr/>
          <a:lstStyle/>
          <a:p>
            <a:pPr eaLnBrk="1" hangingPunct="1"/>
            <a:r>
              <a:rPr lang="en-US" altLang="en-US" sz="3000" dirty="0">
                <a:ea typeface="ＭＳ Ｐゴシック" panose="020B0600070205080204" pitchFamily="34" charset="-128"/>
              </a:rPr>
              <a:t>Cybersecurity Working Group</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 FY2023 EFCOG </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Annual Meeting</a:t>
            </a:r>
          </a:p>
        </p:txBody>
      </p:sp>
      <p:sp>
        <p:nvSpPr>
          <p:cNvPr id="5123" name="Rectangle 3">
            <a:extLst>
              <a:ext uri="{FF2B5EF4-FFF2-40B4-BE49-F238E27FC236}">
                <a16:creationId xmlns:a16="http://schemas.microsoft.com/office/drawing/2014/main" id="{65EB6E6E-EAAD-4EED-8BA7-746E09DA4271}"/>
              </a:ext>
            </a:extLst>
          </p:cNvPr>
          <p:cNvSpPr>
            <a:spLocks noGrp="1" noChangeArrowheads="1"/>
          </p:cNvSpPr>
          <p:nvPr>
            <p:ph type="subTitle" idx="1"/>
          </p:nvPr>
        </p:nvSpPr>
        <p:spPr/>
        <p:txBody>
          <a:bodyPr/>
          <a:lstStyle/>
          <a:p>
            <a:pPr eaLnBrk="1" hangingPunct="1"/>
            <a:r>
              <a:rPr lang="en-US" altLang="en-US" sz="2400" dirty="0">
                <a:ea typeface="ＭＳ Ｐゴシック" panose="020B0600070205080204" pitchFamily="34" charset="-128"/>
              </a:rPr>
              <a:t>Bridgitte Mase</a:t>
            </a:r>
            <a:br>
              <a:rPr lang="en-US" altLang="en-US" sz="2400" dirty="0">
                <a:ea typeface="ＭＳ Ｐゴシック" panose="020B0600070205080204" pitchFamily="34" charset="-128"/>
              </a:rPr>
            </a:br>
            <a:r>
              <a:rPr lang="en-US" altLang="en-US" sz="2400" dirty="0">
                <a:ea typeface="ＭＳ Ｐゴシック" panose="020B0600070205080204" pitchFamily="34" charset="-128"/>
              </a:rPr>
              <a:t>CSWG Working Group Chair</a:t>
            </a:r>
          </a:p>
          <a:p>
            <a:pPr eaLnBrk="1" hangingPunct="1"/>
            <a:r>
              <a:rPr lang="en-US" altLang="en-US" sz="2400" dirty="0">
                <a:ea typeface="ＭＳ Ｐゴシック" panose="020B0600070205080204" pitchFamily="34" charset="-128"/>
              </a:rPr>
              <a:t>June 21, 2023</a:t>
            </a:r>
          </a:p>
          <a:p>
            <a:pPr eaLnBrk="1" hangingPunct="1"/>
            <a:endParaRPr lang="en-US" altLang="en-US" sz="2400" dirty="0">
              <a:ea typeface="ＭＳ Ｐゴシック" panose="020B0600070205080204" pitchFamily="34" charset="-128"/>
            </a:endParaRPr>
          </a:p>
        </p:txBody>
      </p:sp>
      <p:pic>
        <p:nvPicPr>
          <p:cNvPr id="5124" name="Picture 4" descr="EFCOG (color)">
            <a:extLst>
              <a:ext uri="{FF2B5EF4-FFF2-40B4-BE49-F238E27FC236}">
                <a16:creationId xmlns:a16="http://schemas.microsoft.com/office/drawing/2014/main" id="{D5DA6A7F-E6C9-4BC9-85B6-201107F6E3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286000"/>
            <a:ext cx="1371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
            <a:extLst>
              <a:ext uri="{FF2B5EF4-FFF2-40B4-BE49-F238E27FC236}">
                <a16:creationId xmlns:a16="http://schemas.microsoft.com/office/drawing/2014/main" id="{657DED8D-EF45-4B05-AA7C-E1540CEDD2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463" y="1003300"/>
            <a:ext cx="9017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9C6226-6109-4222-9B2B-0F93719D5C90}"/>
              </a:ext>
            </a:extLst>
          </p:cNvPr>
          <p:cNvSpPr>
            <a:spLocks noGrp="1"/>
          </p:cNvSpPr>
          <p:nvPr>
            <p:ph type="title"/>
          </p:nvPr>
        </p:nvSpPr>
        <p:spPr>
          <a:xfrm>
            <a:off x="268288" y="984886"/>
            <a:ext cx="7885112" cy="469265"/>
          </a:xfrm>
        </p:spPr>
        <p:txBody>
          <a:bodyPr>
            <a:noAutofit/>
          </a:bodyPr>
          <a:lstStyle/>
          <a:p>
            <a:pPr>
              <a:defRPr/>
            </a:pPr>
            <a:r>
              <a:rPr lang="en-US" dirty="0"/>
              <a:t>Accomplishments Dashboard Aligned with FY23 Work Plan  </a:t>
            </a:r>
          </a:p>
        </p:txBody>
      </p:sp>
      <p:graphicFrame>
        <p:nvGraphicFramePr>
          <p:cNvPr id="5" name="Table 5">
            <a:extLst>
              <a:ext uri="{FF2B5EF4-FFF2-40B4-BE49-F238E27FC236}">
                <a16:creationId xmlns:a16="http://schemas.microsoft.com/office/drawing/2014/main" id="{657536B8-BB34-4C95-BA9B-43A0918F487E}"/>
              </a:ext>
            </a:extLst>
          </p:cNvPr>
          <p:cNvGraphicFramePr>
            <a:graphicFrameLocks noGrp="1"/>
          </p:cNvGraphicFramePr>
          <p:nvPr>
            <p:extLst>
              <p:ext uri="{D42A27DB-BD31-4B8C-83A1-F6EECF244321}">
                <p14:modId xmlns:p14="http://schemas.microsoft.com/office/powerpoint/2010/main" val="1734046736"/>
              </p:ext>
            </p:extLst>
          </p:nvPr>
        </p:nvGraphicFramePr>
        <p:xfrm>
          <a:off x="268288" y="1877695"/>
          <a:ext cx="8647112" cy="4777733"/>
        </p:xfrm>
        <a:graphic>
          <a:graphicData uri="http://schemas.openxmlformats.org/drawingml/2006/table">
            <a:tbl>
              <a:tblPr/>
              <a:tblGrid>
                <a:gridCol w="2855912">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277852">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charset="0"/>
                          <a:ea typeface="ＭＳ Ｐゴシック" charset="-128"/>
                        </a:rPr>
                        <a:t>1.  Cybersecurity Awareness and Collaboration</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698388">
                <a:tc rowSpan="3">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Increase Cybersecurity Awareness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ＭＳ Ｐゴシック" charset="-128"/>
                        </a:rPr>
                        <a:t>(ongoing)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kern="1200" dirty="0">
                          <a:solidFill>
                            <a:schemeClr val="tx1"/>
                          </a:solidFill>
                          <a:effectLst/>
                          <a:latin typeface="+mn-lt"/>
                          <a:ea typeface="ＭＳ Ｐゴシック" charset="-128"/>
                          <a:cs typeface="+mn-cs"/>
                        </a:rPr>
                        <a:t>Distributed/published non-sensitive cyber awareness materials; </a:t>
                      </a:r>
                      <a:r>
                        <a:rPr kumimoji="0" lang="en-US" altLang="en-US" sz="1400" b="0" i="0" u="none" strike="noStrike" cap="none" normalizeH="0" baseline="0" dirty="0">
                          <a:ln>
                            <a:noFill/>
                          </a:ln>
                          <a:solidFill>
                            <a:schemeClr val="tx1"/>
                          </a:solidFill>
                          <a:effectLst/>
                          <a:latin typeface="Arial" charset="0"/>
                          <a:ea typeface="ＭＳ Ｐゴシック" charset="-128"/>
                        </a:rPr>
                        <a:t>In process: automated mechanism to provide more frequent updates. </a:t>
                      </a:r>
                    </a:p>
                  </a:txBody>
                  <a:tcPr marL="68580" marR="68580" marT="34289" marB="342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85">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kern="1200" dirty="0">
                          <a:solidFill>
                            <a:schemeClr val="tx1"/>
                          </a:solidFill>
                          <a:effectLst/>
                          <a:latin typeface="+mn-lt"/>
                          <a:ea typeface="+mn-ea"/>
                          <a:cs typeface="+mn-cs"/>
                        </a:rPr>
                        <a:t>Provided online training materials, record, and publish</a:t>
                      </a:r>
                      <a:endParaRPr lang="en-US" sz="1800" dirty="0"/>
                    </a:p>
                  </a:txBody>
                  <a:tcPr marL="68580" marR="68580" marT="34289" marB="34289"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2618">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kern="1200" dirty="0">
                          <a:solidFill>
                            <a:schemeClr val="tx1"/>
                          </a:solidFill>
                          <a:effectLst/>
                          <a:latin typeface="+mn-lt"/>
                          <a:ea typeface="+mn-ea"/>
                          <a:cs typeface="+mn-cs"/>
                        </a:rPr>
                        <a:t>Conducted online Cyber Awareness Workshop</a:t>
                      </a:r>
                      <a:endParaRPr lang="en-US" sz="1800" dirty="0"/>
                    </a:p>
                  </a:txBody>
                  <a:tcPr marL="68580" marR="68580" marT="34289" marB="34289"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rowSpan="2">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Enhance collaboration</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a:ln>
                            <a:noFill/>
                          </a:ln>
                          <a:solidFill>
                            <a:schemeClr val="tx1"/>
                          </a:solidFill>
                          <a:effectLst/>
                          <a:latin typeface="+mn-lt"/>
                          <a:ea typeface="ＭＳ Ｐゴシック" charset="-128"/>
                        </a:rPr>
                        <a:t>Created secure collaboration forum</a:t>
                      </a:r>
                      <a:endParaRPr lang="en-US" sz="1400" dirty="0"/>
                    </a:p>
                  </a:txBody>
                  <a:tcPr marL="68580" marR="68580" marT="34289" marB="342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838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83" marR="68583"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 Process) Creating Cyber Center of Excellence – Charter established; preliminary design developed; began communicating to broader audience at DOE CyberCon 22’</a:t>
                      </a:r>
                    </a:p>
                  </a:txBody>
                  <a:tcPr marL="68580" marR="68580" marT="34289" marB="342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11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Increase Key Issue Awareness</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Distributed ransomware awareness materials; supported ransomware exercise with LANL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enhance awareness of Cybersecurity Score Card; EO 14028 Awareness; Cybersecurity requirements in Supply Chain</a:t>
                      </a:r>
                    </a:p>
                  </a:txBody>
                  <a:tcPr marL="68580" marR="68580" marT="34289" marB="342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11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Establish framework to integrate cyber into safety and quality</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 process.  Finalizing requirements and aligning frameworks; reviewed at QA/ISM/CA Spring Meeting; still need to finalize documents </a:t>
                      </a:r>
                    </a:p>
                  </a:txBody>
                  <a:tcPr marL="68580" marR="68580" marT="34289" marB="342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 name="Oval 5">
            <a:extLst>
              <a:ext uri="{FF2B5EF4-FFF2-40B4-BE49-F238E27FC236}">
                <a16:creationId xmlns:a16="http://schemas.microsoft.com/office/drawing/2014/main" id="{C392FD1B-9524-4DE7-A01C-3491B9843631}"/>
              </a:ext>
            </a:extLst>
          </p:cNvPr>
          <p:cNvSpPr/>
          <p:nvPr/>
        </p:nvSpPr>
        <p:spPr>
          <a:xfrm>
            <a:off x="304800" y="142113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Oval 6">
            <a:extLst>
              <a:ext uri="{FF2B5EF4-FFF2-40B4-BE49-F238E27FC236}">
                <a16:creationId xmlns:a16="http://schemas.microsoft.com/office/drawing/2014/main" id="{66FAAA8B-A815-435A-8489-1284E2261E98}"/>
              </a:ext>
            </a:extLst>
          </p:cNvPr>
          <p:cNvSpPr/>
          <p:nvPr/>
        </p:nvSpPr>
        <p:spPr>
          <a:xfrm>
            <a:off x="3337560" y="1444943"/>
            <a:ext cx="320040" cy="32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a:extLst>
              <a:ext uri="{FF2B5EF4-FFF2-40B4-BE49-F238E27FC236}">
                <a16:creationId xmlns:a16="http://schemas.microsoft.com/office/drawing/2014/main" id="{11C63C09-C4A8-4AF1-9111-2BDD63B2BB9C}"/>
              </a:ext>
            </a:extLst>
          </p:cNvPr>
          <p:cNvSpPr/>
          <p:nvPr/>
        </p:nvSpPr>
        <p:spPr>
          <a:xfrm>
            <a:off x="5943600" y="1408430"/>
            <a:ext cx="320040" cy="32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428" name="TextBox 8">
            <a:extLst>
              <a:ext uri="{FF2B5EF4-FFF2-40B4-BE49-F238E27FC236}">
                <a16:creationId xmlns:a16="http://schemas.microsoft.com/office/drawing/2014/main" id="{E5662BC9-2DD9-4C92-82EE-7E42F8BEBBE8}"/>
              </a:ext>
            </a:extLst>
          </p:cNvPr>
          <p:cNvSpPr txBox="1">
            <a:spLocks noChangeArrowheads="1"/>
          </p:cNvSpPr>
          <p:nvPr/>
        </p:nvSpPr>
        <p:spPr bwMode="auto">
          <a:xfrm>
            <a:off x="685800" y="1419543"/>
            <a:ext cx="2514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Complete or On Target</a:t>
            </a:r>
          </a:p>
        </p:txBody>
      </p:sp>
      <p:sp>
        <p:nvSpPr>
          <p:cNvPr id="16429" name="TextBox 9">
            <a:extLst>
              <a:ext uri="{FF2B5EF4-FFF2-40B4-BE49-F238E27FC236}">
                <a16:creationId xmlns:a16="http://schemas.microsoft.com/office/drawing/2014/main" id="{7A381EFF-B529-46AD-9A8A-20BD0DBE0311}"/>
              </a:ext>
            </a:extLst>
          </p:cNvPr>
          <p:cNvSpPr txBox="1">
            <a:spLocks noChangeArrowheads="1"/>
          </p:cNvSpPr>
          <p:nvPr/>
        </p:nvSpPr>
        <p:spPr bwMode="auto">
          <a:xfrm>
            <a:off x="3733800" y="1432243"/>
            <a:ext cx="183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Slightly Delayed</a:t>
            </a:r>
          </a:p>
        </p:txBody>
      </p:sp>
      <p:sp>
        <p:nvSpPr>
          <p:cNvPr id="16430" name="TextBox 10">
            <a:extLst>
              <a:ext uri="{FF2B5EF4-FFF2-40B4-BE49-F238E27FC236}">
                <a16:creationId xmlns:a16="http://schemas.microsoft.com/office/drawing/2014/main" id="{0E03C2A9-BEAF-411E-B416-9BA93A4B18A4}"/>
              </a:ext>
            </a:extLst>
          </p:cNvPr>
          <p:cNvSpPr txBox="1">
            <a:spLocks noChangeArrowheads="1"/>
          </p:cNvSpPr>
          <p:nvPr/>
        </p:nvSpPr>
        <p:spPr bwMode="auto">
          <a:xfrm>
            <a:off x="6324600" y="1419543"/>
            <a:ext cx="1189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Off Target</a:t>
            </a:r>
          </a:p>
        </p:txBody>
      </p:sp>
      <p:sp>
        <p:nvSpPr>
          <p:cNvPr id="12" name="Oval 11">
            <a:extLst>
              <a:ext uri="{FF2B5EF4-FFF2-40B4-BE49-F238E27FC236}">
                <a16:creationId xmlns:a16="http://schemas.microsoft.com/office/drawing/2014/main" id="{BF103A7A-3978-4F19-A0D6-653E275A8511}"/>
              </a:ext>
            </a:extLst>
          </p:cNvPr>
          <p:cNvSpPr/>
          <p:nvPr/>
        </p:nvSpPr>
        <p:spPr>
          <a:xfrm>
            <a:off x="3337560" y="2294255"/>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Oval 12">
            <a:extLst>
              <a:ext uri="{FF2B5EF4-FFF2-40B4-BE49-F238E27FC236}">
                <a16:creationId xmlns:a16="http://schemas.microsoft.com/office/drawing/2014/main" id="{E7C23947-D840-4D34-A1A2-60AF51EA1B04}"/>
              </a:ext>
            </a:extLst>
          </p:cNvPr>
          <p:cNvSpPr/>
          <p:nvPr/>
        </p:nvSpPr>
        <p:spPr>
          <a:xfrm>
            <a:off x="3337560" y="2941955"/>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204DC397-EA23-4D6F-812D-C5DDEC634C40}"/>
              </a:ext>
            </a:extLst>
          </p:cNvPr>
          <p:cNvSpPr/>
          <p:nvPr/>
        </p:nvSpPr>
        <p:spPr>
          <a:xfrm>
            <a:off x="3337560" y="340614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Oval 14">
            <a:extLst>
              <a:ext uri="{FF2B5EF4-FFF2-40B4-BE49-F238E27FC236}">
                <a16:creationId xmlns:a16="http://schemas.microsoft.com/office/drawing/2014/main" id="{FC5B0D6F-E54C-41F7-9047-5775E315AF7B}"/>
              </a:ext>
            </a:extLst>
          </p:cNvPr>
          <p:cNvSpPr/>
          <p:nvPr/>
        </p:nvSpPr>
        <p:spPr>
          <a:xfrm>
            <a:off x="3337560" y="387858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Oval 15">
            <a:extLst>
              <a:ext uri="{FF2B5EF4-FFF2-40B4-BE49-F238E27FC236}">
                <a16:creationId xmlns:a16="http://schemas.microsoft.com/office/drawing/2014/main" id="{797DB6F5-6958-41E7-84A2-45FDADFAF201}"/>
              </a:ext>
            </a:extLst>
          </p:cNvPr>
          <p:cNvSpPr/>
          <p:nvPr/>
        </p:nvSpPr>
        <p:spPr>
          <a:xfrm>
            <a:off x="3337560" y="454914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Oval 16">
            <a:extLst>
              <a:ext uri="{FF2B5EF4-FFF2-40B4-BE49-F238E27FC236}">
                <a16:creationId xmlns:a16="http://schemas.microsoft.com/office/drawing/2014/main" id="{D825B1E5-78BB-49EA-A14B-54D4A2A872C4}"/>
              </a:ext>
            </a:extLst>
          </p:cNvPr>
          <p:cNvSpPr/>
          <p:nvPr/>
        </p:nvSpPr>
        <p:spPr>
          <a:xfrm>
            <a:off x="3341914" y="505968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Oval 18">
            <a:extLst>
              <a:ext uri="{FF2B5EF4-FFF2-40B4-BE49-F238E27FC236}">
                <a16:creationId xmlns:a16="http://schemas.microsoft.com/office/drawing/2014/main" id="{30B3C218-8284-4695-B0B6-ACC984DECBE3}"/>
              </a:ext>
            </a:extLst>
          </p:cNvPr>
          <p:cNvSpPr/>
          <p:nvPr/>
        </p:nvSpPr>
        <p:spPr>
          <a:xfrm>
            <a:off x="3337560" y="6080760"/>
            <a:ext cx="320040" cy="32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Oval 1">
            <a:extLst>
              <a:ext uri="{FF2B5EF4-FFF2-40B4-BE49-F238E27FC236}">
                <a16:creationId xmlns:a16="http://schemas.microsoft.com/office/drawing/2014/main" id="{57B10166-10A3-0921-0B2B-50594B6B3D54}"/>
              </a:ext>
            </a:extLst>
          </p:cNvPr>
          <p:cNvSpPr/>
          <p:nvPr/>
        </p:nvSpPr>
        <p:spPr>
          <a:xfrm>
            <a:off x="3337560" y="5476875"/>
            <a:ext cx="320040" cy="32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57536B8-BB34-4C95-BA9B-43A0918F487E}"/>
              </a:ext>
            </a:extLst>
          </p:cNvPr>
          <p:cNvGraphicFramePr>
            <a:graphicFrameLocks noGrp="1"/>
          </p:cNvGraphicFramePr>
          <p:nvPr>
            <p:extLst>
              <p:ext uri="{D42A27DB-BD31-4B8C-83A1-F6EECF244321}">
                <p14:modId xmlns:p14="http://schemas.microsoft.com/office/powerpoint/2010/main" val="2596736324"/>
              </p:ext>
            </p:extLst>
          </p:nvPr>
        </p:nvGraphicFramePr>
        <p:xfrm>
          <a:off x="268288" y="2255414"/>
          <a:ext cx="8647112" cy="4297786"/>
        </p:xfrm>
        <a:graphic>
          <a:graphicData uri="http://schemas.openxmlformats.org/drawingml/2006/table">
            <a:tbl>
              <a:tblPr/>
              <a:tblGrid>
                <a:gridCol w="3236912">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4648200">
                  <a:extLst>
                    <a:ext uri="{9D8B030D-6E8A-4147-A177-3AD203B41FA5}">
                      <a16:colId xmlns:a16="http://schemas.microsoft.com/office/drawing/2014/main" val="20002"/>
                    </a:ext>
                  </a:extLst>
                </a:gridCol>
              </a:tblGrid>
              <a:tr h="277852">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charset="0"/>
                          <a:ea typeface="ＭＳ Ｐゴシック" charset="-128"/>
                        </a:rPr>
                        <a:t>2. Best Practices</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698388">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Develop Best Practices for creating authorization packages (C&amp;A Packages)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3" marB="342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Draft complete, review in process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3" marB="342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85">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Develop best practice for ensuring compliance in handling government data on corporate information systems</a:t>
                      </a:r>
                    </a:p>
                  </a:txBody>
                  <a:tcPr marL="68580" marR="68580" marT="34283" marB="34283" anchor="ctr" horzOverflow="overflow">
                    <a:lnT w="12700" cap="flat" cmpd="sng" algn="ctr">
                      <a:solidFill>
                        <a:srgbClr val="000000"/>
                      </a:solidFill>
                      <a:prstDash val="solid"/>
                      <a:round/>
                      <a:headEnd type="none" w="med" len="med"/>
                      <a:tailEnd type="none" w="med" len="med"/>
                    </a:lnT>
                  </a:tcPr>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Draft complete, review in process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3" marB="34283"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Create a master list of cybersecurity best practice documents that are needed to facilitate an improved cybersecurity posture</a:t>
                      </a:r>
                    </a:p>
                  </a:txBody>
                  <a:tcPr marL="68580" marR="68580" marT="34283" marB="34283"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Draft complete, review in process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3" marB="34283"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Complete Cyber Metrics Best Practice</a:t>
                      </a:r>
                    </a:p>
                  </a:txBody>
                  <a:tcPr marL="68580" marR="68580" marT="34283" marB="34283"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ＭＳ Ｐゴシック" charset="-128"/>
                        </a:rPr>
                        <a:t>Complete</a:t>
                      </a:r>
                    </a:p>
                  </a:txBody>
                  <a:tcPr marL="68580" marR="68580" marT="34283" marB="34283"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9958347"/>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Collaborate on document to migrate from Purdue model to ZTA for ICS, IoT</a:t>
                      </a:r>
                    </a:p>
                  </a:txBody>
                  <a:tcPr marL="68580" marR="68580" marT="34283" marB="34283"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ＭＳ Ｐゴシック" charset="-128"/>
                        </a:rPr>
                        <a:t>In Process; on targeted schedule</a:t>
                      </a:r>
                    </a:p>
                  </a:txBody>
                  <a:tcPr marL="68580" marR="68580" marT="34283" marB="34283"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9667955"/>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Develop NIST SP 800-171/CMMC/Supply Chain Cyber Training </a:t>
                      </a:r>
                    </a:p>
                  </a:txBody>
                  <a:tcPr marL="68580" marR="68580" marT="34283" marB="34283"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charset="0"/>
                          <a:ea typeface="ＭＳ Ｐゴシック" charset="-128"/>
                        </a:rPr>
                        <a:t>Complete</a:t>
                      </a:r>
                    </a:p>
                  </a:txBody>
                  <a:tcPr marL="68580" marR="68580" marT="34283" marB="34283"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9188486"/>
                  </a:ext>
                </a:extLst>
              </a:tr>
            </a:tbl>
          </a:graphicData>
        </a:graphic>
      </p:graphicFrame>
      <p:sp>
        <p:nvSpPr>
          <p:cNvPr id="6" name="Oval 5">
            <a:extLst>
              <a:ext uri="{FF2B5EF4-FFF2-40B4-BE49-F238E27FC236}">
                <a16:creationId xmlns:a16="http://schemas.microsoft.com/office/drawing/2014/main" id="{C392FD1B-9524-4DE7-A01C-3491B9843631}"/>
              </a:ext>
            </a:extLst>
          </p:cNvPr>
          <p:cNvSpPr/>
          <p:nvPr/>
        </p:nvSpPr>
        <p:spPr>
          <a:xfrm>
            <a:off x="304800" y="177916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Oval 6">
            <a:extLst>
              <a:ext uri="{FF2B5EF4-FFF2-40B4-BE49-F238E27FC236}">
                <a16:creationId xmlns:a16="http://schemas.microsoft.com/office/drawing/2014/main" id="{66FAAA8B-A815-435A-8489-1284E2261E98}"/>
              </a:ext>
            </a:extLst>
          </p:cNvPr>
          <p:cNvSpPr/>
          <p:nvPr/>
        </p:nvSpPr>
        <p:spPr>
          <a:xfrm>
            <a:off x="3337560" y="1802976"/>
            <a:ext cx="320040" cy="32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a:extLst>
              <a:ext uri="{FF2B5EF4-FFF2-40B4-BE49-F238E27FC236}">
                <a16:creationId xmlns:a16="http://schemas.microsoft.com/office/drawing/2014/main" id="{11C63C09-C4A8-4AF1-9111-2BDD63B2BB9C}"/>
              </a:ext>
            </a:extLst>
          </p:cNvPr>
          <p:cNvSpPr/>
          <p:nvPr/>
        </p:nvSpPr>
        <p:spPr>
          <a:xfrm>
            <a:off x="5943600" y="1766463"/>
            <a:ext cx="320040" cy="32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428" name="TextBox 8">
            <a:extLst>
              <a:ext uri="{FF2B5EF4-FFF2-40B4-BE49-F238E27FC236}">
                <a16:creationId xmlns:a16="http://schemas.microsoft.com/office/drawing/2014/main" id="{E5662BC9-2DD9-4C92-82EE-7E42F8BEBBE8}"/>
              </a:ext>
            </a:extLst>
          </p:cNvPr>
          <p:cNvSpPr txBox="1">
            <a:spLocks noChangeArrowheads="1"/>
          </p:cNvSpPr>
          <p:nvPr/>
        </p:nvSpPr>
        <p:spPr bwMode="auto">
          <a:xfrm>
            <a:off x="685800" y="1777576"/>
            <a:ext cx="2514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Complete or On Target</a:t>
            </a:r>
          </a:p>
        </p:txBody>
      </p:sp>
      <p:sp>
        <p:nvSpPr>
          <p:cNvPr id="16429" name="TextBox 9">
            <a:extLst>
              <a:ext uri="{FF2B5EF4-FFF2-40B4-BE49-F238E27FC236}">
                <a16:creationId xmlns:a16="http://schemas.microsoft.com/office/drawing/2014/main" id="{7A381EFF-B529-46AD-9A8A-20BD0DBE0311}"/>
              </a:ext>
            </a:extLst>
          </p:cNvPr>
          <p:cNvSpPr txBox="1">
            <a:spLocks noChangeArrowheads="1"/>
          </p:cNvSpPr>
          <p:nvPr/>
        </p:nvSpPr>
        <p:spPr bwMode="auto">
          <a:xfrm>
            <a:off x="3733800" y="1790276"/>
            <a:ext cx="183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Slightly Delayed</a:t>
            </a:r>
          </a:p>
        </p:txBody>
      </p:sp>
      <p:sp>
        <p:nvSpPr>
          <p:cNvPr id="16430" name="TextBox 10">
            <a:extLst>
              <a:ext uri="{FF2B5EF4-FFF2-40B4-BE49-F238E27FC236}">
                <a16:creationId xmlns:a16="http://schemas.microsoft.com/office/drawing/2014/main" id="{0E03C2A9-BEAF-411E-B416-9BA93A4B18A4}"/>
              </a:ext>
            </a:extLst>
          </p:cNvPr>
          <p:cNvSpPr txBox="1">
            <a:spLocks noChangeArrowheads="1"/>
          </p:cNvSpPr>
          <p:nvPr/>
        </p:nvSpPr>
        <p:spPr bwMode="auto">
          <a:xfrm>
            <a:off x="6324600" y="1777576"/>
            <a:ext cx="1189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Off Target</a:t>
            </a:r>
          </a:p>
        </p:txBody>
      </p:sp>
      <p:sp>
        <p:nvSpPr>
          <p:cNvPr id="12" name="Oval 11">
            <a:extLst>
              <a:ext uri="{FF2B5EF4-FFF2-40B4-BE49-F238E27FC236}">
                <a16:creationId xmlns:a16="http://schemas.microsoft.com/office/drawing/2014/main" id="{BF103A7A-3978-4F19-A0D6-653E275A8511}"/>
              </a:ext>
            </a:extLst>
          </p:cNvPr>
          <p:cNvSpPr/>
          <p:nvPr/>
        </p:nvSpPr>
        <p:spPr>
          <a:xfrm>
            <a:off x="3703320" y="268086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Oval 12">
            <a:extLst>
              <a:ext uri="{FF2B5EF4-FFF2-40B4-BE49-F238E27FC236}">
                <a16:creationId xmlns:a16="http://schemas.microsoft.com/office/drawing/2014/main" id="{E7C23947-D840-4D34-A1A2-60AF51EA1B04}"/>
              </a:ext>
            </a:extLst>
          </p:cNvPr>
          <p:cNvSpPr/>
          <p:nvPr/>
        </p:nvSpPr>
        <p:spPr>
          <a:xfrm>
            <a:off x="3703320" y="351906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Oval 14">
            <a:extLst>
              <a:ext uri="{FF2B5EF4-FFF2-40B4-BE49-F238E27FC236}">
                <a16:creationId xmlns:a16="http://schemas.microsoft.com/office/drawing/2014/main" id="{FC5B0D6F-E54C-41F7-9047-5775E315AF7B}"/>
              </a:ext>
            </a:extLst>
          </p:cNvPr>
          <p:cNvSpPr/>
          <p:nvPr/>
        </p:nvSpPr>
        <p:spPr>
          <a:xfrm>
            <a:off x="3703320" y="420486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Title 3">
            <a:extLst>
              <a:ext uri="{FF2B5EF4-FFF2-40B4-BE49-F238E27FC236}">
                <a16:creationId xmlns:a16="http://schemas.microsoft.com/office/drawing/2014/main" id="{F7C950D7-2253-43E9-BAF9-36595758A5CD}"/>
              </a:ext>
            </a:extLst>
          </p:cNvPr>
          <p:cNvSpPr>
            <a:spLocks noGrp="1"/>
          </p:cNvSpPr>
          <p:nvPr>
            <p:ph type="title"/>
          </p:nvPr>
        </p:nvSpPr>
        <p:spPr>
          <a:xfrm>
            <a:off x="268288" y="984886"/>
            <a:ext cx="7885112" cy="469265"/>
          </a:xfrm>
        </p:spPr>
        <p:txBody>
          <a:bodyPr>
            <a:noAutofit/>
          </a:bodyPr>
          <a:lstStyle/>
          <a:p>
            <a:pPr>
              <a:defRPr/>
            </a:pPr>
            <a:r>
              <a:rPr lang="en-US" dirty="0"/>
              <a:t>Accomplishments Dashboard Aligned with FY22 Work Plan  </a:t>
            </a:r>
          </a:p>
        </p:txBody>
      </p:sp>
      <p:sp>
        <p:nvSpPr>
          <p:cNvPr id="2" name="Oval 1">
            <a:extLst>
              <a:ext uri="{FF2B5EF4-FFF2-40B4-BE49-F238E27FC236}">
                <a16:creationId xmlns:a16="http://schemas.microsoft.com/office/drawing/2014/main" id="{33B328F0-2726-B00E-2AF5-C2341FB419C0}"/>
              </a:ext>
            </a:extLst>
          </p:cNvPr>
          <p:cNvSpPr/>
          <p:nvPr/>
        </p:nvSpPr>
        <p:spPr>
          <a:xfrm>
            <a:off x="3718560" y="496686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Oval 2">
            <a:extLst>
              <a:ext uri="{FF2B5EF4-FFF2-40B4-BE49-F238E27FC236}">
                <a16:creationId xmlns:a16="http://schemas.microsoft.com/office/drawing/2014/main" id="{6BC9EB94-514E-C93E-15D0-162A10E0FDE0}"/>
              </a:ext>
            </a:extLst>
          </p:cNvPr>
          <p:cNvSpPr/>
          <p:nvPr/>
        </p:nvSpPr>
        <p:spPr>
          <a:xfrm>
            <a:off x="3718560" y="542406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Oval 3">
            <a:extLst>
              <a:ext uri="{FF2B5EF4-FFF2-40B4-BE49-F238E27FC236}">
                <a16:creationId xmlns:a16="http://schemas.microsoft.com/office/drawing/2014/main" id="{9E4AEFCA-B5EA-EAEC-0674-986FC62E09AB}"/>
              </a:ext>
            </a:extLst>
          </p:cNvPr>
          <p:cNvSpPr/>
          <p:nvPr/>
        </p:nvSpPr>
        <p:spPr>
          <a:xfrm>
            <a:off x="3718560" y="6018423"/>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1950187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57536B8-BB34-4C95-BA9B-43A0918F487E}"/>
              </a:ext>
            </a:extLst>
          </p:cNvPr>
          <p:cNvGraphicFramePr>
            <a:graphicFrameLocks noGrp="1"/>
          </p:cNvGraphicFramePr>
          <p:nvPr>
            <p:extLst>
              <p:ext uri="{D42A27DB-BD31-4B8C-83A1-F6EECF244321}">
                <p14:modId xmlns:p14="http://schemas.microsoft.com/office/powerpoint/2010/main" val="4141233864"/>
              </p:ext>
            </p:extLst>
          </p:nvPr>
        </p:nvGraphicFramePr>
        <p:xfrm>
          <a:off x="268288" y="2286001"/>
          <a:ext cx="8647112" cy="4206437"/>
        </p:xfrm>
        <a:graphic>
          <a:graphicData uri="http://schemas.openxmlformats.org/drawingml/2006/table">
            <a:tbl>
              <a:tblPr/>
              <a:tblGrid>
                <a:gridCol w="2855912">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277852">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charset="0"/>
                          <a:ea typeface="ＭＳ Ｐゴシック" charset="-128"/>
                        </a:rPr>
                        <a:t>3. ICS Security</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698388">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Collaborate with existing subject area groups to reduce duplication efforts and increase knowledge sharing capabilities</a:t>
                      </a:r>
                      <a:endParaRPr lang="en-US" altLang="en-US" sz="1400" kern="1200" dirty="0">
                        <a:solidFill>
                          <a:schemeClr val="tx1"/>
                        </a:solidFill>
                        <a:latin typeface="Arial" charset="0"/>
                        <a:ea typeface="ＭＳ Ｐゴシック" charset="-128"/>
                        <a:cs typeface="+mn-cs"/>
                      </a:endParaRPr>
                    </a:p>
                  </a:txBody>
                  <a:tcPr marL="68592" marR="68592" marT="34294" marB="3429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Collaboration efforts continue; additionally working with AECL and UK NDA </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4" marB="3429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85">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Identify common issues across ICS and identify SMEs who can provide input</a:t>
                      </a:r>
                    </a:p>
                  </a:txBody>
                  <a:tcPr marL="68592" marR="68592" marT="34294" marB="34294" anchor="ctr" horzOverflow="overflow">
                    <a:lnT w="12700" cap="flat" cmpd="sng" algn="ctr">
                      <a:solidFill>
                        <a:srgbClr val="000000"/>
                      </a:solidFill>
                      <a:prstDash val="solid"/>
                      <a:round/>
                      <a:headEnd type="none" w="med" len="med"/>
                      <a:tailEnd type="none" w="med" len="med"/>
                    </a:lnT>
                  </a:tcPr>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a:ln>
                            <a:noFill/>
                          </a:ln>
                          <a:solidFill>
                            <a:schemeClr val="tx1"/>
                          </a:solidFill>
                          <a:effectLst/>
                          <a:latin typeface="+mn-lt"/>
                          <a:ea typeface="ＭＳ Ｐゴシック" charset="-128"/>
                        </a:rPr>
                        <a:t>Common issues identified; SMEs will be addressed in the Cybersecurity Center of Excellence</a:t>
                      </a:r>
                      <a:endParaRPr lang="en-US" sz="1400" dirty="0"/>
                    </a:p>
                  </a:txBody>
                  <a:tcPr marL="68592" marR="68592" marT="34294" marB="34294"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Identify ICS Security Top 10+ issues to establish best practices </a:t>
                      </a:r>
                    </a:p>
                  </a:txBody>
                  <a:tcPr marL="68592" marR="68592" marT="34294" marB="34294"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a:ln>
                            <a:noFill/>
                          </a:ln>
                          <a:solidFill>
                            <a:schemeClr val="tx1"/>
                          </a:solidFill>
                          <a:effectLst/>
                          <a:latin typeface="+mn-lt"/>
                          <a:ea typeface="ＭＳ Ｐゴシック" charset="-128"/>
                        </a:rPr>
                        <a:t>In process</a:t>
                      </a:r>
                      <a:endParaRPr lang="en-US" sz="1400" dirty="0"/>
                    </a:p>
                  </a:txBody>
                  <a:tcPr marL="68592" marR="68592" marT="34294" marB="34294"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Support EO14028 ICS initiatives</a:t>
                      </a:r>
                    </a:p>
                  </a:txBody>
                  <a:tcPr marL="68592" marR="68592" marT="34294" marB="34294"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Supporting draft of Zero Trust ICS/IoT requirements</a:t>
                      </a:r>
                    </a:p>
                  </a:txBody>
                  <a:tcPr marL="68592" marR="68592" marT="34294" marB="34294"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8744640"/>
                  </a:ext>
                </a:extLst>
              </a:tr>
              <a:tr h="33525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Arial" charset="0"/>
                          <a:ea typeface="ＭＳ Ｐゴシック" charset="-128"/>
                          <a:cs typeface="+mn-cs"/>
                        </a:rPr>
                        <a:t>4. Smart Technologies/IoT</a:t>
                      </a:r>
                    </a:p>
                  </a:txBody>
                  <a:tcPr marL="68592" marR="68592" marT="34294" marB="34294" anchor="ctr" horzOverflow="overflow">
                    <a:lnR w="12700" cap="flat" cmpd="sng" algn="ctr">
                      <a:solidFill>
                        <a:srgbClr val="000000"/>
                      </a:solidFill>
                      <a:prstDash val="solid"/>
                      <a:round/>
                      <a:headEnd type="none" w="med" len="med"/>
                      <a:tailEnd type="none" w="med" len="med"/>
                    </a:lnR>
                    <a:solidFill>
                      <a:schemeClr val="accent6">
                        <a:lumMod val="75000"/>
                      </a:schemeClr>
                    </a:solidFill>
                  </a:tcPr>
                </a:tc>
                <a:tc hMerge="1">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92" marR="68592" marT="34294" marB="34294"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0330204"/>
                  </a:ext>
                </a:extLst>
              </a:tr>
              <a:tr h="472618">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Get Sub-group started</a:t>
                      </a:r>
                      <a:endParaRPr lang="en-US" altLang="en-US" sz="1400" kern="1200" dirty="0">
                        <a:solidFill>
                          <a:schemeClr val="tx1"/>
                        </a:solidFill>
                        <a:latin typeface="Arial" charset="0"/>
                        <a:ea typeface="ＭＳ Ｐゴシック" charset="-128"/>
                        <a:cs typeface="+mn-cs"/>
                      </a:endParaRPr>
                    </a:p>
                  </a:txBody>
                  <a:tcPr marL="68592" marR="68592" marT="34295" marB="34295"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Currently addressing in the ICS Sub-group until need for separation exists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2287289"/>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Establish best practices for IoT Security</a:t>
                      </a:r>
                      <a:endParaRPr lang="en-US" altLang="en-US" sz="1400" kern="1200" dirty="0">
                        <a:solidFill>
                          <a:schemeClr val="tx1"/>
                        </a:solidFill>
                        <a:latin typeface="Arial" charset="0"/>
                        <a:ea typeface="ＭＳ Ｐゴシック" charset="-128"/>
                        <a:cs typeface="+mn-cs"/>
                      </a:endParaRPr>
                    </a:p>
                  </a:txBody>
                  <a:tcPr marL="68592" marR="68592" marT="34295" marB="34295"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Currently addressing in the ICS Sub-group until need for separation exists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9322009"/>
                  </a:ext>
                </a:extLst>
              </a:tr>
            </a:tbl>
          </a:graphicData>
        </a:graphic>
      </p:graphicFrame>
      <p:sp>
        <p:nvSpPr>
          <p:cNvPr id="6" name="Oval 5">
            <a:extLst>
              <a:ext uri="{FF2B5EF4-FFF2-40B4-BE49-F238E27FC236}">
                <a16:creationId xmlns:a16="http://schemas.microsoft.com/office/drawing/2014/main" id="{C392FD1B-9524-4DE7-A01C-3491B9843631}"/>
              </a:ext>
            </a:extLst>
          </p:cNvPr>
          <p:cNvSpPr/>
          <p:nvPr/>
        </p:nvSpPr>
        <p:spPr>
          <a:xfrm>
            <a:off x="304800" y="180975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Oval 6">
            <a:extLst>
              <a:ext uri="{FF2B5EF4-FFF2-40B4-BE49-F238E27FC236}">
                <a16:creationId xmlns:a16="http://schemas.microsoft.com/office/drawing/2014/main" id="{66FAAA8B-A815-435A-8489-1284E2261E98}"/>
              </a:ext>
            </a:extLst>
          </p:cNvPr>
          <p:cNvSpPr/>
          <p:nvPr/>
        </p:nvSpPr>
        <p:spPr>
          <a:xfrm>
            <a:off x="3337560" y="1833563"/>
            <a:ext cx="320040" cy="32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a:extLst>
              <a:ext uri="{FF2B5EF4-FFF2-40B4-BE49-F238E27FC236}">
                <a16:creationId xmlns:a16="http://schemas.microsoft.com/office/drawing/2014/main" id="{11C63C09-C4A8-4AF1-9111-2BDD63B2BB9C}"/>
              </a:ext>
            </a:extLst>
          </p:cNvPr>
          <p:cNvSpPr/>
          <p:nvPr/>
        </p:nvSpPr>
        <p:spPr>
          <a:xfrm>
            <a:off x="5943600" y="1797050"/>
            <a:ext cx="320040" cy="32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428" name="TextBox 8">
            <a:extLst>
              <a:ext uri="{FF2B5EF4-FFF2-40B4-BE49-F238E27FC236}">
                <a16:creationId xmlns:a16="http://schemas.microsoft.com/office/drawing/2014/main" id="{E5662BC9-2DD9-4C92-82EE-7E42F8BEBBE8}"/>
              </a:ext>
            </a:extLst>
          </p:cNvPr>
          <p:cNvSpPr txBox="1">
            <a:spLocks noChangeArrowheads="1"/>
          </p:cNvSpPr>
          <p:nvPr/>
        </p:nvSpPr>
        <p:spPr bwMode="auto">
          <a:xfrm>
            <a:off x="685800" y="1808163"/>
            <a:ext cx="2514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Complete or On Target</a:t>
            </a:r>
          </a:p>
        </p:txBody>
      </p:sp>
      <p:sp>
        <p:nvSpPr>
          <p:cNvPr id="16429" name="TextBox 9">
            <a:extLst>
              <a:ext uri="{FF2B5EF4-FFF2-40B4-BE49-F238E27FC236}">
                <a16:creationId xmlns:a16="http://schemas.microsoft.com/office/drawing/2014/main" id="{7A381EFF-B529-46AD-9A8A-20BD0DBE0311}"/>
              </a:ext>
            </a:extLst>
          </p:cNvPr>
          <p:cNvSpPr txBox="1">
            <a:spLocks noChangeArrowheads="1"/>
          </p:cNvSpPr>
          <p:nvPr/>
        </p:nvSpPr>
        <p:spPr bwMode="auto">
          <a:xfrm>
            <a:off x="3733800" y="1820863"/>
            <a:ext cx="183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Slightly Delayed</a:t>
            </a:r>
          </a:p>
        </p:txBody>
      </p:sp>
      <p:sp>
        <p:nvSpPr>
          <p:cNvPr id="16430" name="TextBox 10">
            <a:extLst>
              <a:ext uri="{FF2B5EF4-FFF2-40B4-BE49-F238E27FC236}">
                <a16:creationId xmlns:a16="http://schemas.microsoft.com/office/drawing/2014/main" id="{0E03C2A9-BEAF-411E-B416-9BA93A4B18A4}"/>
              </a:ext>
            </a:extLst>
          </p:cNvPr>
          <p:cNvSpPr txBox="1">
            <a:spLocks noChangeArrowheads="1"/>
          </p:cNvSpPr>
          <p:nvPr/>
        </p:nvSpPr>
        <p:spPr bwMode="auto">
          <a:xfrm>
            <a:off x="6324600" y="1808163"/>
            <a:ext cx="1189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Off Target</a:t>
            </a:r>
          </a:p>
        </p:txBody>
      </p:sp>
      <p:sp>
        <p:nvSpPr>
          <p:cNvPr id="12" name="Oval 11">
            <a:extLst>
              <a:ext uri="{FF2B5EF4-FFF2-40B4-BE49-F238E27FC236}">
                <a16:creationId xmlns:a16="http://schemas.microsoft.com/office/drawing/2014/main" id="{BF103A7A-3978-4F19-A0D6-653E275A8511}"/>
              </a:ext>
            </a:extLst>
          </p:cNvPr>
          <p:cNvSpPr/>
          <p:nvPr/>
        </p:nvSpPr>
        <p:spPr>
          <a:xfrm>
            <a:off x="3337560" y="280416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Oval 12">
            <a:extLst>
              <a:ext uri="{FF2B5EF4-FFF2-40B4-BE49-F238E27FC236}">
                <a16:creationId xmlns:a16="http://schemas.microsoft.com/office/drawing/2014/main" id="{E7C23947-D840-4D34-A1A2-60AF51EA1B04}"/>
              </a:ext>
            </a:extLst>
          </p:cNvPr>
          <p:cNvSpPr/>
          <p:nvPr/>
        </p:nvSpPr>
        <p:spPr>
          <a:xfrm>
            <a:off x="3337560" y="364236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Oval 14">
            <a:extLst>
              <a:ext uri="{FF2B5EF4-FFF2-40B4-BE49-F238E27FC236}">
                <a16:creationId xmlns:a16="http://schemas.microsoft.com/office/drawing/2014/main" id="{FC5B0D6F-E54C-41F7-9047-5775E315AF7B}"/>
              </a:ext>
            </a:extLst>
          </p:cNvPr>
          <p:cNvSpPr/>
          <p:nvPr/>
        </p:nvSpPr>
        <p:spPr>
          <a:xfrm>
            <a:off x="3337560" y="42672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Title 3">
            <a:extLst>
              <a:ext uri="{FF2B5EF4-FFF2-40B4-BE49-F238E27FC236}">
                <a16:creationId xmlns:a16="http://schemas.microsoft.com/office/drawing/2014/main" id="{A8D2F0A4-34F9-4EE0-98FB-FF0B05930372}"/>
              </a:ext>
            </a:extLst>
          </p:cNvPr>
          <p:cNvSpPr>
            <a:spLocks noGrp="1"/>
          </p:cNvSpPr>
          <p:nvPr>
            <p:ph type="title"/>
          </p:nvPr>
        </p:nvSpPr>
        <p:spPr>
          <a:xfrm>
            <a:off x="268288" y="984886"/>
            <a:ext cx="7885112" cy="469265"/>
          </a:xfrm>
        </p:spPr>
        <p:txBody>
          <a:bodyPr>
            <a:noAutofit/>
          </a:bodyPr>
          <a:lstStyle/>
          <a:p>
            <a:pPr>
              <a:defRPr/>
            </a:pPr>
            <a:r>
              <a:rPr lang="en-US" dirty="0"/>
              <a:t>Accomplishments Dashboard Aligned with FY22 Work Plan  </a:t>
            </a:r>
          </a:p>
        </p:txBody>
      </p:sp>
      <p:sp>
        <p:nvSpPr>
          <p:cNvPr id="2" name="Oval 1">
            <a:extLst>
              <a:ext uri="{FF2B5EF4-FFF2-40B4-BE49-F238E27FC236}">
                <a16:creationId xmlns:a16="http://schemas.microsoft.com/office/drawing/2014/main" id="{8A11C4CA-DE19-7DE2-944D-986A59B3D8CF}"/>
              </a:ext>
            </a:extLst>
          </p:cNvPr>
          <p:cNvSpPr/>
          <p:nvPr/>
        </p:nvSpPr>
        <p:spPr>
          <a:xfrm>
            <a:off x="3352800" y="478536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Oval 2">
            <a:extLst>
              <a:ext uri="{FF2B5EF4-FFF2-40B4-BE49-F238E27FC236}">
                <a16:creationId xmlns:a16="http://schemas.microsoft.com/office/drawing/2014/main" id="{D21FF17E-DE89-7946-E2DF-3E8FC5368F47}"/>
              </a:ext>
            </a:extLst>
          </p:cNvPr>
          <p:cNvSpPr/>
          <p:nvPr/>
        </p:nvSpPr>
        <p:spPr>
          <a:xfrm>
            <a:off x="3352800" y="608076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Oval 3">
            <a:extLst>
              <a:ext uri="{FF2B5EF4-FFF2-40B4-BE49-F238E27FC236}">
                <a16:creationId xmlns:a16="http://schemas.microsoft.com/office/drawing/2014/main" id="{03EA8140-B5D7-0EBA-C40D-5D73578162C9}"/>
              </a:ext>
            </a:extLst>
          </p:cNvPr>
          <p:cNvSpPr/>
          <p:nvPr/>
        </p:nvSpPr>
        <p:spPr>
          <a:xfrm>
            <a:off x="3352800" y="55626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347909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57536B8-BB34-4C95-BA9B-43A0918F487E}"/>
              </a:ext>
            </a:extLst>
          </p:cNvPr>
          <p:cNvGraphicFramePr>
            <a:graphicFrameLocks noGrp="1"/>
          </p:cNvGraphicFramePr>
          <p:nvPr>
            <p:extLst>
              <p:ext uri="{D42A27DB-BD31-4B8C-83A1-F6EECF244321}">
                <p14:modId xmlns:p14="http://schemas.microsoft.com/office/powerpoint/2010/main" val="3298573172"/>
              </p:ext>
            </p:extLst>
          </p:nvPr>
        </p:nvGraphicFramePr>
        <p:xfrm>
          <a:off x="268288" y="2286001"/>
          <a:ext cx="8647112" cy="4092127"/>
        </p:xfrm>
        <a:graphic>
          <a:graphicData uri="http://schemas.openxmlformats.org/drawingml/2006/table">
            <a:tbl>
              <a:tblPr/>
              <a:tblGrid>
                <a:gridCol w="2855912">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277852">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charset="0"/>
                          <a:ea typeface="ＭＳ Ｐゴシック" charset="-128"/>
                        </a:rPr>
                        <a:t>5. Risk Management and Governance</a:t>
                      </a: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698388">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Get Sub-Group Started</a:t>
                      </a:r>
                      <a:endParaRPr lang="en-US" altLang="en-US" sz="1400" kern="1200" dirty="0">
                        <a:solidFill>
                          <a:schemeClr val="tx1"/>
                        </a:solidFill>
                        <a:latin typeface="Arial" charset="0"/>
                        <a:ea typeface="ＭＳ Ｐゴシック" charset="-128"/>
                        <a:cs typeface="+mn-cs"/>
                      </a:endParaRPr>
                    </a:p>
                  </a:txBody>
                  <a:tcPr marL="68592" marR="68592" marT="34294" marB="3429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80" marR="68580" marT="34289" marB="3428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Leadership established, other activities in process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4" marB="3429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Establish best practices for Risk Management and Governance</a:t>
                      </a:r>
                    </a:p>
                  </a:txBody>
                  <a:tcPr marL="68592" marR="68592" marT="34294" marB="34294" anchor="ctr" horzOverflow="overflow">
                    <a:lnT w="12700" cap="flat" cmpd="sng" algn="ctr">
                      <a:solidFill>
                        <a:srgbClr val="000000"/>
                      </a:solidFill>
                      <a:prstDash val="solid"/>
                      <a:round/>
                      <a:headEnd type="none" w="med" len="med"/>
                      <a:tailEnd type="none" w="med" len="med"/>
                    </a:lnT>
                  </a:tcPr>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a:ln>
                            <a:noFill/>
                          </a:ln>
                          <a:solidFill>
                            <a:schemeClr val="tx1"/>
                          </a:solidFill>
                          <a:effectLst/>
                          <a:latin typeface="+mn-lt"/>
                          <a:ea typeface="ＭＳ Ｐゴシック" charset="-128"/>
                        </a:rPr>
                        <a:t>Established Risk Management Metrics best practice.  Additional best practices in process. </a:t>
                      </a:r>
                      <a:endParaRPr lang="en-US" sz="1400" dirty="0"/>
                    </a:p>
                  </a:txBody>
                  <a:tcPr marL="68592" marR="68592" marT="34294" marB="34294"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5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latin typeface="Arial" charset="0"/>
                          <a:ea typeface="ＭＳ Ｐゴシック" charset="-128"/>
                          <a:cs typeface="+mn-cs"/>
                        </a:rPr>
                        <a:t>6. Technologies and Tools</a:t>
                      </a:r>
                    </a:p>
                  </a:txBody>
                  <a:tcPr marL="68592" marR="68592" marT="34294" marB="34294" anchor="ctr" horzOverflow="overflow">
                    <a:lnR w="12700" cap="flat" cmpd="sng" algn="ctr">
                      <a:solidFill>
                        <a:srgbClr val="000000"/>
                      </a:solidFill>
                      <a:prstDash val="solid"/>
                      <a:round/>
                      <a:headEnd type="none" w="med" len="med"/>
                      <a:tailEnd type="none" w="med" len="med"/>
                    </a:lnR>
                    <a:solidFill>
                      <a:schemeClr val="accent6">
                        <a:lumMod val="75000"/>
                      </a:schemeClr>
                    </a:solidFill>
                  </a:tcPr>
                </a:tc>
                <a:tc hMerge="1">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92" marR="68592" marT="34294" marB="34294"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0330204"/>
                  </a:ext>
                </a:extLst>
              </a:tr>
              <a:tr h="472618">
                <a:tc>
                  <a:txBody>
                    <a:bodyPr/>
                    <a:lstStyle>
                      <a:lvl1pPr>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Get Sub-group started</a:t>
                      </a:r>
                      <a:endParaRPr lang="en-US" altLang="en-US" sz="1400" kern="1200" dirty="0">
                        <a:solidFill>
                          <a:schemeClr val="tx1"/>
                        </a:solidFill>
                        <a:latin typeface="Arial" charset="0"/>
                        <a:ea typeface="ＭＳ Ｐゴシック" charset="-128"/>
                        <a:cs typeface="+mn-cs"/>
                      </a:endParaRPr>
                    </a:p>
                  </a:txBody>
                  <a:tcPr marL="68592" marR="68592" marT="34295" marB="34295"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In process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2287289"/>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Arial" charset="0"/>
                          <a:ea typeface="ＭＳ Ｐゴシック" charset="-128"/>
                          <a:cs typeface="+mn-cs"/>
                        </a:rPr>
                        <a:t>Establish best practices for Technologies and Tools</a:t>
                      </a:r>
                      <a:endParaRPr lang="en-US" altLang="en-US" sz="1400" kern="1200" dirty="0">
                        <a:solidFill>
                          <a:schemeClr val="tx1"/>
                        </a:solidFill>
                        <a:latin typeface="Arial" charset="0"/>
                        <a:ea typeface="ＭＳ Ｐゴシック" charset="-128"/>
                        <a:cs typeface="+mn-cs"/>
                      </a:endParaRPr>
                    </a:p>
                  </a:txBody>
                  <a:tcPr marL="68592" marR="68592" marT="34295" marB="34295"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normalizeH="0" baseline="0" dirty="0">
                          <a:ln>
                            <a:noFill/>
                          </a:ln>
                          <a:solidFill>
                            <a:schemeClr val="tx1"/>
                          </a:solidFill>
                          <a:effectLst/>
                          <a:latin typeface="+mn-lt"/>
                          <a:ea typeface="ＭＳ Ｐゴシック" charset="-128"/>
                          <a:cs typeface="+mn-cs"/>
                        </a:rPr>
                        <a:t>Vendor neutral white papers in process</a:t>
                      </a: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9322009"/>
                  </a:ext>
                </a:extLst>
              </a:tr>
              <a:tr h="34538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kern="1200" dirty="0">
                          <a:solidFill>
                            <a:schemeClr val="bg1"/>
                          </a:solidFill>
                          <a:latin typeface="Arial" charset="0"/>
                          <a:ea typeface="ＭＳ Ｐゴシック" charset="-128"/>
                          <a:cs typeface="+mn-cs"/>
                        </a:rPr>
                        <a:t>7. Cloud Security</a:t>
                      </a:r>
                    </a:p>
                  </a:txBody>
                  <a:tcPr marL="68592" marR="68592" marT="34295" marB="34295" anchor="ctr" horzOverflow="overflow">
                    <a:lnR w="12700" cap="flat" cmpd="sng" algn="ctr">
                      <a:solidFill>
                        <a:srgbClr val="000000"/>
                      </a:solidFill>
                      <a:prstDash val="solid"/>
                      <a:round/>
                      <a:headEnd type="none" w="med" len="med"/>
                      <a:tailEnd type="none" w="med" len="med"/>
                    </a:lnR>
                    <a:solidFill>
                      <a:schemeClr val="accent6">
                        <a:lumMod val="75000"/>
                      </a:schemeClr>
                    </a:solidFill>
                  </a:tcPr>
                </a:tc>
                <a:tc hMerge="1">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a:ln>
                          <a:noFill/>
                        </a:ln>
                        <a:solidFill>
                          <a:schemeClr val="tx1"/>
                        </a:solidFill>
                        <a:effectLst/>
                        <a:latin typeface="Arial" charset="0"/>
                        <a:ea typeface="ＭＳ Ｐゴシック" charset="-128"/>
                      </a:endParaRP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9014459"/>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tx1"/>
                          </a:solidFill>
                          <a:latin typeface="Arial" charset="0"/>
                          <a:ea typeface="ＭＳ Ｐゴシック" charset="-128"/>
                          <a:cs typeface="+mn-cs"/>
                        </a:rPr>
                        <a:t>Get Sub-Group Started</a:t>
                      </a:r>
                    </a:p>
                  </a:txBody>
                  <a:tcPr marL="68592" marR="68592" marT="34295" marB="34295"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Arial" charset="0"/>
                          <a:ea typeface="ＭＳ Ｐゴシック" charset="-128"/>
                        </a:rPr>
                        <a:t>In process</a:t>
                      </a: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7879905"/>
                  </a:ext>
                </a:extLst>
              </a:tr>
              <a:tr h="472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tx1"/>
                          </a:solidFill>
                          <a:latin typeface="Arial" charset="0"/>
                          <a:ea typeface="ＭＳ Ｐゴシック" charset="-128"/>
                          <a:cs typeface="+mn-cs"/>
                        </a:rPr>
                        <a:t>Establish best practices for Cloud Security</a:t>
                      </a:r>
                    </a:p>
                  </a:txBody>
                  <a:tcPr marL="68592" marR="68592" marT="34295" marB="34295" anchor="ctr" horzOverflow="overflow"/>
                </a:tc>
                <a:tc>
                  <a:txBody>
                    <a:bodyPr/>
                    <a:lstStyle/>
                    <a:p>
                      <a:endParaRPr lang="en-US" sz="1800" dirty="0"/>
                    </a:p>
                  </a:txBody>
                  <a:tcPr marL="68580" marR="68580" marT="34289" marB="34289"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Arial" charset="0"/>
                          <a:ea typeface="ＭＳ Ｐゴシック" charset="-128"/>
                        </a:rPr>
                        <a:t>Roles and Responsibilities best practice for Cloud Security established.  Additional best practices in process. </a:t>
                      </a:r>
                    </a:p>
                  </a:txBody>
                  <a:tcPr marL="68592" marR="68592" marT="34295" marB="34295"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671486"/>
                  </a:ext>
                </a:extLst>
              </a:tr>
            </a:tbl>
          </a:graphicData>
        </a:graphic>
      </p:graphicFrame>
      <p:sp>
        <p:nvSpPr>
          <p:cNvPr id="6" name="Oval 5">
            <a:extLst>
              <a:ext uri="{FF2B5EF4-FFF2-40B4-BE49-F238E27FC236}">
                <a16:creationId xmlns:a16="http://schemas.microsoft.com/office/drawing/2014/main" id="{C392FD1B-9524-4DE7-A01C-3491B9843631}"/>
              </a:ext>
            </a:extLst>
          </p:cNvPr>
          <p:cNvSpPr/>
          <p:nvPr/>
        </p:nvSpPr>
        <p:spPr>
          <a:xfrm>
            <a:off x="304800" y="180975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Oval 6">
            <a:extLst>
              <a:ext uri="{FF2B5EF4-FFF2-40B4-BE49-F238E27FC236}">
                <a16:creationId xmlns:a16="http://schemas.microsoft.com/office/drawing/2014/main" id="{66FAAA8B-A815-435A-8489-1284E2261E98}"/>
              </a:ext>
            </a:extLst>
          </p:cNvPr>
          <p:cNvSpPr/>
          <p:nvPr/>
        </p:nvSpPr>
        <p:spPr>
          <a:xfrm>
            <a:off x="3337560" y="1833563"/>
            <a:ext cx="320040" cy="32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a:extLst>
              <a:ext uri="{FF2B5EF4-FFF2-40B4-BE49-F238E27FC236}">
                <a16:creationId xmlns:a16="http://schemas.microsoft.com/office/drawing/2014/main" id="{11C63C09-C4A8-4AF1-9111-2BDD63B2BB9C}"/>
              </a:ext>
            </a:extLst>
          </p:cNvPr>
          <p:cNvSpPr/>
          <p:nvPr/>
        </p:nvSpPr>
        <p:spPr>
          <a:xfrm>
            <a:off x="5943600" y="1797050"/>
            <a:ext cx="320040" cy="3200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428" name="TextBox 8">
            <a:extLst>
              <a:ext uri="{FF2B5EF4-FFF2-40B4-BE49-F238E27FC236}">
                <a16:creationId xmlns:a16="http://schemas.microsoft.com/office/drawing/2014/main" id="{E5662BC9-2DD9-4C92-82EE-7E42F8BEBBE8}"/>
              </a:ext>
            </a:extLst>
          </p:cNvPr>
          <p:cNvSpPr txBox="1">
            <a:spLocks noChangeArrowheads="1"/>
          </p:cNvSpPr>
          <p:nvPr/>
        </p:nvSpPr>
        <p:spPr bwMode="auto">
          <a:xfrm>
            <a:off x="685800" y="1808163"/>
            <a:ext cx="2514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Complete or On Target</a:t>
            </a:r>
          </a:p>
        </p:txBody>
      </p:sp>
      <p:sp>
        <p:nvSpPr>
          <p:cNvPr id="16429" name="TextBox 9">
            <a:extLst>
              <a:ext uri="{FF2B5EF4-FFF2-40B4-BE49-F238E27FC236}">
                <a16:creationId xmlns:a16="http://schemas.microsoft.com/office/drawing/2014/main" id="{7A381EFF-B529-46AD-9A8A-20BD0DBE0311}"/>
              </a:ext>
            </a:extLst>
          </p:cNvPr>
          <p:cNvSpPr txBox="1">
            <a:spLocks noChangeArrowheads="1"/>
          </p:cNvSpPr>
          <p:nvPr/>
        </p:nvSpPr>
        <p:spPr bwMode="auto">
          <a:xfrm>
            <a:off x="3733800" y="1820863"/>
            <a:ext cx="183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Slightly Delayed</a:t>
            </a:r>
          </a:p>
        </p:txBody>
      </p:sp>
      <p:sp>
        <p:nvSpPr>
          <p:cNvPr id="16430" name="TextBox 10">
            <a:extLst>
              <a:ext uri="{FF2B5EF4-FFF2-40B4-BE49-F238E27FC236}">
                <a16:creationId xmlns:a16="http://schemas.microsoft.com/office/drawing/2014/main" id="{0E03C2A9-BEAF-411E-B416-9BA93A4B18A4}"/>
              </a:ext>
            </a:extLst>
          </p:cNvPr>
          <p:cNvSpPr txBox="1">
            <a:spLocks noChangeArrowheads="1"/>
          </p:cNvSpPr>
          <p:nvPr/>
        </p:nvSpPr>
        <p:spPr bwMode="auto">
          <a:xfrm>
            <a:off x="6324600" y="1808163"/>
            <a:ext cx="1189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Off Target</a:t>
            </a:r>
          </a:p>
        </p:txBody>
      </p:sp>
      <p:sp>
        <p:nvSpPr>
          <p:cNvPr id="12" name="Oval 11">
            <a:extLst>
              <a:ext uri="{FF2B5EF4-FFF2-40B4-BE49-F238E27FC236}">
                <a16:creationId xmlns:a16="http://schemas.microsoft.com/office/drawing/2014/main" id="{BF103A7A-3978-4F19-A0D6-653E275A8511}"/>
              </a:ext>
            </a:extLst>
          </p:cNvPr>
          <p:cNvSpPr/>
          <p:nvPr/>
        </p:nvSpPr>
        <p:spPr>
          <a:xfrm>
            <a:off x="3337560" y="27432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Oval 12">
            <a:extLst>
              <a:ext uri="{FF2B5EF4-FFF2-40B4-BE49-F238E27FC236}">
                <a16:creationId xmlns:a16="http://schemas.microsoft.com/office/drawing/2014/main" id="{E7C23947-D840-4D34-A1A2-60AF51EA1B04}"/>
              </a:ext>
            </a:extLst>
          </p:cNvPr>
          <p:cNvSpPr/>
          <p:nvPr/>
        </p:nvSpPr>
        <p:spPr>
          <a:xfrm>
            <a:off x="3337560" y="33528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Oval 14">
            <a:extLst>
              <a:ext uri="{FF2B5EF4-FFF2-40B4-BE49-F238E27FC236}">
                <a16:creationId xmlns:a16="http://schemas.microsoft.com/office/drawing/2014/main" id="{FC5B0D6F-E54C-41F7-9047-5775E315AF7B}"/>
              </a:ext>
            </a:extLst>
          </p:cNvPr>
          <p:cNvSpPr/>
          <p:nvPr/>
        </p:nvSpPr>
        <p:spPr>
          <a:xfrm>
            <a:off x="3337560" y="41910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Oval 16">
            <a:extLst>
              <a:ext uri="{FF2B5EF4-FFF2-40B4-BE49-F238E27FC236}">
                <a16:creationId xmlns:a16="http://schemas.microsoft.com/office/drawing/2014/main" id="{17AF5236-DB3E-499D-AF5B-059930D39BC2}"/>
              </a:ext>
            </a:extLst>
          </p:cNvPr>
          <p:cNvSpPr/>
          <p:nvPr/>
        </p:nvSpPr>
        <p:spPr>
          <a:xfrm>
            <a:off x="3337560" y="46482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Oval 17">
            <a:extLst>
              <a:ext uri="{FF2B5EF4-FFF2-40B4-BE49-F238E27FC236}">
                <a16:creationId xmlns:a16="http://schemas.microsoft.com/office/drawing/2014/main" id="{252DE3BD-22DC-49F6-9057-A2126BA00C95}"/>
              </a:ext>
            </a:extLst>
          </p:cNvPr>
          <p:cNvSpPr/>
          <p:nvPr/>
        </p:nvSpPr>
        <p:spPr>
          <a:xfrm>
            <a:off x="3352800" y="594360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Oval 18">
            <a:extLst>
              <a:ext uri="{FF2B5EF4-FFF2-40B4-BE49-F238E27FC236}">
                <a16:creationId xmlns:a16="http://schemas.microsoft.com/office/drawing/2014/main" id="{23BDE6C2-2497-4E5F-A336-AB4CD7F8E4AB}"/>
              </a:ext>
            </a:extLst>
          </p:cNvPr>
          <p:cNvSpPr/>
          <p:nvPr/>
        </p:nvSpPr>
        <p:spPr>
          <a:xfrm>
            <a:off x="3352800" y="5471160"/>
            <a:ext cx="320040" cy="320040"/>
          </a:xfrm>
          <a:prstGeom prst="ellipse">
            <a:avLst/>
          </a:prstGeom>
          <a:solidFill>
            <a:srgbClr val="00EE6C"/>
          </a:solidFill>
          <a:ln>
            <a:solidFill>
              <a:srgbClr val="00EE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Title 3">
            <a:extLst>
              <a:ext uri="{FF2B5EF4-FFF2-40B4-BE49-F238E27FC236}">
                <a16:creationId xmlns:a16="http://schemas.microsoft.com/office/drawing/2014/main" id="{DF0C85CC-1906-4FF6-B745-7CEE8CD0B1F1}"/>
              </a:ext>
            </a:extLst>
          </p:cNvPr>
          <p:cNvSpPr>
            <a:spLocks noGrp="1"/>
          </p:cNvSpPr>
          <p:nvPr>
            <p:ph type="title"/>
          </p:nvPr>
        </p:nvSpPr>
        <p:spPr>
          <a:xfrm>
            <a:off x="268288" y="984886"/>
            <a:ext cx="7885112" cy="469265"/>
          </a:xfrm>
        </p:spPr>
        <p:txBody>
          <a:bodyPr>
            <a:noAutofit/>
          </a:bodyPr>
          <a:lstStyle/>
          <a:p>
            <a:pPr>
              <a:defRPr/>
            </a:pPr>
            <a:r>
              <a:rPr lang="en-US" dirty="0"/>
              <a:t>Accomplishments Dashboard Aligned with FY22 Work Plan  </a:t>
            </a:r>
          </a:p>
        </p:txBody>
      </p:sp>
    </p:spTree>
    <p:extLst>
      <p:ext uri="{BB962C8B-B14F-4D97-AF65-F5344CB8AC3E}">
        <p14:creationId xmlns:p14="http://schemas.microsoft.com/office/powerpoint/2010/main" val="364369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F0E1636-6DB4-4F2E-B124-35E71A51D864}"/>
              </a:ext>
            </a:extLst>
          </p:cNvPr>
          <p:cNvSpPr>
            <a:spLocks noGrp="1" noChangeArrowheads="1"/>
          </p:cNvSpPr>
          <p:nvPr>
            <p:ph type="title"/>
          </p:nvPr>
        </p:nvSpPr>
        <p:spPr>
          <a:xfrm>
            <a:off x="228600" y="152400"/>
            <a:ext cx="7772400" cy="1295400"/>
          </a:xfrm>
        </p:spPr>
        <p:txBody>
          <a:bodyPr/>
          <a:lstStyle/>
          <a:p>
            <a:r>
              <a:rPr lang="en-US" altLang="en-US" dirty="0">
                <a:ea typeface="ＭＳ Ｐゴシック" panose="020B0600070205080204" pitchFamily="34" charset="-128"/>
              </a:rPr>
              <a:t>FY 2024 Upcoming Focus Areas and Planned Achievements</a:t>
            </a:r>
          </a:p>
        </p:txBody>
      </p:sp>
      <p:sp>
        <p:nvSpPr>
          <p:cNvPr id="28675" name="Content Placeholder 2">
            <a:extLst>
              <a:ext uri="{FF2B5EF4-FFF2-40B4-BE49-F238E27FC236}">
                <a16:creationId xmlns:a16="http://schemas.microsoft.com/office/drawing/2014/main" id="{350F8296-B4AE-4152-BAB7-A5AC6837BCF8}"/>
              </a:ext>
            </a:extLst>
          </p:cNvPr>
          <p:cNvSpPr>
            <a:spLocks noGrp="1" noChangeArrowheads="1"/>
          </p:cNvSpPr>
          <p:nvPr>
            <p:ph idx="1"/>
          </p:nvPr>
        </p:nvSpPr>
        <p:spPr>
          <a:xfrm>
            <a:off x="114300" y="1666217"/>
            <a:ext cx="9029700" cy="4411663"/>
          </a:xfrm>
        </p:spPr>
        <p:txBody>
          <a:bodyPr/>
          <a:lstStyle/>
          <a:p>
            <a:r>
              <a:rPr lang="en-US" altLang="en-US" sz="2300" dirty="0">
                <a:ea typeface="ＭＳ Ｐゴシック" panose="020B0600070205080204" pitchFamily="34" charset="-128"/>
              </a:rPr>
              <a:t>Continue launching subgroups, evaluating key topics, establishing best practices</a:t>
            </a:r>
          </a:p>
          <a:p>
            <a:r>
              <a:rPr lang="en-US" altLang="en-US" sz="2300" dirty="0">
                <a:ea typeface="ＭＳ Ｐゴシック" panose="020B0600070205080204" pitchFamily="34" charset="-128"/>
              </a:rPr>
              <a:t>Continue to enhance cross-group &amp; cross-agency collaborations</a:t>
            </a:r>
          </a:p>
          <a:p>
            <a:r>
              <a:rPr lang="en-US" altLang="en-US" sz="2300" dirty="0">
                <a:ea typeface="ＭＳ Ｐゴシック" panose="020B0600070205080204" pitchFamily="34" charset="-128"/>
              </a:rPr>
              <a:t>Conduct the next Annual CSWG Workshop and multiple short, targeted sessions</a:t>
            </a:r>
          </a:p>
          <a:p>
            <a:r>
              <a:rPr lang="en-US" altLang="en-US" sz="2300" dirty="0">
                <a:ea typeface="ＭＳ Ｐゴシック" panose="020B0600070205080204" pitchFamily="34" charset="-128"/>
              </a:rPr>
              <a:t>Increase cybersecurity education &amp; awareness</a:t>
            </a:r>
          </a:p>
          <a:p>
            <a:r>
              <a:rPr lang="en-US" altLang="en-US" sz="2300" dirty="0">
                <a:ea typeface="ＭＳ Ｐゴシック" panose="020B0600070205080204" pitchFamily="34" charset="-128"/>
              </a:rPr>
              <a:t>Continue to enhance capabilities to prepare for ransomware attacks</a:t>
            </a:r>
          </a:p>
          <a:p>
            <a:r>
              <a:rPr lang="en-US" altLang="en-US" sz="2300" dirty="0">
                <a:ea typeface="ＭＳ Ｐゴシック" panose="020B0600070205080204" pitchFamily="34" charset="-128"/>
              </a:rPr>
              <a:t>Rollout Cybersecurity Center of Excellence to broader community</a:t>
            </a:r>
          </a:p>
          <a:p>
            <a:r>
              <a:rPr lang="en-US" altLang="en-US" sz="2300" dirty="0">
                <a:ea typeface="ＭＳ Ｐゴシック" panose="020B0600070205080204" pitchFamily="34" charset="-128"/>
              </a:rPr>
              <a:t>Complete the framework for aligning cyber with safety &amp; QA</a:t>
            </a:r>
          </a:p>
          <a:p>
            <a:r>
              <a:rPr lang="en-US" sz="2300" dirty="0"/>
              <a:t>Enhance activities that support EO 14028, Zero Trust initiatives, and Cloud Security</a:t>
            </a:r>
            <a:endParaRPr lang="en-US" altLang="en-US" sz="2300" dirty="0">
              <a:ea typeface="ＭＳ Ｐゴシック" panose="020B0600070205080204" pitchFamily="34" charset="-128"/>
            </a:endParaRPr>
          </a:p>
          <a:p>
            <a:pPr marL="0" indent="0">
              <a:buNone/>
            </a:pPr>
            <a:endParaRPr lang="en-US" altLang="en-US" sz="2300" dirty="0">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E5A341F9-A121-4A71-ADD2-3D622BA478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7DA2927-B7F1-4270-A512-18CD1A850D35}" type="slidenum">
              <a:rPr lang="en-US" altLang="en-US" smtClean="0"/>
              <a:pPr/>
              <a:t>14</a:t>
            </a:fld>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97023-EBFB-8DD5-709C-F8CE287CBDF1}"/>
              </a:ext>
            </a:extLst>
          </p:cNvPr>
          <p:cNvSpPr>
            <a:spLocks noGrp="1"/>
          </p:cNvSpPr>
          <p:nvPr>
            <p:ph type="title"/>
          </p:nvPr>
        </p:nvSpPr>
        <p:spPr>
          <a:xfrm>
            <a:off x="304800" y="609600"/>
            <a:ext cx="8229600" cy="1295400"/>
          </a:xfrm>
        </p:spPr>
        <p:txBody>
          <a:bodyPr/>
          <a:lstStyle/>
          <a:p>
            <a:r>
              <a:rPr lang="en-US" altLang="en-US" dirty="0">
                <a:ea typeface="ＭＳ Ｐゴシック" panose="020B0600070205080204" pitchFamily="34" charset="-128"/>
              </a:rPr>
              <a:t>FY 2024 Upcoming Focus Areas and Planned Achievements (Continued)</a:t>
            </a:r>
            <a:endParaRPr lang="en-US" dirty="0"/>
          </a:p>
        </p:txBody>
      </p:sp>
      <p:sp>
        <p:nvSpPr>
          <p:cNvPr id="3" name="Content Placeholder 2">
            <a:extLst>
              <a:ext uri="{FF2B5EF4-FFF2-40B4-BE49-F238E27FC236}">
                <a16:creationId xmlns:a16="http://schemas.microsoft.com/office/drawing/2014/main" id="{D583FA08-8C1A-4C62-29E5-8503659A063A}"/>
              </a:ext>
            </a:extLst>
          </p:cNvPr>
          <p:cNvSpPr>
            <a:spLocks noGrp="1"/>
          </p:cNvSpPr>
          <p:nvPr>
            <p:ph idx="1"/>
          </p:nvPr>
        </p:nvSpPr>
        <p:spPr>
          <a:xfrm>
            <a:off x="152400" y="2065338"/>
            <a:ext cx="8991600" cy="4411662"/>
          </a:xfrm>
        </p:spPr>
        <p:txBody>
          <a:bodyPr/>
          <a:lstStyle/>
          <a:p>
            <a:r>
              <a:rPr lang="en-US" altLang="en-US" sz="2200" dirty="0">
                <a:ea typeface="ＭＳ Ｐゴシック" panose="020B0600070205080204" pitchFamily="34" charset="-128"/>
              </a:rPr>
              <a:t>Evaluate common tools in use to support cyber requirements for compliance and pros/cons for supply chain security</a:t>
            </a:r>
          </a:p>
          <a:p>
            <a:pPr eaLnBrk="1" hangingPunct="1"/>
            <a:r>
              <a:rPr lang="en-US" altLang="en-US" sz="2200" dirty="0">
                <a:ea typeface="ＭＳ Ｐゴシック" panose="020B0600070205080204" pitchFamily="34" charset="-128"/>
              </a:rPr>
              <a:t>Continue to raise awareness of key cyber metrics to improve visibility of current cybersecurity risk profiles</a:t>
            </a:r>
          </a:p>
          <a:p>
            <a:pPr eaLnBrk="1" hangingPunct="1"/>
            <a:r>
              <a:rPr lang="en-US" altLang="en-US" sz="2200" dirty="0">
                <a:ea typeface="ＭＳ Ｐゴシック" panose="020B0600070205080204" pitchFamily="34" charset="-128"/>
              </a:rPr>
              <a:t>Continue to enhance awareness of the Cybersecurity Score Card</a:t>
            </a:r>
          </a:p>
          <a:p>
            <a:pPr eaLnBrk="1" hangingPunct="1"/>
            <a:r>
              <a:rPr lang="en-US" altLang="en-US" sz="2200" dirty="0">
                <a:ea typeface="ＭＳ Ｐゴシック" panose="020B0600070205080204" pitchFamily="34" charset="-128"/>
              </a:rPr>
              <a:t>Help sites address challenges with repeat findings and POA&amp;Ms where deadlines are not being met</a:t>
            </a:r>
          </a:p>
          <a:p>
            <a:pPr eaLnBrk="1" hangingPunct="1"/>
            <a:r>
              <a:rPr lang="en-US" altLang="en-US" sz="2200" dirty="0">
                <a:ea typeface="ＭＳ Ｐゴシック" panose="020B0600070205080204" pitchFamily="34" charset="-128"/>
              </a:rPr>
              <a:t>Facilitate closer collaboration with EA and the MIPP team</a:t>
            </a:r>
          </a:p>
          <a:p>
            <a:pPr eaLnBrk="1" hangingPunct="1"/>
            <a:r>
              <a:rPr lang="en-US" altLang="en-US" sz="2200" dirty="0">
                <a:ea typeface="ＭＳ Ｐゴシック" panose="020B0600070205080204" pitchFamily="34" charset="-128"/>
              </a:rPr>
              <a:t>Conduct cross-team collaborations to address coordinated, multi-surface attacks</a:t>
            </a:r>
          </a:p>
          <a:p>
            <a:pPr eaLnBrk="1" hangingPunct="1"/>
            <a:r>
              <a:rPr lang="en-US" altLang="en-US" sz="2200" dirty="0">
                <a:ea typeface="ＭＳ Ｐゴシック" panose="020B0600070205080204" pitchFamily="34" charset="-128"/>
              </a:rPr>
              <a:t>Deliver training for NIST SP 800-171 to sites </a:t>
            </a:r>
          </a:p>
        </p:txBody>
      </p:sp>
      <p:sp>
        <p:nvSpPr>
          <p:cNvPr id="4" name="Slide Number Placeholder 3">
            <a:extLst>
              <a:ext uri="{FF2B5EF4-FFF2-40B4-BE49-F238E27FC236}">
                <a16:creationId xmlns:a16="http://schemas.microsoft.com/office/drawing/2014/main" id="{1D6EBB25-60B3-9F37-C954-B247C060D47B}"/>
              </a:ext>
            </a:extLst>
          </p:cNvPr>
          <p:cNvSpPr>
            <a:spLocks noGrp="1"/>
          </p:cNvSpPr>
          <p:nvPr>
            <p:ph type="sldNum" sz="quarter" idx="12"/>
          </p:nvPr>
        </p:nvSpPr>
        <p:spPr/>
        <p:txBody>
          <a:bodyPr/>
          <a:lstStyle/>
          <a:p>
            <a:pPr>
              <a:defRPr/>
            </a:pPr>
            <a:fld id="{A0261E7C-38DB-41EF-8555-52DB546F0C47}" type="slidenum">
              <a:rPr lang="en-US" altLang="en-US" smtClean="0"/>
              <a:pPr>
                <a:defRPr/>
              </a:pPr>
              <a:t>15</a:t>
            </a:fld>
            <a:endParaRPr lang="en-US" altLang="en-US" dirty="0"/>
          </a:p>
        </p:txBody>
      </p:sp>
    </p:spTree>
    <p:extLst>
      <p:ext uri="{BB962C8B-B14F-4D97-AF65-F5344CB8AC3E}">
        <p14:creationId xmlns:p14="http://schemas.microsoft.com/office/powerpoint/2010/main" val="1867305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BAA4-94CA-2B06-3966-B14F2BDDEFE1}"/>
              </a:ext>
            </a:extLst>
          </p:cNvPr>
          <p:cNvSpPr>
            <a:spLocks noGrp="1"/>
          </p:cNvSpPr>
          <p:nvPr>
            <p:ph type="title"/>
          </p:nvPr>
        </p:nvSpPr>
        <p:spPr>
          <a:xfrm>
            <a:off x="477253" y="609600"/>
            <a:ext cx="7543800" cy="1295400"/>
          </a:xfrm>
        </p:spPr>
        <p:txBody>
          <a:bodyPr/>
          <a:lstStyle/>
          <a:p>
            <a:r>
              <a:rPr lang="en-US" dirty="0"/>
              <a:t>More on NIST SP 800-171/ CMMC </a:t>
            </a:r>
            <a:br>
              <a:rPr lang="en-US" dirty="0"/>
            </a:br>
            <a:endParaRPr lang="en-US" dirty="0"/>
          </a:p>
        </p:txBody>
      </p:sp>
      <p:sp>
        <p:nvSpPr>
          <p:cNvPr id="3" name="Content Placeholder 2">
            <a:extLst>
              <a:ext uri="{FF2B5EF4-FFF2-40B4-BE49-F238E27FC236}">
                <a16:creationId xmlns:a16="http://schemas.microsoft.com/office/drawing/2014/main" id="{CE8018A0-3CD2-9DFA-88F7-5466D8051B25}"/>
              </a:ext>
            </a:extLst>
          </p:cNvPr>
          <p:cNvSpPr>
            <a:spLocks noGrp="1"/>
          </p:cNvSpPr>
          <p:nvPr>
            <p:ph idx="1"/>
          </p:nvPr>
        </p:nvSpPr>
        <p:spPr>
          <a:xfrm>
            <a:off x="332873" y="1257300"/>
            <a:ext cx="8478254" cy="4411662"/>
          </a:xfrm>
        </p:spPr>
        <p:txBody>
          <a:bodyPr/>
          <a:lstStyle/>
          <a:p>
            <a:r>
              <a:rPr lang="en-US" sz="2000" dirty="0"/>
              <a:t>Cybersecurity maturity in government contractors is a major issue</a:t>
            </a:r>
          </a:p>
          <a:p>
            <a:pPr lvl="1"/>
            <a:r>
              <a:rPr lang="en-US" sz="1800" dirty="0"/>
              <a:t>Contractors may have government data on their corporate networks without the required safeguards to protect this information</a:t>
            </a:r>
          </a:p>
          <a:p>
            <a:pPr lvl="1"/>
            <a:r>
              <a:rPr lang="en-US" sz="1800" dirty="0"/>
              <a:t>Contractors without cyber safeguards on corp systems are a risk to DOE </a:t>
            </a:r>
          </a:p>
          <a:p>
            <a:pPr lvl="2"/>
            <a:r>
              <a:rPr lang="en-US" sz="1600" dirty="0"/>
              <a:t>Risk of data loss </a:t>
            </a:r>
          </a:p>
          <a:p>
            <a:pPr lvl="2"/>
            <a:r>
              <a:rPr lang="en-US" sz="1600" dirty="0"/>
              <a:t>Risk to infect DOE networks through direct or indirect connections/communications</a:t>
            </a:r>
            <a:endParaRPr lang="en-US" sz="1900" dirty="0"/>
          </a:p>
          <a:p>
            <a:pPr lvl="1"/>
            <a:r>
              <a:rPr lang="en-US" sz="1900" dirty="0"/>
              <a:t>In 2020, DOD announced CMMC to address these issues</a:t>
            </a:r>
          </a:p>
          <a:p>
            <a:pPr lvl="2"/>
            <a:r>
              <a:rPr lang="en-US" sz="1600" dirty="0"/>
              <a:t>Requirements are based on the implementation of NIST SP 800-171 (and for higher data types, NIST SP 800-172) </a:t>
            </a:r>
          </a:p>
          <a:p>
            <a:pPr lvl="2"/>
            <a:r>
              <a:rPr lang="en-US" sz="1600" dirty="0"/>
              <a:t>Framework to require certification of all contractors performing any type of work</a:t>
            </a:r>
          </a:p>
          <a:p>
            <a:pPr lvl="3"/>
            <a:r>
              <a:rPr lang="en-US" sz="1300" dirty="0"/>
              <a:t>Level 1 Certification for Federal Contract Information (FCI)</a:t>
            </a:r>
          </a:p>
          <a:p>
            <a:pPr lvl="3"/>
            <a:r>
              <a:rPr lang="en-US" sz="1300" dirty="0"/>
              <a:t>Level 2 Certification for Controlled Unclassified Information (CUI)</a:t>
            </a:r>
          </a:p>
          <a:p>
            <a:pPr lvl="1"/>
            <a:r>
              <a:rPr lang="en-US" sz="1900" dirty="0"/>
              <a:t>While DOE has not mandated this YET, it is critical to note that the requirements to be NIST SP 800-171 compliant ALREADY exist in contracts: FAR </a:t>
            </a:r>
            <a:r>
              <a:rPr lang="en-US" sz="2000" dirty="0"/>
              <a:t>52.204-21 (2016) and 32 CFR, Part 2002 (2010)</a:t>
            </a:r>
            <a:r>
              <a:rPr lang="en-US" sz="2400" dirty="0"/>
              <a:t>, </a:t>
            </a:r>
            <a:r>
              <a:rPr lang="en-US" sz="2000" dirty="0"/>
              <a:t>DOE O205.1C</a:t>
            </a:r>
          </a:p>
          <a:p>
            <a:pPr lvl="1"/>
            <a:r>
              <a:rPr lang="en-US" sz="2000" dirty="0"/>
              <a:t>DOE and other agencies are looking at adopting CMMC</a:t>
            </a:r>
          </a:p>
        </p:txBody>
      </p:sp>
      <p:sp>
        <p:nvSpPr>
          <p:cNvPr id="4" name="Slide Number Placeholder 3">
            <a:extLst>
              <a:ext uri="{FF2B5EF4-FFF2-40B4-BE49-F238E27FC236}">
                <a16:creationId xmlns:a16="http://schemas.microsoft.com/office/drawing/2014/main" id="{69B3E1F9-875E-9F15-AE4B-E211AB66E24B}"/>
              </a:ext>
            </a:extLst>
          </p:cNvPr>
          <p:cNvSpPr>
            <a:spLocks noGrp="1"/>
          </p:cNvSpPr>
          <p:nvPr>
            <p:ph type="sldNum" sz="quarter" idx="12"/>
          </p:nvPr>
        </p:nvSpPr>
        <p:spPr/>
        <p:txBody>
          <a:bodyPr/>
          <a:lstStyle/>
          <a:p>
            <a:pPr>
              <a:defRPr/>
            </a:pPr>
            <a:fld id="{A0261E7C-38DB-41EF-8555-52DB546F0C47}" type="slidenum">
              <a:rPr lang="en-US" altLang="en-US" smtClean="0"/>
              <a:pPr>
                <a:defRPr/>
              </a:pPr>
              <a:t>16</a:t>
            </a:fld>
            <a:endParaRPr lang="en-US" altLang="en-US" dirty="0"/>
          </a:p>
        </p:txBody>
      </p:sp>
    </p:spTree>
    <p:extLst>
      <p:ext uri="{BB962C8B-B14F-4D97-AF65-F5344CB8AC3E}">
        <p14:creationId xmlns:p14="http://schemas.microsoft.com/office/powerpoint/2010/main" val="1889979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70BB-B272-D122-677C-37CE55094D71}"/>
              </a:ext>
            </a:extLst>
          </p:cNvPr>
          <p:cNvSpPr>
            <a:spLocks noGrp="1"/>
          </p:cNvSpPr>
          <p:nvPr>
            <p:ph type="title"/>
          </p:nvPr>
        </p:nvSpPr>
        <p:spPr/>
        <p:txBody>
          <a:bodyPr/>
          <a:lstStyle/>
          <a:p>
            <a:r>
              <a:rPr lang="en-US" dirty="0"/>
              <a:t>Sources of NIST SP 800-171/CMMC Regulations</a:t>
            </a:r>
          </a:p>
        </p:txBody>
      </p:sp>
      <p:sp>
        <p:nvSpPr>
          <p:cNvPr id="4" name="Slide Number Placeholder 3">
            <a:extLst>
              <a:ext uri="{FF2B5EF4-FFF2-40B4-BE49-F238E27FC236}">
                <a16:creationId xmlns:a16="http://schemas.microsoft.com/office/drawing/2014/main" id="{5E726DC6-B061-905B-2F65-489A72392EC0}"/>
              </a:ext>
            </a:extLst>
          </p:cNvPr>
          <p:cNvSpPr>
            <a:spLocks noGrp="1"/>
          </p:cNvSpPr>
          <p:nvPr>
            <p:ph type="sldNum" sz="quarter" idx="12"/>
          </p:nvPr>
        </p:nvSpPr>
        <p:spPr/>
        <p:txBody>
          <a:bodyPr/>
          <a:lstStyle/>
          <a:p>
            <a:pPr>
              <a:defRPr/>
            </a:pPr>
            <a:fld id="{A0261E7C-38DB-41EF-8555-52DB546F0C47}" type="slidenum">
              <a:rPr lang="en-US" altLang="en-US" smtClean="0"/>
              <a:pPr>
                <a:defRPr/>
              </a:pPr>
              <a:t>17</a:t>
            </a:fld>
            <a:endParaRPr lang="en-US" altLang="en-US" dirty="0"/>
          </a:p>
        </p:txBody>
      </p:sp>
      <p:graphicFrame>
        <p:nvGraphicFramePr>
          <p:cNvPr id="6" name="Table 5">
            <a:extLst>
              <a:ext uri="{FF2B5EF4-FFF2-40B4-BE49-F238E27FC236}">
                <a16:creationId xmlns:a16="http://schemas.microsoft.com/office/drawing/2014/main" id="{4F2EB910-396F-FD73-C0DD-5CA06861475E}"/>
              </a:ext>
            </a:extLst>
          </p:cNvPr>
          <p:cNvGraphicFramePr>
            <a:graphicFrameLocks noGrp="1"/>
          </p:cNvGraphicFramePr>
          <p:nvPr>
            <p:extLst>
              <p:ext uri="{D42A27DB-BD31-4B8C-83A1-F6EECF244321}">
                <p14:modId xmlns:p14="http://schemas.microsoft.com/office/powerpoint/2010/main" val="2677802547"/>
              </p:ext>
            </p:extLst>
          </p:nvPr>
        </p:nvGraphicFramePr>
        <p:xfrm>
          <a:off x="304800" y="1412776"/>
          <a:ext cx="8610600" cy="5292824"/>
        </p:xfrm>
        <a:graphic>
          <a:graphicData uri="http://schemas.openxmlformats.org/drawingml/2006/table">
            <a:tbl>
              <a:tblPr firstRow="1" bandRow="1"/>
              <a:tblGrid>
                <a:gridCol w="4821666">
                  <a:extLst>
                    <a:ext uri="{9D8B030D-6E8A-4147-A177-3AD203B41FA5}">
                      <a16:colId xmlns:a16="http://schemas.microsoft.com/office/drawing/2014/main" val="3612506276"/>
                    </a:ext>
                  </a:extLst>
                </a:gridCol>
                <a:gridCol w="3788934">
                  <a:extLst>
                    <a:ext uri="{9D8B030D-6E8A-4147-A177-3AD203B41FA5}">
                      <a16:colId xmlns:a16="http://schemas.microsoft.com/office/drawing/2014/main" val="1233711286"/>
                    </a:ext>
                  </a:extLst>
                </a:gridCol>
              </a:tblGrid>
              <a:tr h="405949">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sz="1400" dirty="0"/>
                        <a:t>Regulatory References</a:t>
                      </a:r>
                    </a:p>
                  </a:txBody>
                  <a:tcPr>
                    <a:lnL>
                      <a:noFill/>
                    </a:lnL>
                    <a:lnR>
                      <a:noFill/>
                    </a:lnR>
                    <a:lnT w="25400" cmpd="sng">
                      <a:solidFill>
                        <a:srgbClr val="000000"/>
                      </a:solidFill>
                    </a:lnT>
                    <a:lnB w="25400" cmpd="sng">
                      <a:solidFill>
                        <a:srgbClr val="000000"/>
                      </a:solidFill>
                    </a:lnB>
                    <a:lnTlToBr w="12700" cmpd="sng">
                      <a:noFill/>
                      <a:prstDash val="solid"/>
                    </a:lnTlToBr>
                    <a:lnBlToTr w="12700" cmpd="sng">
                      <a:noFill/>
                      <a:prstDash val="solid"/>
                    </a:lnBlToTr>
                    <a:solidFill>
                      <a:srgbClr val="184195"/>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sz="1400" dirty="0"/>
                        <a:t>CMMC Related Area</a:t>
                      </a:r>
                    </a:p>
                  </a:txBody>
                  <a:tcPr>
                    <a:lnL>
                      <a:noFill/>
                    </a:lnL>
                    <a:lnR>
                      <a:noFill/>
                    </a:lnR>
                    <a:lnT w="25400" cmpd="sng">
                      <a:solidFill>
                        <a:srgbClr val="000000"/>
                      </a:solidFill>
                    </a:lnT>
                    <a:lnB w="25400" cmpd="sng">
                      <a:solidFill>
                        <a:srgbClr val="000000"/>
                      </a:solidFill>
                    </a:lnB>
                    <a:lnTlToBr w="12700" cmpd="sng">
                      <a:noFill/>
                      <a:prstDash val="solid"/>
                    </a:lnTlToBr>
                    <a:lnBlToTr w="12700" cmpd="sng">
                      <a:noFill/>
                      <a:prstDash val="solid"/>
                    </a:lnBlToTr>
                    <a:solidFill>
                      <a:srgbClr val="184195"/>
                    </a:solidFill>
                  </a:tcPr>
                </a:tc>
                <a:extLst>
                  <a:ext uri="{0D108BD9-81ED-4DB2-BD59-A6C34878D82A}">
                    <a16:rowId xmlns:a16="http://schemas.microsoft.com/office/drawing/2014/main" val="3747158894"/>
                  </a:ext>
                </a:extLst>
              </a:tr>
              <a:tr h="749770">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914461" rtl="0" eaLnBrk="1" fontAlgn="auto" latinLnBrk="0" hangingPunct="1">
                        <a:lnSpc>
                          <a:spcPct val="100000"/>
                        </a:lnSpc>
                        <a:spcBef>
                          <a:spcPts val="0"/>
                        </a:spcBef>
                        <a:spcAft>
                          <a:spcPts val="0"/>
                        </a:spcAft>
                        <a:buClrTx/>
                        <a:buSzTx/>
                        <a:buFontTx/>
                        <a:buNone/>
                        <a:tabLst/>
                        <a:defRPr/>
                      </a:pPr>
                      <a:r>
                        <a:rPr lang="en-US" sz="1400" b="1" dirty="0">
                          <a:solidFill>
                            <a:srgbClr val="002060"/>
                          </a:solidFill>
                        </a:rPr>
                        <a:t>FAR clause 52.204-21 (May 2016)</a:t>
                      </a:r>
                    </a:p>
                    <a:p>
                      <a:pPr marL="0" marR="0" lvl="0" indent="0" algn="l" defTabSz="914461" rtl="0" eaLnBrk="1" fontAlgn="auto" latinLnBrk="0" hangingPunct="1">
                        <a:lnSpc>
                          <a:spcPct val="100000"/>
                        </a:lnSpc>
                        <a:spcBef>
                          <a:spcPts val="0"/>
                        </a:spcBef>
                        <a:spcAft>
                          <a:spcPts val="0"/>
                        </a:spcAft>
                        <a:buClrTx/>
                        <a:buSzTx/>
                        <a:buFontTx/>
                        <a:buNone/>
                        <a:tabLst/>
                        <a:defRPr/>
                      </a:pPr>
                      <a:r>
                        <a:rPr lang="en-US" sz="1200" dirty="0"/>
                        <a:t>Basic Safeguarding of Covered Contractor Information Systems</a:t>
                      </a:r>
                    </a:p>
                  </a:txBody>
                  <a:tcPr>
                    <a:lnL>
                      <a:noFill/>
                    </a:lnL>
                    <a:lnR>
                      <a:noFill/>
                    </a:lnR>
                    <a:lnT w="25400" cmpd="sng">
                      <a:solidFill>
                        <a:srgbClr val="000000"/>
                      </a:solidFill>
                    </a:lnT>
                    <a:lnB>
                      <a:no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400" dirty="0">
                          <a:solidFill>
                            <a:srgbClr val="FF0000"/>
                          </a:solidFill>
                        </a:rPr>
                        <a:t>CMMC Level 1 – Federal Contract Information</a:t>
                      </a:r>
                    </a:p>
                    <a:p>
                      <a:pPr marL="0" indent="-285750" algn="l" defTabSz="914461" rtl="0" eaLnBrk="1" latinLnBrk="0" hangingPunct="1">
                        <a:buFont typeface="Arial" panose="020B0604020202020204" pitchFamily="34" charset="0"/>
                        <a:buChar char="•"/>
                      </a:pPr>
                      <a:r>
                        <a:rPr lang="en-US" sz="1200" kern="1200" dirty="0">
                          <a:solidFill>
                            <a:schemeClr val="dk1"/>
                          </a:solidFill>
                        </a:rPr>
                        <a:t>17 Basic NIST SP 800-171 Controls</a:t>
                      </a:r>
                      <a:endParaRPr lang="en-US" sz="1200" kern="1200" dirty="0">
                        <a:solidFill>
                          <a:schemeClr val="dk1"/>
                        </a:solidFill>
                        <a:latin typeface="+mn-lt"/>
                        <a:ea typeface="+mn-ea"/>
                        <a:cs typeface="+mn-cs"/>
                      </a:endParaRPr>
                    </a:p>
                  </a:txBody>
                  <a:tcPr>
                    <a:lnL>
                      <a:noFill/>
                    </a:lnL>
                    <a:lnR>
                      <a:noFill/>
                    </a:lnR>
                    <a:lnT w="25400" cmpd="sng">
                      <a:solidFill>
                        <a:srgbClr val="000000"/>
                      </a:solidFill>
                    </a:lnT>
                    <a:lnB>
                      <a:noFill/>
                    </a:lnB>
                    <a:lnTlToBr w="12700" cmpd="sng">
                      <a:noFill/>
                      <a:prstDash val="solid"/>
                    </a:lnTlToBr>
                    <a:lnBlToTr w="12700" cmpd="sng">
                      <a:noFill/>
                      <a:prstDash val="solid"/>
                    </a:lnBlToTr>
                    <a:solidFill>
                      <a:srgbClr val="000000">
                        <a:tint val="20000"/>
                      </a:srgbClr>
                    </a:solidFill>
                  </a:tcPr>
                </a:tc>
                <a:extLst>
                  <a:ext uri="{0D108BD9-81ED-4DB2-BD59-A6C34878D82A}">
                    <a16:rowId xmlns:a16="http://schemas.microsoft.com/office/drawing/2014/main" val="4125254642"/>
                  </a:ext>
                </a:extLst>
              </a:tr>
              <a:tr h="1108355">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914461" rtl="0" eaLnBrk="1" fontAlgn="auto" latinLnBrk="0" hangingPunct="1">
                        <a:lnSpc>
                          <a:spcPct val="100000"/>
                        </a:lnSpc>
                        <a:spcBef>
                          <a:spcPts val="0"/>
                        </a:spcBef>
                        <a:spcAft>
                          <a:spcPts val="0"/>
                        </a:spcAft>
                        <a:buClrTx/>
                        <a:buSzTx/>
                        <a:buFontTx/>
                        <a:buNone/>
                        <a:tabLst/>
                        <a:defRPr/>
                      </a:pPr>
                      <a:r>
                        <a:rPr lang="en-US" sz="1400" b="1" dirty="0">
                          <a:solidFill>
                            <a:srgbClr val="002060"/>
                          </a:solidFill>
                        </a:rPr>
                        <a:t>EO 13556 &amp; 32 CFR, Part 2002  (Nov 2010)</a:t>
                      </a:r>
                    </a:p>
                    <a:p>
                      <a:pPr marL="0" marR="0" lvl="0" indent="0" algn="l" defTabSz="914461"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Establishes “Controlled Unclassified Information (CUI)” </a:t>
                      </a:r>
                      <a:r>
                        <a:rPr lang="en-US" sz="1200" dirty="0">
                          <a:solidFill>
                            <a:schemeClr val="tx1"/>
                          </a:solidFill>
                        </a:rPr>
                        <a:t>and Oversight</a:t>
                      </a:r>
                    </a:p>
                    <a:p>
                      <a:pPr marL="0" marR="0" lvl="0" indent="0" algn="l" defTabSz="914461" rtl="0" eaLnBrk="1" fontAlgn="auto" latinLnBrk="0" hangingPunct="1">
                        <a:lnSpc>
                          <a:spcPct val="100000"/>
                        </a:lnSpc>
                        <a:spcBef>
                          <a:spcPts val="0"/>
                        </a:spcBef>
                        <a:spcAft>
                          <a:spcPts val="0"/>
                        </a:spcAft>
                        <a:buClrTx/>
                        <a:buSzTx/>
                        <a:buFontTx/>
                        <a:buNone/>
                        <a:tabLst/>
                        <a:defRPr/>
                      </a:pPr>
                      <a:r>
                        <a:rPr lang="en-US" sz="1200" b="1" dirty="0">
                          <a:solidFill>
                            <a:srgbClr val="002060"/>
                          </a:solidFill>
                        </a:rPr>
                        <a:t>DOE Order 205.1C specifically states that Contractors must be compliant with NIST SP 800-171</a:t>
                      </a:r>
                    </a:p>
                  </a:txBody>
                  <a:tcP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914461"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NARA: Provides </a:t>
                      </a:r>
                      <a:r>
                        <a:rPr lang="en-US" sz="1200" kern="1200" dirty="0">
                          <a:solidFill>
                            <a:schemeClr val="dk1"/>
                          </a:solidFill>
                        </a:rPr>
                        <a:t>CUI Guidance and Requirements. CUI Registry </a:t>
                      </a:r>
                      <a:r>
                        <a:rPr lang="en-US" sz="1200" kern="1200" dirty="0">
                          <a:solidFill>
                            <a:schemeClr val="dk1"/>
                          </a:solidFill>
                          <a:hlinkClick r:id="rId2">
                            <a:extLst>
                              <a:ext uri="{A12FA001-AC4F-418D-AE19-62706E023703}">
                                <ahyp:hlinkClr xmlns:ahyp="http://schemas.microsoft.com/office/drawing/2018/hyperlinkcolor" val="tx"/>
                              </a:ext>
                            </a:extLst>
                          </a:hlinkClick>
                        </a:rPr>
                        <a:t>https://archives.gov/cui</a:t>
                      </a:r>
                      <a:r>
                        <a:rPr lang="en-US" sz="1200" kern="1200" dirty="0">
                          <a:solidFill>
                            <a:schemeClr val="dk1"/>
                          </a:solidFill>
                        </a:rPr>
                        <a:t> </a:t>
                      </a:r>
                      <a:endParaRPr lang="en-US" sz="1200" kern="1200" dirty="0">
                        <a:solidFill>
                          <a:schemeClr val="dk1"/>
                        </a:solidFill>
                        <a:latin typeface="+mn-lt"/>
                        <a:ea typeface="+mn-ea"/>
                        <a:cs typeface="+mn-cs"/>
                      </a:endParaRPr>
                    </a:p>
                  </a:txBody>
                  <a:tcP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92442746"/>
                  </a:ext>
                </a:extLst>
              </a:tr>
              <a:tr h="82172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914461" rtl="0" eaLnBrk="1" fontAlgn="auto" latinLnBrk="0" hangingPunct="1">
                        <a:lnSpc>
                          <a:spcPct val="100000"/>
                        </a:lnSpc>
                        <a:spcBef>
                          <a:spcPts val="0"/>
                        </a:spcBef>
                        <a:spcAft>
                          <a:spcPts val="0"/>
                        </a:spcAft>
                        <a:buClrTx/>
                        <a:buSzTx/>
                        <a:buFontTx/>
                        <a:buNone/>
                        <a:tabLst/>
                        <a:defRPr/>
                      </a:pPr>
                      <a:r>
                        <a:rPr lang="en-US" sz="1400" b="1" kern="1200" dirty="0">
                          <a:solidFill>
                            <a:srgbClr val="002060"/>
                          </a:solidFill>
                        </a:rPr>
                        <a:t>DFARS 252.204-7012 (Sept 2017 mandatory)</a:t>
                      </a:r>
                    </a:p>
                    <a:p>
                      <a:pPr marL="0" marR="0" lvl="0" indent="0" algn="l" defTabSz="914461"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rPr>
                        <a:t>Safeguarding Covered Defense Information and Cyber Incident Reporting </a:t>
                      </a:r>
                      <a:endParaRPr lang="en-US" sz="1400" kern="1200" dirty="0">
                        <a:solidFill>
                          <a:schemeClr val="dk1"/>
                        </a:solidFill>
                        <a:latin typeface="+mn-lt"/>
                        <a:ea typeface="+mn-ea"/>
                        <a:cs typeface="+mn-cs"/>
                      </a:endParaRPr>
                    </a:p>
                  </a:txBody>
                  <a:tcP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914461" rtl="0" eaLnBrk="1" fontAlgn="auto" latinLnBrk="0" hangingPunct="1">
                        <a:lnSpc>
                          <a:spcPct val="100000"/>
                        </a:lnSpc>
                        <a:spcBef>
                          <a:spcPts val="0"/>
                        </a:spcBef>
                        <a:spcAft>
                          <a:spcPts val="0"/>
                        </a:spcAft>
                        <a:buClrTx/>
                        <a:buSzTx/>
                        <a:buFontTx/>
                        <a:buNone/>
                        <a:tabLst/>
                        <a:defRPr/>
                      </a:pPr>
                      <a:r>
                        <a:rPr lang="en-US" sz="1400" kern="1200" dirty="0">
                          <a:solidFill>
                            <a:srgbClr val="FF0000"/>
                          </a:solidFill>
                        </a:rPr>
                        <a:t>CMMC Level 2 – Controlled Unclassified Information</a:t>
                      </a:r>
                    </a:p>
                    <a:p>
                      <a:pPr marL="0" marR="0" lvl="0" indent="-285750" algn="l" defTabSz="91446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rPr>
                        <a:t>All 110 NIST SP 800-171 Controls</a:t>
                      </a:r>
                      <a:endParaRPr lang="en-US" sz="1400" kern="1200" dirty="0">
                        <a:solidFill>
                          <a:schemeClr val="dk1"/>
                        </a:solidFill>
                        <a:latin typeface="+mn-lt"/>
                        <a:ea typeface="+mn-ea"/>
                        <a:cs typeface="+mn-cs"/>
                      </a:endParaRPr>
                    </a:p>
                  </a:txBody>
                  <a:tcP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4246598041"/>
                  </a:ext>
                </a:extLst>
              </a:tr>
              <a:tr h="782368">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400" b="1" dirty="0">
                          <a:solidFill>
                            <a:srgbClr val="002060"/>
                          </a:solidFill>
                        </a:rPr>
                        <a:t>DFARS 252.204-7019  (Nov 2020)</a:t>
                      </a:r>
                    </a:p>
                    <a:p>
                      <a:r>
                        <a:rPr lang="en-US" sz="1400" kern="1200" dirty="0">
                          <a:solidFill>
                            <a:schemeClr val="dk1"/>
                          </a:solidFill>
                        </a:rPr>
                        <a:t>Notice of NIST SP 800-171 DoD Assessments Requirement</a:t>
                      </a:r>
                      <a:endParaRPr lang="en-US" sz="1400" kern="1200" dirty="0">
                        <a:solidFill>
                          <a:schemeClr val="dk1"/>
                        </a:solidFill>
                        <a:latin typeface="+mn-lt"/>
                        <a:ea typeface="+mn-ea"/>
                        <a:cs typeface="+mn-cs"/>
                      </a:endParaRPr>
                    </a:p>
                  </a:txBody>
                  <a:tcPr>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400" dirty="0"/>
                        <a:t>Contracts with DFARS 252.204-7012 require basic self-assessment of NIST 800-171 in SPRS</a:t>
                      </a:r>
                    </a:p>
                  </a:txBody>
                  <a:tcP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1179082332"/>
                  </a:ext>
                </a:extLst>
              </a:tr>
              <a:tr h="633948">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400" b="1" dirty="0">
                          <a:solidFill>
                            <a:srgbClr val="002060"/>
                          </a:solidFill>
                        </a:rPr>
                        <a:t>DFARS 252-204-7020 </a:t>
                      </a:r>
                    </a:p>
                    <a:p>
                      <a:pPr marL="0" algn="l" defTabSz="914461" rtl="0" eaLnBrk="1" latinLnBrk="0" hangingPunct="1"/>
                      <a:r>
                        <a:rPr lang="en-US" sz="1400" kern="1200" dirty="0">
                          <a:solidFill>
                            <a:schemeClr val="dk1"/>
                          </a:solidFill>
                        </a:rPr>
                        <a:t>NIST SP 800-171 DoD Assessment Requirements</a:t>
                      </a:r>
                      <a:endParaRPr lang="en-US" sz="1400" kern="1200" dirty="0">
                        <a:solidFill>
                          <a:schemeClr val="dk1"/>
                        </a:solidFill>
                        <a:latin typeface="+mn-lt"/>
                        <a:ea typeface="+mn-ea"/>
                        <a:cs typeface="+mn-cs"/>
                      </a:endParaRPr>
                    </a:p>
                  </a:txBody>
                  <a:tcPr>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400" dirty="0"/>
                        <a:t>If selected, contractor provides </a:t>
                      </a:r>
                      <a:r>
                        <a:rPr lang="en-US" sz="1400" kern="1200" dirty="0">
                          <a:solidFill>
                            <a:schemeClr val="dk1"/>
                          </a:solidFill>
                          <a:effectLst/>
                        </a:rPr>
                        <a:t>DIBCAC access to audit NIST SP 800-171 controls</a:t>
                      </a:r>
                      <a:endParaRPr lang="en-US" sz="1400" dirty="0"/>
                    </a:p>
                  </a:txBody>
                  <a:tcP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961800521"/>
                  </a:ext>
                </a:extLst>
              </a:tr>
              <a:tr h="790713">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400" b="1" dirty="0">
                          <a:solidFill>
                            <a:srgbClr val="002060"/>
                          </a:solidFill>
                        </a:rPr>
                        <a:t>DFARS 252-204.7021 </a:t>
                      </a:r>
                    </a:p>
                    <a:p>
                      <a:pPr marL="0" algn="l" defTabSz="914461" rtl="0" eaLnBrk="1" latinLnBrk="0" hangingPunct="1"/>
                      <a:r>
                        <a:rPr lang="en-US" sz="1400" kern="1200" dirty="0">
                          <a:solidFill>
                            <a:schemeClr val="dk1"/>
                          </a:solidFill>
                        </a:rPr>
                        <a:t>Cybersecurity Maturity Model Certification Requirement</a:t>
                      </a:r>
                      <a:endParaRPr lang="en-US" sz="1400" kern="1200" dirty="0">
                        <a:solidFill>
                          <a:schemeClr val="dk1"/>
                        </a:solidFill>
                        <a:latin typeface="+mn-lt"/>
                        <a:ea typeface="+mn-ea"/>
                        <a:cs typeface="+mn-cs"/>
                      </a:endParaRPr>
                    </a:p>
                  </a:txBody>
                  <a:tcP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400" dirty="0"/>
                        <a:t>Starting in 2023 when rule making is complete DoD contracts include contractor CMMC certification requirements</a:t>
                      </a:r>
                    </a:p>
                  </a:txBody>
                  <a:tcP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3399400623"/>
                  </a:ext>
                </a:extLst>
              </a:tr>
            </a:tbl>
          </a:graphicData>
        </a:graphic>
      </p:graphicFrame>
    </p:spTree>
    <p:extLst>
      <p:ext uri="{BB962C8B-B14F-4D97-AF65-F5344CB8AC3E}">
        <p14:creationId xmlns:p14="http://schemas.microsoft.com/office/powerpoint/2010/main" val="61555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C237673-102F-46BE-A681-E4DCA96673CE}"/>
              </a:ext>
            </a:extLst>
          </p:cNvPr>
          <p:cNvSpPr>
            <a:spLocks noGrp="1" noChangeArrowheads="1"/>
          </p:cNvSpPr>
          <p:nvPr>
            <p:ph type="title"/>
          </p:nvPr>
        </p:nvSpPr>
        <p:spPr>
          <a:xfrm>
            <a:off x="457200" y="274638"/>
            <a:ext cx="7543800" cy="990600"/>
          </a:xfrm>
        </p:spPr>
        <p:txBody>
          <a:bodyPr/>
          <a:lstStyle/>
          <a:p>
            <a:r>
              <a:rPr lang="en-US" altLang="en-US" dirty="0">
                <a:ea typeface="ＭＳ Ｐゴシック" panose="020B0600070205080204" pitchFamily="34" charset="-128"/>
              </a:rPr>
              <a:t>Final Thoughts</a:t>
            </a:r>
          </a:p>
        </p:txBody>
      </p:sp>
      <p:sp>
        <p:nvSpPr>
          <p:cNvPr id="8195" name="Content Placeholder 2">
            <a:extLst>
              <a:ext uri="{FF2B5EF4-FFF2-40B4-BE49-F238E27FC236}">
                <a16:creationId xmlns:a16="http://schemas.microsoft.com/office/drawing/2014/main" id="{9F2066D8-4AD7-4244-BED3-7A075AB954EA}"/>
              </a:ext>
            </a:extLst>
          </p:cNvPr>
          <p:cNvSpPr>
            <a:spLocks noGrp="1" noChangeArrowheads="1"/>
          </p:cNvSpPr>
          <p:nvPr>
            <p:ph idx="1"/>
          </p:nvPr>
        </p:nvSpPr>
        <p:spPr>
          <a:xfrm>
            <a:off x="76200" y="1676400"/>
            <a:ext cx="8991600" cy="4411662"/>
          </a:xfrm>
        </p:spPr>
        <p:txBody>
          <a:bodyPr/>
          <a:lstStyle/>
          <a:p>
            <a:pPr>
              <a:tabLst>
                <a:tab pos="457200" algn="l"/>
              </a:tabLst>
            </a:pPr>
            <a:r>
              <a:rPr lang="en-US" sz="2400" dirty="0"/>
              <a:t>5 years ago, WH tagged Cybersecurity as a high risk to the nation</a:t>
            </a:r>
          </a:p>
          <a:p>
            <a:pPr>
              <a:tabLst>
                <a:tab pos="457200" algn="l"/>
              </a:tabLst>
            </a:pPr>
            <a:r>
              <a:rPr lang="en-US" sz="2400" dirty="0"/>
              <a:t>Since then, multiple plans to reduce risks have been underway, including EO’s to improve critical infrastructure cybersecurity</a:t>
            </a:r>
          </a:p>
          <a:p>
            <a:pPr>
              <a:tabLst>
                <a:tab pos="457200" algn="l"/>
              </a:tabLst>
            </a:pPr>
            <a:r>
              <a:rPr lang="en-US" sz="2400" dirty="0"/>
              <a:t>In 2021, the Office of the National Cyber Director was established within the Executive Office of the President</a:t>
            </a:r>
          </a:p>
          <a:p>
            <a:pPr>
              <a:tabLst>
                <a:tab pos="457200" algn="l"/>
              </a:tabLst>
            </a:pPr>
            <a:r>
              <a:rPr lang="en-US" sz="2400" dirty="0"/>
              <a:t>Cyber is now viewed as the 5</a:t>
            </a:r>
            <a:r>
              <a:rPr lang="en-US" sz="2400" baseline="30000" dirty="0"/>
              <a:t>th</a:t>
            </a:r>
            <a:r>
              <a:rPr lang="en-US" sz="2400" dirty="0"/>
              <a:t> Domain of Warfare, joining land, air, sea, and space</a:t>
            </a:r>
          </a:p>
          <a:p>
            <a:pPr>
              <a:tabLst>
                <a:tab pos="457200" algn="l"/>
              </a:tabLst>
            </a:pPr>
            <a:r>
              <a:rPr lang="en-US" sz="2400" dirty="0"/>
              <a:t>In today’s highly interconnected world, cyber is critical to operations</a:t>
            </a:r>
          </a:p>
          <a:p>
            <a:pPr>
              <a:tabLst>
                <a:tab pos="457200" algn="l"/>
              </a:tabLst>
            </a:pPr>
            <a:endParaRPr lang="en-US" sz="2400" dirty="0"/>
          </a:p>
          <a:p>
            <a:pPr marL="0" indent="0">
              <a:buFont typeface="Wingdings" panose="05000000000000000000" pitchFamily="2" charset="2"/>
              <a:buNone/>
              <a:defRPr/>
            </a:pPr>
            <a:endParaRPr lang="en-US" altLang="en-US" sz="1800"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DB3261C9-A81C-4E43-ACA2-668A7CEFE1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FFCCD1F-19CB-4284-885D-3F48BC2D7F13}" type="slidenum">
              <a:rPr lang="en-US" altLang="en-US" smtClean="0"/>
              <a:pPr/>
              <a:t>18</a:t>
            </a:fld>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C237673-102F-46BE-A681-E4DCA96673CE}"/>
              </a:ext>
            </a:extLst>
          </p:cNvPr>
          <p:cNvSpPr>
            <a:spLocks noGrp="1" noChangeArrowheads="1"/>
          </p:cNvSpPr>
          <p:nvPr>
            <p:ph type="title"/>
          </p:nvPr>
        </p:nvSpPr>
        <p:spPr>
          <a:xfrm>
            <a:off x="457200" y="34131"/>
            <a:ext cx="7543800" cy="990600"/>
          </a:xfrm>
        </p:spPr>
        <p:txBody>
          <a:bodyPr/>
          <a:lstStyle/>
          <a:p>
            <a:r>
              <a:rPr lang="en-US" altLang="en-US" dirty="0">
                <a:ea typeface="ＭＳ Ｐゴシック" panose="020B0600070205080204" pitchFamily="34" charset="-128"/>
              </a:rPr>
              <a:t>Final Thoughts (Cont.)</a:t>
            </a:r>
          </a:p>
        </p:txBody>
      </p:sp>
      <p:sp>
        <p:nvSpPr>
          <p:cNvPr id="8195" name="Content Placeholder 2">
            <a:extLst>
              <a:ext uri="{FF2B5EF4-FFF2-40B4-BE49-F238E27FC236}">
                <a16:creationId xmlns:a16="http://schemas.microsoft.com/office/drawing/2014/main" id="{9F2066D8-4AD7-4244-BED3-7A075AB954EA}"/>
              </a:ext>
            </a:extLst>
          </p:cNvPr>
          <p:cNvSpPr>
            <a:spLocks noGrp="1" noChangeArrowheads="1"/>
          </p:cNvSpPr>
          <p:nvPr>
            <p:ph idx="1"/>
          </p:nvPr>
        </p:nvSpPr>
        <p:spPr>
          <a:xfrm>
            <a:off x="76200" y="1017496"/>
            <a:ext cx="8991600" cy="4411662"/>
          </a:xfrm>
        </p:spPr>
        <p:txBody>
          <a:bodyPr/>
          <a:lstStyle/>
          <a:p>
            <a:pPr>
              <a:tabLst>
                <a:tab pos="457200" algn="l"/>
              </a:tabLst>
            </a:pPr>
            <a:r>
              <a:rPr lang="en-US" sz="2400" dirty="0"/>
              <a:t>Ransomware statistics provided by the FBI last year: </a:t>
            </a:r>
          </a:p>
          <a:p>
            <a:pPr lvl="1">
              <a:tabLst>
                <a:tab pos="457200" algn="l"/>
              </a:tabLst>
            </a:pPr>
            <a:r>
              <a:rPr lang="en-US" sz="2000" dirty="0"/>
              <a:t>Every 11 seconds, there is a ransomware attack</a:t>
            </a:r>
          </a:p>
          <a:p>
            <a:pPr lvl="1">
              <a:tabLst>
                <a:tab pos="457200" algn="l"/>
              </a:tabLst>
            </a:pPr>
            <a:r>
              <a:rPr lang="en-US" sz="2000" dirty="0"/>
              <a:t>Avg ransom paid by mid-size organization:  $170K</a:t>
            </a:r>
          </a:p>
          <a:p>
            <a:pPr lvl="1">
              <a:tabLst>
                <a:tab pos="457200" algn="l"/>
              </a:tabLst>
            </a:pPr>
            <a:r>
              <a:rPr lang="en-US" sz="2000" dirty="0"/>
              <a:t>46% pay the ransom</a:t>
            </a:r>
          </a:p>
          <a:p>
            <a:pPr lvl="1">
              <a:tabLst>
                <a:tab pos="457200" algn="l"/>
              </a:tabLst>
            </a:pPr>
            <a:r>
              <a:rPr lang="en-US" sz="2000" dirty="0"/>
              <a:t>Only 65% of data was restored after ransom was paid</a:t>
            </a:r>
          </a:p>
          <a:p>
            <a:pPr lvl="1">
              <a:tabLst>
                <a:tab pos="457200" algn="l"/>
              </a:tabLst>
            </a:pPr>
            <a:r>
              <a:rPr lang="en-US" sz="2000" dirty="0"/>
              <a:t>For large organizations, highest avg. ransom payments:</a:t>
            </a:r>
          </a:p>
          <a:p>
            <a:pPr lvl="2">
              <a:tabLst>
                <a:tab pos="457200" algn="l"/>
              </a:tabLst>
            </a:pPr>
            <a:r>
              <a:rPr lang="en-US" sz="1700" dirty="0"/>
              <a:t>$2.04M in manufacturing and production </a:t>
            </a:r>
          </a:p>
          <a:p>
            <a:pPr lvl="2">
              <a:tabLst>
                <a:tab pos="457200" algn="l"/>
              </a:tabLst>
            </a:pPr>
            <a:r>
              <a:rPr lang="en-US" sz="1700" dirty="0"/>
              <a:t>$2.03M in energy, oil/gas, and utilities</a:t>
            </a:r>
          </a:p>
          <a:p>
            <a:pPr lvl="1">
              <a:tabLst>
                <a:tab pos="457200" algn="l"/>
              </a:tabLst>
            </a:pPr>
            <a:r>
              <a:rPr lang="en-US" sz="2000" dirty="0"/>
              <a:t>For large organizations, lowest avg. ransom payments:</a:t>
            </a:r>
          </a:p>
          <a:p>
            <a:pPr lvl="2">
              <a:tabLst>
                <a:tab pos="457200" algn="l"/>
              </a:tabLst>
            </a:pPr>
            <a:r>
              <a:rPr lang="en-US" sz="1700" dirty="0"/>
              <a:t>$197K in healthcare</a:t>
            </a:r>
          </a:p>
          <a:p>
            <a:pPr lvl="2">
              <a:tabLst>
                <a:tab pos="457200" algn="l"/>
              </a:tabLst>
            </a:pPr>
            <a:r>
              <a:rPr lang="en-US" sz="1700" dirty="0"/>
              <a:t>$214K in local/state government</a:t>
            </a:r>
          </a:p>
          <a:p>
            <a:pPr lvl="1">
              <a:tabLst>
                <a:tab pos="457200" algn="l"/>
              </a:tabLst>
            </a:pPr>
            <a:r>
              <a:rPr lang="en-US" sz="2000" dirty="0"/>
              <a:t>Average cost of cleaning up after a ransomware attack, including loss of revenue during down-time:  $1.85M</a:t>
            </a:r>
          </a:p>
          <a:p>
            <a:pPr lvl="1">
              <a:tabLst>
                <a:tab pos="457200" algn="l"/>
              </a:tabLst>
            </a:pPr>
            <a:r>
              <a:rPr lang="en-US" sz="2000" dirty="0"/>
              <a:t>90% of ransomware attacks impacted the ability to operate</a:t>
            </a:r>
          </a:p>
          <a:p>
            <a:pPr lvl="1">
              <a:tabLst>
                <a:tab pos="457200" algn="l"/>
              </a:tabLst>
            </a:pPr>
            <a:r>
              <a:rPr lang="en-US" sz="2000" dirty="0"/>
              <a:t>Average recovery time:  1 month</a:t>
            </a:r>
          </a:p>
          <a:p>
            <a:pPr lvl="1">
              <a:tabLst>
                <a:tab pos="457200" algn="l"/>
              </a:tabLst>
            </a:pPr>
            <a:r>
              <a:rPr lang="en-US" sz="2000" dirty="0"/>
              <a:t>72% of organizations put faith in approaches that do not prevent attacks</a:t>
            </a:r>
          </a:p>
          <a:p>
            <a:pPr lvl="2">
              <a:tabLst>
                <a:tab pos="457200" algn="l"/>
              </a:tabLst>
            </a:pPr>
            <a:endParaRPr lang="en-US" sz="1700" dirty="0"/>
          </a:p>
          <a:p>
            <a:pPr lvl="2">
              <a:tabLst>
                <a:tab pos="457200" algn="l"/>
              </a:tabLst>
            </a:pPr>
            <a:endParaRPr lang="en-US" sz="1700" dirty="0"/>
          </a:p>
          <a:p>
            <a:pPr lvl="2">
              <a:tabLst>
                <a:tab pos="457200" algn="l"/>
              </a:tabLst>
            </a:pPr>
            <a:endParaRPr lang="en-US" altLang="en-US" sz="1800"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DB3261C9-A81C-4E43-ACA2-668A7CEFE1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FFCCD1F-19CB-4284-885D-3F48BC2D7F13}" type="slidenum">
              <a:rPr lang="en-US" altLang="en-US" smtClean="0"/>
              <a:pPr/>
              <a:t>19</a:t>
            </a:fld>
            <a:endParaRPr lang="en-US" altLang="en-US" dirty="0"/>
          </a:p>
        </p:txBody>
      </p:sp>
    </p:spTree>
    <p:extLst>
      <p:ext uri="{BB962C8B-B14F-4D97-AF65-F5344CB8AC3E}">
        <p14:creationId xmlns:p14="http://schemas.microsoft.com/office/powerpoint/2010/main" val="190405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C237673-102F-46BE-A681-E4DCA96673CE}"/>
              </a:ext>
            </a:extLst>
          </p:cNvPr>
          <p:cNvSpPr>
            <a:spLocks noGrp="1" noChangeArrowheads="1"/>
          </p:cNvSpPr>
          <p:nvPr>
            <p:ph type="title"/>
          </p:nvPr>
        </p:nvSpPr>
        <p:spPr>
          <a:xfrm>
            <a:off x="457200" y="228600"/>
            <a:ext cx="7543800" cy="990600"/>
          </a:xfrm>
        </p:spPr>
        <p:txBody>
          <a:bodyPr/>
          <a:lstStyle/>
          <a:p>
            <a:r>
              <a:rPr lang="en-US" altLang="en-US" dirty="0">
                <a:ea typeface="ＭＳ Ｐゴシック" panose="020B0600070205080204" pitchFamily="34" charset="-128"/>
              </a:rPr>
              <a:t>Cybersecurity Working Group</a:t>
            </a:r>
          </a:p>
        </p:txBody>
      </p:sp>
      <p:sp>
        <p:nvSpPr>
          <p:cNvPr id="8195" name="Content Placeholder 2">
            <a:extLst>
              <a:ext uri="{FF2B5EF4-FFF2-40B4-BE49-F238E27FC236}">
                <a16:creationId xmlns:a16="http://schemas.microsoft.com/office/drawing/2014/main" id="{9F2066D8-4AD7-4244-BED3-7A075AB954EA}"/>
              </a:ext>
            </a:extLst>
          </p:cNvPr>
          <p:cNvSpPr>
            <a:spLocks noGrp="1" noChangeArrowheads="1"/>
          </p:cNvSpPr>
          <p:nvPr>
            <p:ph idx="1"/>
          </p:nvPr>
        </p:nvSpPr>
        <p:spPr>
          <a:xfrm>
            <a:off x="228600" y="1684338"/>
            <a:ext cx="8686800" cy="4411662"/>
          </a:xfrm>
        </p:spPr>
        <p:txBody>
          <a:bodyPr/>
          <a:lstStyle/>
          <a:p>
            <a:pPr>
              <a:tabLst>
                <a:tab pos="457200" algn="l"/>
              </a:tabLst>
            </a:pPr>
            <a:r>
              <a:rPr lang="en-US" dirty="0"/>
              <a:t>Chair:  Bridgitte Mase</a:t>
            </a:r>
          </a:p>
          <a:p>
            <a:pPr>
              <a:tabLst>
                <a:tab pos="457200" algn="l"/>
              </a:tabLst>
            </a:pPr>
            <a:r>
              <a:rPr lang="en-US" dirty="0"/>
              <a:t>DOE Liaison: Jeanne Beard</a:t>
            </a:r>
          </a:p>
          <a:p>
            <a:pPr>
              <a:tabLst>
                <a:tab pos="457200" algn="l"/>
              </a:tabLst>
            </a:pPr>
            <a:r>
              <a:rPr lang="en-US" dirty="0"/>
              <a:t>EFCOG Sponsoring Director(s): Mark Peters, and Bob Wilkinson</a:t>
            </a:r>
          </a:p>
          <a:p>
            <a:pPr>
              <a:tabLst>
                <a:tab pos="457200" algn="l"/>
              </a:tabLst>
            </a:pPr>
            <a:r>
              <a:rPr lang="en-US" dirty="0"/>
              <a:t>Subgroups: </a:t>
            </a:r>
          </a:p>
          <a:p>
            <a:pPr lvl="1">
              <a:tabLst>
                <a:tab pos="457200" algn="l"/>
              </a:tabLst>
            </a:pPr>
            <a:r>
              <a:rPr lang="en-US" dirty="0"/>
              <a:t>Critical Infrastructure/ICS/IoT: Jared Chambliss and Dan Ciarlette; combining efforts with ExCLLAIM follow-on meetings led by Laurie Judd and Ian Seed</a:t>
            </a:r>
          </a:p>
          <a:p>
            <a:pPr lvl="1">
              <a:tabLst>
                <a:tab pos="457200" algn="l"/>
              </a:tabLst>
            </a:pPr>
            <a:r>
              <a:rPr lang="en-US" dirty="0"/>
              <a:t>Risk Management:  Joe Bonner</a:t>
            </a:r>
          </a:p>
          <a:p>
            <a:pPr marL="0" marR="0" lvl="0" indent="0">
              <a:buNone/>
              <a:tabLst>
                <a:tab pos="457200" algn="l"/>
              </a:tabLst>
            </a:pPr>
            <a:endParaRPr lang="en-US" dirty="0"/>
          </a:p>
          <a:p>
            <a:pPr marL="0" indent="0">
              <a:buFont typeface="Wingdings" panose="05000000000000000000" pitchFamily="2" charset="2"/>
              <a:buNone/>
              <a:defRPr/>
            </a:pPr>
            <a:endParaRPr lang="en-US" altLang="en-US" sz="2400"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DB3261C9-A81C-4E43-ACA2-668A7CEFE1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FFCCD1F-19CB-4284-885D-3F48BC2D7F13}" type="slidenum">
              <a:rPr lang="en-US" altLang="en-US" smtClean="0"/>
              <a:pPr/>
              <a:t>2</a:t>
            </a:fld>
            <a:endParaRPr lang="en-US" altLang="en-US" dirty="0"/>
          </a:p>
        </p:txBody>
      </p:sp>
    </p:spTree>
    <p:extLst>
      <p:ext uri="{BB962C8B-B14F-4D97-AF65-F5344CB8AC3E}">
        <p14:creationId xmlns:p14="http://schemas.microsoft.com/office/powerpoint/2010/main" val="410209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DF776-0BE9-F3D0-82E1-87E2A9B762B4}"/>
              </a:ext>
            </a:extLst>
          </p:cNvPr>
          <p:cNvSpPr>
            <a:spLocks noGrp="1"/>
          </p:cNvSpPr>
          <p:nvPr>
            <p:ph type="title"/>
          </p:nvPr>
        </p:nvSpPr>
        <p:spPr>
          <a:xfrm>
            <a:off x="2133600" y="2133600"/>
            <a:ext cx="4876800" cy="1295400"/>
          </a:xfrm>
        </p:spPr>
        <p:txBody>
          <a:bodyPr/>
          <a:lstStyle/>
          <a:p>
            <a:r>
              <a:rPr lang="en-US" dirty="0"/>
              <a:t>Any Questions? </a:t>
            </a:r>
          </a:p>
        </p:txBody>
      </p:sp>
      <p:sp>
        <p:nvSpPr>
          <p:cNvPr id="4" name="Slide Number Placeholder 3">
            <a:extLst>
              <a:ext uri="{FF2B5EF4-FFF2-40B4-BE49-F238E27FC236}">
                <a16:creationId xmlns:a16="http://schemas.microsoft.com/office/drawing/2014/main" id="{2C1B11B4-24CB-68D4-634B-540EBD952621}"/>
              </a:ext>
            </a:extLst>
          </p:cNvPr>
          <p:cNvSpPr>
            <a:spLocks noGrp="1"/>
          </p:cNvSpPr>
          <p:nvPr>
            <p:ph type="sldNum" sz="quarter" idx="12"/>
          </p:nvPr>
        </p:nvSpPr>
        <p:spPr/>
        <p:txBody>
          <a:bodyPr/>
          <a:lstStyle/>
          <a:p>
            <a:pPr>
              <a:defRPr/>
            </a:pPr>
            <a:fld id="{A0261E7C-38DB-41EF-8555-52DB546F0C47}" type="slidenum">
              <a:rPr lang="en-US" altLang="en-US" smtClean="0"/>
              <a:pPr>
                <a:defRPr/>
              </a:pPr>
              <a:t>20</a:t>
            </a:fld>
            <a:endParaRPr lang="en-US" altLang="en-US" dirty="0"/>
          </a:p>
        </p:txBody>
      </p:sp>
    </p:spTree>
    <p:extLst>
      <p:ext uri="{BB962C8B-B14F-4D97-AF65-F5344CB8AC3E}">
        <p14:creationId xmlns:p14="http://schemas.microsoft.com/office/powerpoint/2010/main" val="65824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C237673-102F-46BE-A681-E4DCA96673CE}"/>
              </a:ext>
            </a:extLst>
          </p:cNvPr>
          <p:cNvSpPr>
            <a:spLocks noGrp="1" noChangeArrowheads="1"/>
          </p:cNvSpPr>
          <p:nvPr>
            <p:ph type="title"/>
          </p:nvPr>
        </p:nvSpPr>
        <p:spPr>
          <a:xfrm>
            <a:off x="457200" y="228600"/>
            <a:ext cx="7543800" cy="1295400"/>
          </a:xfrm>
        </p:spPr>
        <p:txBody>
          <a:bodyPr/>
          <a:lstStyle/>
          <a:p>
            <a:r>
              <a:rPr lang="en-US" altLang="en-US" dirty="0">
                <a:ea typeface="ＭＳ Ｐゴシック" panose="020B0600070205080204" pitchFamily="34" charset="-128"/>
              </a:rPr>
              <a:t>Supporting EFCOG Strategic Initiatives</a:t>
            </a:r>
          </a:p>
        </p:txBody>
      </p:sp>
      <p:sp>
        <p:nvSpPr>
          <p:cNvPr id="8195" name="Content Placeholder 2">
            <a:extLst>
              <a:ext uri="{FF2B5EF4-FFF2-40B4-BE49-F238E27FC236}">
                <a16:creationId xmlns:a16="http://schemas.microsoft.com/office/drawing/2014/main" id="{9F2066D8-4AD7-4244-BED3-7A075AB954EA}"/>
              </a:ext>
            </a:extLst>
          </p:cNvPr>
          <p:cNvSpPr>
            <a:spLocks noGrp="1" noChangeArrowheads="1"/>
          </p:cNvSpPr>
          <p:nvPr>
            <p:ph idx="1"/>
          </p:nvPr>
        </p:nvSpPr>
        <p:spPr>
          <a:xfrm>
            <a:off x="228600" y="1836738"/>
            <a:ext cx="8915400" cy="4411662"/>
          </a:xfrm>
        </p:spPr>
        <p:txBody>
          <a:bodyPr/>
          <a:lstStyle/>
          <a:p>
            <a:pPr>
              <a:defRPr/>
            </a:pPr>
            <a:r>
              <a:rPr lang="en-US" altLang="en-US" sz="2400" dirty="0">
                <a:ea typeface="ＭＳ Ｐゴシック" panose="020B0600070205080204" pitchFamily="34" charset="-128"/>
              </a:rPr>
              <a:t>Support secure operations at DOE sites and DOE Headquarters</a:t>
            </a:r>
          </a:p>
          <a:p>
            <a:pPr>
              <a:defRPr/>
            </a:pPr>
            <a:r>
              <a:rPr lang="en-US" altLang="en-US" sz="2400" dirty="0">
                <a:ea typeface="ＭＳ Ｐゴシック" panose="020B0600070205080204" pitchFamily="34" charset="-128"/>
              </a:rPr>
              <a:t>Align efforts with DOE cybersecurity strategic plan objectives</a:t>
            </a:r>
          </a:p>
          <a:p>
            <a:pPr>
              <a:defRPr/>
            </a:pPr>
            <a:r>
              <a:rPr lang="en-US" altLang="en-US" sz="2400" dirty="0">
                <a:ea typeface="ＭＳ Ｐゴシック" panose="020B0600070205080204" pitchFamily="34" charset="-128"/>
              </a:rPr>
              <a:t>Facilitate secure and effective on-site, remote, and hybrid work capabilities, reduce risks, and support effective incident response </a:t>
            </a:r>
          </a:p>
          <a:p>
            <a:pPr>
              <a:defRPr/>
            </a:pPr>
            <a:r>
              <a:rPr lang="en-US" altLang="en-US" sz="2400" dirty="0">
                <a:ea typeface="ＭＳ Ｐゴシック" panose="020B0600070205080204" pitchFamily="34" charset="-128"/>
              </a:rPr>
              <a:t>Collaborate and share lessons learned and best practices to support secure operations</a:t>
            </a:r>
          </a:p>
          <a:p>
            <a:pPr>
              <a:defRPr/>
            </a:pPr>
            <a:r>
              <a:rPr lang="en-US" altLang="en-US" sz="2400" dirty="0">
                <a:ea typeface="ＭＳ Ｐゴシック" panose="020B0600070205080204" pitchFamily="34" charset="-128"/>
              </a:rPr>
              <a:t>Leverage expertise and experience of contractor community to address cyber challenges, and improve risk management, and enhance cyber resilience </a:t>
            </a:r>
          </a:p>
          <a:p>
            <a:pPr marL="0" indent="0">
              <a:buFont typeface="Wingdings" panose="05000000000000000000" pitchFamily="2" charset="2"/>
              <a:buNone/>
              <a:defRPr/>
            </a:pPr>
            <a:endParaRPr lang="en-US" altLang="en-US" sz="2400"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DB3261C9-A81C-4E43-ACA2-668A7CEFE1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FFCCD1F-19CB-4284-885D-3F48BC2D7F13}" type="slidenum">
              <a:rPr lang="en-US" altLang="en-US" smtClean="0"/>
              <a:pPr/>
              <a:t>3</a:t>
            </a:fld>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7E1E6E4-E2D9-49F5-96D8-76E3436A6BC2}"/>
              </a:ext>
            </a:extLst>
          </p:cNvPr>
          <p:cNvSpPr>
            <a:spLocks noGrp="1" noChangeArrowheads="1"/>
          </p:cNvSpPr>
          <p:nvPr>
            <p:ph type="title"/>
          </p:nvPr>
        </p:nvSpPr>
        <p:spPr>
          <a:xfrm>
            <a:off x="457200" y="457200"/>
            <a:ext cx="7543800" cy="1295400"/>
          </a:xfrm>
        </p:spPr>
        <p:txBody>
          <a:bodyPr/>
          <a:lstStyle/>
          <a:p>
            <a:pPr eaLnBrk="1" hangingPunct="1"/>
            <a:r>
              <a:rPr lang="en-US" altLang="en-US" dirty="0">
                <a:ea typeface="ＭＳ Ｐゴシック" panose="020B0600070205080204" pitchFamily="34" charset="-128"/>
              </a:rPr>
              <a:t>FY23 Key Achievements</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21506" name="Content Placeholder 2">
            <a:extLst>
              <a:ext uri="{FF2B5EF4-FFF2-40B4-BE49-F238E27FC236}">
                <a16:creationId xmlns:a16="http://schemas.microsoft.com/office/drawing/2014/main" id="{0E34C057-6257-496F-B611-CBF2BE977E15}"/>
              </a:ext>
            </a:extLst>
          </p:cNvPr>
          <p:cNvSpPr>
            <a:spLocks noGrp="1" noChangeArrowheads="1"/>
          </p:cNvSpPr>
          <p:nvPr>
            <p:ph idx="1"/>
          </p:nvPr>
        </p:nvSpPr>
        <p:spPr>
          <a:xfrm>
            <a:off x="266700" y="1447800"/>
            <a:ext cx="8610600" cy="4411662"/>
          </a:xfrm>
        </p:spPr>
        <p:txBody>
          <a:bodyPr/>
          <a:lstStyle/>
          <a:p>
            <a:pPr eaLnBrk="1" hangingPunct="1">
              <a:defRPr/>
            </a:pPr>
            <a:r>
              <a:rPr lang="en-US" altLang="en-US" sz="2800" dirty="0">
                <a:ea typeface="ＭＳ Ｐゴシック" panose="020B0600070205080204" pitchFamily="34" charset="-128"/>
              </a:rPr>
              <a:t>Conducted the 3</a:t>
            </a:r>
            <a:r>
              <a:rPr lang="en-US" altLang="en-US" sz="2800" baseline="30000" dirty="0">
                <a:ea typeface="ＭＳ Ｐゴシック" panose="020B0600070205080204" pitchFamily="34" charset="-128"/>
              </a:rPr>
              <a:t>rd</a:t>
            </a:r>
            <a:r>
              <a:rPr lang="en-US" altLang="en-US" sz="2800" dirty="0">
                <a:ea typeface="ＭＳ Ｐゴシック" panose="020B0600070205080204" pitchFamily="34" charset="-128"/>
              </a:rPr>
              <a:t> Annual multi-day Cybersecurity Working Group Virtual Workshop to align with Cybersecurity Awareness Month </a:t>
            </a:r>
          </a:p>
          <a:p>
            <a:pPr lvl="1" eaLnBrk="1" hangingPunct="1">
              <a:defRPr/>
            </a:pPr>
            <a:r>
              <a:rPr lang="en-US" altLang="en-US" sz="2400" dirty="0">
                <a:ea typeface="ＭＳ Ｐゴシック" panose="020B0600070205080204" pitchFamily="34" charset="-128"/>
              </a:rPr>
              <a:t>163 Attendees spanning DOE, Project Sites, National Laboratories, Industry, Corporate personnel, and multiple other agencies.</a:t>
            </a:r>
          </a:p>
          <a:p>
            <a:pPr lvl="1" eaLnBrk="1" hangingPunct="1">
              <a:defRPr/>
            </a:pPr>
            <a:r>
              <a:rPr lang="en-US" altLang="en-US" sz="2400" dirty="0">
                <a:ea typeface="ＭＳ Ｐゴシック" panose="020B0600070205080204" pitchFamily="34" charset="-128"/>
              </a:rPr>
              <a:t>Specific outcomes of the workshop collaborations have been included in the work plan </a:t>
            </a:r>
          </a:p>
          <a:p>
            <a:pPr eaLnBrk="1" hangingPunct="1"/>
            <a:r>
              <a:rPr lang="en-US" altLang="en-US" sz="2800" dirty="0">
                <a:ea typeface="ＭＳ Ｐゴシック" panose="020B0600070205080204" pitchFamily="34" charset="-128"/>
              </a:rPr>
              <a:t>Collaborated at DOE CyberCon 23’ </a:t>
            </a:r>
          </a:p>
          <a:p>
            <a:pPr eaLnBrk="1" hangingPunct="1"/>
            <a:r>
              <a:rPr lang="en-US" altLang="en-US" sz="2800" dirty="0">
                <a:ea typeface="ＭＳ Ｐゴシック" panose="020B0600070205080204" pitchFamily="34" charset="-128"/>
              </a:rPr>
              <a:t>Cross-group collaboration with the QA/ISM/CAS WG: Presented 2 sessions at the 2023 Spring Conference</a:t>
            </a:r>
          </a:p>
          <a:p>
            <a:pPr marL="0" indent="0" eaLnBrk="1" hangingPunct="1">
              <a:buFont typeface="Wingdings" panose="05000000000000000000" pitchFamily="2" charset="2"/>
              <a:buNone/>
              <a:defRPr/>
            </a:pPr>
            <a:endParaRPr lang="en-US" altLang="en-US" sz="2800" dirty="0">
              <a:ea typeface="ＭＳ Ｐゴシック" panose="020B0600070205080204" pitchFamily="34" charset="-128"/>
            </a:endParaRPr>
          </a:p>
        </p:txBody>
      </p:sp>
      <p:sp>
        <p:nvSpPr>
          <p:cNvPr id="8196" name="Slide Number Placeholder 3">
            <a:extLst>
              <a:ext uri="{FF2B5EF4-FFF2-40B4-BE49-F238E27FC236}">
                <a16:creationId xmlns:a16="http://schemas.microsoft.com/office/drawing/2014/main" id="{5D287675-C242-418F-8548-46CF70ED33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96D607D-F351-4DD8-B675-E6768F6C210F}" type="slidenum">
              <a:rPr lang="en-US" altLang="en-US" smtClean="0"/>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D69840B-5958-4279-97CE-3F58C526FAEB}"/>
              </a:ext>
            </a:extLst>
          </p:cNvPr>
          <p:cNvSpPr>
            <a:spLocks noGrp="1" noChangeArrowheads="1"/>
          </p:cNvSpPr>
          <p:nvPr>
            <p:ph type="title"/>
          </p:nvPr>
        </p:nvSpPr>
        <p:spPr>
          <a:xfrm>
            <a:off x="457200" y="838200"/>
            <a:ext cx="7543800" cy="1295400"/>
          </a:xfrm>
        </p:spPr>
        <p:txBody>
          <a:bodyPr/>
          <a:lstStyle/>
          <a:p>
            <a:pPr eaLnBrk="1" hangingPunct="1"/>
            <a:r>
              <a:rPr lang="en-US" altLang="en-US" dirty="0">
                <a:ea typeface="ＭＳ Ｐゴシック" panose="020B0600070205080204" pitchFamily="34" charset="-128"/>
              </a:rPr>
              <a:t>FY23 Key Achievements (continued)</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10243" name="Content Placeholder 2">
            <a:extLst>
              <a:ext uri="{FF2B5EF4-FFF2-40B4-BE49-F238E27FC236}">
                <a16:creationId xmlns:a16="http://schemas.microsoft.com/office/drawing/2014/main" id="{0487DA70-A45A-4354-9BF4-4257FC171560}"/>
              </a:ext>
            </a:extLst>
          </p:cNvPr>
          <p:cNvSpPr>
            <a:spLocks noGrp="1" noChangeArrowheads="1"/>
          </p:cNvSpPr>
          <p:nvPr>
            <p:ph idx="1"/>
          </p:nvPr>
        </p:nvSpPr>
        <p:spPr>
          <a:xfrm>
            <a:off x="285750" y="1608137"/>
            <a:ext cx="8572500" cy="4411663"/>
          </a:xfrm>
        </p:spPr>
        <p:txBody>
          <a:bodyPr/>
          <a:lstStyle/>
          <a:p>
            <a:pPr eaLnBrk="1" hangingPunct="1"/>
            <a:r>
              <a:rPr lang="en-US" altLang="en-US" sz="2800" dirty="0">
                <a:ea typeface="ＭＳ Ｐゴシック" panose="020B0600070205080204" pitchFamily="34" charset="-128"/>
              </a:rPr>
              <a:t>Supported the ExCLLAIM: Exchange of Critical Lessons Learned on Aging Infrastructure Management Workshop, presenting on cybersecurity concerns in aging critical infrastructure</a:t>
            </a:r>
          </a:p>
          <a:p>
            <a:pPr eaLnBrk="1" hangingPunct="1"/>
            <a:r>
              <a:rPr lang="en-US" sz="2800" dirty="0">
                <a:ea typeface="ＭＳ Ｐゴシック" panose="020B0600070205080204" pitchFamily="34" charset="-128"/>
              </a:rPr>
              <a:t>Collaborating with the UK Nuclear Decommissioning Authority (NDA) and Atomic Energy of Canada Ltd (AECL) on cyber challenges and strategies</a:t>
            </a:r>
          </a:p>
          <a:p>
            <a:pPr eaLnBrk="1" hangingPunct="1"/>
            <a:r>
              <a:rPr lang="en-US" altLang="en-US" sz="2800" dirty="0">
                <a:ea typeface="ＭＳ Ｐゴシック" panose="020B0600070205080204" pitchFamily="34" charset="-128"/>
              </a:rPr>
              <a:t>Presented this year for first time at the DOE Waste Management Conference </a:t>
            </a:r>
          </a:p>
        </p:txBody>
      </p:sp>
      <p:sp>
        <p:nvSpPr>
          <p:cNvPr id="10244" name="Slide Number Placeholder 3">
            <a:extLst>
              <a:ext uri="{FF2B5EF4-FFF2-40B4-BE49-F238E27FC236}">
                <a16:creationId xmlns:a16="http://schemas.microsoft.com/office/drawing/2014/main" id="{8A85C8E2-6FDD-47B9-83B0-E29AF56A1A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0AC589-4AB2-4EC9-881D-1093546F4A2C}" type="slidenum">
              <a:rPr lang="en-US" altLang="en-US" smtClean="0"/>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5FB5CE66-5531-45DC-9604-9C9BFC2F13EB}"/>
              </a:ext>
            </a:extLst>
          </p:cNvPr>
          <p:cNvSpPr>
            <a:spLocks noGrp="1" noChangeArrowheads="1"/>
          </p:cNvSpPr>
          <p:nvPr>
            <p:ph idx="1"/>
          </p:nvPr>
        </p:nvSpPr>
        <p:spPr>
          <a:xfrm>
            <a:off x="0" y="1836738"/>
            <a:ext cx="9067800" cy="4411662"/>
          </a:xfrm>
        </p:spPr>
        <p:txBody>
          <a:bodyPr/>
          <a:lstStyle/>
          <a:p>
            <a:pPr eaLnBrk="1" hangingPunct="1"/>
            <a:r>
              <a:rPr lang="en-US" altLang="en-US" sz="2800" dirty="0">
                <a:ea typeface="ＭＳ Ｐゴシック" panose="020B0600070205080204" pitchFamily="34" charset="-128"/>
              </a:rPr>
              <a:t>Cybersecurity Center of Excellence project to address critical cybersecurity needs, leverage capabilities across sites, and better identify training needs</a:t>
            </a:r>
          </a:p>
          <a:p>
            <a:pPr lvl="1" eaLnBrk="1" hangingPunct="1"/>
            <a:r>
              <a:rPr lang="en-US" altLang="en-US" sz="2400" dirty="0">
                <a:ea typeface="ＭＳ Ｐゴシック" panose="020B0600070205080204" pitchFamily="34" charset="-128"/>
              </a:rPr>
              <a:t>Structure has been established</a:t>
            </a:r>
          </a:p>
          <a:p>
            <a:pPr lvl="1" eaLnBrk="1" hangingPunct="1"/>
            <a:r>
              <a:rPr lang="en-US" altLang="en-US" sz="2400" dirty="0">
                <a:ea typeface="ＭＳ Ｐゴシック" panose="020B0600070205080204" pitchFamily="34" charset="-128"/>
              </a:rPr>
              <a:t>Discussed at multiple events</a:t>
            </a:r>
          </a:p>
          <a:p>
            <a:pPr lvl="1" eaLnBrk="1" hangingPunct="1"/>
            <a:r>
              <a:rPr lang="en-US" altLang="en-US" sz="2400" dirty="0">
                <a:ea typeface="ＭＳ Ｐゴシック" panose="020B0600070205080204" pitchFamily="34" charset="-128"/>
              </a:rPr>
              <a:t>Finalizing official roll-out plan</a:t>
            </a:r>
          </a:p>
          <a:p>
            <a:pPr eaLnBrk="1" hangingPunct="1"/>
            <a:r>
              <a:rPr lang="en-US" altLang="en-US" sz="2800" dirty="0">
                <a:ea typeface="ＭＳ Ｐゴシック" panose="020B0600070205080204" pitchFamily="34" charset="-128"/>
              </a:rPr>
              <a:t>Supporting the Zero Trust initiative: contributing to the cross-agency working group to establish guidance for transitioning from the Purdue methodology to the ZTA methodology for Industrial Control Systems and IoT</a:t>
            </a:r>
          </a:p>
        </p:txBody>
      </p:sp>
      <p:sp>
        <p:nvSpPr>
          <p:cNvPr id="12292" name="Slide Number Placeholder 3">
            <a:extLst>
              <a:ext uri="{FF2B5EF4-FFF2-40B4-BE49-F238E27FC236}">
                <a16:creationId xmlns:a16="http://schemas.microsoft.com/office/drawing/2014/main" id="{BDF91BD5-07E6-40F8-BC47-E5C954AA83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852F04-5475-4761-8A34-1320355826B1}" type="slidenum">
              <a:rPr lang="en-US" altLang="en-US" smtClean="0"/>
              <a:pPr/>
              <a:t>6</a:t>
            </a:fld>
            <a:endParaRPr lang="en-US" altLang="en-US" dirty="0"/>
          </a:p>
        </p:txBody>
      </p:sp>
      <p:sp>
        <p:nvSpPr>
          <p:cNvPr id="6" name="Title 1">
            <a:extLst>
              <a:ext uri="{FF2B5EF4-FFF2-40B4-BE49-F238E27FC236}">
                <a16:creationId xmlns:a16="http://schemas.microsoft.com/office/drawing/2014/main" id="{6BB06C0F-EECB-4F25-BCD1-2CA1266C1D65}"/>
              </a:ext>
            </a:extLst>
          </p:cNvPr>
          <p:cNvSpPr>
            <a:spLocks noGrp="1" noChangeArrowheads="1"/>
          </p:cNvSpPr>
          <p:nvPr>
            <p:ph type="title"/>
          </p:nvPr>
        </p:nvSpPr>
        <p:spPr>
          <a:xfrm>
            <a:off x="457200" y="838200"/>
            <a:ext cx="7543800" cy="1295400"/>
          </a:xfrm>
        </p:spPr>
        <p:txBody>
          <a:bodyPr/>
          <a:lstStyle/>
          <a:p>
            <a:pPr eaLnBrk="1" hangingPunct="1"/>
            <a:r>
              <a:rPr lang="en-US" altLang="en-US" dirty="0">
                <a:ea typeface="ＭＳ Ｐゴシック" panose="020B0600070205080204" pitchFamily="34" charset="-128"/>
              </a:rPr>
              <a:t>FY23 Key Achievements (continued)</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5FB5CE66-5531-45DC-9604-9C9BFC2F13EB}"/>
              </a:ext>
            </a:extLst>
          </p:cNvPr>
          <p:cNvSpPr>
            <a:spLocks noGrp="1" noChangeArrowheads="1"/>
          </p:cNvSpPr>
          <p:nvPr>
            <p:ph idx="1"/>
          </p:nvPr>
        </p:nvSpPr>
        <p:spPr>
          <a:xfrm>
            <a:off x="190500" y="1524000"/>
            <a:ext cx="8763000" cy="5173662"/>
          </a:xfrm>
        </p:spPr>
        <p:txBody>
          <a:bodyPr/>
          <a:lstStyle/>
          <a:p>
            <a:pPr eaLnBrk="1" hangingPunct="1"/>
            <a:r>
              <a:rPr lang="en-US" altLang="en-US" sz="2800" dirty="0">
                <a:ea typeface="ＭＳ Ｐゴシック" panose="020B0600070205080204" pitchFamily="34" charset="-128"/>
              </a:rPr>
              <a:t>LANL Ransomware exercise</a:t>
            </a:r>
            <a:endParaRPr lang="en-US" altLang="en-US" sz="2600" dirty="0">
              <a:ea typeface="ＭＳ Ｐゴシック" panose="020B0600070205080204" pitchFamily="34" charset="-128"/>
            </a:endParaRPr>
          </a:p>
          <a:p>
            <a:pPr lvl="1" eaLnBrk="1" hangingPunct="1"/>
            <a:r>
              <a:rPr lang="en-US" altLang="en-US" sz="2400" dirty="0">
                <a:ea typeface="ＭＳ Ｐゴシック" panose="020B0600070205080204" pitchFamily="34" charset="-128"/>
              </a:rPr>
              <a:t>Wrote the exercise plan</a:t>
            </a:r>
          </a:p>
          <a:p>
            <a:pPr lvl="1" eaLnBrk="1" hangingPunct="1"/>
            <a:r>
              <a:rPr lang="en-US" altLang="en-US" sz="2400" dirty="0">
                <a:ea typeface="ＭＳ Ｐゴシック" panose="020B0600070205080204" pitchFamily="34" charset="-128"/>
              </a:rPr>
              <a:t>Facilitated key components of the plan</a:t>
            </a:r>
          </a:p>
          <a:p>
            <a:pPr lvl="1" eaLnBrk="1" hangingPunct="1"/>
            <a:r>
              <a:rPr lang="en-US" altLang="en-US" sz="2400" dirty="0">
                <a:ea typeface="ＭＳ Ｐゴシック" panose="020B0600070205080204" pitchFamily="34" charset="-128"/>
              </a:rPr>
              <a:t>Collaborated with Federal and Contractor staff</a:t>
            </a:r>
          </a:p>
          <a:p>
            <a:pPr lvl="1" eaLnBrk="1" hangingPunct="1"/>
            <a:r>
              <a:rPr lang="en-US" altLang="en-US" sz="2400" dirty="0">
                <a:ea typeface="ＭＳ Ｐゴシック" panose="020B0600070205080204" pitchFamily="34" charset="-128"/>
              </a:rPr>
              <a:t>Exercise focused on the following:</a:t>
            </a:r>
          </a:p>
          <a:p>
            <a:pPr marL="952393" lvl="1" indent="-342900">
              <a:lnSpc>
                <a:spcPct val="115000"/>
              </a:lnSpc>
              <a:spcBef>
                <a:spcPts val="0"/>
              </a:spcBef>
              <a:spcAft>
                <a:spcPts val="0"/>
              </a:spcAft>
              <a:buFont typeface="Wingdings" panose="05000000000000000000" pitchFamily="2" charset="2"/>
              <a:buChar char="§"/>
            </a:pPr>
            <a:r>
              <a:rPr lang="en-US" sz="2000" dirty="0">
                <a:ln>
                  <a:noFill/>
                </a:ln>
                <a:solidFill>
                  <a:srgbClr val="000000"/>
                </a:solidFill>
                <a:effectLst/>
                <a:uFill>
                  <a:solidFill>
                    <a:srgbClr val="000000"/>
                  </a:solidFill>
                </a:uFill>
                <a:latin typeface="+mj-lt"/>
                <a:ea typeface="Calibri" panose="020F0502020204030204" pitchFamily="34" charset="0"/>
              </a:rPr>
              <a:t>Evaluate the decision-making process</a:t>
            </a:r>
          </a:p>
          <a:p>
            <a:pPr marL="952393" lvl="1" indent="-342900">
              <a:lnSpc>
                <a:spcPct val="115000"/>
              </a:lnSpc>
              <a:spcBef>
                <a:spcPts val="0"/>
              </a:spcBef>
              <a:spcAft>
                <a:spcPts val="0"/>
              </a:spcAft>
              <a:buFont typeface="Wingdings" panose="05000000000000000000" pitchFamily="2" charset="2"/>
              <a:buChar char="§"/>
            </a:pPr>
            <a:r>
              <a:rPr lang="en-US" sz="2000" dirty="0">
                <a:solidFill>
                  <a:srgbClr val="000000"/>
                </a:solidFill>
                <a:uFill>
                  <a:solidFill>
                    <a:srgbClr val="000000"/>
                  </a:solidFill>
                </a:uFill>
                <a:latin typeface="+mj-lt"/>
                <a:ea typeface="Calibri" panose="020F0502020204030204" pitchFamily="34" charset="0"/>
              </a:rPr>
              <a:t>Evaluate the </a:t>
            </a:r>
            <a:r>
              <a:rPr lang="en-US" sz="2000" dirty="0">
                <a:ln>
                  <a:noFill/>
                </a:ln>
                <a:solidFill>
                  <a:srgbClr val="000000"/>
                </a:solidFill>
                <a:effectLst/>
                <a:uFill>
                  <a:solidFill>
                    <a:srgbClr val="000000"/>
                  </a:solidFill>
                </a:uFill>
                <a:latin typeface="+mj-lt"/>
                <a:ea typeface="Calibri" panose="020F0502020204030204" pitchFamily="34" charset="0"/>
              </a:rPr>
              <a:t>risk management process</a:t>
            </a:r>
          </a:p>
          <a:p>
            <a:pPr marL="952393" lvl="1" indent="-342900">
              <a:lnSpc>
                <a:spcPct val="115000"/>
              </a:lnSpc>
              <a:spcBef>
                <a:spcPts val="0"/>
              </a:spcBef>
              <a:spcAft>
                <a:spcPts val="0"/>
              </a:spcAft>
              <a:buFont typeface="Wingdings" panose="05000000000000000000" pitchFamily="2" charset="2"/>
              <a:buChar char="§"/>
            </a:pPr>
            <a:r>
              <a:rPr lang="en-US" sz="2000" dirty="0">
                <a:solidFill>
                  <a:srgbClr val="000000"/>
                </a:solidFill>
                <a:uFill>
                  <a:solidFill>
                    <a:srgbClr val="000000"/>
                  </a:solidFill>
                </a:uFill>
                <a:latin typeface="+mj-lt"/>
                <a:ea typeface="Calibri" panose="020F0502020204030204" pitchFamily="34" charset="0"/>
              </a:rPr>
              <a:t>Examine </a:t>
            </a:r>
            <a:r>
              <a:rPr lang="en-US" sz="2000" dirty="0">
                <a:ln>
                  <a:noFill/>
                </a:ln>
                <a:solidFill>
                  <a:srgbClr val="000000"/>
                </a:solidFill>
                <a:effectLst/>
                <a:uFill>
                  <a:solidFill>
                    <a:srgbClr val="000000"/>
                  </a:solidFill>
                </a:uFill>
                <a:latin typeface="+mj-lt"/>
                <a:ea typeface="Calibri" panose="020F0502020204030204" pitchFamily="34" charset="0"/>
              </a:rPr>
              <a:t>financial impacts and responsibilities</a:t>
            </a:r>
          </a:p>
          <a:p>
            <a:pPr marL="952393" lvl="1" indent="-342900">
              <a:lnSpc>
                <a:spcPct val="115000"/>
              </a:lnSpc>
              <a:spcBef>
                <a:spcPts val="0"/>
              </a:spcBef>
              <a:spcAft>
                <a:spcPts val="0"/>
              </a:spcAft>
              <a:buFont typeface="Wingdings" panose="05000000000000000000" pitchFamily="2" charset="2"/>
              <a:buChar char="§"/>
            </a:pPr>
            <a:r>
              <a:rPr lang="en-US" sz="2000" dirty="0">
                <a:solidFill>
                  <a:srgbClr val="000000"/>
                </a:solidFill>
                <a:uFill>
                  <a:solidFill>
                    <a:srgbClr val="000000"/>
                  </a:solidFill>
                </a:uFill>
                <a:latin typeface="+mj-lt"/>
                <a:ea typeface="Calibri" panose="020F0502020204030204" pitchFamily="34" charset="0"/>
              </a:rPr>
              <a:t>Examine the escalation process</a:t>
            </a:r>
          </a:p>
          <a:p>
            <a:pPr marL="952393" lvl="1" indent="-342900">
              <a:lnSpc>
                <a:spcPct val="115000"/>
              </a:lnSpc>
              <a:spcBef>
                <a:spcPts val="0"/>
              </a:spcBef>
              <a:spcAft>
                <a:spcPts val="0"/>
              </a:spcAft>
              <a:buFont typeface="Wingdings" panose="05000000000000000000" pitchFamily="2" charset="2"/>
              <a:buChar char="§"/>
            </a:pPr>
            <a:r>
              <a:rPr lang="en-US" sz="2000" dirty="0">
                <a:ln>
                  <a:noFill/>
                </a:ln>
                <a:solidFill>
                  <a:srgbClr val="000000"/>
                </a:solidFill>
                <a:effectLst/>
                <a:uFill>
                  <a:solidFill>
                    <a:srgbClr val="000000"/>
                  </a:solidFill>
                </a:uFill>
                <a:latin typeface="+mj-lt"/>
                <a:ea typeface="Calibri" panose="020F0502020204030204" pitchFamily="34" charset="0"/>
              </a:rPr>
              <a:t>Evaluate communication and cross-communication activities</a:t>
            </a:r>
          </a:p>
          <a:p>
            <a:pPr marL="952393" lvl="1" indent="-342900">
              <a:lnSpc>
                <a:spcPct val="115000"/>
              </a:lnSpc>
              <a:spcBef>
                <a:spcPts val="0"/>
              </a:spcBef>
              <a:spcAft>
                <a:spcPts val="0"/>
              </a:spcAft>
              <a:buFont typeface="Wingdings" panose="05000000000000000000" pitchFamily="2" charset="2"/>
              <a:buChar char="§"/>
            </a:pPr>
            <a:r>
              <a:rPr lang="en-US" sz="2000" dirty="0">
                <a:solidFill>
                  <a:srgbClr val="000000"/>
                </a:solidFill>
                <a:uFill>
                  <a:solidFill>
                    <a:srgbClr val="000000"/>
                  </a:solidFill>
                </a:uFill>
                <a:latin typeface="+mj-lt"/>
                <a:ea typeface="Calibri" panose="020F0502020204030204" pitchFamily="34" charset="0"/>
              </a:rPr>
              <a:t>Ultimately, i</a:t>
            </a:r>
            <a:r>
              <a:rPr lang="en-US" sz="2000" dirty="0">
                <a:ln>
                  <a:noFill/>
                </a:ln>
                <a:solidFill>
                  <a:srgbClr val="000000"/>
                </a:solidFill>
                <a:effectLst/>
                <a:uFill>
                  <a:solidFill>
                    <a:srgbClr val="000000"/>
                  </a:solidFill>
                </a:uFill>
                <a:latin typeface="+mj-lt"/>
                <a:ea typeface="Calibri" panose="020F0502020204030204" pitchFamily="34" charset="0"/>
              </a:rPr>
              <a:t>mplement recommended best practices.</a:t>
            </a:r>
            <a:endParaRPr lang="en-US" altLang="en-US" sz="2100" dirty="0">
              <a:ea typeface="ＭＳ Ｐゴシック" panose="020B0600070205080204" pitchFamily="34" charset="-128"/>
            </a:endParaRPr>
          </a:p>
          <a:p>
            <a:pPr lvl="1" eaLnBrk="1" hangingPunct="1"/>
            <a:r>
              <a:rPr lang="en-US" altLang="en-US" sz="2400" dirty="0">
                <a:ea typeface="ＭＳ Ｐゴシック" panose="020B0600070205080204" pitchFamily="34" charset="-128"/>
              </a:rPr>
              <a:t>Created briefing session</a:t>
            </a:r>
          </a:p>
          <a:p>
            <a:pPr lvl="1" eaLnBrk="1" hangingPunct="1"/>
            <a:r>
              <a:rPr lang="en-US" sz="2400" dirty="0">
                <a:ln>
                  <a:noFill/>
                </a:ln>
                <a:solidFill>
                  <a:srgbClr val="000000"/>
                </a:solidFill>
                <a:effectLst/>
                <a:uFill>
                  <a:solidFill>
                    <a:srgbClr val="000000"/>
                  </a:solidFill>
                </a:uFill>
                <a:latin typeface="+mj-lt"/>
                <a:ea typeface="ＭＳ Ｐゴシック" panose="020B0600070205080204" pitchFamily="34" charset="-128"/>
              </a:rPr>
              <a:t>Working on follow-on activities for best practices</a:t>
            </a:r>
            <a:endParaRPr lang="en-US" sz="2200" dirty="0">
              <a:ln>
                <a:noFill/>
              </a:ln>
              <a:solidFill>
                <a:srgbClr val="000000"/>
              </a:solidFill>
              <a:effectLst/>
              <a:uFill>
                <a:solidFill>
                  <a:srgbClr val="000000"/>
                </a:solidFill>
              </a:uFill>
              <a:latin typeface="+mj-lt"/>
              <a:ea typeface="Calibri" panose="020F0502020204030204" pitchFamily="34" charset="0"/>
            </a:endParaRPr>
          </a:p>
          <a:p>
            <a:pPr marL="260243" indent="0">
              <a:lnSpc>
                <a:spcPct val="115000"/>
              </a:lnSpc>
              <a:spcBef>
                <a:spcPts val="0"/>
              </a:spcBef>
              <a:spcAft>
                <a:spcPts val="0"/>
              </a:spcAft>
              <a:buNone/>
            </a:pPr>
            <a:endParaRPr lang="en-US" sz="2400" dirty="0">
              <a:ea typeface="ＭＳ Ｐゴシック" panose="020B0600070205080204" pitchFamily="34" charset="-128"/>
            </a:endParaRPr>
          </a:p>
          <a:p>
            <a:pPr lvl="1" eaLnBrk="1" hangingPunct="1"/>
            <a:endParaRPr lang="en-US" altLang="en-US" sz="2400" dirty="0">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BDF91BD5-07E6-40F8-BC47-E5C954AA83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852F04-5475-4761-8A34-1320355826B1}" type="slidenum">
              <a:rPr lang="en-US" altLang="en-US" smtClean="0"/>
              <a:pPr/>
              <a:t>7</a:t>
            </a:fld>
            <a:endParaRPr lang="en-US" altLang="en-US" dirty="0"/>
          </a:p>
        </p:txBody>
      </p:sp>
      <p:sp>
        <p:nvSpPr>
          <p:cNvPr id="6" name="Title 1">
            <a:extLst>
              <a:ext uri="{FF2B5EF4-FFF2-40B4-BE49-F238E27FC236}">
                <a16:creationId xmlns:a16="http://schemas.microsoft.com/office/drawing/2014/main" id="{AC8CD358-FDD5-4FAB-A004-495FFAC3B734}"/>
              </a:ext>
            </a:extLst>
          </p:cNvPr>
          <p:cNvSpPr>
            <a:spLocks noGrp="1" noChangeArrowheads="1"/>
          </p:cNvSpPr>
          <p:nvPr>
            <p:ph type="title"/>
          </p:nvPr>
        </p:nvSpPr>
        <p:spPr>
          <a:xfrm>
            <a:off x="533400" y="1337469"/>
            <a:ext cx="7543800" cy="693738"/>
          </a:xfrm>
        </p:spPr>
        <p:txBody>
          <a:bodyPr/>
          <a:lstStyle/>
          <a:p>
            <a:pPr eaLnBrk="1" hangingPunct="1"/>
            <a:r>
              <a:rPr lang="en-US" altLang="en-US" dirty="0">
                <a:ea typeface="ＭＳ Ｐゴシック" panose="020B0600070205080204" pitchFamily="34" charset="-128"/>
              </a:rPr>
              <a:t>FY23 Key Achievements (continued)</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4594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a:extLst>
              <a:ext uri="{FF2B5EF4-FFF2-40B4-BE49-F238E27FC236}">
                <a16:creationId xmlns:a16="http://schemas.microsoft.com/office/drawing/2014/main" id="{EBECCC4B-25FA-469D-B042-85A12F5AC7F4}"/>
              </a:ext>
            </a:extLst>
          </p:cNvPr>
          <p:cNvSpPr>
            <a:spLocks noGrp="1" noChangeArrowheads="1"/>
          </p:cNvSpPr>
          <p:nvPr>
            <p:ph idx="1"/>
          </p:nvPr>
        </p:nvSpPr>
        <p:spPr>
          <a:xfrm>
            <a:off x="228600" y="1685925"/>
            <a:ext cx="8763000" cy="4410075"/>
          </a:xfrm>
        </p:spPr>
        <p:txBody>
          <a:bodyPr/>
          <a:lstStyle/>
          <a:p>
            <a:pPr eaLnBrk="1" hangingPunct="1"/>
            <a:r>
              <a:rPr lang="en-US" altLang="en-US" sz="2800" dirty="0">
                <a:ea typeface="ＭＳ Ｐゴシック" panose="020B0600070205080204" pitchFamily="34" charset="-128"/>
              </a:rPr>
              <a:t>Supporting efforts to address Executive Order 14028 focused on improving critical infrastructure cybersecurity – initiatives include:</a:t>
            </a:r>
          </a:p>
          <a:p>
            <a:pPr lvl="1" eaLnBrk="1" hangingPunct="1"/>
            <a:r>
              <a:rPr lang="en-US" altLang="en-US" sz="2400" dirty="0">
                <a:ea typeface="ＭＳ Ｐゴシック" panose="020B0600070205080204" pitchFamily="34" charset="-128"/>
              </a:rPr>
              <a:t>removing barriers to threat information sharing between government and the private sector</a:t>
            </a:r>
          </a:p>
          <a:p>
            <a:pPr lvl="1" eaLnBrk="1" hangingPunct="1"/>
            <a:r>
              <a:rPr lang="en-US" altLang="en-US" sz="2400" dirty="0">
                <a:ea typeface="ＭＳ Ｐゴシック" panose="020B0600070205080204" pitchFamily="34" charset="-128"/>
              </a:rPr>
              <a:t>Modernize &amp; implement stronger cybersecurity standards</a:t>
            </a:r>
          </a:p>
          <a:p>
            <a:pPr lvl="1" eaLnBrk="1" hangingPunct="1"/>
            <a:r>
              <a:rPr lang="en-US" altLang="en-US" sz="2400" dirty="0">
                <a:ea typeface="ＭＳ Ｐゴシック" panose="020B0600070205080204" pitchFamily="34" charset="-128"/>
              </a:rPr>
              <a:t>improve software supply chain security</a:t>
            </a:r>
          </a:p>
          <a:p>
            <a:pPr lvl="1" eaLnBrk="1" hangingPunct="1"/>
            <a:r>
              <a:rPr lang="en-US" altLang="en-US" sz="2400" dirty="0">
                <a:ea typeface="ＭＳ Ｐゴシック" panose="020B0600070205080204" pitchFamily="34" charset="-128"/>
              </a:rPr>
              <a:t>establish a cybersecurity safety review board</a:t>
            </a:r>
          </a:p>
          <a:p>
            <a:pPr lvl="1" eaLnBrk="1" hangingPunct="1"/>
            <a:r>
              <a:rPr lang="en-US" altLang="en-US" sz="2400" dirty="0">
                <a:ea typeface="ＭＳ Ｐゴシック" panose="020B0600070205080204" pitchFamily="34" charset="-128"/>
              </a:rPr>
              <a:t>create a standard playbook for cyber incident response</a:t>
            </a:r>
          </a:p>
          <a:p>
            <a:pPr lvl="1" eaLnBrk="1" hangingPunct="1"/>
            <a:r>
              <a:rPr lang="en-US" altLang="en-US" sz="2400" dirty="0">
                <a:ea typeface="ＭＳ Ｐゴシック" panose="020B0600070205080204" pitchFamily="34" charset="-128"/>
              </a:rPr>
              <a:t>improve detection of cybersecurity incidents</a:t>
            </a:r>
          </a:p>
          <a:p>
            <a:pPr lvl="1" eaLnBrk="1" hangingPunct="1"/>
            <a:r>
              <a:rPr lang="en-US" altLang="en-US" sz="2400" dirty="0">
                <a:ea typeface="ＭＳ Ｐゴシック" panose="020B0600070205080204" pitchFamily="34" charset="-128"/>
              </a:rPr>
              <a:t>improve investigation and remediation efforts </a:t>
            </a:r>
          </a:p>
        </p:txBody>
      </p:sp>
      <p:sp>
        <p:nvSpPr>
          <p:cNvPr id="14340" name="Slide Number Placeholder 3">
            <a:extLst>
              <a:ext uri="{FF2B5EF4-FFF2-40B4-BE49-F238E27FC236}">
                <a16:creationId xmlns:a16="http://schemas.microsoft.com/office/drawing/2014/main" id="{58807669-F0CF-48EF-9B2F-AC2CA4EF7D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6499795-9C61-4378-B22B-E64D359FC8F2}" type="slidenum">
              <a:rPr lang="en-US" altLang="en-US" smtClean="0"/>
              <a:pPr/>
              <a:t>8</a:t>
            </a:fld>
            <a:endParaRPr lang="en-US" altLang="en-US" dirty="0"/>
          </a:p>
        </p:txBody>
      </p:sp>
      <p:sp>
        <p:nvSpPr>
          <p:cNvPr id="6" name="Title 1">
            <a:extLst>
              <a:ext uri="{FF2B5EF4-FFF2-40B4-BE49-F238E27FC236}">
                <a16:creationId xmlns:a16="http://schemas.microsoft.com/office/drawing/2014/main" id="{AF11D083-7674-4A74-AA5D-8CF1D2738774}"/>
              </a:ext>
            </a:extLst>
          </p:cNvPr>
          <p:cNvSpPr>
            <a:spLocks noGrp="1" noChangeArrowheads="1"/>
          </p:cNvSpPr>
          <p:nvPr>
            <p:ph type="title"/>
          </p:nvPr>
        </p:nvSpPr>
        <p:spPr>
          <a:xfrm>
            <a:off x="609600" y="1641809"/>
            <a:ext cx="7543800" cy="457200"/>
          </a:xfrm>
        </p:spPr>
        <p:txBody>
          <a:bodyPr/>
          <a:lstStyle/>
          <a:p>
            <a:pPr eaLnBrk="1" hangingPunct="1"/>
            <a:r>
              <a:rPr lang="en-US" altLang="en-US" dirty="0">
                <a:ea typeface="ＭＳ Ｐゴシック" panose="020B0600070205080204" pitchFamily="34" charset="-128"/>
              </a:rPr>
              <a:t>FY23 Key Achievements (continued)</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CEC66-D7A2-04F8-B056-1569830C31CD}"/>
              </a:ext>
            </a:extLst>
          </p:cNvPr>
          <p:cNvSpPr>
            <a:spLocks noGrp="1"/>
          </p:cNvSpPr>
          <p:nvPr>
            <p:ph type="title"/>
          </p:nvPr>
        </p:nvSpPr>
        <p:spPr/>
        <p:txBody>
          <a:bodyPr/>
          <a:lstStyle/>
          <a:p>
            <a:r>
              <a:rPr lang="en-US" altLang="en-US" dirty="0">
                <a:ea typeface="ＭＳ Ｐゴシック" panose="020B0600070205080204" pitchFamily="34" charset="-128"/>
              </a:rPr>
              <a:t>FY23 Key Achievements (continued)</a:t>
            </a:r>
            <a:endParaRPr lang="en-US" dirty="0"/>
          </a:p>
        </p:txBody>
      </p:sp>
      <p:sp>
        <p:nvSpPr>
          <p:cNvPr id="3" name="Content Placeholder 2">
            <a:extLst>
              <a:ext uri="{FF2B5EF4-FFF2-40B4-BE49-F238E27FC236}">
                <a16:creationId xmlns:a16="http://schemas.microsoft.com/office/drawing/2014/main" id="{0A3D249D-7110-A9E7-87E5-B282D68134DB}"/>
              </a:ext>
            </a:extLst>
          </p:cNvPr>
          <p:cNvSpPr>
            <a:spLocks noGrp="1"/>
          </p:cNvSpPr>
          <p:nvPr>
            <p:ph idx="1"/>
          </p:nvPr>
        </p:nvSpPr>
        <p:spPr/>
        <p:txBody>
          <a:bodyPr/>
          <a:lstStyle/>
          <a:p>
            <a:r>
              <a:rPr lang="en-US" sz="2800" dirty="0"/>
              <a:t>Developed training for NIST SP 800-171/ CMMC/ Cybersecurity Supply Chain Requirements</a:t>
            </a:r>
          </a:p>
          <a:p>
            <a:r>
              <a:rPr lang="en-US" sz="2800" dirty="0"/>
              <a:t>Began providing training to sites – providing initial training to Savannah River Site</a:t>
            </a:r>
          </a:p>
        </p:txBody>
      </p:sp>
      <p:sp>
        <p:nvSpPr>
          <p:cNvPr id="4" name="Slide Number Placeholder 3">
            <a:extLst>
              <a:ext uri="{FF2B5EF4-FFF2-40B4-BE49-F238E27FC236}">
                <a16:creationId xmlns:a16="http://schemas.microsoft.com/office/drawing/2014/main" id="{51CEEC66-AB1E-D151-14C2-C4EA5C8FC022}"/>
              </a:ext>
            </a:extLst>
          </p:cNvPr>
          <p:cNvSpPr>
            <a:spLocks noGrp="1"/>
          </p:cNvSpPr>
          <p:nvPr>
            <p:ph type="sldNum" sz="quarter" idx="12"/>
          </p:nvPr>
        </p:nvSpPr>
        <p:spPr/>
        <p:txBody>
          <a:bodyPr/>
          <a:lstStyle/>
          <a:p>
            <a:pPr>
              <a:defRPr/>
            </a:pPr>
            <a:fld id="{A0261E7C-38DB-41EF-8555-52DB546F0C47}" type="slidenum">
              <a:rPr lang="en-US" altLang="en-US" smtClean="0"/>
              <a:pPr>
                <a:defRPr/>
              </a:pPr>
              <a:t>9</a:t>
            </a:fld>
            <a:endParaRPr lang="en-US" altLang="en-US" dirty="0"/>
          </a:p>
        </p:txBody>
      </p:sp>
    </p:spTree>
    <p:extLst>
      <p:ext uri="{BB962C8B-B14F-4D97-AF65-F5344CB8AC3E}">
        <p14:creationId xmlns:p14="http://schemas.microsoft.com/office/powerpoint/2010/main" val="1303472655"/>
      </p:ext>
    </p:extLst>
  </p:cSld>
  <p:clrMapOvr>
    <a:masterClrMapping/>
  </p:clrMapOvr>
</p:sld>
</file>

<file path=ppt/theme/theme1.xml><?xml version="1.0" encoding="utf-8"?>
<a:theme xmlns:a="http://schemas.openxmlformats.org/drawingml/2006/main" name="EFCOG Template 3">
  <a:themeElements>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EFCOG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FCOG Template 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EFCOG Template 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EFCOG Template 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EFCOG Template 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EFCOG Template 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EFCOG Template 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EFCOG Template 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EFCOG Template 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EFCOG Template 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DC0B4A-A2AE-4A26-A9E6-0882BD054EFD}"/>
</file>

<file path=customXml/itemProps2.xml><?xml version="1.0" encoding="utf-8"?>
<ds:datastoreItem xmlns:ds="http://schemas.openxmlformats.org/officeDocument/2006/customXml" ds:itemID="{9F34AC24-BC05-4C1A-ACDE-552144A3A3D7}"/>
</file>

<file path=docProps/app.xml><?xml version="1.0" encoding="utf-8"?>
<Properties xmlns="http://schemas.openxmlformats.org/officeDocument/2006/extended-properties" xmlns:vt="http://schemas.openxmlformats.org/officeDocument/2006/docPropsVTypes">
  <Template/>
  <TotalTime>11110</TotalTime>
  <Words>2036</Words>
  <Application>Microsoft Office PowerPoint</Application>
  <PresentationFormat>On-screen Show (4:3)</PresentationFormat>
  <Paragraphs>237</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EFCOG Template 3</vt:lpstr>
      <vt:lpstr>Cybersecurity Working Group  FY2023 EFCOG  Annual Meeting</vt:lpstr>
      <vt:lpstr>Cybersecurity Working Group</vt:lpstr>
      <vt:lpstr>Supporting EFCOG Strategic Initiatives</vt:lpstr>
      <vt:lpstr>FY23 Key Achievements </vt:lpstr>
      <vt:lpstr>FY23 Key Achievements (continued) </vt:lpstr>
      <vt:lpstr>FY23 Key Achievements (continued) </vt:lpstr>
      <vt:lpstr>FY23 Key Achievements (continued) </vt:lpstr>
      <vt:lpstr>FY23 Key Achievements (continued) </vt:lpstr>
      <vt:lpstr>FY23 Key Achievements (continued)</vt:lpstr>
      <vt:lpstr>Accomplishments Dashboard Aligned with FY23 Work Plan  </vt:lpstr>
      <vt:lpstr>Accomplishments Dashboard Aligned with FY22 Work Plan  </vt:lpstr>
      <vt:lpstr>Accomplishments Dashboard Aligned with FY22 Work Plan  </vt:lpstr>
      <vt:lpstr>Accomplishments Dashboard Aligned with FY22 Work Plan  </vt:lpstr>
      <vt:lpstr>FY 2024 Upcoming Focus Areas and Planned Achievements</vt:lpstr>
      <vt:lpstr>FY 2024 Upcoming Focus Areas and Planned Achievements (Continued)</vt:lpstr>
      <vt:lpstr>More on NIST SP 800-171/ CMMC  </vt:lpstr>
      <vt:lpstr>Sources of NIST SP 800-171/CMMC Regulations</vt:lpstr>
      <vt:lpstr>Final Thoughts</vt:lpstr>
      <vt:lpstr>Final Thoughts (Cont.)</vt:lpstr>
      <vt:lpstr>Any Questions? </vt:lpstr>
    </vt:vector>
  </TitlesOfParts>
  <Company>Professional Touch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working group name) 2008 EFCOG Annual Meeting</dc:title>
  <dc:creator>Barbara Pierre</dc:creator>
  <cp:lastModifiedBy>Christine Frei</cp:lastModifiedBy>
  <cp:revision>134</cp:revision>
  <cp:lastPrinted>1601-01-01T00:00:00Z</cp:lastPrinted>
  <dcterms:created xsi:type="dcterms:W3CDTF">2008-01-28T21:55:56Z</dcterms:created>
  <dcterms:modified xsi:type="dcterms:W3CDTF">2023-06-21T10:21:10Z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