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3" r:id="rId3"/>
    <p:sldId id="270" r:id="rId4"/>
    <p:sldId id="269" r:id="rId5"/>
    <p:sldId id="288" r:id="rId6"/>
    <p:sldId id="272" r:id="rId7"/>
    <p:sldId id="286" r:id="rId8"/>
    <p:sldId id="280" r:id="rId9"/>
    <p:sldId id="283" r:id="rId10"/>
    <p:sldId id="282" r:id="rId11"/>
    <p:sldId id="284" r:id="rId12"/>
    <p:sldId id="275" r:id="rId13"/>
    <p:sldId id="278" r:id="rId14"/>
    <p:sldId id="276" r:id="rId15"/>
    <p:sldId id="281" r:id="rId16"/>
    <p:sldId id="287" r:id="rId17"/>
    <p:sldId id="279" r:id="rId18"/>
    <p:sldId id="266" r:id="rId19"/>
    <p:sldId id="265" r:id="rId20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EDB9FC-90D5-4708-B946-CD5DE7F105EA}" v="17" dt="2023-06-14T21:05:09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/>
    <p:restoredTop sz="50000"/>
  </p:normalViewPr>
  <p:slideViewPr>
    <p:cSldViewPr>
      <p:cViewPr varScale="1">
        <p:scale>
          <a:sx n="53" d="100"/>
          <a:sy n="53" d="100"/>
        </p:scale>
        <p:origin x="195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>
            <a:extLst>
              <a:ext uri="{FF2B5EF4-FFF2-40B4-BE49-F238E27FC236}">
                <a16:creationId xmlns:a16="http://schemas.microsoft.com/office/drawing/2014/main" id="{E4EBEEAB-1CA2-16BD-183E-A74F9D9E73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48" tIns="47224" rIns="94448" bIns="472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47E19134-B74E-4B0D-502B-88EFB1B322E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48" tIns="47224" rIns="94448" bIns="472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>
            <a:extLst>
              <a:ext uri="{FF2B5EF4-FFF2-40B4-BE49-F238E27FC236}">
                <a16:creationId xmlns:a16="http://schemas.microsoft.com/office/drawing/2014/main" id="{CFD4FE65-A598-D998-2613-C4EF82CD730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169"/>
            <a:ext cx="3077739" cy="46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48" tIns="47224" rIns="94448" bIns="472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3" name="Rectangle 5">
            <a:extLst>
              <a:ext uri="{FF2B5EF4-FFF2-40B4-BE49-F238E27FC236}">
                <a16:creationId xmlns:a16="http://schemas.microsoft.com/office/drawing/2014/main" id="{DAF71A59-1892-3457-EB84-AB7CAA54B27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169"/>
            <a:ext cx="3077739" cy="46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48" tIns="47224" rIns="94448" bIns="472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82A2CB5-FD69-439D-90E3-93B5C1D99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88BE7C44-FCBC-5B30-8050-4C1A12E9DB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48" tIns="47224" rIns="94448" bIns="472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209E4980-7E46-E873-DF9B-8216C883E64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48" tIns="47224" rIns="94448" bIns="472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8DD4946-8EBC-C13A-1388-1D2C331E788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0688" y="703263"/>
            <a:ext cx="6261100" cy="3522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4069" name="Rectangle 5">
            <a:extLst>
              <a:ext uri="{FF2B5EF4-FFF2-40B4-BE49-F238E27FC236}">
                <a16:creationId xmlns:a16="http://schemas.microsoft.com/office/drawing/2014/main" id="{89E6BCB6-ED6B-F163-75C3-5024370519A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404"/>
            <a:ext cx="5681980" cy="422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48" tIns="47224" rIns="94448" bIns="472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4070" name="Rectangle 6">
            <a:extLst>
              <a:ext uri="{FF2B5EF4-FFF2-40B4-BE49-F238E27FC236}">
                <a16:creationId xmlns:a16="http://schemas.microsoft.com/office/drawing/2014/main" id="{D9A89DF2-9830-E532-FB72-5E7FF83C78C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169"/>
            <a:ext cx="3077739" cy="46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48" tIns="47224" rIns="94448" bIns="472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71" name="Rectangle 7">
            <a:extLst>
              <a:ext uri="{FF2B5EF4-FFF2-40B4-BE49-F238E27FC236}">
                <a16:creationId xmlns:a16="http://schemas.microsoft.com/office/drawing/2014/main" id="{C466A8E5-0B6A-A6C0-7A08-6932E591F6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169"/>
            <a:ext cx="3077739" cy="46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48" tIns="47224" rIns="94448" bIns="472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5DBDFDC-B616-4838-9588-420DC90D1A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DF260B7-F99A-682B-A283-EEADD5147D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DD004A7-63C2-84F2-E4AE-825F2D459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26866FBA-ABD8-0004-1DA2-B87BFE6BB4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7393" indent="-29515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0605" indent="-23612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2847" indent="-23612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5088" indent="-23612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7330" indent="-236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9572" indent="-236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1814" indent="-236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14056" indent="-236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2872F3-38ED-4A31-81C6-DAA03B4CC7A8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EF1810B7-44E9-BAF4-A068-245E1FF758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E50A9A27-51BF-FCAF-1EC8-95F3DAE83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8CE9D20A-86BE-226F-5119-9AFD5F607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7393" indent="-29515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0605" indent="-23612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2847" indent="-23612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5088" indent="-23612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7330" indent="-236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9572" indent="-236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1814" indent="-236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14056" indent="-236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B0A832-299D-48BF-8FC6-2CFEE1B5852D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38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EF1810B7-44E9-BAF4-A068-245E1FF758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E50A9A27-51BF-FCAF-1EC8-95F3DAE83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8CE9D20A-86BE-226F-5119-9AFD5F607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7393" indent="-29515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0605" indent="-23612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2847" indent="-23612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25088" indent="-23612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97330" indent="-236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69572" indent="-236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1814" indent="-236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14056" indent="-236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B0A832-299D-48BF-8FC6-2CFEE1B5852D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2FADA38A-5BCB-D34F-5259-4AE7864B457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4EE17C15-4879-E7A3-1E4B-E363DA1801C3}"/>
              </a:ext>
            </a:extLst>
          </p:cNvPr>
          <p:cNvGrpSpPr>
            <a:grpSpLocks/>
          </p:cNvGrpSpPr>
          <p:nvPr/>
        </p:nvGrpSpPr>
        <p:grpSpPr bwMode="auto">
          <a:xfrm>
            <a:off x="9990138" y="2992438"/>
            <a:ext cx="1784350" cy="2189162"/>
            <a:chOff x="4704" y="1885"/>
            <a:chExt cx="843" cy="1379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94EEB0FE-E3ED-C8FC-608F-54EDB5C75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ABBCE3B7-74F9-A35E-C97A-FD229DE9A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5E4D5056-7224-DB23-CD55-5DD455D67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8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1EC42A90-2311-CB77-0D89-854F8486A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C9B6D6AD-47B7-AF2A-C9AC-E0252FB2E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C455D116-6F1D-926F-872D-E2695E55C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8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2779C906-509F-2518-115E-FE6E481E2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3C0A7FB0-FA8F-F20F-CDB8-1439A0146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71F7099B-1C27-335A-72D6-27A3438DC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241BC670-F8AD-A57D-64F1-F826D65C6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8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A2E30E76-3F7C-2F04-CAC5-F639164C8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C51928EC-164C-E2DE-29E9-29358CBD2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62E3E70F-82A5-4856-A29F-25FD06079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7" name="Oval 22">
              <a:extLst>
                <a:ext uri="{FF2B5EF4-FFF2-40B4-BE49-F238E27FC236}">
                  <a16:creationId xmlns:a16="http://schemas.microsoft.com/office/drawing/2014/main" id="{8FB677CA-D94D-69AA-6457-209E3B4FC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0D632858-830C-1416-7B1E-FAE5124DD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8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7BE50FA3-6DF7-D7C4-FB0D-DFEE455E9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CF2A9481-F915-30B1-FFCB-BE7BED65F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F1505CCB-6635-A3FB-AC36-1E60D40C5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9B75DFA4-F5E8-374C-DB99-E68C77C08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8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23" name="Oval 28">
              <a:extLst>
                <a:ext uri="{FF2B5EF4-FFF2-40B4-BE49-F238E27FC236}">
                  <a16:creationId xmlns:a16="http://schemas.microsoft.com/office/drawing/2014/main" id="{2FA1BE76-5838-01C8-4D1D-89921238A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61280521-BDA9-965B-A658-6EC10F1E4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25" name="Oval 30">
              <a:extLst>
                <a:ext uri="{FF2B5EF4-FFF2-40B4-BE49-F238E27FC236}">
                  <a16:creationId xmlns:a16="http://schemas.microsoft.com/office/drawing/2014/main" id="{8F79053F-F11C-A8B4-B920-400BD1EEC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26" name="Oval 31">
              <a:extLst>
                <a:ext uri="{FF2B5EF4-FFF2-40B4-BE49-F238E27FC236}">
                  <a16:creationId xmlns:a16="http://schemas.microsoft.com/office/drawing/2014/main" id="{24294DC7-EFAC-6794-DEFF-AFFC7111A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27" name="Oval 32">
              <a:extLst>
                <a:ext uri="{FF2B5EF4-FFF2-40B4-BE49-F238E27FC236}">
                  <a16:creationId xmlns:a16="http://schemas.microsoft.com/office/drawing/2014/main" id="{C501692E-BCC9-3EC6-908D-CCC3D1DB5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8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28" name="Oval 33">
              <a:extLst>
                <a:ext uri="{FF2B5EF4-FFF2-40B4-BE49-F238E27FC236}">
                  <a16:creationId xmlns:a16="http://schemas.microsoft.com/office/drawing/2014/main" id="{0F13D928-FE30-1DF5-B323-E198CA701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29" name="Oval 34">
              <a:extLst>
                <a:ext uri="{FF2B5EF4-FFF2-40B4-BE49-F238E27FC236}">
                  <a16:creationId xmlns:a16="http://schemas.microsoft.com/office/drawing/2014/main" id="{920483FB-D874-D7F7-7A6C-45A83F54C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30" name="Oval 35">
              <a:extLst>
                <a:ext uri="{FF2B5EF4-FFF2-40B4-BE49-F238E27FC236}">
                  <a16:creationId xmlns:a16="http://schemas.microsoft.com/office/drawing/2014/main" id="{C6C1CE8C-CA49-E4AF-D1E0-CF07EDA3B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B6E7897F-F0AE-895C-B735-5DA3CD14D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8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321536" name="Oval 37">
              <a:extLst>
                <a:ext uri="{FF2B5EF4-FFF2-40B4-BE49-F238E27FC236}">
                  <a16:creationId xmlns:a16="http://schemas.microsoft.com/office/drawing/2014/main" id="{4EC497DC-E175-84A9-1C88-F3F7A12CB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321537" name="Oval 38">
              <a:extLst>
                <a:ext uri="{FF2B5EF4-FFF2-40B4-BE49-F238E27FC236}">
                  <a16:creationId xmlns:a16="http://schemas.microsoft.com/office/drawing/2014/main" id="{BD4902A6-CFDE-AA72-2F39-2A6DAC48B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321538" name="Oval 39">
              <a:extLst>
                <a:ext uri="{FF2B5EF4-FFF2-40B4-BE49-F238E27FC236}">
                  <a16:creationId xmlns:a16="http://schemas.microsoft.com/office/drawing/2014/main" id="{50B6A318-4F78-17B8-F2C0-3D8D8B4F8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</p:grpSp>
      <p:sp>
        <p:nvSpPr>
          <p:cNvPr id="321541" name="Line 40">
            <a:extLst>
              <a:ext uri="{FF2B5EF4-FFF2-40B4-BE49-F238E27FC236}">
                <a16:creationId xmlns:a16="http://schemas.microsoft.com/office/drawing/2014/main" id="{FB5B6F43-2B77-F493-EF7B-0D18D00CEB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21542" name="Rectangle 5">
            <a:extLst>
              <a:ext uri="{FF2B5EF4-FFF2-40B4-BE49-F238E27FC236}">
                <a16:creationId xmlns:a16="http://schemas.microsoft.com/office/drawing/2014/main" id="{94CD6508-428B-D9FC-290C-E3363E2DB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1543" name="Rectangle 6">
            <a:extLst>
              <a:ext uri="{FF2B5EF4-FFF2-40B4-BE49-F238E27FC236}">
                <a16:creationId xmlns:a16="http://schemas.microsoft.com/office/drawing/2014/main" id="{6722C0EB-4CB7-EECE-DF08-2BD0B95410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1544" name="Rectangle 7">
            <a:extLst>
              <a:ext uri="{FF2B5EF4-FFF2-40B4-BE49-F238E27FC236}">
                <a16:creationId xmlns:a16="http://schemas.microsoft.com/office/drawing/2014/main" id="{6CB31C94-26DB-D86F-5D72-D56CDEF27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E69C42-53CD-4D16-99B2-826A6A3017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77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53CEFF-1C78-7FFF-1E69-3297E68BCA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53F33B-83E3-A1E2-51D4-6E7D9CAFC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7466F8B-3B5F-1122-730A-545FCDEF5B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60AA8-BE50-4564-B7B9-F814D50D2E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59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7FF868-F290-37C8-583C-FD2EA5BDD0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60D04D-AA83-8A30-3857-B287B555D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2666B8F-5A73-08AA-EFEB-E568C98D10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A0EB4-74F0-48D9-BDE1-8A37B60EB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20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F5391A-CA68-BF37-D999-2D5DA3145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ABE605-B325-7F3A-E661-D45611B16C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1A2C163-289B-6981-5676-FE5FF3DDC1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52F44-11C3-418A-AF27-D790352FB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98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72A850-1BD0-B693-8BD3-71079BE48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BA5441-FD3F-DF5E-567E-04712A7DC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AB6CFAB-E73B-5126-7C5C-30E662B4E0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186AD-3722-47E2-BA20-149027CA1E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33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7B2576-F04F-537A-3B7E-8094DA8E7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A285FF-976B-4872-734D-E6EFE8C6B8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F6C1577-5157-B6C4-B9D8-790A79EE9D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48D58-0DAF-409C-A86A-CEA280E92D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37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865B689-2F73-2E0F-CB36-9AB530D8E7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C4F9788-CD3D-1312-93C1-E63EBB1177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A0D9C10-EC6C-C55E-7CEA-326DA1EF9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7EDCB-7E44-4AF4-80FA-BFA0D3392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54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FD18AF-EE78-7570-F880-676F73C718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8693CE-FCB6-65DF-32EB-C4CA9BDFC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91FD643-7A03-60FA-0FF6-E46F9DDF6A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5B9AE-9FDD-4CC1-B8A2-579767981E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68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E7CF501-BF52-9DC7-6AFC-A9B608636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C477500-DA16-408D-AE36-C90AB45629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CDAD98E-F849-1368-4C7C-6C822BA05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0E50A-B1F8-4837-906F-28B61725F0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74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EE5925-1BA3-5146-9A72-9A8531DEA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157D4F-CF62-A2F3-0F5B-8FBE8A94E0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43B0ADD-D03E-943B-AEB2-F4B78D3BD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6AA46-A336-421E-AFB9-64C1346293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12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515D3C-DFC1-E8AD-606A-1F05E57C7B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7A6BB4-BDDD-96F0-CEE3-76B75A494E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66957EC-FF42-2561-641F-EDD1A5825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D814F-DEBF-4E8B-978A-9ED24A27CD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58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D4D3668F-8CB6-2166-57C4-71A50F998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F28E1B-13E5-CF4C-9C45-5275269AF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A15616-8C48-0716-311B-FC6B3723C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0517" name="Rectangle 5">
            <a:extLst>
              <a:ext uri="{FF2B5EF4-FFF2-40B4-BE49-F238E27FC236}">
                <a16:creationId xmlns:a16="http://schemas.microsoft.com/office/drawing/2014/main" id="{5BC0854A-7B69-C6A7-4A86-47CF38F38D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0518" name="Rectangle 6">
            <a:extLst>
              <a:ext uri="{FF2B5EF4-FFF2-40B4-BE49-F238E27FC236}">
                <a16:creationId xmlns:a16="http://schemas.microsoft.com/office/drawing/2014/main" id="{01592368-A764-870E-77E8-A4E65D068F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0519" name="Rectangle 7">
            <a:extLst>
              <a:ext uri="{FF2B5EF4-FFF2-40B4-BE49-F238E27FC236}">
                <a16:creationId xmlns:a16="http://schemas.microsoft.com/office/drawing/2014/main" id="{7F339CE5-38BD-8883-A1E6-255FDE4788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48753C84-C69B-4F2F-841A-BDB2F8BC3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8C6DF8A6-1A44-7B5A-5EB4-56BFFC8389EB}"/>
              </a:ext>
            </a:extLst>
          </p:cNvPr>
          <p:cNvGrpSpPr>
            <a:grpSpLocks/>
          </p:cNvGrpSpPr>
          <p:nvPr/>
        </p:nvGrpSpPr>
        <p:grpSpPr bwMode="auto">
          <a:xfrm>
            <a:off x="10871200" y="152400"/>
            <a:ext cx="1055688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9C2108EE-32BE-014E-A5CA-EDF79A293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EDC6F2FD-BDBE-AC43-A771-D6AEB8D3E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55681165-E2D5-1375-0D16-8ED78E1A1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222FBAE5-2E1C-2D4E-9241-18497265D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54F01A48-FF8D-5EE7-B9AE-13F310D8A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C9A30AC1-5894-D9DC-76CC-939BBCFB1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B4BF5603-C7C5-3F3F-857E-2A64A3C5B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B773C358-2CF6-84B1-B847-A0D92B12D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670489BF-C081-1E97-309C-4FC69F865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B069A3F0-0B5A-7D3C-BA25-224EA51B2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E70D4439-C888-18FB-9D8F-6AEEF1021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6B3917D7-4442-B16D-DF54-212305D2F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0D68B5CF-11E1-6934-0D92-11DD195A1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BD504EC6-2682-9673-DEA2-258F65BF6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2410C4E8-20E2-8D00-10F7-BD4B3A3A2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C699FD22-312B-5D04-16A9-7FBB2FBB2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F69AC392-1D6D-912C-71AE-B46865382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1FC874CC-5066-07F5-0801-85428D8C9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3714DCF0-E09E-F34C-23DD-3B15DAE14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84340C83-A1D2-94D2-E12D-800C813F4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D2015A47-A09F-AA4C-1A17-739B923A4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43E45713-AF19-E360-9554-DD4B7EEA4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B15710D1-3D57-0FBF-63EC-FF369EE2B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E6FABCCE-0DD7-70E2-04A1-26AC0375D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1C7B38DC-56DC-97B8-119D-067231D09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BF2F07FE-85A1-D3FD-CA3D-90FB29918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642F35CF-C177-7C23-CCCF-72FEE8740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CA1BEB5A-4F21-6C6B-F37D-44194ABB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51478B65-0A25-2525-CE32-A98BC1058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A4E4F17D-0111-40EA-26DA-E82167C41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3A3FB035-3626-D361-313B-A8C372009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ea typeface="ＭＳ Ｐゴシック" charset="0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667BDD0-1210-BBE5-14D3-EA9440AE32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0688" y="466725"/>
            <a:ext cx="9042400" cy="21336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Waste Management Working Group</a:t>
            </a:r>
            <a:br>
              <a:rPr lang="en-US" altLang="en-US" sz="3200" dirty="0">
                <a:ea typeface="ＭＳ Ｐゴシック" panose="020B0600070205080204" pitchFamily="34" charset="-128"/>
              </a:rPr>
            </a:br>
            <a:r>
              <a:rPr lang="en-US" altLang="en-US" sz="3200" dirty="0">
                <a:ea typeface="ＭＳ Ｐゴシック" panose="020B0600070205080204" pitchFamily="34" charset="-128"/>
              </a:rPr>
              <a:t> FY2023 EFCOG </a:t>
            </a:r>
            <a:br>
              <a:rPr lang="en-US" altLang="en-US" sz="3200" dirty="0">
                <a:ea typeface="ＭＳ Ｐゴシック" panose="020B0600070205080204" pitchFamily="34" charset="-128"/>
              </a:rPr>
            </a:br>
            <a:r>
              <a:rPr lang="en-US" altLang="en-US" sz="3200" dirty="0">
                <a:ea typeface="ＭＳ Ｐゴシック" panose="020B0600070205080204" pitchFamily="34" charset="-128"/>
              </a:rPr>
              <a:t>Annual Meeting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B3EAE72-1998-1334-5655-134B697BF5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31888" y="3049588"/>
            <a:ext cx="8331200" cy="23622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Renee Echols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Firewater Associates, LLC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Working Group Chair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June 21, 2023</a:t>
            </a:r>
          </a:p>
          <a:p>
            <a:pPr eaLnBrk="1" hangingPunct="1"/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pic>
        <p:nvPicPr>
          <p:cNvPr id="5124" name="Picture 4" descr="EFCOG (color)">
            <a:extLst>
              <a:ext uri="{FF2B5EF4-FFF2-40B4-BE49-F238E27FC236}">
                <a16:creationId xmlns:a16="http://schemas.microsoft.com/office/drawing/2014/main" id="{46AC289F-6499-6B34-785B-361EE7799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225675"/>
            <a:ext cx="1371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BFD198A-2671-0D47-0EE6-5BA2F36AA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FY23 Key Achievements</a:t>
            </a:r>
            <a:br>
              <a:rPr lang="en-US" altLang="en-US" sz="3600">
                <a:ea typeface="ＭＳ Ｐゴシック" panose="020B0600070205080204" pitchFamily="34" charset="-128"/>
              </a:rPr>
            </a:b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F733E022-8912-3AC7-1EB1-58FC7CB4A8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23168"/>
            <a:ext cx="10972800" cy="4720431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ea typeface="ＭＳ Ｐゴシック" panose="020B0600070205080204" pitchFamily="34" charset="-128"/>
              </a:rPr>
              <a:t>TRU Waste Subgroup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Developed Process Improvement for Remote Size Reduction: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Evaluated/recommended proper tooling (electro-hydraulic cutting) for use in hot cells to maximize waste loading, minimize airborne contamination, and reduce filter changes.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To be published in WMWG library and Subgroup Site this FY.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Collaborating with CCP and CBFO on Point-of-Generation characterization policies and processes (e.g., cellulose rags and nitric acid). Goal is to help avoid non-compliances.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Support CBFO on procurement process for SCAs for restart of RH TRU acceptance. 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D96A2E0-1D96-9366-50E3-8D5D44CC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228D42-91A0-48D9-AE79-BE0C73E7CC44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126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BFD198A-2671-0D47-0EE6-5BA2F36AA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 wrap="square" anchor="b">
            <a:normAutofit/>
          </a:bodyPr>
          <a:lstStyle/>
          <a:p>
            <a:pPr eaLnBrk="1" hangingPunct="1"/>
            <a:r>
              <a:rPr lang="en-US" altLang="en-US"/>
              <a:t>FY23 Key Achievements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CA7555-DC63-08BE-A625-5CE314FB3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63" r="-2" b="2095"/>
          <a:stretch/>
        </p:blipFill>
        <p:spPr>
          <a:xfrm>
            <a:off x="609600" y="1719263"/>
            <a:ext cx="5384800" cy="4411662"/>
          </a:xfrm>
          <a:prstGeom prst="rect">
            <a:avLst/>
          </a:prstGeom>
          <a:noFill/>
        </p:spPr>
      </p:pic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F733E022-8912-3AC7-1EB1-58FC7CB4A8B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 wrap="square" anchor="t">
            <a:normAutofit/>
          </a:bodyPr>
          <a:lstStyle/>
          <a:p>
            <a:pPr eaLnBrk="1" hangingPunct="1"/>
            <a:r>
              <a:rPr lang="en-US" altLang="en-US" b="1" i="1" dirty="0"/>
              <a:t>TRU Waste Subgroup</a:t>
            </a:r>
          </a:p>
          <a:p>
            <a:pPr lvl="1" eaLnBrk="1" hangingPunct="1"/>
            <a:r>
              <a:rPr lang="en-US" altLang="en-US" sz="2800" dirty="0"/>
              <a:t>Hosted SCA loading event in April at ANL (included CCP/DOE).</a:t>
            </a:r>
          </a:p>
          <a:p>
            <a:pPr lvl="1" eaLnBrk="1" hangingPunct="1"/>
            <a:r>
              <a:rPr lang="en-US" altLang="en-US" sz="2800" dirty="0"/>
              <a:t>Review of SCA loading operations.</a:t>
            </a:r>
          </a:p>
          <a:p>
            <a:pPr lvl="1" eaLnBrk="1" hangingPunct="1"/>
            <a:r>
              <a:rPr lang="en-US" altLang="en-US" sz="2800" dirty="0"/>
              <a:t>Used to reduce RH TRU at ANL by 40%.</a:t>
            </a:r>
          </a:p>
          <a:p>
            <a:pPr lvl="1" eaLnBrk="1" hangingPunct="1"/>
            <a:endParaRPr lang="en-US" altLang="en-US" sz="2800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D96A2E0-1D96-9366-50E3-8D5D44CC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fld id="{C3228D42-91A0-48D9-AE79-BE0C73E7CC44}" type="slidenum">
              <a:rPr lang="en-US" altLang="en-US"/>
              <a:pPr>
                <a:spcAft>
                  <a:spcPts val="600"/>
                </a:spcAft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239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BFD198A-2671-0D47-0EE6-5BA2F36AA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FY23 Key Achievements</a:t>
            </a:r>
            <a:br>
              <a:rPr lang="en-US" altLang="en-US" sz="3600">
                <a:ea typeface="ＭＳ Ｐゴシック" panose="020B0600070205080204" pitchFamily="34" charset="-128"/>
              </a:rPr>
            </a:b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F733E022-8912-3AC7-1EB1-58FC7CB4A8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>
                <a:ea typeface="ＭＳ Ｐゴシック" panose="020B0600070205080204" pitchFamily="34" charset="-128"/>
              </a:rPr>
              <a:t>Packaging &amp; Transportation Subgroup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Working with EM4.24 on evaluating blocking/bracing for RAM packages due to new truck auto braking: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Newer auto braking systems has resulted in shifting of loads with standard blocking/bracing (including shipments to NNSS).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Some sites are going beyond standard load securement requirements to address this issue (future best practice).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D96A2E0-1D96-9366-50E3-8D5D44CC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228D42-91A0-48D9-AE79-BE0C73E7CC44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BFD198A-2671-0D47-0EE6-5BA2F36AA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FY23 Key Achievements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F733E022-8912-3AC7-1EB1-58FC7CB4A8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6072" y="1432878"/>
            <a:ext cx="10972800" cy="4510722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ea typeface="ＭＳ Ｐゴシック" panose="020B0600070205080204" pitchFamily="34" charset="-128"/>
              </a:rPr>
              <a:t>Packaging &amp; Transportation Subgroup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Working with NNSS on DOT vs DOE fixed survey requirements for exclusive shipments.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WMWG has previously worked this issue and issued a white paper, but inconsistent requirements persist.   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Work with MCEP carriers to communicate EPA PCB registration requirements.   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EPA has identified carriers from 2 regions hauling PCB wastes without being registered.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D96A2E0-1D96-9366-50E3-8D5D44CC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228D42-91A0-48D9-AE79-BE0C73E7CC44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85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BFD198A-2671-0D47-0EE6-5BA2F36AA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FY23 Key Achievements</a:t>
            </a:r>
            <a:br>
              <a:rPr lang="en-US" altLang="en-US" sz="3600">
                <a:ea typeface="ＭＳ Ｐゴシック" panose="020B0600070205080204" pitchFamily="34" charset="-128"/>
              </a:rPr>
            </a:b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F733E022-8912-3AC7-1EB1-58FC7CB4A8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223168"/>
            <a:ext cx="10972800" cy="4796631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ea typeface="ＭＳ Ｐゴシック" panose="020B0600070205080204" pitchFamily="34" charset="-128"/>
              </a:rPr>
              <a:t>Decontamination &amp; Decommissioning Subgroup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Develop best practices/lessons learned: </a:t>
            </a:r>
          </a:p>
          <a:p>
            <a:pPr lvl="2">
              <a:spcBef>
                <a:spcPts val="600"/>
              </a:spcBef>
            </a:pPr>
            <a:r>
              <a:rPr lang="en-US" sz="2800" dirty="0"/>
              <a:t>Mentoring opportunities/knowledge capture</a:t>
            </a:r>
          </a:p>
          <a:p>
            <a:pPr lvl="2">
              <a:spcBef>
                <a:spcPts val="600"/>
              </a:spcBef>
            </a:pPr>
            <a:r>
              <a:rPr lang="en-US" sz="2800" dirty="0"/>
              <a:t>Characterization processes</a:t>
            </a:r>
          </a:p>
          <a:p>
            <a:pPr lvl="2">
              <a:spcBef>
                <a:spcPts val="600"/>
              </a:spcBef>
            </a:pPr>
            <a:r>
              <a:rPr lang="en-US" sz="2800" dirty="0"/>
              <a:t>Federal and local constraints</a:t>
            </a:r>
          </a:p>
          <a:p>
            <a:pPr lvl="2">
              <a:spcBef>
                <a:spcPts val="600"/>
              </a:spcBef>
            </a:pPr>
            <a:r>
              <a:rPr lang="en-US" sz="2800" dirty="0"/>
              <a:t>Execution and delivery models</a:t>
            </a:r>
          </a:p>
          <a:p>
            <a:pPr lvl="2">
              <a:spcBef>
                <a:spcPts val="600"/>
              </a:spcBef>
            </a:pPr>
            <a:r>
              <a:rPr lang="en-US" sz="2800" dirty="0"/>
              <a:t>Site challenges</a:t>
            </a:r>
          </a:p>
          <a:p>
            <a:pPr lvl="2">
              <a:spcBef>
                <a:spcPts val="600"/>
              </a:spcBef>
            </a:pPr>
            <a:r>
              <a:rPr lang="en-US" sz="2800" dirty="0"/>
              <a:t>Resource loading / staffing / supply chain</a:t>
            </a:r>
          </a:p>
          <a:p>
            <a:pPr marL="342900" lvl="1" indent="0">
              <a:spcBef>
                <a:spcPts val="600"/>
              </a:spcBef>
              <a:buNone/>
            </a:pPr>
            <a:endParaRPr lang="en-US" sz="1400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D96A2E0-1D96-9366-50E3-8D5D44CC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228D42-91A0-48D9-AE79-BE0C73E7CC44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090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BFD198A-2671-0D47-0EE6-5BA2F36AA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FY23 Key Achievements</a:t>
            </a:r>
            <a:br>
              <a:rPr lang="en-US" altLang="en-US" sz="3600">
                <a:ea typeface="ＭＳ Ｐゴシック" panose="020B0600070205080204" pitchFamily="34" charset="-128"/>
              </a:rPr>
            </a:b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F733E022-8912-3AC7-1EB1-58FC7CB4A8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223168"/>
            <a:ext cx="10972800" cy="5025232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ea typeface="ＭＳ Ｐゴシック" panose="020B0600070205080204" pitchFamily="34" charset="-128"/>
              </a:rPr>
              <a:t>Decontamination &amp; Decommissioning Subgroup</a:t>
            </a:r>
          </a:p>
          <a:p>
            <a:pPr lvl="1">
              <a:spcBef>
                <a:spcPts val="600"/>
              </a:spcBef>
            </a:pPr>
            <a:r>
              <a:rPr lang="en-US" sz="3200" dirty="0"/>
              <a:t>Increase coordination between D&amp;D and waste management organizations on:</a:t>
            </a:r>
          </a:p>
          <a:p>
            <a:pPr lvl="2">
              <a:spcBef>
                <a:spcPts val="600"/>
              </a:spcBef>
            </a:pPr>
            <a:r>
              <a:rPr lang="en-US" sz="2900" dirty="0"/>
              <a:t>High concentration mercury &amp; beryllium waste removal, packaging &amp; disposal</a:t>
            </a:r>
          </a:p>
          <a:p>
            <a:pPr lvl="2">
              <a:spcBef>
                <a:spcPts val="600"/>
              </a:spcBef>
            </a:pPr>
            <a:r>
              <a:rPr lang="en-US" sz="2900" dirty="0"/>
              <a:t>Other complex waste streams (PFAS, Hg/PCB/Rad combined, high activity wastes)</a:t>
            </a:r>
          </a:p>
          <a:p>
            <a:pPr lvl="1">
              <a:spcBef>
                <a:spcPts val="600"/>
              </a:spcBef>
            </a:pPr>
            <a:r>
              <a:rPr lang="en-US" sz="3200" dirty="0"/>
              <a:t>White paper being developed on end state D&amp;D considerations for facility design.  Includes information sharing with UK NDA (LLNL).</a:t>
            </a:r>
          </a:p>
          <a:p>
            <a:pPr lvl="1">
              <a:spcBef>
                <a:spcPts val="600"/>
              </a:spcBef>
            </a:pPr>
            <a:endParaRPr lang="en-US" sz="3200" dirty="0"/>
          </a:p>
          <a:p>
            <a:pPr marL="342900" lvl="1" indent="0">
              <a:spcBef>
                <a:spcPts val="600"/>
              </a:spcBef>
              <a:buNone/>
            </a:pPr>
            <a:endParaRPr lang="en-US" sz="1400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D96A2E0-1D96-9366-50E3-8D5D44CC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228D42-91A0-48D9-AE79-BE0C73E7CC44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621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BFD198A-2671-0D47-0EE6-5BA2F36AA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 wrap="square" anchor="b">
            <a:normAutofit/>
          </a:bodyPr>
          <a:lstStyle/>
          <a:p>
            <a:pPr eaLnBrk="1" hangingPunct="1"/>
            <a:r>
              <a:rPr lang="en-US" altLang="en-US"/>
              <a:t>FY23 Key Achievements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FB40B0-315A-613E-6AE3-7A9471F673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30" r="10195" b="-2"/>
          <a:stretch/>
        </p:blipFill>
        <p:spPr>
          <a:xfrm>
            <a:off x="609600" y="1719263"/>
            <a:ext cx="5384800" cy="4411662"/>
          </a:xfrm>
          <a:prstGeom prst="rect">
            <a:avLst/>
          </a:prstGeom>
          <a:noFill/>
        </p:spPr>
      </p:pic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F733E022-8912-3AC7-1EB1-58FC7CB4A8B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 wrap="square" anchor="t">
            <a:normAutofit/>
          </a:bodyPr>
          <a:lstStyle/>
          <a:p>
            <a:pPr eaLnBrk="1" hangingPunct="1"/>
            <a:r>
              <a:rPr lang="en-US" altLang="en-US" b="1" i="1" dirty="0"/>
              <a:t>Decontamination &amp; Decommissioning Subgroup</a:t>
            </a:r>
          </a:p>
          <a:p>
            <a:pPr lvl="2">
              <a:spcBef>
                <a:spcPts val="600"/>
              </a:spcBef>
            </a:pPr>
            <a:r>
              <a:rPr lang="en-US" sz="2800" dirty="0"/>
              <a:t>Capture and share D&amp;D lessons learned and technology applications by UCOR for Y-12 cleanup.</a:t>
            </a:r>
          </a:p>
          <a:p>
            <a:pPr marL="342900" lvl="1" indent="0">
              <a:spcBef>
                <a:spcPts val="600"/>
              </a:spcBef>
              <a:buNone/>
            </a:pPr>
            <a:endParaRPr lang="en-US" sz="2800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D96A2E0-1D96-9366-50E3-8D5D44CC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fld id="{C3228D42-91A0-48D9-AE79-BE0C73E7CC44}" type="slidenum">
              <a:rPr lang="en-US" altLang="en-US"/>
              <a:pPr>
                <a:spcAft>
                  <a:spcPts val="600"/>
                </a:spcAft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364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9F1A44B-680C-449B-E773-678427B3F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FY 2024 Upcoming Focus Areas and Planned Achievements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A4C4D640-B809-82AB-CC5D-F33A422EB7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Continue support to EM and NNSA specifically on challenging and TRU waste streams, 435.1 training and LFRG.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Collaborate on standardized Hazardous Commodity Order Checklist (transportation order checklist) with MCEP carriers.</a:t>
            </a:r>
          </a:p>
          <a:p>
            <a:r>
              <a:rPr lang="en-US" sz="2800" dirty="0">
                <a:solidFill>
                  <a:srgbClr val="000000"/>
                </a:solidFill>
                <a:ea typeface="MS PGothic" panose="020B0600070205080204" pitchFamily="34" charset="-128"/>
              </a:rPr>
              <a:t>Begin participation in NNSA’s Waste Management Community of Practice for consistency and information sharing.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Complete report and recommended solutions on DOE vs DOT transportation limits.</a:t>
            </a:r>
          </a:p>
          <a:p>
            <a:endParaRPr lang="en-US" sz="32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20A6F5D8-1F91-06C5-89B5-33BB1CE7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04FC81-B265-4F6D-8F64-E82777524FE0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170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9F1A44B-680C-449B-E773-678427B3F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FY 2024 Upcoming Focus Areas and Planned Achievements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A4C4D640-B809-82AB-CC5D-F33A422EB7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24140"/>
            <a:ext cx="10972800" cy="477666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Issue additional TRU waste minimization process improvements/lessons learned.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Continue CBFO support on procurement process for SCAs for restart of RH TRU acceptance.</a:t>
            </a:r>
          </a:p>
          <a:p>
            <a:r>
              <a:rPr lang="en-US" sz="2800" dirty="0"/>
              <a:t>Issue white paper that considers end state D&amp;D as part of facility design.</a:t>
            </a:r>
          </a:p>
          <a:p>
            <a:r>
              <a:rPr lang="en-US" sz="2800" dirty="0"/>
              <a:t>Issue a Best Practice on need for increased blocking and bracing to prevent load shifts.</a:t>
            </a:r>
          </a:p>
          <a:p>
            <a:r>
              <a:rPr lang="en-US" sz="2800" dirty="0"/>
              <a:t>Support EM’s efforts on disposition for surface contaminated nickel.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20A6F5D8-1F91-06C5-89B5-33BB1CE7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04FC81-B265-4F6D-8F64-E82777524FE0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DFAA840-EAF8-F5BA-569B-C9E581E72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Issues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655B0EBF-240F-E8CF-F14B-5051D7D8F0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10058400" cy="44116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High demand for waste containers and limited manufacturers may facilitate work with other WGs (Project Delivery, Safety[QA], or Supply Chain Task Team).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Hanford and Los Alamos are working together on ways to expedite the commercial Grade Dedication Process.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Difficult to get NNSA HQ involvement in WG meetings on consistent basis. For field offices, intermittent EM field office staff attendance but none from NNSA.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36DBDB8-D0D6-E781-187B-72568105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D45D83-B10E-4645-A080-B95FDAFF87BA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5A7161F-9AB7-D33F-1A89-FDB3880E5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Waste Management Working Group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9302F1A9-7765-EAE6-9CEC-6B4FA1A108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WMWG Leadership: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Renee Echols, Chair, Firewater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Tammy Monday, Vice Chair,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AvanTech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Jeff England, Secretary, NAC International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DOE Liaisons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Betsy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Forinash</a:t>
            </a:r>
            <a:r>
              <a:rPr lang="en-US" altLang="en-US" sz="2000" dirty="0">
                <a:ea typeface="ＭＳ Ｐゴシック" panose="020B0600070205080204" pitchFamily="34" charset="-128"/>
              </a:rPr>
              <a:t>, EM 4.2, Deputy Asst Security Waste and Materials Management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Doug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Tonkay</a:t>
            </a:r>
            <a:r>
              <a:rPr lang="en-US" altLang="en-US" sz="2000" dirty="0">
                <a:ea typeface="ＭＳ Ｐゴシック" panose="020B0600070205080204" pitchFamily="34" charset="-128"/>
              </a:rPr>
              <a:t>, EM 4.22, Office of Waste Disposal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Justin Marble, EM 4.21, National TRU Program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Julia Schenk, EM 4.24, Packaging &amp; Transportation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Ahmad Al-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Daouk</a:t>
            </a:r>
            <a:r>
              <a:rPr lang="en-US" altLang="en-US" sz="2000" dirty="0">
                <a:ea typeface="ＭＳ Ｐゴシック" panose="020B0600070205080204" pitchFamily="34" charset="-128"/>
              </a:rPr>
              <a:t>, NNSA NA-ESH, Associate Administrator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EFCOG Sponsoring Director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Billy Morrison, Veolia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C9881B1A-12E7-5ACD-A7BD-6A977CAB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C71796-08C6-4E6F-9DD3-95EB09EADEAA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5A7161F-9AB7-D33F-1A89-FDB3880E5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WMWG Subgroups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9302F1A9-7765-EAE6-9CEC-6B4FA1A108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Subgroups: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Challenging Waste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Tammy Monday, Chair, </a:t>
            </a:r>
            <a:r>
              <a:rPr lang="en-US" altLang="en-US" dirty="0" err="1">
                <a:ea typeface="ＭＳ Ｐゴシック" panose="020B0600070205080204" pitchFamily="34" charset="-128"/>
              </a:rPr>
              <a:t>AvanTech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Decontamination &amp; Decommissioning</a:t>
            </a:r>
          </a:p>
          <a:p>
            <a:pPr lvl="2"/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Brant Hancock, Chair, Lawrence Livermore National Lab (new)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Packaging &amp; Transportation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Paul Jones, Chair, Perma-Fix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Transuranic Waste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Dan Pancake, Chair, Argonne National Lab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C9881B1A-12E7-5ACD-A7BD-6A977CAB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C71796-08C6-4E6F-9DD3-95EB09EADEAA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12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A24FCD0-5614-19E2-4335-CCFE5E3726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WMWG Strategic Initiatives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4C68A22D-4B66-FBCF-1C33-D9033A872F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24140"/>
            <a:ext cx="10972800" cy="4411662"/>
          </a:xfrm>
        </p:spPr>
        <p:txBody>
          <a:bodyPr/>
          <a:lstStyle/>
          <a:p>
            <a:pPr marL="806450" marR="0" lvl="1" indent="-347663" defTabSz="914400" rtl="0" eaLnBrk="0" fontAlgn="base" latinLnBrk="0" hangingPunc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669999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Times New Roman" panose="02020603050405020304" pitchFamily="18" charset="0"/>
              </a:rPr>
              <a:t>Provide technical expertise for challenging waste streams – specific focus on reactive metals and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Times New Roman" panose="02020603050405020304" pitchFamily="18" charset="0"/>
              </a:rPr>
              <a:t>Poly-fluorinated Alkyl Substances (PFAS). </a:t>
            </a:r>
          </a:p>
          <a:p>
            <a:pPr marL="806450" marR="0" lvl="1" indent="-347663" defTabSz="914400" rtl="0" eaLnBrk="0" fontAlgn="base" latinLnBrk="0" hangingPunc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669999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Times New Roman" panose="02020603050405020304" pitchFamily="18" charset="0"/>
              </a:rPr>
              <a:t>Develop lessons-learned/best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Times New Roman" panose="02020603050405020304" pitchFamily="18" charset="0"/>
              </a:rPr>
              <a:t>practicesprocess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Times New Roman" panose="02020603050405020304" pitchFamily="18" charset="0"/>
              </a:rPr>
              <a:t> improvement for TRU Waste generation to effectively utilize WIPP.</a:t>
            </a:r>
          </a:p>
          <a:p>
            <a:pPr marL="806450" marR="0" lvl="1" indent="-347663" defTabSz="914400" rtl="0" eaLnBrk="0" fontAlgn="base" latinLnBrk="0" hangingPunc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669999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Times New Roman" panose="02020603050405020304" pitchFamily="18" charset="0"/>
              </a:rPr>
              <a:t>Improve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Times New Roman" panose="02020603050405020304" pitchFamily="18" charset="0"/>
              </a:rPr>
              <a:t> best practice sharing between D&amp;D and WM organizations to ensure waste generated complies with O 435.1 and </a:t>
            </a:r>
            <a:r>
              <a:rPr lang="en-US" altLang="en-US" sz="280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Times New Roman" panose="02020603050405020304" pitchFamily="18" charset="0"/>
              </a:rPr>
              <a:t>is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Times New Roman" panose="02020603050405020304" pitchFamily="18" charset="0"/>
              </a:rPr>
              <a:t>managed efficiently (avoid reinventing processes).</a:t>
            </a:r>
          </a:p>
          <a:p>
            <a:pPr marL="806450" marR="0" lvl="1" indent="-347663" algn="just" defTabSz="914400" rtl="0" eaLnBrk="0" fontAlgn="base" latinLnBrk="0" hangingPunc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669999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8787" marR="0" lvl="1" indent="0" algn="just" defTabSz="914400" rtl="0" eaLnBrk="0" fontAlgn="base" latinLnBrk="0" hangingPunc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669999"/>
              </a:buClr>
              <a:buSzPct val="70000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4487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344487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86E6BCC-D32B-3FCA-53A8-68063377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7990C1-BCB3-4CDE-986D-B65A718B1B7E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A24FCD0-5614-19E2-4335-CCFE5E3726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WMWG Strategic Initiatives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4C68A22D-4B66-FBCF-1C33-D9033A872F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06450" marR="0" lvl="1" indent="-347663" defTabSz="914400" rtl="0" eaLnBrk="0" fontAlgn="base" latinLnBrk="0" hangingPunc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669999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Times New Roman" panose="02020603050405020304" pitchFamily="18" charset="0"/>
              </a:rPr>
              <a:t>Provide technical comment to the latest DOE Order 435.1 revision.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806450" marR="0" lvl="1" indent="-347663" defTabSz="914400" rtl="0" eaLnBrk="0" fontAlgn="base" latinLnBrk="0" hangingPunc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669999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Times New Roman" panose="02020603050405020304" pitchFamily="18" charset="0"/>
              </a:rPr>
              <a:t>Provide technical support for Packaging &amp; Transportation to improve process consistency and share risk mitigation strategies. </a:t>
            </a:r>
          </a:p>
          <a:p>
            <a:pPr marL="806450" marR="0" lvl="1" indent="-347663" defTabSz="914400" rtl="0" eaLnBrk="0" fontAlgn="base" latinLnBrk="0" hangingPunc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669999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Times New Roman" panose="02020603050405020304" pitchFamily="18" charset="0"/>
              </a:rPr>
              <a:t>Maintain forum for NNSS disposal requirements and issues.</a:t>
            </a:r>
          </a:p>
          <a:p>
            <a:pPr marL="806450" marR="0" lvl="1" indent="-347663" algn="just" defTabSz="914400" rtl="0" eaLnBrk="0" fontAlgn="base" latinLnBrk="0" hangingPunc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669999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8787" marR="0" lvl="1" indent="0" algn="just" defTabSz="914400" rtl="0" eaLnBrk="0" fontAlgn="base" latinLnBrk="0" hangingPunc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669999"/>
              </a:buClr>
              <a:buSzPct val="70000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44487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344487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86E6BCC-D32B-3FCA-53A8-68063377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7990C1-BCB3-4CDE-986D-B65A718B1B7E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54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BFD198A-2671-0D47-0EE6-5BA2F36AA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FY23 Key Achievements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F733E022-8912-3AC7-1EB1-58FC7CB4A8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27188"/>
            <a:ext cx="10972800" cy="4411662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ea typeface="ＭＳ Ｐゴシック" panose="020B0600070205080204" pitchFamily="34" charset="-128"/>
              </a:rPr>
              <a:t>Challenging Waste Subgroup</a:t>
            </a:r>
          </a:p>
          <a:p>
            <a:pPr lvl="1">
              <a:defRPr/>
            </a:pPr>
            <a:r>
              <a:rPr lang="en-US" sz="2800" dirty="0">
                <a:solidFill>
                  <a:srgbClr val="000000"/>
                </a:solidFill>
                <a:ea typeface="MS PGothic" panose="020B0600070205080204" pitchFamily="34" charset="-128"/>
              </a:rPr>
              <a:t>Created a forum for information sharing for reactive metals (e.g., sodium) challenges and disposition strategies.</a:t>
            </a:r>
          </a:p>
          <a:p>
            <a:pPr lvl="1">
              <a:defRPr/>
            </a:pPr>
            <a:r>
              <a:rPr lang="en-US" sz="2800" dirty="0">
                <a:solidFill>
                  <a:srgbClr val="000000"/>
                </a:solidFill>
                <a:ea typeface="MS PGothic" panose="020B0600070205080204" pitchFamily="34" charset="-128"/>
              </a:rPr>
              <a:t>At WM23 - annual WMWG meeting -BEA-Idaho, UCOR-Oak Ridge, and </a:t>
            </a:r>
            <a:r>
              <a:rPr lang="en-US" sz="2800" dirty="0" err="1">
                <a:solidFill>
                  <a:srgbClr val="000000"/>
                </a:solidFill>
                <a:ea typeface="MS PGothic" panose="020B0600070205080204" pitchFamily="34" charset="-128"/>
              </a:rPr>
              <a:t>CPCo</a:t>
            </a:r>
            <a:r>
              <a:rPr lang="en-US" sz="2800" dirty="0">
                <a:solidFill>
                  <a:srgbClr val="000000"/>
                </a:solidFill>
                <a:ea typeface="MS PGothic" panose="020B0600070205080204" pitchFamily="34" charset="-128"/>
              </a:rPr>
              <a:t> – Hanford shared progress on sodium disposition strategies and inventories. Subgroup has aided BEA-Idaho to make significant progress (next slide).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At Radwaste Summit (June) - workshop - sites discussed challenges, updates on PFAS, and technology providers shared latest innovations for treatment.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D96A2E0-1D96-9366-50E3-8D5D44CC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228D42-91A0-48D9-AE79-BE0C73E7CC44}" type="slidenum">
              <a:rPr lang="en-US" altLang="en-US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0558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BA92-53CD-E393-99C2-66AC958A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FY23 Key Achievements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27D83-1523-2686-3339-9635AF82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52F44-11C3-418A-AF27-D790352FBA1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" name="Picture 2" descr="Graphical user interface, website">
            <a:extLst>
              <a:ext uri="{FF2B5EF4-FFF2-40B4-BE49-F238E27FC236}">
                <a16:creationId xmlns:a16="http://schemas.microsoft.com/office/drawing/2014/main" id="{B8CE8692-C419-C156-7510-4A48C17B43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17638"/>
            <a:ext cx="9905999" cy="481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56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BFD198A-2671-0D47-0EE6-5BA2F36AA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FY23 Key Achievements</a:t>
            </a:r>
            <a:br>
              <a:rPr lang="en-US" altLang="en-US" sz="3600">
                <a:ea typeface="ＭＳ Ｐゴシック" panose="020B0600070205080204" pitchFamily="34" charset="-128"/>
              </a:rPr>
            </a:b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F733E022-8912-3AC7-1EB1-58FC7CB4A8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8744" y="1630236"/>
            <a:ext cx="10972800" cy="4411662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ea typeface="ＭＳ Ｐゴシック" panose="020B0600070205080204" pitchFamily="34" charset="-128"/>
              </a:rPr>
              <a:t>Challenging Waste Subgroup</a:t>
            </a:r>
          </a:p>
          <a:p>
            <a:pPr lvl="1">
              <a:defRPr/>
            </a:pPr>
            <a:r>
              <a:rPr lang="en-US" sz="2800" dirty="0">
                <a:solidFill>
                  <a:srgbClr val="000000"/>
                </a:solidFill>
                <a:ea typeface="MS PGothic" panose="020B0600070205080204" pitchFamily="34" charset="-128"/>
              </a:rPr>
              <a:t>Provide DOE EM and EHSS with technical expertise and support related to PFAS roadmap initiatives.</a:t>
            </a:r>
          </a:p>
          <a:p>
            <a:pPr lvl="1">
              <a:defRPr/>
            </a:pPr>
            <a:r>
              <a:rPr lang="en-US" sz="2800" dirty="0">
                <a:solidFill>
                  <a:srgbClr val="000000"/>
                </a:solidFill>
                <a:ea typeface="MS PGothic" panose="020B0600070205080204" pitchFamily="34" charset="-128"/>
              </a:rPr>
              <a:t>Provide information sharing on rapidly changing characterization methodologies/laboratory analyses/regulatory limits for PFAS chemicals.</a:t>
            </a:r>
          </a:p>
          <a:p>
            <a:pPr lvl="1">
              <a:defRPr/>
            </a:pPr>
            <a:r>
              <a:rPr lang="en-US" sz="2800" dirty="0">
                <a:solidFill>
                  <a:srgbClr val="000000"/>
                </a:solidFill>
                <a:ea typeface="MS PGothic" panose="020B0600070205080204" pitchFamily="34" charset="-128"/>
              </a:rPr>
              <a:t>Provide a forum for DOE sites to maintain updated information on existing and new industry capabilities.</a:t>
            </a: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D96A2E0-1D96-9366-50E3-8D5D44CC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228D42-91A0-48D9-AE79-BE0C73E7CC44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93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BFD198A-2671-0D47-0EE6-5BA2F36AA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FY23 Key Achievements</a:t>
            </a:r>
            <a:br>
              <a:rPr lang="en-US" altLang="en-US" sz="3600">
                <a:ea typeface="ＭＳ Ｐゴシック" panose="020B0600070205080204" pitchFamily="34" charset="-128"/>
              </a:rPr>
            </a:b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F733E022-8912-3AC7-1EB1-58FC7CB4A8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>
                <a:ea typeface="ＭＳ Ｐゴシック" panose="020B0600070205080204" pitchFamily="34" charset="-128"/>
              </a:rPr>
              <a:t>TRU Waste Subgroup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Developed Waste Minimization resource library to capture best practices/lessons learned/process improvements:</a:t>
            </a:r>
          </a:p>
          <a:p>
            <a:pPr lvl="2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Life cycle planning for TRU generation (e.g., filter changes, media use).</a:t>
            </a:r>
          </a:p>
          <a:p>
            <a:pPr lvl="2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Volume reduction (size reduction and compaction) to improve waste loading</a:t>
            </a:r>
          </a:p>
          <a:p>
            <a:pPr lvl="2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Shielded Container Assemblies (SCAs) to take advantage of CH TRU disposal.</a:t>
            </a:r>
          </a:p>
          <a:p>
            <a:pPr lvl="2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Appropriate characterization/hazardous waste designation.</a:t>
            </a:r>
          </a:p>
          <a:p>
            <a:pPr lvl="2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Remote size reduction. 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D96A2E0-1D96-9366-50E3-8D5D44CC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228D42-91A0-48D9-AE79-BE0C73E7CC44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001845"/>
      </p:ext>
    </p:extLst>
  </p:cSld>
  <p:clrMapOvr>
    <a:masterClrMapping/>
  </p:clrMapOvr>
</p:sld>
</file>

<file path=ppt/theme/theme1.xml><?xml version="1.0" encoding="utf-8"?>
<a:theme xmlns:a="http://schemas.openxmlformats.org/drawingml/2006/main" name="EFCOG Template 3">
  <a:themeElements>
    <a:clrScheme name="EFCOG Template 3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EFCOG Template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FCOG Template 3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COG Template 3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COG Template 3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COG Template 3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COG Template 3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COG Template 3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COG Template 3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COG Template 3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COG Template 3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FCOG Template 3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25756FC81AF488F6C711D74014336" ma:contentTypeVersion="16" ma:contentTypeDescription="Create a new document." ma:contentTypeScope="" ma:versionID="115c8eb666173d07c303936edca33c94">
  <xsd:schema xmlns:xsd="http://www.w3.org/2001/XMLSchema" xmlns:xs="http://www.w3.org/2001/XMLSchema" xmlns:p="http://schemas.microsoft.com/office/2006/metadata/properties" xmlns:ns2="ea60b319-9d9b-4050-a2da-fb9886bc818d" xmlns:ns3="696b1dda-5637-4d41-9abe-79af3c04e813" targetNamespace="http://schemas.microsoft.com/office/2006/metadata/properties" ma:root="true" ma:fieldsID="7fa3eeb103c686ca40f2c85658618079" ns2:_="" ns3:_="">
    <xsd:import namespace="ea60b319-9d9b-4050-a2da-fb9886bc818d"/>
    <xsd:import namespace="696b1dda-5637-4d41-9abe-79af3c04e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0b319-9d9b-4050-a2da-fb9886bc8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7bc148-599b-4d76-8813-ec10777390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b1dda-5637-4d41-9abe-79af3c04e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be8c3d-43cf-406e-8e09-773fdef5d4f6}" ma:internalName="TaxCatchAll" ma:showField="CatchAllData" ma:web="696b1dda-5637-4d41-9abe-79af3c04e8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B68982-F599-4038-9901-0DBC31312B8D}"/>
</file>

<file path=customXml/itemProps2.xml><?xml version="1.0" encoding="utf-8"?>
<ds:datastoreItem xmlns:ds="http://schemas.openxmlformats.org/officeDocument/2006/customXml" ds:itemID="{C0F96479-2DF8-495F-BA73-6B21C9A5440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3384</TotalTime>
  <Words>1133</Words>
  <Application>Microsoft Office PowerPoint</Application>
  <PresentationFormat>Widescreen</PresentationFormat>
  <Paragraphs>137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Wingdings</vt:lpstr>
      <vt:lpstr>EFCOG Template 3</vt:lpstr>
      <vt:lpstr>Waste Management Working Group  FY2023 EFCOG  Annual Meeting</vt:lpstr>
      <vt:lpstr>Waste Management Working Group</vt:lpstr>
      <vt:lpstr>WMWG Subgroups</vt:lpstr>
      <vt:lpstr>WMWG Strategic Initiatives</vt:lpstr>
      <vt:lpstr>WMWG Strategic Initiatives</vt:lpstr>
      <vt:lpstr>FY23 Key Achievements </vt:lpstr>
      <vt:lpstr>FY23 Key Achievements</vt:lpstr>
      <vt:lpstr>FY23 Key Achievements </vt:lpstr>
      <vt:lpstr>FY23 Key Achievements </vt:lpstr>
      <vt:lpstr>FY23 Key Achievements </vt:lpstr>
      <vt:lpstr>FY23 Key Achievements </vt:lpstr>
      <vt:lpstr>FY23 Key Achievements </vt:lpstr>
      <vt:lpstr>FY23 Key Achievements </vt:lpstr>
      <vt:lpstr>FY23 Key Achievements </vt:lpstr>
      <vt:lpstr>FY23 Key Achievements </vt:lpstr>
      <vt:lpstr>FY23 Key Achievements </vt:lpstr>
      <vt:lpstr>FY 2024 Upcoming Focus Areas and Planned Achievements</vt:lpstr>
      <vt:lpstr>FY 2024 Upcoming Focus Areas and Planned Achievements</vt:lpstr>
      <vt:lpstr>Issues</vt:lpstr>
    </vt:vector>
  </TitlesOfParts>
  <Company>Professional Touch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(insert working group name) 2008 EFCOG Annual Meeting</dc:title>
  <dc:creator>Barbara Pierre</dc:creator>
  <cp:lastModifiedBy>Renee Echols</cp:lastModifiedBy>
  <cp:revision>74</cp:revision>
  <cp:lastPrinted>2023-06-14T13:44:59Z</cp:lastPrinted>
  <dcterms:created xsi:type="dcterms:W3CDTF">2008-01-28T21:55:56Z</dcterms:created>
  <dcterms:modified xsi:type="dcterms:W3CDTF">2023-06-15T11:45:29Z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