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style1.xml" ContentType="application/vnd.ms-office.chart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2.xml" ContentType="application/vnd.ms-office.chartcolor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804" r:id="rId12"/>
    <p:sldId id="805" r:id="rId13"/>
    <p:sldId id="886" r:id="rId14"/>
    <p:sldId id="266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A7B3F-C637-453D-BB3A-558DC3D9D968}" v="5" dt="2023-06-07T12:58:48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6582" autoAdjust="0"/>
  </p:normalViewPr>
  <p:slideViewPr>
    <p:cSldViewPr>
      <p:cViewPr varScale="1">
        <p:scale>
          <a:sx n="62" d="100"/>
          <a:sy n="62" d="100"/>
        </p:scale>
        <p:origin x="828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2022" y="78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ramali\Dropbox%20(ASU)\ASU\Research\DOE%20Project\Workshops\QUALTRICS\Performance%20Workshops\20211027-ALL%20results-performance-p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ramali\Dropbox%20(ASU)\ASU\Research\DOE%20Project\Workshops\QUALTRICS\Performance%20Workshops\20211115-ALL%20results-perform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05971082354946"/>
          <c:y val="3.8065429321334832E-2"/>
          <c:w val="0.83967994520180567"/>
          <c:h val="0.619046494188226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0.86956521739130432</c:v>
                </c:pt>
                <c:pt idx="1">
                  <c:v>0.83720930232558144</c:v>
                </c:pt>
                <c:pt idx="2">
                  <c:v>0.81578947368421051</c:v>
                </c:pt>
                <c:pt idx="3">
                  <c:v>0.83333333333333337</c:v>
                </c:pt>
                <c:pt idx="4">
                  <c:v>0.91304347826086951</c:v>
                </c:pt>
                <c:pt idx="5">
                  <c:v>0.88235294117647056</c:v>
                </c:pt>
                <c:pt idx="6">
                  <c:v>0.9375</c:v>
                </c:pt>
                <c:pt idx="7">
                  <c:v>0.89473684210526316</c:v>
                </c:pt>
                <c:pt idx="8">
                  <c:v>0.9</c:v>
                </c:pt>
                <c:pt idx="9">
                  <c:v>0.92307692307692313</c:v>
                </c:pt>
                <c:pt idx="10">
                  <c:v>0.94444444444444442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93-49FB-8B4A-6712E7242A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</c:v>
                </c:pt>
              </c:strCache>
            </c:strRef>
          </c:tx>
          <c:spPr>
            <a:ln w="76200">
              <a:prstDash val="sysDash"/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0.54347826086956519</c:v>
                </c:pt>
                <c:pt idx="1">
                  <c:v>0.62790697674418605</c:v>
                </c:pt>
                <c:pt idx="2">
                  <c:v>0.71052631578947367</c:v>
                </c:pt>
                <c:pt idx="3">
                  <c:v>0.75</c:v>
                </c:pt>
                <c:pt idx="4">
                  <c:v>0.82608695652173914</c:v>
                </c:pt>
                <c:pt idx="5">
                  <c:v>0.82352941176470584</c:v>
                </c:pt>
                <c:pt idx="6">
                  <c:v>0.75</c:v>
                </c:pt>
                <c:pt idx="7">
                  <c:v>0.73684210526315785</c:v>
                </c:pt>
                <c:pt idx="8">
                  <c:v>0.8</c:v>
                </c:pt>
                <c:pt idx="9">
                  <c:v>0.76923076923076927</c:v>
                </c:pt>
                <c:pt idx="10">
                  <c:v>0.88888888888888884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93-49FB-8B4A-6712E7242A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DOE Target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FY10-12</c:v>
                </c:pt>
                <c:pt idx="1">
                  <c:v>FY11-13</c:v>
                </c:pt>
                <c:pt idx="2">
                  <c:v>FY12-14</c:v>
                </c:pt>
                <c:pt idx="3">
                  <c:v>FY13-15</c:v>
                </c:pt>
                <c:pt idx="4">
                  <c:v>FY14-16</c:v>
                </c:pt>
                <c:pt idx="5">
                  <c:v>FY15-17</c:v>
                </c:pt>
                <c:pt idx="6">
                  <c:v>FY16-18</c:v>
                </c:pt>
                <c:pt idx="7">
                  <c:v>FY17-19</c:v>
                </c:pt>
                <c:pt idx="8">
                  <c:v>FY18-20</c:v>
                </c:pt>
                <c:pt idx="9">
                  <c:v>FY19-21</c:v>
                </c:pt>
                <c:pt idx="10">
                  <c:v>FY20-22</c:v>
                </c:pt>
              </c:strCache>
            </c:strRef>
          </c:cat>
          <c:val>
            <c:numRef>
              <c:f>Sheet1!$D$2:$D$12</c:f>
            </c:numRef>
          </c:val>
          <c:smooth val="0"/>
          <c:extLst>
            <c:ext xmlns:c16="http://schemas.microsoft.com/office/drawing/2014/chart" uri="{C3380CC4-5D6E-409C-BE32-E72D297353CC}">
              <c16:uniqueId val="{00000002-3893-49FB-8B4A-6712E7242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412296"/>
        <c:axId val="402411904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Total No. Projects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46</c:v>
                      </c:pt>
                      <c:pt idx="1">
                        <c:v>43</c:v>
                      </c:pt>
                      <c:pt idx="2">
                        <c:v>38</c:v>
                      </c:pt>
                      <c:pt idx="3">
                        <c:v>36</c:v>
                      </c:pt>
                      <c:pt idx="4">
                        <c:v>23</c:v>
                      </c:pt>
                      <c:pt idx="5">
                        <c:v>17</c:v>
                      </c:pt>
                      <c:pt idx="6">
                        <c:v>16</c:v>
                      </c:pt>
                      <c:pt idx="7">
                        <c:v>19</c:v>
                      </c:pt>
                      <c:pt idx="8">
                        <c:v>20</c:v>
                      </c:pt>
                      <c:pt idx="9">
                        <c:v>13</c:v>
                      </c:pt>
                      <c:pt idx="10">
                        <c:v>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893-49FB-8B4A-6712E7242A1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No. DOE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40</c:v>
                      </c:pt>
                      <c:pt idx="1">
                        <c:v>36</c:v>
                      </c:pt>
                      <c:pt idx="2">
                        <c:v>31</c:v>
                      </c:pt>
                      <c:pt idx="3">
                        <c:v>30</c:v>
                      </c:pt>
                      <c:pt idx="4">
                        <c:v>21</c:v>
                      </c:pt>
                      <c:pt idx="5">
                        <c:v>15</c:v>
                      </c:pt>
                      <c:pt idx="6">
                        <c:v>15</c:v>
                      </c:pt>
                      <c:pt idx="7">
                        <c:v>17</c:v>
                      </c:pt>
                      <c:pt idx="8">
                        <c:v>18</c:v>
                      </c:pt>
                      <c:pt idx="9">
                        <c:v>12</c:v>
                      </c:pt>
                      <c:pt idx="10">
                        <c:v>17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893-49FB-8B4A-6712E7242A1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No. PMI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FY10-12</c:v>
                      </c:pt>
                      <c:pt idx="1">
                        <c:v>FY11-13</c:v>
                      </c:pt>
                      <c:pt idx="2">
                        <c:v>FY12-14</c:v>
                      </c:pt>
                      <c:pt idx="3">
                        <c:v>FY13-15</c:v>
                      </c:pt>
                      <c:pt idx="4">
                        <c:v>FY14-16</c:v>
                      </c:pt>
                      <c:pt idx="5">
                        <c:v>FY15-17</c:v>
                      </c:pt>
                      <c:pt idx="6">
                        <c:v>FY16-18</c:v>
                      </c:pt>
                      <c:pt idx="7">
                        <c:v>FY17-19</c:v>
                      </c:pt>
                      <c:pt idx="8">
                        <c:v>FY18-20</c:v>
                      </c:pt>
                      <c:pt idx="9">
                        <c:v>FY19-21</c:v>
                      </c:pt>
                      <c:pt idx="10">
                        <c:v>FY20-22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25</c:v>
                      </c:pt>
                      <c:pt idx="1">
                        <c:v>27</c:v>
                      </c:pt>
                      <c:pt idx="2">
                        <c:v>27</c:v>
                      </c:pt>
                      <c:pt idx="3">
                        <c:v>27</c:v>
                      </c:pt>
                      <c:pt idx="4">
                        <c:v>19</c:v>
                      </c:pt>
                      <c:pt idx="5">
                        <c:v>14</c:v>
                      </c:pt>
                      <c:pt idx="6">
                        <c:v>12</c:v>
                      </c:pt>
                      <c:pt idx="7">
                        <c:v>14</c:v>
                      </c:pt>
                      <c:pt idx="8">
                        <c:v>16</c:v>
                      </c:pt>
                      <c:pt idx="9">
                        <c:v>10</c:v>
                      </c:pt>
                      <c:pt idx="10">
                        <c:v>16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893-49FB-8B4A-6712E7242A15}"/>
                  </c:ext>
                </c:extLst>
              </c15:ser>
            </c15:filteredLineSeries>
          </c:ext>
        </c:extLst>
      </c:lineChart>
      <c:catAx>
        <c:axId val="40241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402411904"/>
        <c:crosses val="autoZero"/>
        <c:auto val="1"/>
        <c:lblAlgn val="ctr"/>
        <c:lblOffset val="100"/>
        <c:noMultiLvlLbl val="0"/>
      </c:catAx>
      <c:valAx>
        <c:axId val="402411904"/>
        <c:scaling>
          <c:orientation val="minMax"/>
          <c:max val="1.05"/>
          <c:min val="0.3000000000000000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>
                    <a:latin typeface="Calibri" panose="020F0502020204030204" pitchFamily="34" charset="0"/>
                  </a:defRPr>
                </a:pPr>
                <a:r>
                  <a:rPr lang="en-US" sz="2000">
                    <a:latin typeface="Calibri" panose="020F0502020204030204" pitchFamily="34" charset="0"/>
                  </a:rPr>
                  <a:t>Percent Success</a:t>
                </a:r>
              </a:p>
            </c:rich>
          </c:tx>
          <c:layout>
            <c:manualLayout>
              <c:xMode val="edge"/>
              <c:yMode val="edge"/>
              <c:x val="9.2340750700558964E-3"/>
              <c:y val="0.21068559215213459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alibri" panose="020F0502020204030204" pitchFamily="34" charset="0"/>
              </a:defRPr>
            </a:pPr>
            <a:endParaRPr lang="en-US"/>
          </a:p>
        </c:txPr>
        <c:crossAx val="402412296"/>
        <c:crosses val="autoZero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700" b="1"/>
            </a:pPr>
            <a:endParaRPr lang="en-US"/>
          </a:p>
        </c:txPr>
      </c:dTable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>
                <a:solidFill>
                  <a:schemeClr val="tx1"/>
                </a:solidFill>
              </a:rPr>
              <a:t>February 2020</a:t>
            </a:r>
          </a:p>
        </c:rich>
      </c:tx>
      <c:layout>
        <c:manualLayout>
          <c:xMode val="edge"/>
          <c:yMode val="edge"/>
          <c:x val="0.20012022066441407"/>
          <c:y val="0.106480820846130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67071231769439"/>
          <c:y val="0.22681707877541868"/>
          <c:w val="0.84838626764660285"/>
          <c:h val="0.70216109591385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B0-45F9-8F4F-DEA4B7EA0C7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B0-45F9-8F4F-DEA4B7EA0C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BB0-45F9-8F4F-DEA4B7EA0C7C}"/>
              </c:ext>
            </c:extLst>
          </c:dPt>
          <c:dLbls>
            <c:dLbl>
              <c:idx val="1"/>
              <c:layout>
                <c:manualLayout>
                  <c:x val="-0.28565449776806323"/>
                  <c:y val="4.8604901470785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611667910783491E-2"/>
                      <c:h val="6.89727806815191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BB0-45F9-8F4F-DEA4B7EA0C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Yellow</c:v>
                </c:pt>
                <c:pt idx="1">
                  <c:v>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B0-45F9-8F4F-DEA4B7EA0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1561120"/>
        <c:axId val="1141563088"/>
      </c:barChart>
      <c:catAx>
        <c:axId val="11415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1563088"/>
        <c:crosses val="autoZero"/>
        <c:auto val="1"/>
        <c:lblAlgn val="ctr"/>
        <c:lblOffset val="100"/>
        <c:noMultiLvlLbl val="0"/>
      </c:catAx>
      <c:valAx>
        <c:axId val="1141563088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156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December</a:t>
            </a:r>
            <a:r>
              <a:rPr lang="en-US" sz="3200" b="1" baseline="0" dirty="0">
                <a:solidFill>
                  <a:schemeClr val="tx1"/>
                </a:solidFill>
              </a:rPr>
              <a:t> 2022</a:t>
            </a:r>
            <a:endParaRPr lang="en-US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765506492329737"/>
          <c:y val="5.05281082495093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80839540018791"/>
          <c:y val="0.13771475689315793"/>
          <c:w val="0.85709084289095216"/>
          <c:h val="0.79268914282856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8A-4631-8A62-B2C9E8CD56C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8A-4631-8A62-B2C9E8CD56C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F8A-4631-8A62-B2C9E8CD56C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8A-4631-8A62-B2C9E8CD56C5}"/>
                </c:ext>
              </c:extLst>
            </c:dLbl>
            <c:dLbl>
              <c:idx val="1"/>
              <c:layout>
                <c:manualLayout>
                  <c:x val="-1.8193938098067701E-3"/>
                  <c:y val="0.11392451407274841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F8A-4631-8A62-B2C9E8CD56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Yellow</c:v>
                </c:pt>
                <c:pt idx="1">
                  <c:v>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8A-4631-8A62-B2C9E8CD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7466992"/>
        <c:axId val="1127465024"/>
      </c:barChart>
      <c:catAx>
        <c:axId val="112746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465024"/>
        <c:crosses val="autoZero"/>
        <c:auto val="1"/>
        <c:lblAlgn val="ctr"/>
        <c:lblOffset val="100"/>
        <c:noMultiLvlLbl val="0"/>
      </c:catAx>
      <c:valAx>
        <c:axId val="1127465024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46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Maturity and Environment Matrix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534177943741178E-2"/>
          <c:y val="7.4019284390266657E-2"/>
          <c:w val="0.90116463315269213"/>
          <c:h val="0.82963460501039199"/>
        </c:manualLayout>
      </c:layout>
      <c:scatterChart>
        <c:scatterStyle val="lineMarker"/>
        <c:varyColors val="0"/>
        <c:ser>
          <c:idx val="0"/>
          <c:order val="0"/>
          <c:tx>
            <c:v>Contractor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alpha val="98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noFill/>
                <a:ln w="2540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44B-4468-B268-9161B2BCCE3E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B44B-4468-B268-9161B2BCCE3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4B-4468-B268-9161B2BCCE3E}"/>
                </c:ext>
              </c:extLst>
            </c:dLbl>
            <c:dLbl>
              <c:idx val="1"/>
              <c:layout>
                <c:manualLayout>
                  <c:x val="-6.4069559006577279E-3"/>
                  <c:y val="4.8418959622242123E-2"/>
                </c:manualLayout>
              </c:layout>
              <c:tx>
                <c:rich>
                  <a:bodyPr/>
                  <a:lstStyle/>
                  <a:p>
                    <a:fld id="{0C6D85C3-8721-4896-BE6A-B70B5724D56B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89EC8553-7625-4773-AF3C-608414D8D495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51A96446-48D6-4D29-8AC4-583DCA76380C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44B-4468-B268-9161B2BCCE3E}"/>
                </c:ext>
              </c:extLst>
            </c:dLbl>
            <c:dLbl>
              <c:idx val="2"/>
              <c:layout>
                <c:manualLayout>
                  <c:x val="1.1375680640956128E-2"/>
                  <c:y val="-1.3464313687574598E-3"/>
                </c:manualLayout>
              </c:layout>
              <c:tx>
                <c:rich>
                  <a:bodyPr/>
                  <a:lstStyle/>
                  <a:p>
                    <a:fld id="{49BB6EEA-E00E-48B5-B182-D63BD744E942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AED9C3DD-3BA4-4C82-8D8A-D7AD46734E97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974B3093-DF9E-4F22-B6F8-F2FC28F54FF2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44B-4468-B268-9161B2BCCE3E}"/>
                </c:ext>
              </c:extLst>
            </c:dLbl>
            <c:dLbl>
              <c:idx val="3"/>
              <c:layout>
                <c:manualLayout>
                  <c:x val="-7.1124274921381278E-2"/>
                  <c:y val="-2.5606929899757401E-2"/>
                </c:manualLayout>
              </c:layout>
              <c:tx>
                <c:rich>
                  <a:bodyPr/>
                  <a:lstStyle/>
                  <a:p>
                    <a:fld id="{F4DE4366-9193-40E3-BB56-4CD7CE5897F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F10FDDA-3B41-4776-B971-B281042F6AA2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DCA14835-27A8-475E-9C92-A3102750EA4A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44B-4468-B268-9161B2BCCE3E}"/>
                </c:ext>
              </c:extLst>
            </c:dLbl>
            <c:dLbl>
              <c:idx val="4"/>
              <c:layout>
                <c:manualLayout>
                  <c:x val="-8.2089994695181023E-2"/>
                  <c:y val="3.7051422554881627E-2"/>
                </c:manualLayout>
              </c:layout>
              <c:tx>
                <c:rich>
                  <a:bodyPr/>
                  <a:lstStyle/>
                  <a:p>
                    <a:fld id="{8FC3F943-18E3-4551-A1E0-AEB7ABE1AA1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836D3A34-4BC6-44CD-8555-715BDE4DBB4C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51CE0307-5DC7-4DE8-8C93-F9E6F961896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44B-4468-B268-9161B2BCCE3E}"/>
                </c:ext>
              </c:extLst>
            </c:dLbl>
            <c:dLbl>
              <c:idx val="5"/>
              <c:layout>
                <c:manualLayout>
                  <c:x val="-2.0160306084592794E-2"/>
                  <c:y val="2.4221585496783247E-2"/>
                </c:manualLayout>
              </c:layout>
              <c:tx>
                <c:rich>
                  <a:bodyPr/>
                  <a:lstStyle/>
                  <a:p>
                    <a:fld id="{1621A4D0-79DA-4C8D-9292-1791005C916D}" type="CELLRANGE">
                      <a:rPr lang="en-US" baseline="0"/>
                      <a:pPr/>
                      <a:t>[CELLRANGE]</a:t>
                    </a:fld>
                    <a:r>
                      <a:rPr lang="en-US" baseline="0" dirty="0"/>
                      <a:t>, (</a:t>
                    </a:r>
                    <a:fld id="{42EC3DEA-B9FA-4EF5-8BA7-D42E799FA624}" type="XVALUE">
                      <a:rPr lang="en-US" baseline="0"/>
                      <a:pPr/>
                      <a:t>[X VALUE]</a:t>
                    </a:fld>
                    <a:r>
                      <a:rPr lang="en-US" baseline="0" dirty="0"/>
                      <a:t>, </a:t>
                    </a:r>
                    <a:fld id="{68F5F725-FA79-421D-AF13-F579317CF098}" type="YVALUE">
                      <a:rPr lang="en-US" baseline="0"/>
                      <a:pPr/>
                      <a:t>[Y VALUE]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44B-4468-B268-9161B2BCCE3E}"/>
                </c:ext>
              </c:extLst>
            </c:dLbl>
            <c:dLbl>
              <c:idx val="6"/>
              <c:layout>
                <c:manualLayout>
                  <c:x val="-2.5467292149907946E-2"/>
                  <c:y val="-3.2613500649118034E-2"/>
                </c:manualLayout>
              </c:layout>
              <c:tx>
                <c:rich>
                  <a:bodyPr/>
                  <a:lstStyle/>
                  <a:p>
                    <a:fld id="{45E68CBB-965C-40D4-93FD-18AF3292A2C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A35E19F0-4A47-44FC-8253-D7DCE2D0313C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D2C65F13-02B0-46DE-ADE0-F8CD4AC502AA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44B-4468-B268-9161B2BCCE3E}"/>
                </c:ext>
              </c:extLst>
            </c:dLbl>
            <c:dLbl>
              <c:idx val="7"/>
              <c:layout>
                <c:manualLayout>
                  <c:x val="-2.2176224008986986E-3"/>
                  <c:y val="2.9847892059653793E-2"/>
                </c:manualLayout>
              </c:layout>
              <c:tx>
                <c:rich>
                  <a:bodyPr/>
                  <a:lstStyle/>
                  <a:p>
                    <a:fld id="{752C3325-E7F0-4D8D-A3F5-7D2A15FEF63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3B4D8E92-889D-4EE6-8545-644008F85735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C40ED639-A73F-4E40-9069-E7B4BE8F359F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B44B-4468-B268-9161B2BCCE3E}"/>
                </c:ext>
              </c:extLst>
            </c:dLbl>
            <c:dLbl>
              <c:idx val="8"/>
              <c:layout>
                <c:manualLayout>
                  <c:x val="-3.0379537267220806E-2"/>
                  <c:y val="-2.673166602490698E-2"/>
                </c:manualLayout>
              </c:layout>
              <c:tx>
                <c:rich>
                  <a:bodyPr/>
                  <a:lstStyle/>
                  <a:p>
                    <a:fld id="{7E1F70DC-5EC2-4948-A147-F580AB0E160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D38DC1E-5F68-4694-87EC-F56864321C9D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DA4928B0-EDA7-489E-B963-A59A75EDB5B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44B-4468-B268-9161B2BCCE3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4B-4468-B268-9161B2BCCE3E}"/>
                </c:ext>
              </c:extLst>
            </c:dLbl>
            <c:dLbl>
              <c:idx val="10"/>
              <c:layout>
                <c:manualLayout>
                  <c:x val="-7.8441111307585978E-2"/>
                  <c:y val="-5.0945100579297561E-2"/>
                </c:manualLayout>
              </c:layout>
              <c:tx>
                <c:rich>
                  <a:bodyPr/>
                  <a:lstStyle/>
                  <a:p>
                    <a:fld id="{EF0A2428-92E5-4756-A81D-716D245DAA3D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5F42887E-7923-4BF8-B944-E6815977E1F3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417E52DB-494C-47C1-8D2C-E7945C880B6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B44B-4468-B268-9161B2BCCE3E}"/>
                </c:ext>
              </c:extLst>
            </c:dLbl>
            <c:dLbl>
              <c:idx val="11"/>
              <c:layout>
                <c:manualLayout>
                  <c:x val="-0.10181603372894109"/>
                  <c:y val="2.3987983593769507E-2"/>
                </c:manualLayout>
              </c:layout>
              <c:tx>
                <c:rich>
                  <a:bodyPr/>
                  <a:lstStyle/>
                  <a:p>
                    <a:fld id="{E8B413A9-7DE4-4E53-A88D-7CBDD9B8B38E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08E96311-C3E7-4EFE-8DE5-888CEDFE543C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C1DDF868-D50B-4B8F-B6C8-E02E8B6660F6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B44B-4468-B268-9161B2BCCE3E}"/>
                </c:ext>
              </c:extLst>
            </c:dLbl>
            <c:dLbl>
              <c:idx val="12"/>
              <c:layout>
                <c:manualLayout>
                  <c:x val="-3.5193400527708148E-2"/>
                  <c:y val="4.4353138838234274E-2"/>
                </c:manualLayout>
              </c:layout>
              <c:tx>
                <c:rich>
                  <a:bodyPr/>
                  <a:lstStyle/>
                  <a:p>
                    <a:fld id="{B278AC52-014D-4D47-ACC3-41A4E6BC8578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FD33519B-85D7-432F-BF30-ECA77E81A398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5A2C5433-41D0-4CB0-BD5B-972658A78F57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B44B-4468-B268-9161B2BCCE3E}"/>
                </c:ext>
              </c:extLst>
            </c:dLbl>
            <c:dLbl>
              <c:idx val="13"/>
              <c:layout>
                <c:manualLayout>
                  <c:x val="5.4656105569367381E-3"/>
                  <c:y val="2.4022219986033063E-3"/>
                </c:manualLayout>
              </c:layout>
              <c:tx>
                <c:rich>
                  <a:bodyPr/>
                  <a:lstStyle/>
                  <a:p>
                    <a:fld id="{6A4B1EAC-9D97-4914-85E9-1C5F0FAA27E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DEA856B-95C6-41FA-8457-3C31CD6A87FD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1A6CC969-DB97-488E-A5E0-6AC6FDE7664D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B44B-4468-B268-9161B2BCCE3E}"/>
                </c:ext>
              </c:extLst>
            </c:dLbl>
            <c:dLbl>
              <c:idx val="14"/>
              <c:layout>
                <c:manualLayout>
                  <c:x val="-8.2266301917016792E-3"/>
                  <c:y val="3.73269359828644E-2"/>
                </c:manualLayout>
              </c:layout>
              <c:tx>
                <c:rich>
                  <a:bodyPr/>
                  <a:lstStyle/>
                  <a:p>
                    <a:fld id="{85557549-7831-4907-912E-97C9D54F698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4AB6B6A-AF01-4311-88CF-55E16E678994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4E654D05-EBEA-4750-8025-E64E1E5347A0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44B-4468-B268-9161B2BCCE3E}"/>
                </c:ext>
              </c:extLst>
            </c:dLbl>
            <c:dLbl>
              <c:idx val="15"/>
              <c:layout>
                <c:manualLayout>
                  <c:x val="-5.0169112777679624E-2"/>
                  <c:y val="-3.2710319264761228E-2"/>
                </c:manualLayout>
              </c:layout>
              <c:tx>
                <c:rich>
                  <a:bodyPr/>
                  <a:lstStyle/>
                  <a:p>
                    <a:fld id="{1FB8949F-DF8F-4F58-9A59-4836AF60186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5A2DC53-D6B0-437E-B901-DE0478474055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CE4DD5AB-F8C4-4748-AFDD-91F637A7D469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44B-4468-B268-9161B2BCCE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Matrix!$C$6:$C$21</c:f>
              <c:numCache>
                <c:formatCode>0</c:formatCode>
                <c:ptCount val="16"/>
                <c:pt idx="0">
                  <c:v>711</c:v>
                </c:pt>
                <c:pt idx="1">
                  <c:v>823</c:v>
                </c:pt>
                <c:pt idx="2">
                  <c:v>858</c:v>
                </c:pt>
                <c:pt idx="3">
                  <c:v>570</c:v>
                </c:pt>
                <c:pt idx="4">
                  <c:v>544</c:v>
                </c:pt>
                <c:pt idx="5">
                  <c:v>730</c:v>
                </c:pt>
                <c:pt idx="6">
                  <c:v>816</c:v>
                </c:pt>
                <c:pt idx="7">
                  <c:v>857</c:v>
                </c:pt>
                <c:pt idx="8">
                  <c:v>729</c:v>
                </c:pt>
                <c:pt idx="9">
                  <c:v>734</c:v>
                </c:pt>
                <c:pt idx="10">
                  <c:v>703</c:v>
                </c:pt>
                <c:pt idx="11">
                  <c:v>511</c:v>
                </c:pt>
                <c:pt idx="12">
                  <c:v>810</c:v>
                </c:pt>
                <c:pt idx="13">
                  <c:v>707</c:v>
                </c:pt>
                <c:pt idx="14">
                  <c:v>725</c:v>
                </c:pt>
                <c:pt idx="15">
                  <c:v>627</c:v>
                </c:pt>
              </c:numCache>
            </c:numRef>
          </c:xVal>
          <c:yVal>
            <c:numRef>
              <c:f>Matrix!$D$6:$D$21</c:f>
              <c:numCache>
                <c:formatCode>General</c:formatCode>
                <c:ptCount val="16"/>
                <c:pt idx="0">
                  <c:v>735</c:v>
                </c:pt>
                <c:pt idx="1">
                  <c:v>684</c:v>
                </c:pt>
                <c:pt idx="2">
                  <c:v>730</c:v>
                </c:pt>
                <c:pt idx="3">
                  <c:v>686</c:v>
                </c:pt>
                <c:pt idx="4">
                  <c:v>530</c:v>
                </c:pt>
                <c:pt idx="5">
                  <c:v>705</c:v>
                </c:pt>
                <c:pt idx="6">
                  <c:v>723</c:v>
                </c:pt>
                <c:pt idx="7">
                  <c:v>891</c:v>
                </c:pt>
                <c:pt idx="8">
                  <c:v>794</c:v>
                </c:pt>
                <c:pt idx="9">
                  <c:v>556</c:v>
                </c:pt>
                <c:pt idx="10">
                  <c:v>800</c:v>
                </c:pt>
                <c:pt idx="11">
                  <c:v>544</c:v>
                </c:pt>
                <c:pt idx="12">
                  <c:v>897</c:v>
                </c:pt>
                <c:pt idx="13">
                  <c:v>516</c:v>
                </c:pt>
                <c:pt idx="14">
                  <c:v>783</c:v>
                </c:pt>
                <c:pt idx="15">
                  <c:v>701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Matrix!$A$6:$A$21</c15:f>
                <c15:dlblRangeCache>
                  <c:ptCount val="16"/>
                  <c:pt idx="0">
                    <c:v>P2</c:v>
                  </c:pt>
                  <c:pt idx="1">
                    <c:v>P3</c:v>
                  </c:pt>
                  <c:pt idx="2">
                    <c:v>P4</c:v>
                  </c:pt>
                  <c:pt idx="3">
                    <c:v>P5</c:v>
                  </c:pt>
                  <c:pt idx="4">
                    <c:v>P8</c:v>
                  </c:pt>
                  <c:pt idx="5">
                    <c:v>P12</c:v>
                  </c:pt>
                  <c:pt idx="6">
                    <c:v>P17</c:v>
                  </c:pt>
                  <c:pt idx="7">
                    <c:v>P20</c:v>
                  </c:pt>
                  <c:pt idx="8">
                    <c:v>P22</c:v>
                  </c:pt>
                  <c:pt idx="9">
                    <c:v>P24</c:v>
                  </c:pt>
                  <c:pt idx="10">
                    <c:v>P25</c:v>
                  </c:pt>
                  <c:pt idx="11">
                    <c:v>P26</c:v>
                  </c:pt>
                  <c:pt idx="12">
                    <c:v>P29</c:v>
                  </c:pt>
                  <c:pt idx="13">
                    <c:v>P33</c:v>
                  </c:pt>
                  <c:pt idx="14">
                    <c:v>P34</c:v>
                  </c:pt>
                  <c:pt idx="15">
                    <c:v>P27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0-B44B-4468-B268-9161B2BCCE3E}"/>
            </c:ext>
          </c:extLst>
        </c:ser>
        <c:ser>
          <c:idx val="1"/>
          <c:order val="1"/>
          <c:tx>
            <c:v>Owner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alpha val="98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904870068112866E-2"/>
                  <c:y val="-5.3081361593432647E-17"/>
                </c:manualLayout>
              </c:layout>
              <c:tx>
                <c:rich>
                  <a:bodyPr/>
                  <a:lstStyle/>
                  <a:p>
                    <a:fld id="{2B1CDB0B-18C5-4F91-900E-EB6F55ED98B4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8743479B-1462-476D-9419-29EF327D3ED9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84E8936A-1FCE-4336-818B-239DF0B02AA1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44B-4468-B268-9161B2BCCE3E}"/>
                </c:ext>
              </c:extLst>
            </c:dLbl>
            <c:dLbl>
              <c:idx val="1"/>
              <c:layout>
                <c:manualLayout>
                  <c:x val="-6.8251871422280938E-2"/>
                  <c:y val="3.5487727114467675E-2"/>
                </c:manualLayout>
              </c:layout>
              <c:tx>
                <c:rich>
                  <a:bodyPr/>
                  <a:lstStyle/>
                  <a:p>
                    <a:fld id="{F986C202-F8F0-47AD-A7D3-A64A44D26A0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6A19A343-F4D3-4F0F-AC80-839F14A871CF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7DB31719-93FD-43B2-B6EE-129309E2765A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B44B-4468-B268-9161B2BCCE3E}"/>
                </c:ext>
              </c:extLst>
            </c:dLbl>
            <c:dLbl>
              <c:idx val="2"/>
              <c:layout>
                <c:manualLayout>
                  <c:x val="-7.635733406157559E-4"/>
                  <c:y val="-8.9641835021093928E-3"/>
                </c:manualLayout>
              </c:layout>
              <c:tx>
                <c:rich>
                  <a:bodyPr/>
                  <a:lstStyle/>
                  <a:p>
                    <a:fld id="{8C153D18-8A7A-4E69-A2A2-5AC56F194BC2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AB76264C-1379-40F1-80FF-111FB217E42B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FB309113-5682-4658-9ED4-3A62028BBB58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B44B-4468-B268-9161B2BCCE3E}"/>
                </c:ext>
              </c:extLst>
            </c:dLbl>
            <c:dLbl>
              <c:idx val="3"/>
              <c:layout>
                <c:manualLayout>
                  <c:x val="2.974945998328728E-3"/>
                  <c:y val="-6.0344951512945897E-3"/>
                </c:manualLayout>
              </c:layout>
              <c:tx>
                <c:rich>
                  <a:bodyPr/>
                  <a:lstStyle/>
                  <a:p>
                    <a:fld id="{360C5819-BDA2-440D-8432-B555C8F56C45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11C7D49B-434B-4742-A0DE-BD6249C41852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DA5FA719-61B4-4B26-9FA3-7F05B1384782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B44B-4468-B268-9161B2BCCE3E}"/>
                </c:ext>
              </c:extLst>
            </c:dLbl>
            <c:dLbl>
              <c:idx val="4"/>
              <c:layout>
                <c:manualLayout>
                  <c:x val="7.6289050683081344E-3"/>
                  <c:y val="-9.8648119513102634E-4"/>
                </c:manualLayout>
              </c:layout>
              <c:tx>
                <c:rich>
                  <a:bodyPr/>
                  <a:lstStyle/>
                  <a:p>
                    <a:fld id="{982B1C5E-B53E-4AFC-9035-BD329DD48D9E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350F4EF0-B4F5-45C5-97A1-511FC4E2812F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308BCE81-2F7B-4E9C-AF5C-CBB6AE00A54B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B44B-4468-B268-9161B2BCCE3E}"/>
                </c:ext>
              </c:extLst>
            </c:dLbl>
            <c:dLbl>
              <c:idx val="5"/>
              <c:layout>
                <c:manualLayout>
                  <c:x val="-2.5183475037396909E-2"/>
                  <c:y val="-2.9461169857957194E-2"/>
                </c:manualLayout>
              </c:layout>
              <c:tx>
                <c:rich>
                  <a:bodyPr/>
                  <a:lstStyle/>
                  <a:p>
                    <a:fld id="{DBC4F583-030B-42E9-AF2A-C434FDF4510A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4EDF8AA7-4CDC-4418-B1A0-7E78B6F0AD27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2FCF35CA-8001-4093-8578-64999265BEAE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B44B-4468-B268-9161B2BCCE3E}"/>
                </c:ext>
              </c:extLst>
            </c:dLbl>
            <c:dLbl>
              <c:idx val="6"/>
              <c:layout>
                <c:manualLayout>
                  <c:x val="1.5328240013591432E-2"/>
                  <c:y val="-1.1655622625186494E-2"/>
                </c:manualLayout>
              </c:layout>
              <c:tx>
                <c:rich>
                  <a:bodyPr/>
                  <a:lstStyle/>
                  <a:p>
                    <a:fld id="{DEA02B50-D609-46F4-992E-138742F1892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28FE2D40-DB09-41D4-A57C-69309CA42E6A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DDF0BFCA-E402-4FED-94C6-A7E2C9AE27F7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B44B-4468-B268-9161B2BCCE3E}"/>
                </c:ext>
              </c:extLst>
            </c:dLbl>
            <c:dLbl>
              <c:idx val="7"/>
              <c:layout>
                <c:manualLayout>
                  <c:x val="6.6050198150592841E-3"/>
                  <c:y val="-7.3158741167421411E-3"/>
                </c:manualLayout>
              </c:layout>
              <c:tx>
                <c:rich>
                  <a:bodyPr/>
                  <a:lstStyle/>
                  <a:p>
                    <a:fld id="{392A028C-44CB-4448-85D9-19A64E02A4B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5BE3C6E5-428E-4979-8F88-591B477C33B3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F956753D-BD0B-4D80-A2D9-AF028891F96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B44B-4468-B268-9161B2BCCE3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9F7BAC4-5893-49E9-A007-62A7AB70ABF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48420F2F-6F47-4074-A96D-B9893F8856AE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460101AF-4E91-4A10-BFBE-F6478FB858FA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B44B-4468-B268-9161B2BCCE3E}"/>
                </c:ext>
              </c:extLst>
            </c:dLbl>
            <c:dLbl>
              <c:idx val="9"/>
              <c:layout>
                <c:manualLayout>
                  <c:x val="8.8066930867459273E-3"/>
                  <c:y val="-4.804443997206613E-2"/>
                </c:manualLayout>
              </c:layout>
              <c:tx>
                <c:rich>
                  <a:bodyPr/>
                  <a:lstStyle/>
                  <a:p>
                    <a:fld id="{76787780-DD46-4DF8-9F92-95F3C5D0883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3DEBF230-2435-4B16-91C7-33860FD19B83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28474607-F34A-4B09-A426-EC99CF1364A7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B44B-4468-B268-9161B2BCCE3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2CCB9C2-F774-4A45-A4AA-70F3B037AC29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97DF825C-B0C3-4183-AAB6-31E3404404BB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2C45B330-89E1-4C1A-93E6-722559540129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B44B-4468-B268-9161B2BCCE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Matrix!$C$22:$C$32</c:f>
              <c:numCache>
                <c:formatCode>0</c:formatCode>
                <c:ptCount val="11"/>
                <c:pt idx="0">
                  <c:v>493</c:v>
                </c:pt>
                <c:pt idx="1">
                  <c:v>528</c:v>
                </c:pt>
                <c:pt idx="2">
                  <c:v>626</c:v>
                </c:pt>
                <c:pt idx="3">
                  <c:v>552</c:v>
                </c:pt>
                <c:pt idx="4">
                  <c:v>886</c:v>
                </c:pt>
                <c:pt idx="5">
                  <c:v>573</c:v>
                </c:pt>
                <c:pt idx="6">
                  <c:v>887</c:v>
                </c:pt>
                <c:pt idx="7">
                  <c:v>759</c:v>
                </c:pt>
                <c:pt idx="8">
                  <c:v>709</c:v>
                </c:pt>
                <c:pt idx="9">
                  <c:v>844</c:v>
                </c:pt>
                <c:pt idx="10">
                  <c:v>898</c:v>
                </c:pt>
              </c:numCache>
            </c:numRef>
          </c:xVal>
          <c:yVal>
            <c:numRef>
              <c:f>Matrix!$D$22:$D$32</c:f>
              <c:numCache>
                <c:formatCode>General</c:formatCode>
                <c:ptCount val="11"/>
                <c:pt idx="0">
                  <c:v>569</c:v>
                </c:pt>
                <c:pt idx="1">
                  <c:v>434</c:v>
                </c:pt>
                <c:pt idx="2">
                  <c:v>579</c:v>
                </c:pt>
                <c:pt idx="3">
                  <c:v>545</c:v>
                </c:pt>
                <c:pt idx="4">
                  <c:v>673</c:v>
                </c:pt>
                <c:pt idx="5">
                  <c:v>586</c:v>
                </c:pt>
                <c:pt idx="6">
                  <c:v>813</c:v>
                </c:pt>
                <c:pt idx="7" formatCode="0">
                  <c:v>780</c:v>
                </c:pt>
                <c:pt idx="8">
                  <c:v>624</c:v>
                </c:pt>
                <c:pt idx="9">
                  <c:v>875</c:v>
                </c:pt>
                <c:pt idx="10">
                  <c:v>896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Matrix!$A$22:$A$32</c15:f>
                <c15:dlblRangeCache>
                  <c:ptCount val="11"/>
                  <c:pt idx="0">
                    <c:v>P6</c:v>
                  </c:pt>
                  <c:pt idx="1">
                    <c:v>P7</c:v>
                  </c:pt>
                  <c:pt idx="2">
                    <c:v>P11</c:v>
                  </c:pt>
                  <c:pt idx="3">
                    <c:v>P13</c:v>
                  </c:pt>
                  <c:pt idx="4">
                    <c:v>P14</c:v>
                  </c:pt>
                  <c:pt idx="5">
                    <c:v>P16</c:v>
                  </c:pt>
                  <c:pt idx="6">
                    <c:v>P28</c:v>
                  </c:pt>
                  <c:pt idx="7">
                    <c:v>P35</c:v>
                  </c:pt>
                  <c:pt idx="8">
                    <c:v>P30</c:v>
                  </c:pt>
                  <c:pt idx="9">
                    <c:v>P32</c:v>
                  </c:pt>
                  <c:pt idx="10">
                    <c:v>P19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C-B44B-4468-B268-9161B2BCCE3E}"/>
            </c:ext>
          </c:extLst>
        </c:ser>
        <c:ser>
          <c:idx val="2"/>
          <c:order val="2"/>
          <c:tx>
            <c:v>Consultant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25400" cap="flat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474514331679477E-2"/>
                  <c:y val="3.8289301540055581E-2"/>
                </c:manualLayout>
              </c:layout>
              <c:tx>
                <c:rich>
                  <a:bodyPr/>
                  <a:lstStyle/>
                  <a:p>
                    <a:fld id="{ED497099-0784-4439-B509-9BDC8DC71B75}" type="CELLRANG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[CELLRANGE]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, (</a:t>
                    </a:r>
                    <a:fld id="{A2CA6500-C818-4EB8-A8BF-041B57B749B5}" type="XVALU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[X VALUE]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, </a:t>
                    </a:r>
                    <a:fld id="{895F6479-2441-4F32-980E-FE0E21391124}" type="YVALU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[Y VALUE]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B44B-4468-B268-9161B2BCCE3E}"/>
                </c:ext>
              </c:extLst>
            </c:dLbl>
            <c:dLbl>
              <c:idx val="1"/>
              <c:layout>
                <c:manualLayout>
                  <c:x val="-9.6611590162854477E-2"/>
                  <c:y val="-3.2740583478916813E-2"/>
                </c:manualLayout>
              </c:layout>
              <c:tx>
                <c:rich>
                  <a:bodyPr/>
                  <a:lstStyle/>
                  <a:p>
                    <a:fld id="{76FED29D-F798-423D-A211-B562C874D95B}" type="CELLRANG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[CELLRANGE]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, (</a:t>
                    </a:r>
                    <a:fld id="{DB816B7A-7742-44C8-B3F0-63DF380601B4}" type="XVALU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[X VALUE]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, </a:t>
                    </a:r>
                    <a:fld id="{448B0AE5-00CD-4306-BF2A-9D5BB73DF653}" type="YVALUE">
                      <a:rPr lang="en-US" b="0" baseline="0">
                        <a:solidFill>
                          <a:schemeClr val="tx1"/>
                        </a:solidFill>
                      </a:rPr>
                      <a:pPr/>
                      <a:t>[Y VALUE]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B44B-4468-B268-9161B2BCCE3E}"/>
                </c:ext>
              </c:extLst>
            </c:dLbl>
            <c:dLbl>
              <c:idx val="2"/>
              <c:layout>
                <c:manualLayout>
                  <c:x val="-5.3734956677310979E-2"/>
                  <c:y val="3.515339795247458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fld id="{5D728884-A881-4573-969D-A7D9B8B9D48B}" type="CELLRANGE">
                      <a:rPr lang="en-US" sz="900"/>
                      <a:pPr algn="ctr" rtl="0">
                        <a:defRPr sz="900"/>
                      </a:pPr>
                      <a:t>[CELLRANGE]</a:t>
                    </a:fld>
                    <a:r>
                      <a:rPr lang="en-US" sz="900"/>
                      <a:t>, (</a:t>
                    </a:r>
                    <a:fld id="{59EC07FD-8D0F-4502-8A74-D53EAF155437}" type="XVALUE">
                      <a:rPr lang="en-US" sz="900"/>
                      <a:pPr algn="ctr" rtl="0">
                        <a:defRPr sz="900"/>
                      </a:pPr>
                      <a:t>[X VALUE]</a:t>
                    </a:fld>
                    <a:r>
                      <a:rPr lang="en-US" sz="900"/>
                      <a:t>, </a:t>
                    </a:r>
                    <a:fld id="{7D154BB9-10C0-476E-919F-E23F9F9BAD63}" type="YVALUE">
                      <a:rPr lang="en-US" sz="900"/>
                      <a:pPr algn="ctr" rtl="0">
                        <a:defRPr sz="900"/>
                      </a:pPr>
                      <a:t>[Y VALUE]</a:t>
                    </a:fld>
                    <a:r>
                      <a:rPr lang="en-US" sz="90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B44B-4468-B268-9161B2BCCE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BB2080-DCEE-4C90-B4CB-31E1E24B0E98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64E236D8-CB04-490B-B415-59728774F0B5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86F7CF41-7AD0-42A8-8DA2-0049245EFFB7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B44B-4468-B268-9161B2BCCE3E}"/>
                </c:ext>
              </c:extLst>
            </c:dLbl>
            <c:dLbl>
              <c:idx val="4"/>
              <c:layout>
                <c:manualLayout>
                  <c:x val="-4.612737013184609E-2"/>
                  <c:y val="5.4656462263835991E-2"/>
                </c:manualLayout>
              </c:layout>
              <c:tx>
                <c:rich>
                  <a:bodyPr/>
                  <a:lstStyle/>
                  <a:p>
                    <a:fld id="{AA3245AB-A71C-4825-B149-F674082A5CB9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8A6132C3-6A00-4C63-83CF-3848868572B1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3795B835-FBF4-4E2A-B4C3-31683421402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B44B-4468-B268-9161B2BCCE3E}"/>
                </c:ext>
              </c:extLst>
            </c:dLbl>
            <c:dLbl>
              <c:idx val="5"/>
              <c:layout>
                <c:manualLayout>
                  <c:x val="-2.892781978870879E-2"/>
                  <c:y val="4.356457967167867E-2"/>
                </c:manualLayout>
              </c:layout>
              <c:tx>
                <c:rich>
                  <a:bodyPr/>
                  <a:lstStyle/>
                  <a:p>
                    <a:fld id="{EAD9C381-731B-475D-B62A-035835B89069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A9A58FF9-00BF-428F-8994-0B6E2C0CADD9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903F890C-9599-48F3-BB46-3DEBB8B7E922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B44B-4468-B268-9161B2BCCE3E}"/>
                </c:ext>
              </c:extLst>
            </c:dLbl>
            <c:dLbl>
              <c:idx val="6"/>
              <c:layout>
                <c:manualLayout>
                  <c:x val="-0.1001954635128998"/>
                  <c:y val="-3.7467029479776044E-2"/>
                </c:manualLayout>
              </c:layout>
              <c:tx>
                <c:rich>
                  <a:bodyPr/>
                  <a:lstStyle/>
                  <a:p>
                    <a:fld id="{8BBDB056-EA87-424D-9BA2-65A3763FE0E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E68F98AC-D2FD-497B-8357-948675C21A75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11524976-5441-4098-B520-779EB1287D93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B44B-4468-B268-9161B2BCCE3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247645D-FF89-4980-9FFF-5659F060424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C4544E8B-C915-42AA-B7D4-3F0AA599DB8E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2A055CF0-FC09-46A9-9749-BABC9A0F469C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B44B-4468-B268-9161B2BCCE3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42CCE93-3C80-4380-A34E-AC107C603E7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(</a:t>
                    </a:r>
                    <a:fld id="{6B289797-6A91-41EB-91BB-98E459356F56}" type="XVALUE">
                      <a:rPr lang="en-US" baseline="0"/>
                      <a:pPr/>
                      <a:t>[X VALUE]</a:t>
                    </a:fld>
                    <a:r>
                      <a:rPr lang="en-US" baseline="0"/>
                      <a:t>, </a:t>
                    </a:r>
                    <a:fld id="{BC501E0C-7809-4006-B3E4-C7EAF78B5357}" type="YVALUE">
                      <a:rPr lang="en-US" baseline="0"/>
                      <a:pPr/>
                      <a:t>[Y 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B44B-4468-B268-9161B2BCCE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Matrix!$C$33:$C$40</c:f>
              <c:numCache>
                <c:formatCode>0</c:formatCode>
                <c:ptCount val="8"/>
                <c:pt idx="0">
                  <c:v>202</c:v>
                </c:pt>
                <c:pt idx="1">
                  <c:v>684</c:v>
                </c:pt>
                <c:pt idx="2">
                  <c:v>605</c:v>
                </c:pt>
                <c:pt idx="3">
                  <c:v>78</c:v>
                </c:pt>
                <c:pt idx="4">
                  <c:v>420</c:v>
                </c:pt>
                <c:pt idx="5">
                  <c:v>638</c:v>
                </c:pt>
                <c:pt idx="6">
                  <c:v>677</c:v>
                </c:pt>
                <c:pt idx="7">
                  <c:v>491</c:v>
                </c:pt>
              </c:numCache>
            </c:numRef>
          </c:xVal>
          <c:yVal>
            <c:numRef>
              <c:f>Matrix!$D$33:$D$40</c:f>
              <c:numCache>
                <c:formatCode>General</c:formatCode>
                <c:ptCount val="8"/>
                <c:pt idx="0">
                  <c:v>403</c:v>
                </c:pt>
                <c:pt idx="1">
                  <c:v>730</c:v>
                </c:pt>
                <c:pt idx="2">
                  <c:v>702</c:v>
                </c:pt>
                <c:pt idx="3">
                  <c:v>200</c:v>
                </c:pt>
                <c:pt idx="4">
                  <c:v>410</c:v>
                </c:pt>
                <c:pt idx="5">
                  <c:v>518</c:v>
                </c:pt>
                <c:pt idx="6">
                  <c:v>777</c:v>
                </c:pt>
                <c:pt idx="7">
                  <c:v>617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Matrix!$A$33:$A$40</c15:f>
                <c15:dlblRangeCache>
                  <c:ptCount val="8"/>
                  <c:pt idx="0">
                    <c:v>P1</c:v>
                  </c:pt>
                  <c:pt idx="1">
                    <c:v>P9</c:v>
                  </c:pt>
                  <c:pt idx="2">
                    <c:v>P10</c:v>
                  </c:pt>
                  <c:pt idx="3">
                    <c:v>P15</c:v>
                  </c:pt>
                  <c:pt idx="4">
                    <c:v>P18</c:v>
                  </c:pt>
                  <c:pt idx="5">
                    <c:v>P21</c:v>
                  </c:pt>
                  <c:pt idx="6">
                    <c:v>P31</c:v>
                  </c:pt>
                  <c:pt idx="7">
                    <c:v>P23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6-B44B-4468-B268-9161B2BCCE3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663308000"/>
        <c:axId val="663306032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3"/>
                <c:tx>
                  <c:v>In-progress Project/Program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x"/>
                  <c:size val="8"/>
                  <c:spPr>
                    <a:noFill/>
                    <a:ln w="9525">
                      <a:solidFill>
                        <a:schemeClr val="tx1"/>
                      </a:solidFill>
                    </a:ln>
                    <a:effectLst/>
                  </c:spPr>
                </c:marker>
                <c:dLbls>
                  <c:dLbl>
                    <c:idx val="0"/>
                    <c:tx>
                      <c:rich>
                        <a:bodyPr/>
                        <a:lstStyle/>
                        <a:p>
                          <a:fld id="{F0B3AF32-3DFA-42BB-8342-CAB11274CE01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(</a:t>
                          </a:r>
                          <a:fld id="{BD26CEF8-88E1-4DF1-B451-9B2B2AEF1A11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8C66218B-CB13-4F42-9561-392C0D67DAE5}" type="YVALUE">
                            <a:rPr lang="en-US" baseline="0"/>
                            <a:pPr/>
                            <a:t>[Y VALUE]</a:t>
                          </a:fld>
                          <a:r>
                            <a:rPr lang="en-US" baseline="0"/>
                            <a:t>)</a:t>
                          </a:r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7-B44B-4468-B268-9161B2BCCE3E}"/>
                      </c:ext>
                    </c:extLst>
                  </c:dLbl>
                  <c:dLbl>
                    <c:idx val="1"/>
                    <c:tx>
                      <c:rich>
                        <a:bodyPr/>
                        <a:lstStyle/>
                        <a:p>
                          <a:fld id="{8ACD6BA8-1822-4725-B812-E134B0F4AD4A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(</a:t>
                          </a:r>
                          <a:fld id="{170B07D0-7CAF-4971-98FC-F53915B6D5AD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2CA48198-691D-4996-A51D-DCF146504C60}" type="YVALUE">
                            <a:rPr lang="en-US" baseline="0"/>
                            <a:pPr/>
                            <a:t>[Y VALUE]</a:t>
                          </a:fld>
                          <a:r>
                            <a:rPr lang="en-US" baseline="0"/>
                            <a:t>)</a:t>
                          </a:r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8-B44B-4468-B268-9161B2BCCE3E}"/>
                      </c:ext>
                    </c:extLst>
                  </c:dLbl>
                  <c:dLbl>
                    <c:idx val="2"/>
                    <c:layout>
                      <c:manualLayout>
                        <c:x val="1.6745630118009357E-3"/>
                        <c:y val="-1.0604686424794292E-2"/>
                      </c:manualLayout>
                    </c:layout>
                    <c:tx>
                      <c:rich>
                        <a:bodyPr/>
                        <a:lstStyle/>
                        <a:p>
                          <a:fld id="{FD7785F4-FBD6-43DB-9145-BB9C8D1825C6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(</a:t>
                          </a:r>
                          <a:fld id="{51F61871-91C0-4566-BA46-E8F63963B7F9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AC612F3C-866F-4FC9-A248-AF48FDDD82FC}" type="YVALUE">
                            <a:rPr lang="en-US" baseline="0"/>
                            <a:pPr/>
                            <a:t>[Y VALUE]</a:t>
                          </a:fld>
                          <a:r>
                            <a:rPr lang="en-US" baseline="0"/>
                            <a:t>)</a:t>
                          </a:r>
                        </a:p>
                      </c:rich>
                    </c:tx>
                    <c:dLblPos val="r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9-B44B-4468-B268-9161B2BCCE3E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1B37AC02-D65F-4666-A313-29B7D99D63BB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</a:t>
                          </a:r>
                          <a:fld id="{D5AA5447-8250-474B-B565-035EE0B48E06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D4ABE39B-615B-41D6-BB49-81476C864FA1}" type="YVALUE">
                            <a:rPr lang="en-US" baseline="0"/>
                            <a:pPr/>
                            <a:t>[Y VALUE]</a:t>
                          </a:fld>
                          <a:endParaRPr lang="en-US" baseline="0"/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xForSave val="1"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A-B44B-4468-B268-9161B2BCCE3E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0C86A026-684B-478F-AF10-C200301DA286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</a:t>
                          </a:r>
                          <a:fld id="{3C436104-26FA-44F5-9181-43151304E8D3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4F827C5E-D3FC-45F5-856D-601B614DDF80}" type="YVALUE">
                            <a:rPr lang="en-US" baseline="0"/>
                            <a:pPr/>
                            <a:t>[Y VALUE]</a:t>
                          </a:fld>
                          <a:endParaRPr lang="en-US" baseline="0"/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xForSave val="1"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B-B44B-4468-B268-9161B2BCCE3E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4CE7FB18-B9DF-4BD5-A58A-DE8268564E5B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</a:t>
                          </a:r>
                          <a:fld id="{C6C1D6FF-2DAA-4B8C-964F-161604E39E3C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1EE33B61-CE12-43C2-BCFA-12F7E98C2A92}" type="YVALUE">
                            <a:rPr lang="en-US" baseline="0"/>
                            <a:pPr/>
                            <a:t>[Y VALUE]</a:t>
                          </a:fld>
                          <a:endParaRPr lang="en-US" baseline="0"/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xForSave val="1"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C-B44B-4468-B268-9161B2BCCE3E}"/>
                      </c:ext>
                    </c:extLst>
                  </c:dLbl>
                  <c:dLbl>
                    <c:idx val="6"/>
                    <c:tx>
                      <c:rich>
                        <a:bodyPr/>
                        <a:lstStyle/>
                        <a:p>
                          <a:fld id="{2042CC42-60D2-4325-A9AE-85CFCEE60E5D}" type="CELLRANGE">
                            <a:rPr lang="en-US"/>
                            <a:pPr/>
                            <a:t>[CELLRANGE]</a:t>
                          </a:fld>
                          <a:r>
                            <a:rPr lang="en-US" baseline="0"/>
                            <a:t>, (</a:t>
                          </a:r>
                          <a:fld id="{D276FB1B-8B12-43B8-AE8C-09A7E240BB1D}" type="XVALUE">
                            <a:rPr lang="en-US" baseline="0"/>
                            <a:pPr/>
                            <a:t>[X VALUE]</a:t>
                          </a:fld>
                          <a:r>
                            <a:rPr lang="en-US" baseline="0"/>
                            <a:t>, </a:t>
                          </a:r>
                          <a:fld id="{934D7325-728F-4731-8EF0-239A28C8B643}" type="YVALUE">
                            <a:rPr lang="en-US" baseline="0"/>
                            <a:pPr/>
                            <a:t>[Y VALUE]</a:t>
                          </a:fld>
                          <a:r>
                            <a:rPr lang="en-US" baseline="0"/>
                            <a:t>)</a:t>
                          </a:r>
                        </a:p>
                      </c:rich>
                    </c:tx>
                    <c:dLblPos val="t"/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D-B44B-4468-B268-9161B2BCCE3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1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DataLabelsRange val="1"/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xVal>
                  <c:numRef>
                    <c:extLst>
                      <c:ext uri="{02D57815-91ED-43cb-92C2-25804820EDAC}">
                        <c15:formulaRef>
                          <c15:sqref>Matrix!$C$41:$C$47</c15:sqref>
                        </c15:formulaRef>
                      </c:ext>
                    </c:extLst>
                    <c:numCache>
                      <c:formatCode>0</c:formatCode>
                      <c:ptCount val="7"/>
                      <c:pt idx="0">
                        <c:v>497</c:v>
                      </c:pt>
                      <c:pt idx="1">
                        <c:v>411</c:v>
                      </c:pt>
                      <c:pt idx="2">
                        <c:v>441</c:v>
                      </c:pt>
                      <c:pt idx="3">
                        <c:v>543</c:v>
                      </c:pt>
                      <c:pt idx="4">
                        <c:v>574</c:v>
                      </c:pt>
                      <c:pt idx="5">
                        <c:v>687</c:v>
                      </c:pt>
                      <c:pt idx="6">
                        <c:v>260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Matrix!$D$41:$D$47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597</c:v>
                      </c:pt>
                      <c:pt idx="1">
                        <c:v>431</c:v>
                      </c:pt>
                      <c:pt idx="2">
                        <c:v>358</c:v>
                      </c:pt>
                      <c:pt idx="3">
                        <c:v>678</c:v>
                      </c:pt>
                      <c:pt idx="4">
                        <c:v>489</c:v>
                      </c:pt>
                      <c:pt idx="5">
                        <c:v>539</c:v>
                      </c:pt>
                      <c:pt idx="6">
                        <c:v>264</c:v>
                      </c:pt>
                    </c:numCache>
                  </c:numRef>
                </c:yVal>
                <c:smooth val="0"/>
                <c:extLst>
                  <c:ext uri="{02D57815-91ED-43cb-92C2-25804820EDAC}">
                    <c15:datalabelsRange>
                      <c15:f>Matrix!$A$41:$A$47</c15:f>
                      <c15:dlblRangeCache>
                        <c:ptCount val="7"/>
                        <c:pt idx="0">
                          <c:v>IP1</c:v>
                        </c:pt>
                        <c:pt idx="1">
                          <c:v>IP2</c:v>
                        </c:pt>
                        <c:pt idx="2">
                          <c:v>IP3</c:v>
                        </c:pt>
                        <c:pt idx="3">
                          <c:v>IP4</c:v>
                        </c:pt>
                        <c:pt idx="4">
                          <c:v>IP5</c:v>
                        </c:pt>
                        <c:pt idx="5">
                          <c:v>IP6</c:v>
                        </c:pt>
                        <c:pt idx="6">
                          <c:v>IP7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2E-B44B-4468-B268-9161B2BCCE3E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v> 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2F-B44B-4468-B268-9161B2BCCE3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errBars>
                  <c:errDir val="x"/>
                  <c:errBarType val="both"/>
                  <c:errValType val="percentage"/>
                  <c:noEndCap val="1"/>
                  <c:val val="100"/>
                  <c:spPr>
                    <a:noFill/>
                    <a:ln w="22225" cap="flat" cmpd="sng" algn="ctr">
                      <a:solidFill>
                        <a:srgbClr val="00B0F0"/>
                      </a:solidFill>
                      <a:round/>
                    </a:ln>
                    <a:effectLst/>
                  </c:spPr>
                </c:errBars>
                <c:errBars>
                  <c:errDir val="y"/>
                  <c:errBarType val="both"/>
                  <c:errValType val="percentage"/>
                  <c:noEndCap val="1"/>
                  <c:val val="100"/>
                  <c:spPr>
                    <a:noFill/>
                    <a:ln w="22225" cap="flat" cmpd="sng" algn="ctr">
                      <a:solidFill>
                        <a:srgbClr val="00B0F0"/>
                      </a:solidFill>
                      <a:round/>
                    </a:ln>
                    <a:effectLst/>
                  </c:spPr>
                </c:errBars>
                <c:xVal>
                  <c:numLit>
                    <c:formatCode>General</c:formatCode>
                    <c:ptCount val="1"/>
                    <c:pt idx="0">
                      <c:v>550</c:v>
                    </c:pt>
                  </c:numLit>
                </c:xVal>
                <c:yVal>
                  <c:numLit>
                    <c:formatCode>General</c:formatCode>
                    <c:ptCount val="1"/>
                    <c:pt idx="0">
                      <c:v>700</c:v>
                    </c:pt>
                  </c:numLit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B44B-4468-B268-9161B2BCCE3E}"/>
                  </c:ext>
                </c:extLst>
              </c15:ser>
            </c15:filteredScatterSeries>
          </c:ext>
        </c:extLst>
      </c:scatterChart>
      <c:valAx>
        <c:axId val="663308000"/>
        <c:scaling>
          <c:orientation val="minMax"/>
          <c:max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Maturity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3306032"/>
        <c:crosses val="autoZero"/>
        <c:crossBetween val="midCat"/>
      </c:valAx>
      <c:valAx>
        <c:axId val="663306032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Envrionment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3308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2"/>
            <c:dispRSqr val="1"/>
            <c:dispEq val="0"/>
            <c:trendlineLbl>
              <c:layout>
                <c:manualLayout>
                  <c:x val="6.6002532101493663E-2"/>
                  <c:y val="-5.5617015109554385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'Statistics-correlation'!$C$198:$C$240</c:f>
              <c:numCache>
                <c:formatCode>0</c:formatCode>
                <c:ptCount val="43"/>
                <c:pt idx="0">
                  <c:v>403</c:v>
                </c:pt>
                <c:pt idx="1">
                  <c:v>735</c:v>
                </c:pt>
                <c:pt idx="2">
                  <c:v>684</c:v>
                </c:pt>
                <c:pt idx="3">
                  <c:v>730</c:v>
                </c:pt>
                <c:pt idx="4">
                  <c:v>686</c:v>
                </c:pt>
                <c:pt idx="5">
                  <c:v>569</c:v>
                </c:pt>
                <c:pt idx="6">
                  <c:v>434</c:v>
                </c:pt>
                <c:pt idx="7">
                  <c:v>530</c:v>
                </c:pt>
                <c:pt idx="8">
                  <c:v>730</c:v>
                </c:pt>
                <c:pt idx="9">
                  <c:v>702</c:v>
                </c:pt>
                <c:pt idx="10">
                  <c:v>579</c:v>
                </c:pt>
                <c:pt idx="11">
                  <c:v>705</c:v>
                </c:pt>
                <c:pt idx="12">
                  <c:v>545</c:v>
                </c:pt>
                <c:pt idx="13">
                  <c:v>673</c:v>
                </c:pt>
                <c:pt idx="14">
                  <c:v>200</c:v>
                </c:pt>
                <c:pt idx="15">
                  <c:v>586</c:v>
                </c:pt>
                <c:pt idx="16">
                  <c:v>723</c:v>
                </c:pt>
                <c:pt idx="17">
                  <c:v>410</c:v>
                </c:pt>
                <c:pt idx="18">
                  <c:v>896</c:v>
                </c:pt>
                <c:pt idx="19">
                  <c:v>891</c:v>
                </c:pt>
                <c:pt idx="20">
                  <c:v>518</c:v>
                </c:pt>
                <c:pt idx="21">
                  <c:v>794</c:v>
                </c:pt>
                <c:pt idx="22">
                  <c:v>617</c:v>
                </c:pt>
                <c:pt idx="23">
                  <c:v>556</c:v>
                </c:pt>
                <c:pt idx="24">
                  <c:v>800</c:v>
                </c:pt>
                <c:pt idx="25">
                  <c:v>544</c:v>
                </c:pt>
                <c:pt idx="26">
                  <c:v>701</c:v>
                </c:pt>
                <c:pt idx="27" formatCode="General">
                  <c:v>813</c:v>
                </c:pt>
                <c:pt idx="28" formatCode="General">
                  <c:v>897</c:v>
                </c:pt>
                <c:pt idx="29" formatCode="General">
                  <c:v>624</c:v>
                </c:pt>
                <c:pt idx="30" formatCode="General">
                  <c:v>777</c:v>
                </c:pt>
                <c:pt idx="31" formatCode="General">
                  <c:v>875</c:v>
                </c:pt>
                <c:pt idx="32" formatCode="General">
                  <c:v>516</c:v>
                </c:pt>
                <c:pt idx="33" formatCode="General">
                  <c:v>783</c:v>
                </c:pt>
                <c:pt idx="34">
                  <c:v>780</c:v>
                </c:pt>
                <c:pt idx="35" formatCode="General">
                  <c:v>597</c:v>
                </c:pt>
                <c:pt idx="36" formatCode="General">
                  <c:v>431</c:v>
                </c:pt>
                <c:pt idx="37" formatCode="General">
                  <c:v>358</c:v>
                </c:pt>
                <c:pt idx="38" formatCode="General">
                  <c:v>678</c:v>
                </c:pt>
                <c:pt idx="39" formatCode="General">
                  <c:v>489</c:v>
                </c:pt>
                <c:pt idx="40" formatCode="General">
                  <c:v>539</c:v>
                </c:pt>
                <c:pt idx="41" formatCode="General">
                  <c:v>264</c:v>
                </c:pt>
                <c:pt idx="42" formatCode="General">
                  <c:v>564</c:v>
                </c:pt>
              </c:numCache>
            </c:numRef>
          </c:xVal>
          <c:yVal>
            <c:numRef>
              <c:f>'Statistics-correlation'!$B$198:$B$240</c:f>
              <c:numCache>
                <c:formatCode>0</c:formatCode>
                <c:ptCount val="43"/>
                <c:pt idx="0">
                  <c:v>202</c:v>
                </c:pt>
                <c:pt idx="1">
                  <c:v>711</c:v>
                </c:pt>
                <c:pt idx="2">
                  <c:v>823</c:v>
                </c:pt>
                <c:pt idx="3">
                  <c:v>858</c:v>
                </c:pt>
                <c:pt idx="4">
                  <c:v>570</c:v>
                </c:pt>
                <c:pt idx="5">
                  <c:v>493</c:v>
                </c:pt>
                <c:pt idx="6">
                  <c:v>528</c:v>
                </c:pt>
                <c:pt idx="7">
                  <c:v>544</c:v>
                </c:pt>
                <c:pt idx="8">
                  <c:v>684</c:v>
                </c:pt>
                <c:pt idx="9">
                  <c:v>605</c:v>
                </c:pt>
                <c:pt idx="10">
                  <c:v>626</c:v>
                </c:pt>
                <c:pt idx="11">
                  <c:v>730</c:v>
                </c:pt>
                <c:pt idx="12">
                  <c:v>552</c:v>
                </c:pt>
                <c:pt idx="13">
                  <c:v>886</c:v>
                </c:pt>
                <c:pt idx="14">
                  <c:v>78</c:v>
                </c:pt>
                <c:pt idx="15">
                  <c:v>573</c:v>
                </c:pt>
                <c:pt idx="16">
                  <c:v>816</c:v>
                </c:pt>
                <c:pt idx="17">
                  <c:v>420</c:v>
                </c:pt>
                <c:pt idx="18">
                  <c:v>898</c:v>
                </c:pt>
                <c:pt idx="19">
                  <c:v>857</c:v>
                </c:pt>
                <c:pt idx="20">
                  <c:v>638</c:v>
                </c:pt>
                <c:pt idx="21">
                  <c:v>729</c:v>
                </c:pt>
                <c:pt idx="22">
                  <c:v>491</c:v>
                </c:pt>
                <c:pt idx="23">
                  <c:v>734</c:v>
                </c:pt>
                <c:pt idx="24">
                  <c:v>703</c:v>
                </c:pt>
                <c:pt idx="25">
                  <c:v>511</c:v>
                </c:pt>
                <c:pt idx="26">
                  <c:v>627</c:v>
                </c:pt>
                <c:pt idx="27">
                  <c:v>887</c:v>
                </c:pt>
                <c:pt idx="28">
                  <c:v>810</c:v>
                </c:pt>
                <c:pt idx="29">
                  <c:v>709</c:v>
                </c:pt>
                <c:pt idx="30">
                  <c:v>677</c:v>
                </c:pt>
                <c:pt idx="31">
                  <c:v>844</c:v>
                </c:pt>
                <c:pt idx="32">
                  <c:v>707</c:v>
                </c:pt>
                <c:pt idx="33">
                  <c:v>725</c:v>
                </c:pt>
                <c:pt idx="34">
                  <c:v>759</c:v>
                </c:pt>
                <c:pt idx="35" formatCode="General">
                  <c:v>497</c:v>
                </c:pt>
                <c:pt idx="36" formatCode="General">
                  <c:v>411</c:v>
                </c:pt>
                <c:pt idx="37" formatCode="General">
                  <c:v>441</c:v>
                </c:pt>
                <c:pt idx="38" formatCode="General">
                  <c:v>543</c:v>
                </c:pt>
                <c:pt idx="39" formatCode="General">
                  <c:v>574</c:v>
                </c:pt>
                <c:pt idx="40" formatCode="General">
                  <c:v>687</c:v>
                </c:pt>
                <c:pt idx="41" formatCode="General">
                  <c:v>260</c:v>
                </c:pt>
                <c:pt idx="42" formatCode="General">
                  <c:v>441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495-49DF-8ADB-E7EC4CCA2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7505824"/>
        <c:axId val="1457501248"/>
      </c:scatterChart>
      <c:valAx>
        <c:axId val="145750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Environment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57501248"/>
        <c:crosses val="autoZero"/>
        <c:crossBetween val="midCat"/>
      </c:valAx>
      <c:valAx>
        <c:axId val="145750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Maturity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57505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0.20437</cdr:x>
      <cdr:y>0.16608</cdr:y>
    </cdr:from>
    <cdr:to>
      <cdr:x>0.94687</cdr:x>
      <cdr:y>0.16608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0E5AC01-78BF-46C8-8B29-46232D4C7078}"/>
            </a:ext>
          </a:extLst>
        </cdr:cNvPr>
        <cdr:cNvCxnSpPr/>
      </cdr:nvCxnSpPr>
      <cdr:spPr>
        <a:xfrm xmlns:a="http://schemas.openxmlformats.org/drawingml/2006/main">
          <a:off x="1702168" y="754587"/>
          <a:ext cx="618411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8ADA1-FA65-4608-988E-82A1C1AD0F7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6277E-9FB8-479D-B1D2-B17212020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52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31AB8-BCB5-480C-9F90-D4653443BFD5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DC138-1828-4B9D-8D33-2F017C4E5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8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C138-1828-4B9D-8D33-2F017C4E5A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7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2216A-DBFF-BC41-9B08-B53FE162BE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6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B2216A-DBFF-BC41-9B08-B53FE162BE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371599"/>
            <a:ext cx="11544300" cy="2057401"/>
          </a:xfrm>
          <a:noFill/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543300"/>
            <a:ext cx="11544300" cy="2743200"/>
          </a:xfrm>
          <a:noFill/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485899"/>
            <a:ext cx="10858500" cy="46274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57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9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71600"/>
            <a:ext cx="5695950" cy="49149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695950" cy="4914900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8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1950"/>
            <a:ext cx="9601200" cy="1485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3D8-0813-224C-91B3-A6EBF8F6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.msquaredstrategies.com/department-of-energy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05427006.jpg"/>
          <p:cNvPicPr>
            <a:picLocks noChangeAspect="1"/>
          </p:cNvPicPr>
          <p:nvPr userDrawn="1"/>
        </p:nvPicPr>
        <p:blipFill>
          <a:blip r:embed="rId6" cstate="print">
            <a:lum bright="30000"/>
          </a:blip>
          <a:srcRect l="44444" t="58333" b="29167"/>
          <a:stretch>
            <a:fillRect/>
          </a:stretch>
        </p:blipFill>
        <p:spPr>
          <a:xfrm>
            <a:off x="0" y="0"/>
            <a:ext cx="12192000" cy="1143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U.S. Department of Energy seal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114300"/>
            <a:ext cx="914400" cy="9144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14300"/>
            <a:ext cx="1080135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371600"/>
            <a:ext cx="11544300" cy="49196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850" y="6405562"/>
            <a:ext cx="2114550" cy="338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405562"/>
            <a:ext cx="7315200" cy="338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3600" y="6405562"/>
            <a:ext cx="2114550" cy="338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FF70-4B8B-4385-AB15-DA2D26BEE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eekmic\AppData\Local\Temp\MicrosoftEdgeDownloads\95a9b9ad-c8a7-4582-a89b-66c46043122b\FY%2022%20DOE%20PM%20Escalation%20Report%20(1)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485900"/>
            <a:ext cx="10744200" cy="1749669"/>
          </a:xfrm>
          <a:solidFill>
            <a:schemeClr val="bg1"/>
          </a:solidFill>
        </p:spPr>
        <p:txBody>
          <a:bodyPr>
            <a:normAutofit/>
          </a:bodyPr>
          <a:lstStyle>
            <a:lvl1pPr algn="r">
              <a:defRPr baseline="0"/>
            </a:lvl1pPr>
          </a:lstStyle>
          <a:p>
            <a:pPr algn="ctr"/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The World After COVID – </a:t>
            </a:r>
            <a:b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What’s New in Project Management?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59310"/>
            <a:ext cx="8534400" cy="2628900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800" dirty="0"/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Director, Office of Project Management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Paul Bosco, PE, PMP, CFM, LEED-AP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June 21, 2023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F38B29-BF59-9237-B87B-831A8A264D38}"/>
              </a:ext>
            </a:extLst>
          </p:cNvPr>
          <p:cNvSpPr txBox="1"/>
          <p:nvPr/>
        </p:nvSpPr>
        <p:spPr>
          <a:xfrm>
            <a:off x="9623798" y="135313"/>
            <a:ext cx="2568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EFCOG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Working Group &amp;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Task Team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811D64-CD87-E525-75DC-606B1F3BB0FE}"/>
              </a:ext>
            </a:extLst>
          </p:cNvPr>
          <p:cNvSpPr txBox="1"/>
          <p:nvPr/>
        </p:nvSpPr>
        <p:spPr>
          <a:xfrm rot="16200000">
            <a:off x="8999358" y="383458"/>
            <a:ext cx="8579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28576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9997-A830-43F2-F4C4-8FDF6DED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5" y="236111"/>
            <a:ext cx="10801350" cy="91440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EVMS METRR --  What’s your FICO Score?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61FE-9B7C-24F5-58A3-2843CB4D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788BC7A-C541-EDBE-5DED-2FCD65EBDA56}"/>
              </a:ext>
            </a:extLst>
          </p:cNvPr>
          <p:cNvSpPr txBox="1">
            <a:spLocks/>
          </p:cNvSpPr>
          <p:nvPr/>
        </p:nvSpPr>
        <p:spPr>
          <a:xfrm>
            <a:off x="695325" y="1714500"/>
            <a:ext cx="10801350" cy="4627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647" b="1" i="0">
                <a:solidFill>
                  <a:schemeClr val="tx1"/>
                </a:solidFill>
                <a:latin typeface="Segoe UI"/>
                <a:ea typeface="+mn-ea"/>
                <a:cs typeface="Segoe UI"/>
              </a:defRPr>
            </a:lvl1pPr>
            <a:lvl2pPr marL="403433">
              <a:defRPr>
                <a:latin typeface="+mn-lt"/>
                <a:ea typeface="+mn-ea"/>
                <a:cs typeface="+mn-cs"/>
              </a:defRPr>
            </a:lvl2pPr>
            <a:lvl3pPr marL="806867">
              <a:defRPr>
                <a:latin typeface="+mn-lt"/>
                <a:ea typeface="+mn-ea"/>
                <a:cs typeface="+mn-cs"/>
              </a:defRPr>
            </a:lvl3pPr>
            <a:lvl4pPr marL="1210300">
              <a:defRPr>
                <a:latin typeface="+mn-lt"/>
                <a:ea typeface="+mn-ea"/>
                <a:cs typeface="+mn-cs"/>
              </a:defRPr>
            </a:lvl4pPr>
            <a:lvl5pPr marL="1613733">
              <a:defRPr>
                <a:latin typeface="+mn-lt"/>
                <a:ea typeface="+mn-ea"/>
                <a:cs typeface="+mn-cs"/>
              </a:defRPr>
            </a:lvl5pPr>
            <a:lvl6pPr marL="2017166">
              <a:defRPr>
                <a:latin typeface="+mn-lt"/>
                <a:ea typeface="+mn-ea"/>
                <a:cs typeface="+mn-cs"/>
              </a:defRPr>
            </a:lvl6pPr>
            <a:lvl7pPr marL="2420600">
              <a:defRPr>
                <a:latin typeface="+mn-lt"/>
                <a:ea typeface="+mn-ea"/>
                <a:cs typeface="+mn-cs"/>
              </a:defRPr>
            </a:lvl7pPr>
            <a:lvl8pPr marL="2824033">
              <a:defRPr>
                <a:latin typeface="+mn-lt"/>
                <a:ea typeface="+mn-ea"/>
                <a:cs typeface="+mn-cs"/>
              </a:defRPr>
            </a:lvl8pPr>
            <a:lvl9pPr marL="3227466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 "/>
              </a:rPr>
              <a:t>“METRR”:  Maturity and Environment Total Risk Rating on Earned Value Management Systems (EVMS) – Perfection (1000 Points) is not Expected</a:t>
            </a: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endParaRPr lang="en-US" sz="2753" kern="0" dirty="0">
              <a:solidFill>
                <a:sysClr val="windowText" lastClr="000000"/>
              </a:solidFill>
              <a:latin typeface="Arial  "/>
            </a:endParaRP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r>
              <a:rPr kumimoji="0" lang="en-US" sz="2753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 "/>
              </a:rPr>
              <a:t>Maturity:  (10) Sub-processes, with (56) “Attributes”</a:t>
            </a: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endParaRPr lang="en-US" sz="2753" kern="0" dirty="0">
              <a:solidFill>
                <a:sysClr val="windowText" lastClr="000000"/>
              </a:solidFill>
              <a:latin typeface="Arial  "/>
            </a:endParaRP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r>
              <a:rPr kumimoji="0" lang="en-US" sz="2753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 "/>
              </a:rPr>
              <a:t>Environment:  (4) Categories (Culture, People, Practices, and Resources), with (27) “Factors”  </a:t>
            </a: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endParaRPr lang="en-US" sz="2753" kern="0" dirty="0">
              <a:solidFill>
                <a:sysClr val="windowText" lastClr="000000"/>
              </a:solidFill>
              <a:latin typeface="Arial  "/>
            </a:endParaRPr>
          </a:p>
          <a:p>
            <a:pPr marL="860633" lvl="1" indent="-457200">
              <a:buFont typeface="Arial" panose="020B0604020202020204" pitchFamily="34" charset="0"/>
              <a:buChar char="•"/>
              <a:defRPr/>
            </a:pPr>
            <a:endParaRPr kumimoji="0" lang="en-US" sz="2753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218562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692FB8-9296-4176-9F3B-BB55DD10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3D8-0813-224C-91B3-A6EBF8F66999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ADC74E-DC82-4854-B1D7-787964E06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340"/>
            <a:ext cx="10820400" cy="8328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Final Result: Four Bands (N=33)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87A687B-247A-467D-A658-4A97115A7BD2}"/>
              </a:ext>
            </a:extLst>
          </p:cNvPr>
          <p:cNvGraphicFramePr>
            <a:graphicFrameLocks/>
          </p:cNvGraphicFramePr>
          <p:nvPr/>
        </p:nvGraphicFramePr>
        <p:xfrm>
          <a:off x="655320" y="680720"/>
          <a:ext cx="11536680" cy="542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EFFB730-545F-4DD3-91F0-D37F17322E10}"/>
              </a:ext>
            </a:extLst>
          </p:cNvPr>
          <p:cNvSpPr/>
          <p:nvPr/>
        </p:nvSpPr>
        <p:spPr>
          <a:xfrm>
            <a:off x="9865462" y="1069943"/>
            <a:ext cx="2076548" cy="910853"/>
          </a:xfrm>
          <a:prstGeom prst="rect">
            <a:avLst/>
          </a:prstGeom>
          <a:solidFill>
            <a:srgbClr val="92D05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921-1321-4BFD-9A6F-7A8C232C1044}"/>
              </a:ext>
            </a:extLst>
          </p:cNvPr>
          <p:cNvSpPr/>
          <p:nvPr/>
        </p:nvSpPr>
        <p:spPr>
          <a:xfrm>
            <a:off x="8819534" y="1076039"/>
            <a:ext cx="1045927" cy="904757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744647-19B7-488F-9793-D2F69221BCC7}"/>
              </a:ext>
            </a:extLst>
          </p:cNvPr>
          <p:cNvSpPr/>
          <p:nvPr/>
        </p:nvSpPr>
        <p:spPr>
          <a:xfrm>
            <a:off x="8819534" y="1980796"/>
            <a:ext cx="3125524" cy="470098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D593D-A5A1-40C6-BA75-A814B24E25A8}"/>
              </a:ext>
            </a:extLst>
          </p:cNvPr>
          <p:cNvSpPr/>
          <p:nvPr/>
        </p:nvSpPr>
        <p:spPr>
          <a:xfrm>
            <a:off x="6744928" y="1064313"/>
            <a:ext cx="2074606" cy="2279482"/>
          </a:xfrm>
          <a:prstGeom prst="rect">
            <a:avLst/>
          </a:prstGeom>
          <a:solidFill>
            <a:srgbClr val="FFC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1963CF-3133-4001-BC95-FFDEE32EFEF2}"/>
              </a:ext>
            </a:extLst>
          </p:cNvPr>
          <p:cNvSpPr/>
          <p:nvPr/>
        </p:nvSpPr>
        <p:spPr>
          <a:xfrm>
            <a:off x="8819534" y="2437352"/>
            <a:ext cx="3125524" cy="918170"/>
          </a:xfrm>
          <a:prstGeom prst="rect">
            <a:avLst/>
          </a:prstGeom>
          <a:solidFill>
            <a:srgbClr val="FFC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D1D923-B96F-4A39-9BD6-5FB703B69595}"/>
              </a:ext>
            </a:extLst>
          </p:cNvPr>
          <p:cNvSpPr/>
          <p:nvPr/>
        </p:nvSpPr>
        <p:spPr>
          <a:xfrm>
            <a:off x="1545235" y="1076040"/>
            <a:ext cx="5194930" cy="2279482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0ABAC5-B65F-4E0D-B93D-3B3434A2F767}"/>
              </a:ext>
            </a:extLst>
          </p:cNvPr>
          <p:cNvSpPr/>
          <p:nvPr/>
        </p:nvSpPr>
        <p:spPr>
          <a:xfrm>
            <a:off x="1545235" y="3354302"/>
            <a:ext cx="10396775" cy="222636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800"/>
          </a:p>
        </p:txBody>
      </p:sp>
      <p:sp>
        <p:nvSpPr>
          <p:cNvPr id="13" name="TextBox 20">
            <a:extLst>
              <a:ext uri="{FF2B5EF4-FFF2-40B4-BE49-F238E27FC236}">
                <a16:creationId xmlns:a16="http://schemas.microsoft.com/office/drawing/2014/main" id="{A3F60689-AEF3-467C-A2F2-A9BD319CE0CE}"/>
              </a:ext>
            </a:extLst>
          </p:cNvPr>
          <p:cNvSpPr txBox="1"/>
          <p:nvPr/>
        </p:nvSpPr>
        <p:spPr>
          <a:xfrm>
            <a:off x="11325713" y="3363979"/>
            <a:ext cx="521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</a:p>
        </p:txBody>
      </p:sp>
      <p:sp>
        <p:nvSpPr>
          <p:cNvPr id="22" name="TextBox 20">
            <a:extLst>
              <a:ext uri="{FF2B5EF4-FFF2-40B4-BE49-F238E27FC236}">
                <a16:creationId xmlns:a16="http://schemas.microsoft.com/office/drawing/2014/main" id="{B5883EB2-41FD-40D4-8C74-A908D8FB94CC}"/>
              </a:ext>
            </a:extLst>
          </p:cNvPr>
          <p:cNvSpPr txBox="1"/>
          <p:nvPr/>
        </p:nvSpPr>
        <p:spPr>
          <a:xfrm>
            <a:off x="11166147" y="2607205"/>
            <a:ext cx="767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Orange</a:t>
            </a: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467367CA-14B0-4E99-9B0C-A3F1B3704522}"/>
              </a:ext>
            </a:extLst>
          </p:cNvPr>
          <p:cNvSpPr txBox="1"/>
          <p:nvPr/>
        </p:nvSpPr>
        <p:spPr>
          <a:xfrm>
            <a:off x="11197489" y="1980796"/>
            <a:ext cx="767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2A438A89-0636-4031-B1B4-82B979D89CDA}"/>
              </a:ext>
            </a:extLst>
          </p:cNvPr>
          <p:cNvSpPr txBox="1"/>
          <p:nvPr/>
        </p:nvSpPr>
        <p:spPr>
          <a:xfrm>
            <a:off x="11197489" y="1118164"/>
            <a:ext cx="767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08BA77-FF4B-42A5-9D3F-01977D8EAD3F}"/>
              </a:ext>
            </a:extLst>
          </p:cNvPr>
          <p:cNvSpPr txBox="1"/>
          <p:nvPr/>
        </p:nvSpPr>
        <p:spPr>
          <a:xfrm>
            <a:off x="2251770" y="607636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Score cut-offs are based on a fair data distribution across 0-1000 score scale. The sample is reduced by removing one project with no performance information and one outlier: P2 (cost growth: ~500%).</a:t>
            </a:r>
          </a:p>
        </p:txBody>
      </p:sp>
    </p:spTree>
    <p:extLst>
      <p:ext uri="{BB962C8B-B14F-4D97-AF65-F5344CB8AC3E}">
        <p14:creationId xmlns:p14="http://schemas.microsoft.com/office/powerpoint/2010/main" val="110980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2705CEEE-CB92-4D20-A183-413FE6FF50BB}"/>
              </a:ext>
            </a:extLst>
          </p:cNvPr>
          <p:cNvGraphicFramePr>
            <a:graphicFrameLocks noGrp="1"/>
          </p:cNvGraphicFramePr>
          <p:nvPr/>
        </p:nvGraphicFramePr>
        <p:xfrm>
          <a:off x="1515422" y="1306701"/>
          <a:ext cx="4656777" cy="1551859"/>
        </p:xfrm>
        <a:graphic>
          <a:graphicData uri="http://schemas.openxmlformats.org/drawingml/2006/table">
            <a:tbl>
              <a:tblPr firstRow="1" bandRow="1">
                <a:solidFill>
                  <a:schemeClr val="accent4">
                    <a:lumMod val="20000"/>
                    <a:lumOff val="80000"/>
                  </a:schemeClr>
                </a:solidFill>
                <a:tableStyleId>{00A15C55-8517-42AA-B614-E9B94910E393}</a:tableStyleId>
              </a:tblPr>
              <a:tblGrid>
                <a:gridCol w="2872352">
                  <a:extLst>
                    <a:ext uri="{9D8B030D-6E8A-4147-A177-3AD203B41FA5}">
                      <a16:colId xmlns:a16="http://schemas.microsoft.com/office/drawing/2014/main" val="1918902398"/>
                    </a:ext>
                  </a:extLst>
                </a:gridCol>
                <a:gridCol w="1784425">
                  <a:extLst>
                    <a:ext uri="{9D8B030D-6E8A-4147-A177-3AD203B41FA5}">
                      <a16:colId xmlns:a16="http://schemas.microsoft.com/office/drawing/2014/main" val="1361464022"/>
                    </a:ext>
                  </a:extLst>
                </a:gridCol>
              </a:tblGrid>
              <a:tr h="27930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</a:txBody>
                  <a:tcPr>
                    <a:solidFill>
                      <a:srgbClr val="92D050">
                        <a:alpha val="3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72321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22612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Cost Growth:</a:t>
                      </a: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-0.3%</a:t>
                      </a: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424"/>
                  </a:ext>
                </a:extLst>
              </a:tr>
              <a:tr h="425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Schedule Growth:</a:t>
                      </a: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-5.9%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39198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0446280-1B9E-48D2-AEB0-BEEA4E7A66CE}"/>
              </a:ext>
            </a:extLst>
          </p:cNvPr>
          <p:cNvGraphicFramePr>
            <a:graphicFrameLocks noGrp="1"/>
          </p:cNvGraphicFramePr>
          <p:nvPr/>
        </p:nvGraphicFramePr>
        <p:xfrm>
          <a:off x="6805430" y="1299469"/>
          <a:ext cx="4656777" cy="15518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72352">
                  <a:extLst>
                    <a:ext uri="{9D8B030D-6E8A-4147-A177-3AD203B41FA5}">
                      <a16:colId xmlns:a16="http://schemas.microsoft.com/office/drawing/2014/main" val="1918902398"/>
                    </a:ext>
                  </a:extLst>
                </a:gridCol>
                <a:gridCol w="1784425">
                  <a:extLst>
                    <a:ext uri="{9D8B030D-6E8A-4147-A177-3AD203B41FA5}">
                      <a16:colId xmlns:a16="http://schemas.microsoft.com/office/drawing/2014/main" val="1361464022"/>
                    </a:ext>
                  </a:extLst>
                </a:gridCol>
              </a:tblGrid>
              <a:tr h="27930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</a:txBody>
                  <a:tcPr>
                    <a:solidFill>
                      <a:srgbClr val="FFFF00">
                        <a:alpha val="3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72321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22612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Cost Growth:</a:t>
                      </a: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+13.7%</a:t>
                      </a: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424"/>
                  </a:ext>
                </a:extLst>
              </a:tr>
              <a:tr h="425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Schedule Growth:</a:t>
                      </a: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+3.8%</a:t>
                      </a:r>
                    </a:p>
                  </a:txBody>
                  <a:tcPr marL="68580" marR="68580" marT="0" marB="0" anchor="ctr">
                    <a:solidFill>
                      <a:srgbClr val="FFFF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39198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6807FEB3-AD02-421F-BB2E-AB7F8D069E39}"/>
              </a:ext>
            </a:extLst>
          </p:cNvPr>
          <p:cNvGraphicFramePr>
            <a:graphicFrameLocks noGrp="1"/>
          </p:cNvGraphicFramePr>
          <p:nvPr/>
        </p:nvGraphicFramePr>
        <p:xfrm>
          <a:off x="1515422" y="3524755"/>
          <a:ext cx="4656777" cy="15518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72352">
                  <a:extLst>
                    <a:ext uri="{9D8B030D-6E8A-4147-A177-3AD203B41FA5}">
                      <a16:colId xmlns:a16="http://schemas.microsoft.com/office/drawing/2014/main" val="1918902398"/>
                    </a:ext>
                  </a:extLst>
                </a:gridCol>
                <a:gridCol w="1784425">
                  <a:extLst>
                    <a:ext uri="{9D8B030D-6E8A-4147-A177-3AD203B41FA5}">
                      <a16:colId xmlns:a16="http://schemas.microsoft.com/office/drawing/2014/main" val="1361464022"/>
                    </a:ext>
                  </a:extLst>
                </a:gridCol>
              </a:tblGrid>
              <a:tr h="27930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ORANGE</a:t>
                      </a:r>
                    </a:p>
                  </a:txBody>
                  <a:tcPr>
                    <a:solidFill>
                      <a:srgbClr val="FFC000">
                        <a:alpha val="3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72321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22612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Cost Growth: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+48.2%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424"/>
                  </a:ext>
                </a:extLst>
              </a:tr>
              <a:tr h="425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Schedule Growth: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+26.9%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39198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FBBD1D8-5BF7-443C-A1E8-AEDB26B250CA}"/>
              </a:ext>
            </a:extLst>
          </p:cNvPr>
          <p:cNvGraphicFramePr>
            <a:graphicFrameLocks noGrp="1"/>
          </p:cNvGraphicFramePr>
          <p:nvPr/>
        </p:nvGraphicFramePr>
        <p:xfrm>
          <a:off x="6805429" y="3529705"/>
          <a:ext cx="4656777" cy="15518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72352">
                  <a:extLst>
                    <a:ext uri="{9D8B030D-6E8A-4147-A177-3AD203B41FA5}">
                      <a16:colId xmlns:a16="http://schemas.microsoft.com/office/drawing/2014/main" val="1918902398"/>
                    </a:ext>
                  </a:extLst>
                </a:gridCol>
                <a:gridCol w="1784425">
                  <a:extLst>
                    <a:ext uri="{9D8B030D-6E8A-4147-A177-3AD203B41FA5}">
                      <a16:colId xmlns:a16="http://schemas.microsoft.com/office/drawing/2014/main" val="1361464022"/>
                    </a:ext>
                  </a:extLst>
                </a:gridCol>
              </a:tblGrid>
              <a:tr h="27930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</a:txBody>
                  <a:tcPr>
                    <a:solidFill>
                      <a:srgbClr val="FF0000">
                        <a:alpha val="3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72321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22612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Cost Growth:</a:t>
                      </a: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+92.3%</a:t>
                      </a: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424"/>
                  </a:ext>
                </a:extLst>
              </a:tr>
              <a:tr h="425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Schedule Growth:</a:t>
                      </a: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+24.3%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0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3919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AFB4294-56AB-485F-B268-272D4C5DC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950"/>
            <a:ext cx="9601200" cy="4930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Performance with Four Bands (N=33)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A35750-84F4-4EB7-BF56-A18579D1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3D8-0813-224C-91B3-A6EBF8F66999}" type="slidenum">
              <a:rPr lang="en-US" smtClean="0"/>
              <a:t>12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B2F4DD-082B-4D44-A4D3-132CE707A224}"/>
              </a:ext>
            </a:extLst>
          </p:cNvPr>
          <p:cNvSpPr txBox="1"/>
          <p:nvPr/>
        </p:nvSpPr>
        <p:spPr>
          <a:xfrm>
            <a:off x="2209800" y="6220479"/>
            <a:ext cx="803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Cost and schedule growth is measured versus the PMB at 20% project completion.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sample is reduced by removing one project with no performance information and one outlier.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0D42505-5617-4A7D-9D26-88987FF8DBC9}"/>
              </a:ext>
            </a:extLst>
          </p:cNvPr>
          <p:cNvGraphicFramePr>
            <a:graphicFrameLocks noGrp="1"/>
          </p:cNvGraphicFramePr>
          <p:nvPr/>
        </p:nvGraphicFramePr>
        <p:xfrm>
          <a:off x="1515423" y="5271468"/>
          <a:ext cx="9946784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432">
                  <a:extLst>
                    <a:ext uri="{9D8B030D-6E8A-4147-A177-3AD203B41FA5}">
                      <a16:colId xmlns:a16="http://schemas.microsoft.com/office/drawing/2014/main" val="3527002373"/>
                    </a:ext>
                  </a:extLst>
                </a:gridCol>
                <a:gridCol w="3506296">
                  <a:extLst>
                    <a:ext uri="{9D8B030D-6E8A-4147-A177-3AD203B41FA5}">
                      <a16:colId xmlns:a16="http://schemas.microsoft.com/office/drawing/2014/main" val="3885071126"/>
                    </a:ext>
                  </a:extLst>
                </a:gridCol>
                <a:gridCol w="1713118">
                  <a:extLst>
                    <a:ext uri="{9D8B030D-6E8A-4147-A177-3AD203B41FA5}">
                      <a16:colId xmlns:a16="http://schemas.microsoft.com/office/drawing/2014/main" val="2116095559"/>
                    </a:ext>
                  </a:extLst>
                </a:gridCol>
                <a:gridCol w="1065938">
                  <a:extLst>
                    <a:ext uri="{9D8B030D-6E8A-4147-A177-3AD203B41FA5}">
                      <a16:colId xmlns:a16="http://schemas.microsoft.com/office/drawing/2014/main" val="2686185572"/>
                    </a:ext>
                  </a:extLst>
                </a:gridCol>
              </a:tblGrid>
              <a:tr h="154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Metric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Statistical Comparison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Sig.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extLst>
                  <a:ext uri="{0D108BD9-81ED-4DB2-BD59-A6C34878D82A}">
                    <a16:rowId xmlns:a16="http://schemas.microsoft.com/office/drawing/2014/main" val="3527143898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Cost Growth (in 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 vs. yellow vs. orange vs. red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Kruskal-Wallis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0.007*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extLst>
                  <a:ext uri="{0D108BD9-81ED-4DB2-BD59-A6C34878D82A}">
                    <a16:rowId xmlns:a16="http://schemas.microsoft.com/office/drawing/2014/main" val="2405532753"/>
                  </a:ext>
                </a:extLst>
              </a:tr>
              <a:tr h="154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Growth (in %)</a:t>
                      </a: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 vs. yellow vs. orange vs. red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Kruskal-Wallis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493" marR="43493" marT="0" marB="0" anchor="ctr"/>
                </a:tc>
                <a:extLst>
                  <a:ext uri="{0D108BD9-81ED-4DB2-BD59-A6C34878D82A}">
                    <a16:rowId xmlns:a16="http://schemas.microsoft.com/office/drawing/2014/main" val="3889380990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FE1075DA-CA5F-436A-8FAD-83BA6C05B23D}"/>
              </a:ext>
            </a:extLst>
          </p:cNvPr>
          <p:cNvSpPr txBox="1"/>
          <p:nvPr/>
        </p:nvSpPr>
        <p:spPr>
          <a:xfrm>
            <a:off x="8649657" y="5976332"/>
            <a:ext cx="28125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effectLst/>
              </a:rPr>
              <a:t>*Result is significant at 0.05 level</a:t>
            </a:r>
          </a:p>
        </p:txBody>
      </p:sp>
    </p:spTree>
    <p:extLst>
      <p:ext uri="{BB962C8B-B14F-4D97-AF65-F5344CB8AC3E}">
        <p14:creationId xmlns:p14="http://schemas.microsoft.com/office/powerpoint/2010/main" val="295071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E033F-7B22-4F74-987E-497756A0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-11433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Correlation between maturity and environment scores (N=43)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9AE03-56BF-4D2E-A8FE-DB6E263C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3D8-0813-224C-91B3-A6EBF8F66999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D40E4-2992-4C05-AA45-B1DB90547DB3}"/>
              </a:ext>
            </a:extLst>
          </p:cNvPr>
          <p:cNvSpPr txBox="1"/>
          <p:nvPr/>
        </p:nvSpPr>
        <p:spPr>
          <a:xfrm>
            <a:off x="406801" y="1632404"/>
            <a:ext cx="47771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study the relationship between the maturity score and the environment score, correlation was tested.</a:t>
            </a:r>
          </a:p>
          <a:p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results showed a Pearson R value of 0.843, which indicates a strong correlation between the maturity and the environment score, with a direct or positive relationship between them (p&lt;0.05).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B917098-20EB-4C72-BACC-BD21DB246B2A}"/>
              </a:ext>
            </a:extLst>
          </p:cNvPr>
          <p:cNvGraphicFramePr>
            <a:graphicFrameLocks/>
          </p:cNvGraphicFramePr>
          <p:nvPr/>
        </p:nvGraphicFramePr>
        <p:xfrm>
          <a:off x="5341329" y="1806421"/>
          <a:ext cx="6641124" cy="442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3BCACE-259E-A54A-9B03-83808BEA6BD2}"/>
                  </a:ext>
                </a:extLst>
              </p:cNvPr>
              <p:cNvSpPr txBox="1"/>
              <p:nvPr/>
            </p:nvSpPr>
            <p:spPr>
              <a:xfrm>
                <a:off x="5613005" y="6156719"/>
                <a:ext cx="60977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1" dirty="0"/>
                  <a:t>Maturity Score = Environment Score </a:t>
                </a:r>
                <a14:m>
                  <m:oMath xmlns:m="http://schemas.openxmlformats.org/officeDocument/2006/math">
                    <m:r>
                      <a:rPr lang="en-US" sz="1800" b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b="1" dirty="0"/>
                  <a:t>0.94 + 35.89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3BCACE-259E-A54A-9B03-83808BEA6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005" y="6156719"/>
                <a:ext cx="6097772" cy="369332"/>
              </a:xfrm>
              <a:prstGeom prst="rect">
                <a:avLst/>
              </a:prstGeom>
              <a:blipFill>
                <a:blip r:embed="rId3"/>
                <a:stretch>
                  <a:fillRect l="-1040" t="-6452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93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B0A71-4F1D-20CA-CA6A-084FF0AF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D8DA30-1C3E-16F3-F80D-793A565AB7BE}"/>
              </a:ext>
            </a:extLst>
          </p:cNvPr>
          <p:cNvSpPr txBox="1">
            <a:spLocks/>
          </p:cNvSpPr>
          <p:nvPr/>
        </p:nvSpPr>
        <p:spPr>
          <a:xfrm>
            <a:off x="2304959" y="2105561"/>
            <a:ext cx="7445375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647" b="1" i="0">
                <a:solidFill>
                  <a:schemeClr val="tx1"/>
                </a:solidFill>
                <a:latin typeface="Segoe UI"/>
                <a:ea typeface="+mn-ea"/>
                <a:cs typeface="Segoe UI"/>
              </a:defRPr>
            </a:lvl1pPr>
            <a:lvl2pPr marL="403433">
              <a:defRPr>
                <a:latin typeface="+mn-lt"/>
                <a:ea typeface="+mn-ea"/>
                <a:cs typeface="+mn-cs"/>
              </a:defRPr>
            </a:lvl2pPr>
            <a:lvl3pPr marL="806867">
              <a:defRPr>
                <a:latin typeface="+mn-lt"/>
                <a:ea typeface="+mn-ea"/>
                <a:cs typeface="+mn-cs"/>
              </a:defRPr>
            </a:lvl3pPr>
            <a:lvl4pPr marL="1210300">
              <a:defRPr>
                <a:latin typeface="+mn-lt"/>
                <a:ea typeface="+mn-ea"/>
                <a:cs typeface="+mn-cs"/>
              </a:defRPr>
            </a:lvl4pPr>
            <a:lvl5pPr marL="1613733">
              <a:defRPr>
                <a:latin typeface="+mn-lt"/>
                <a:ea typeface="+mn-ea"/>
                <a:cs typeface="+mn-cs"/>
              </a:defRPr>
            </a:lvl5pPr>
            <a:lvl6pPr marL="2017166">
              <a:defRPr>
                <a:latin typeface="+mn-lt"/>
                <a:ea typeface="+mn-ea"/>
                <a:cs typeface="+mn-cs"/>
              </a:defRPr>
            </a:lvl6pPr>
            <a:lvl7pPr marL="2420600">
              <a:defRPr>
                <a:latin typeface="+mn-lt"/>
                <a:ea typeface="+mn-ea"/>
                <a:cs typeface="+mn-cs"/>
              </a:defRPr>
            </a:lvl7pPr>
            <a:lvl8pPr marL="2824033">
              <a:defRPr>
                <a:latin typeface="+mn-lt"/>
                <a:ea typeface="+mn-ea"/>
                <a:cs typeface="+mn-cs"/>
              </a:defRPr>
            </a:lvl8pPr>
            <a:lvl9pPr marL="3227466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kern="0" dirty="0">
                <a:latin typeface="Arial" panose="020B0604020202020204" pitchFamily="34" charset="0"/>
                <a:cs typeface="Arial" panose="020B0604020202020204" pitchFamily="34" charset="0"/>
              </a:rPr>
              <a:t>Closing Thoughts</a:t>
            </a:r>
          </a:p>
          <a:p>
            <a:pPr algn="ctr"/>
            <a:r>
              <a:rPr lang="en-US" sz="4400" kern="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sz="4400" kern="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C741DC-A14C-AE7C-1CDD-7892A16F0931}"/>
              </a:ext>
            </a:extLst>
          </p:cNvPr>
          <p:cNvSpPr txBox="1"/>
          <p:nvPr/>
        </p:nvSpPr>
        <p:spPr>
          <a:xfrm>
            <a:off x="9623798" y="135313"/>
            <a:ext cx="2568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EFCOG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Working Group &amp;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Task Team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9F2A0-7378-9940-C6D6-BC0C0BCF822B}"/>
              </a:ext>
            </a:extLst>
          </p:cNvPr>
          <p:cNvSpPr txBox="1"/>
          <p:nvPr/>
        </p:nvSpPr>
        <p:spPr>
          <a:xfrm rot="16200000">
            <a:off x="8999358" y="383458"/>
            <a:ext cx="8579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57031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A4BF-57F1-681B-BA2D-C2EDFAB7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14301"/>
            <a:ext cx="10801350" cy="91440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3D8A9-C128-E6EB-DAB1-FB05E65C4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1544300" cy="5033962"/>
          </a:xfrm>
        </p:spPr>
        <p:txBody>
          <a:bodyPr>
            <a:normAutofit fontScale="92500"/>
          </a:bodyPr>
          <a:lstStyle/>
          <a:p>
            <a:pPr marL="355600" marR="711835" lvl="0" indent="-342900" algn="l" defTabSz="914400" rtl="0" eaLnBrk="0" fontAlgn="base" latinLnBrk="0" hangingPunct="0">
              <a:lnSpc>
                <a:spcPct val="100000"/>
              </a:lnSpc>
              <a:spcAft>
                <a:spcPts val="1200"/>
              </a:spcAft>
              <a:buClrTx/>
              <a:buSzTx/>
              <a:buFont typeface="+mj-lt"/>
              <a:buAutoNum type="arabicPeriod"/>
              <a:tabLst>
                <a:tab pos="357505" algn="l"/>
                <a:tab pos="358140" algn="l"/>
              </a:tabLst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Project Management Success, and COVID Impacts</a:t>
            </a:r>
          </a:p>
          <a:p>
            <a:pPr marL="355600" marR="711835" lvl="0" indent="-342900" algn="l" defTabSz="914400" rtl="0" eaLnBrk="0" fontAlgn="base" latinLnBrk="0" hangingPunct="0">
              <a:lnSpc>
                <a:spcPct val="100000"/>
              </a:lnSpc>
              <a:spcAft>
                <a:spcPts val="1200"/>
              </a:spcAft>
              <a:buClrTx/>
              <a:buSzTx/>
              <a:buFont typeface="+mj-lt"/>
              <a:buAutoNum type="arabicPeriod"/>
              <a:tabLst>
                <a:tab pos="357505" algn="l"/>
                <a:tab pos="358140" algn="l"/>
              </a:tabLst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Some COVID PM Lessons Learned</a:t>
            </a:r>
          </a:p>
          <a:p>
            <a:pPr marL="355600" marR="711835" lvl="0" indent="-342900" algn="l" defTabSz="914400" rtl="0" eaLnBrk="0" fontAlgn="base" latinLnBrk="0" hangingPunct="0">
              <a:lnSpc>
                <a:spcPct val="100000"/>
              </a:lnSpc>
              <a:spcAft>
                <a:spcPts val="1200"/>
              </a:spcAft>
              <a:buClrTx/>
              <a:buSzTx/>
              <a:buFont typeface="+mj-lt"/>
              <a:buAutoNum type="arabicPeriod"/>
              <a:tabLst>
                <a:tab pos="357505" algn="l"/>
                <a:tab pos="35814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Arial Narrow"/>
                <a:cs typeface="Arial Narrow"/>
              </a:rPr>
              <a:t>DOE Order 413.3B (</a:t>
            </a:r>
            <a:r>
              <a:rPr lang="en-US" sz="3200" i="1" dirty="0">
                <a:solidFill>
                  <a:srgbClr val="000000"/>
                </a:solidFill>
                <a:latin typeface="Arial Narrow"/>
                <a:cs typeface="Arial Narrow"/>
              </a:rPr>
              <a:t>Program and Project Management for the Acquisition of Capital Asset Projects</a:t>
            </a:r>
            <a:r>
              <a:rPr lang="en-US" sz="3200" dirty="0">
                <a:solidFill>
                  <a:srgbClr val="000000"/>
                </a:solidFill>
                <a:latin typeface="Arial Narrow"/>
                <a:cs typeface="Arial Narrow"/>
              </a:rPr>
              <a:t>) Impending Actions</a:t>
            </a:r>
          </a:p>
          <a:p>
            <a:pPr marL="812800" marR="711835" lvl="1" indent="-342900" defTabSz="914400" eaLnBrk="0" fontAlgn="base" hangingPunct="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7505" algn="l"/>
                <a:tab pos="35814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Arial Narrow"/>
                <a:cs typeface="Arial Narrow"/>
              </a:rPr>
              <a:t>DOE Order  413.3B, Change 7 – Incorporating Deputy Secretary Policy Memorandums</a:t>
            </a:r>
          </a:p>
          <a:p>
            <a:pPr marL="812800" marR="711835" lvl="1" indent="-342900" eaLnBrk="0" fontAlgn="base" hangingPunct="0">
              <a:spcAft>
                <a:spcPts val="1200"/>
              </a:spcAft>
              <a:tabLst>
                <a:tab pos="357505" algn="l"/>
                <a:tab pos="35814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Arial Narrow"/>
                <a:cs typeface="Arial Narrow"/>
              </a:rPr>
              <a:t>Potential “Appendix E”, and Other Revisions – The Order is Opening!</a:t>
            </a:r>
          </a:p>
          <a:p>
            <a:pPr marL="12700" marR="711835" indent="0" eaLnBrk="0" fontAlgn="base" hangingPunct="0">
              <a:spcAft>
                <a:spcPts val="1200"/>
              </a:spcAft>
              <a:buNone/>
              <a:tabLst>
                <a:tab pos="357505" algn="l"/>
                <a:tab pos="358140" algn="l"/>
              </a:tabLst>
              <a:defRPr/>
            </a:pP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4. </a:t>
            </a:r>
            <a:r>
              <a:rPr lang="en-US" sz="3200" dirty="0">
                <a:solidFill>
                  <a:srgbClr val="000000"/>
                </a:solidFill>
                <a:latin typeface="Arial Narrow"/>
                <a:cs typeface="Arial Narrow"/>
              </a:rPr>
              <a:t>METRR: (EVMS) Maturity &amp; Environment Total Risk Rating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B9E9-BC73-32C6-5B3F-6E30D00F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CD04F-8115-402F-B435-071ACE0BE6B4}"/>
              </a:ext>
            </a:extLst>
          </p:cNvPr>
          <p:cNvSpPr txBox="1"/>
          <p:nvPr/>
        </p:nvSpPr>
        <p:spPr>
          <a:xfrm>
            <a:off x="9623798" y="135313"/>
            <a:ext cx="2568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EFCOG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Working Group &amp;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Task Team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B02FA-55B8-7DE6-69FF-E5B4C5F213D5}"/>
              </a:ext>
            </a:extLst>
          </p:cNvPr>
          <p:cNvSpPr txBox="1"/>
          <p:nvPr/>
        </p:nvSpPr>
        <p:spPr>
          <a:xfrm rot="16200000">
            <a:off x="8999358" y="383458"/>
            <a:ext cx="8579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53934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BEC80-E3DD-8CA8-35CB-62E88051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14301"/>
            <a:ext cx="10801350" cy="9144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Narrow" panose="020B0606020202030204" pitchFamily="34" charset="0"/>
              </a:rPr>
              <a:t>Project Management Success Metrics – DOE vs. PMI</a:t>
            </a:r>
            <a:br>
              <a:rPr lang="en-US" sz="3600" dirty="0">
                <a:latin typeface="Arial Narrow" panose="020B0606020202030204" pitchFamily="34" charset="0"/>
              </a:rPr>
            </a:br>
            <a:r>
              <a:rPr lang="en-US" sz="3600" dirty="0">
                <a:latin typeface="Arial Narrow" panose="020B0606020202030204" pitchFamily="34" charset="0"/>
              </a:rPr>
              <a:t>Construction (Based on 3-Year Rolling Timeline)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51FE-AED7-13BD-D335-A63A3C9F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6913" y="6405562"/>
            <a:ext cx="2114550" cy="338137"/>
          </a:xfrm>
        </p:spPr>
        <p:txBody>
          <a:bodyPr/>
          <a:lstStyle/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54B81-4028-455F-EB16-E40AF29A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9700" y="5748874"/>
            <a:ext cx="7315200" cy="338137"/>
          </a:xfrm>
        </p:spPr>
        <p:txBody>
          <a:bodyPr/>
          <a:lstStyle/>
          <a:p>
            <a:r>
              <a:rPr lang="en-US"/>
              <a:t>2017 DOE Project Management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0BE3-CBE3-C210-D064-BD685FCF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Content Placeholder 9">
            <a:extLst>
              <a:ext uri="{FF2B5EF4-FFF2-40B4-BE49-F238E27FC236}">
                <a16:creationId xmlns:a16="http://schemas.microsoft.com/office/drawing/2014/main" id="{163F55A4-B23D-731B-D43D-A636B3858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26133"/>
              </p:ext>
            </p:extLst>
          </p:nvPr>
        </p:nvGraphicFramePr>
        <p:xfrm>
          <a:off x="1295400" y="1485901"/>
          <a:ext cx="914400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89070A-3B5F-C434-CF10-6A69D8D7AC60}"/>
              </a:ext>
            </a:extLst>
          </p:cNvPr>
          <p:cNvSpPr txBox="1"/>
          <p:nvPr/>
        </p:nvSpPr>
        <p:spPr>
          <a:xfrm>
            <a:off x="4829777" y="3708978"/>
            <a:ext cx="429861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 Success metrics differ: 1) DOE: complete at scope, 110% of cost; 2) Project Management Institute (PMI): complete at scope, cost, and schedule, with goal of 80%.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92A785-B655-6E21-8EA0-91DA1F478442}"/>
              </a:ext>
            </a:extLst>
          </p:cNvPr>
          <p:cNvSpPr txBox="1"/>
          <p:nvPr/>
        </p:nvSpPr>
        <p:spPr>
          <a:xfrm>
            <a:off x="4267200" y="1255068"/>
            <a:ext cx="3365668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DOE Success Goal – 90%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ADD258-EC2A-F406-B589-99AC54D56C54}"/>
              </a:ext>
            </a:extLst>
          </p:cNvPr>
          <p:cNvCxnSpPr>
            <a:cxnSpLocks/>
          </p:cNvCxnSpPr>
          <p:nvPr/>
        </p:nvCxnSpPr>
        <p:spPr>
          <a:xfrm flipV="1">
            <a:off x="4724400" y="1716733"/>
            <a:ext cx="0" cy="68356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0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D332-1540-2C7F-0DA8-DBF9994A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989" y="124099"/>
            <a:ext cx="10801350" cy="9144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Pre-COVID vs Post-COVID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Projects “At Risk” Snapshot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DB294-F660-82F7-1F0A-87194286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602BB1-193B-2D92-5E73-D8F53A947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929362"/>
              </p:ext>
            </p:extLst>
          </p:nvPr>
        </p:nvGraphicFramePr>
        <p:xfrm>
          <a:off x="2421234" y="959081"/>
          <a:ext cx="3729645" cy="557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B59437-8745-97D3-CF49-3F66C4B579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65685"/>
              </p:ext>
            </p:extLst>
          </p:nvPr>
        </p:nvGraphicFramePr>
        <p:xfrm>
          <a:off x="6132697" y="1518334"/>
          <a:ext cx="4059921" cy="502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D3BA2EC-0A4C-8262-5E88-DCDBABFCF7F7}"/>
              </a:ext>
            </a:extLst>
          </p:cNvPr>
          <p:cNvSpPr txBox="1"/>
          <p:nvPr/>
        </p:nvSpPr>
        <p:spPr>
          <a:xfrm flipH="1">
            <a:off x="2839569" y="5020367"/>
            <a:ext cx="10574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u="sng" dirty="0">
                <a:solidFill>
                  <a:srgbClr val="000000"/>
                </a:solidFill>
                <a:latin typeface="Times New Roman" pitchFamily="18" charset="0"/>
              </a:rPr>
              <a:t>$0.6B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77CAE-9897-C44C-1F88-DE2E32BA17E1}"/>
              </a:ext>
            </a:extLst>
          </p:cNvPr>
          <p:cNvSpPr txBox="1"/>
          <p:nvPr/>
        </p:nvSpPr>
        <p:spPr>
          <a:xfrm flipH="1">
            <a:off x="3897019" y="5326320"/>
            <a:ext cx="10574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u="sng" dirty="0">
                <a:solidFill>
                  <a:srgbClr val="000000"/>
                </a:solidFill>
                <a:latin typeface="Times New Roman" pitchFamily="18" charset="0"/>
              </a:rPr>
              <a:t>$16.9B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D34ADE-62F2-F826-C52D-42608B980EAB}"/>
              </a:ext>
            </a:extLst>
          </p:cNvPr>
          <p:cNvSpPr txBox="1"/>
          <p:nvPr/>
        </p:nvSpPr>
        <p:spPr>
          <a:xfrm flipH="1">
            <a:off x="6594664" y="4766451"/>
            <a:ext cx="105745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u="sng" dirty="0">
                <a:solidFill>
                  <a:srgbClr val="000000"/>
                </a:solidFill>
                <a:latin typeface="Times New Roman" pitchFamily="18" charset="0"/>
              </a:rPr>
              <a:t>$0.894B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C9AF0-6612-6A1F-1C9D-57E48B6727BA}"/>
              </a:ext>
            </a:extLst>
          </p:cNvPr>
          <p:cNvSpPr txBox="1"/>
          <p:nvPr/>
        </p:nvSpPr>
        <p:spPr>
          <a:xfrm flipH="1">
            <a:off x="7748952" y="1943100"/>
            <a:ext cx="105745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u="sng" dirty="0">
                <a:solidFill>
                  <a:srgbClr val="000000"/>
                </a:solidFill>
                <a:latin typeface="Times New Roman" pitchFamily="18" charset="0"/>
              </a:rPr>
              <a:t>$25B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6AA64E-85DE-7E19-51A9-4F11784AB2A6}"/>
              </a:ext>
            </a:extLst>
          </p:cNvPr>
          <p:cNvSpPr txBox="1"/>
          <p:nvPr/>
        </p:nvSpPr>
        <p:spPr>
          <a:xfrm>
            <a:off x="6946732" y="5366716"/>
            <a:ext cx="261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706D1-6670-7AE9-CF60-ACD8CDD1571E}"/>
              </a:ext>
            </a:extLst>
          </p:cNvPr>
          <p:cNvSpPr txBox="1"/>
          <p:nvPr/>
        </p:nvSpPr>
        <p:spPr>
          <a:xfrm>
            <a:off x="4376186" y="4708743"/>
            <a:ext cx="2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268C95-203F-02FA-FF77-BCE1F34E5FF2}"/>
              </a:ext>
            </a:extLst>
          </p:cNvPr>
          <p:cNvSpPr txBox="1"/>
          <p:nvPr/>
        </p:nvSpPr>
        <p:spPr>
          <a:xfrm>
            <a:off x="4256916" y="5616387"/>
            <a:ext cx="238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8454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1C27-228F-8B4C-596C-FFA3EF19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14301"/>
            <a:ext cx="10801350" cy="914400"/>
          </a:xfrm>
        </p:spPr>
        <p:txBody>
          <a:bodyPr>
            <a:normAutofit fontScale="90000"/>
          </a:bodyPr>
          <a:lstStyle/>
          <a:p>
            <a:r>
              <a:rPr lang="en-US" sz="4400" kern="0" dirty="0">
                <a:latin typeface="Arial" panose="020B0604020202020204" pitchFamily="34" charset="0"/>
                <a:cs typeface="Arial" panose="020B0604020202020204" pitchFamily="34" charset="0"/>
              </a:rPr>
              <a:t>DOE Project Management Success:</a:t>
            </a:r>
            <a:br>
              <a:rPr lang="en-US" sz="44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kern="0" dirty="0">
                <a:latin typeface="Arial" panose="020B0604020202020204" pitchFamily="34" charset="0"/>
                <a:cs typeface="Arial" panose="020B0604020202020204" pitchFamily="34" charset="0"/>
              </a:rPr>
              <a:t>Unadjusted vs Adjusted Metric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142DD-3DD9-5FE5-8B35-1089E4C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DB849-6B8C-6833-1983-030D2A546F76}"/>
              </a:ext>
            </a:extLst>
          </p:cNvPr>
          <p:cNvSpPr txBox="1"/>
          <p:nvPr/>
        </p:nvSpPr>
        <p:spPr>
          <a:xfrm>
            <a:off x="528745" y="1600200"/>
            <a:ext cx="11058310" cy="1077218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Example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:  CD-2 Cost Baseline:  $100 Million(M)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Baseline Change Cost Increase:  + $20M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9E260-E8BF-ABAB-EBA0-D5B408CCA4FC}"/>
              </a:ext>
            </a:extLst>
          </p:cNvPr>
          <p:cNvSpPr txBox="1"/>
          <p:nvPr/>
        </p:nvSpPr>
        <p:spPr>
          <a:xfrm>
            <a:off x="419100" y="2887191"/>
            <a:ext cx="11353800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spcAft>
                <a:spcPts val="1200"/>
              </a:spcAft>
            </a:pPr>
            <a:endParaRPr lang="en-US" sz="900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514350" indent="-514350" defTabSz="457200">
              <a:spcAft>
                <a:spcPts val="1200"/>
              </a:spcAft>
              <a:buFontTx/>
              <a:buAutoNum type="arabicParenR"/>
            </a:pPr>
            <a:r>
              <a:rPr lang="en-US" sz="3200" u="sng" dirty="0">
                <a:solidFill>
                  <a:prstClr val="black"/>
                </a:solidFill>
                <a:latin typeface="Arial Narrow" panose="020B0606020202030204" pitchFamily="34" charset="0"/>
              </a:rPr>
              <a:t>Unadjusted</a:t>
            </a:r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:  $120M / $100M = 1.2, or</a:t>
            </a:r>
          </a:p>
          <a:p>
            <a:pPr marL="400050" lvl="1" defTabSz="457200">
              <a:spcAft>
                <a:spcPts val="1200"/>
              </a:spcAft>
            </a:pP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20% Cost Increase: Result - Non-Success</a:t>
            </a:r>
          </a:p>
          <a:p>
            <a:pPr marL="514350" indent="-514350" defTabSz="457200">
              <a:spcAft>
                <a:spcPts val="1200"/>
              </a:spcAft>
              <a:buFontTx/>
              <a:buAutoNum type="arabicParenR"/>
            </a:pPr>
            <a:r>
              <a:rPr lang="en-US" sz="3200" u="sng" dirty="0">
                <a:solidFill>
                  <a:prstClr val="black"/>
                </a:solidFill>
                <a:latin typeface="Arial Narrow" panose="020B0606020202030204" pitchFamily="34" charset="0"/>
              </a:rPr>
              <a:t>Adjusted</a:t>
            </a:r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:  $20M Cost Increase; $15M is COVID Related:  </a:t>
            </a:r>
          </a:p>
          <a:p>
            <a:pPr defTabSz="457200">
              <a:spcAft>
                <a:spcPts val="1200"/>
              </a:spcAft>
            </a:pPr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    $105M / $100M = 1.05</a:t>
            </a:r>
          </a:p>
          <a:p>
            <a:pPr marL="400050" lvl="1" defTabSz="457200">
              <a:spcAft>
                <a:spcPts val="1200"/>
              </a:spcAft>
            </a:pP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Adjusted 5% Cost Increase:  Result - Success</a:t>
            </a:r>
          </a:p>
        </p:txBody>
      </p:sp>
    </p:spTree>
    <p:extLst>
      <p:ext uri="{BB962C8B-B14F-4D97-AF65-F5344CB8AC3E}">
        <p14:creationId xmlns:p14="http://schemas.microsoft.com/office/powerpoint/2010/main" val="3157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3483-7E5E-66C4-00EA-C4570557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39125"/>
            <a:ext cx="10801350" cy="914400"/>
          </a:xfrm>
        </p:spPr>
        <p:txBody>
          <a:bodyPr>
            <a:normAutofit fontScale="90000"/>
          </a:bodyPr>
          <a:lstStyle/>
          <a:p>
            <a:r>
              <a:rPr lang="en-US" sz="4800" kern="0" spc="-4" dirty="0">
                <a:latin typeface="Arial" panose="020B0604020202020204" pitchFamily="34" charset="0"/>
                <a:cs typeface="Arial" panose="020B0604020202020204" pitchFamily="34" charset="0"/>
              </a:rPr>
              <a:t>The COVID Impacts</a:t>
            </a:r>
            <a:br>
              <a:rPr lang="en-US" sz="4800" kern="0" spc="-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kern="0" spc="-4" dirty="0">
                <a:latin typeface="Arial" panose="020B0604020202020204" pitchFamily="34" charset="0"/>
                <a:cs typeface="Arial" panose="020B0604020202020204" pitchFamily="34" charset="0"/>
              </a:rPr>
              <a:t>(The World We Knew Changed)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BDE8-AE28-7A92-9A6D-A97D9ECB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117A00-34D5-8A96-FCB2-27E7975DC558}"/>
              </a:ext>
            </a:extLst>
          </p:cNvPr>
          <p:cNvSpPr txBox="1"/>
          <p:nvPr/>
        </p:nvSpPr>
        <p:spPr>
          <a:xfrm>
            <a:off x="838200" y="1329445"/>
            <a:ext cx="9264374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u="sng" dirty="0">
                <a:solidFill>
                  <a:prstClr val="black"/>
                </a:solidFill>
                <a:latin typeface="Arial Narrow" panose="020B0606020202030204" pitchFamily="34" charset="0"/>
              </a:rPr>
              <a:t>Workforce Challenges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Availability – Specific Craft Needs Difficult to Achieve  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Skillset:  Journeyman Quality/Productively Lacking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Employment Motivation Diminished</a:t>
            </a: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u="sng" dirty="0">
                <a:solidFill>
                  <a:prstClr val="black"/>
                </a:solidFill>
                <a:latin typeface="Arial Narrow" panose="020B0606020202030204" pitchFamily="34" charset="0"/>
              </a:rPr>
              <a:t>Supply Chain Timelines Protracted: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Impacting Long Lead Procurements and More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Basic Construction Supplies / Commodities Unavailable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Fabrication (i.e., engineered equipment) Protracted</a:t>
            </a: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u="sng" dirty="0">
                <a:solidFill>
                  <a:prstClr val="black"/>
                </a:solidFill>
                <a:latin typeface="Arial Narrow" panose="020B0606020202030204" pitchFamily="34" charset="0"/>
              </a:rPr>
              <a:t>Economic Dynamics: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Inflation and Construction Escalation Rates Exploded</a:t>
            </a:r>
          </a:p>
        </p:txBody>
      </p:sp>
    </p:spTree>
    <p:extLst>
      <p:ext uri="{BB962C8B-B14F-4D97-AF65-F5344CB8AC3E}">
        <p14:creationId xmlns:p14="http://schemas.microsoft.com/office/powerpoint/2010/main" val="362232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4D95-F8AA-2139-6DEA-6436B93E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49442"/>
            <a:ext cx="10972800" cy="914400"/>
          </a:xfrm>
        </p:spPr>
        <p:txBody>
          <a:bodyPr>
            <a:normAutofit/>
          </a:bodyPr>
          <a:lstStyle/>
          <a:p>
            <a:r>
              <a:rPr lang="en-US" sz="3600" b="1" spc="-4" dirty="0">
                <a:latin typeface="Arial" panose="020B0604020202020204" pitchFamily="34" charset="0"/>
                <a:cs typeface="Arial" panose="020B0604020202020204" pitchFamily="34" charset="0"/>
              </a:rPr>
              <a:t>Project Management: DOE COVID Response</a:t>
            </a:r>
            <a:endParaRPr 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340B2-4CD9-6D2B-274F-35E74C9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059CC-D97B-6C6B-1A98-B03030DED413}"/>
              </a:ext>
            </a:extLst>
          </p:cNvPr>
          <p:cNvSpPr txBox="1"/>
          <p:nvPr/>
        </p:nvSpPr>
        <p:spPr>
          <a:xfrm>
            <a:off x="323850" y="1349225"/>
            <a:ext cx="11622848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600" u="sng" dirty="0">
                <a:solidFill>
                  <a:prstClr val="black"/>
                </a:solidFill>
                <a:latin typeface="Arial Narrow" panose="020B0606020202030204" pitchFamily="34" charset="0"/>
              </a:rPr>
              <a:t>Workforce Challenges </a:t>
            </a: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– The Toughest Issue to Address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Targeted incentives for critical craft based on site specific labor market (i.e., hiring, relocation, premium pay, housing)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Reflect reduced productivity in execution plans and risk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Balance construction workload at sites</a:t>
            </a: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600" u="sng" dirty="0">
                <a:solidFill>
                  <a:prstClr val="black"/>
                </a:solidFill>
                <a:latin typeface="Arial Narrow" panose="020B0606020202030204" pitchFamily="34" charset="0"/>
              </a:rPr>
              <a:t>Expanded Use of Long Lead Procurement, (CD-3A) Actions: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Long-lead procurement (i.e., glove boxes, magnets, etc.)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Bulk commodities (i.e., electrical components, etc.)</a:t>
            </a: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600" u="sng" dirty="0">
                <a:solidFill>
                  <a:prstClr val="black"/>
                </a:solidFill>
                <a:latin typeface="Arial Narrow" panose="020B0606020202030204" pitchFamily="34" charset="0"/>
              </a:rPr>
              <a:t>Escalation Model Updated (</a:t>
            </a:r>
            <a:r>
              <a:rPr lang="en-US" sz="2600" u="sng" dirty="0">
                <a:solidFill>
                  <a:srgbClr val="008080"/>
                </a:solidFill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PM Escalation Report</a:t>
            </a:r>
            <a:r>
              <a:rPr lang="en-US" sz="2600" u="sng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742950" lvl="1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 Narrow" panose="020B0606020202030204" pitchFamily="34" charset="0"/>
              </a:rPr>
              <a:t>Project and site-specific adjustments; tailored weighting for craft labor, non-manual labor, materials, and subcontracts</a:t>
            </a:r>
          </a:p>
        </p:txBody>
      </p:sp>
    </p:spTree>
    <p:extLst>
      <p:ext uri="{BB962C8B-B14F-4D97-AF65-F5344CB8AC3E}">
        <p14:creationId xmlns:p14="http://schemas.microsoft.com/office/powerpoint/2010/main" val="321481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92CC-D3E6-DC4C-3D4E-C32651D4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4301"/>
            <a:ext cx="10801350" cy="9144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DOE Order 413.3B Change 7 - Imminent</a:t>
            </a:r>
            <a:endParaRPr lang="en-US" sz="4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BDE09-2CB2-0EC4-322B-9A94E390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0FCDDB-CC9A-33AE-F7F7-78DCC824E76A}"/>
              </a:ext>
            </a:extLst>
          </p:cNvPr>
          <p:cNvSpPr txBox="1">
            <a:spLocks/>
          </p:cNvSpPr>
          <p:nvPr/>
        </p:nvSpPr>
        <p:spPr>
          <a:xfrm>
            <a:off x="952500" y="1357817"/>
            <a:ext cx="10629900" cy="52168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647" b="1" i="0">
                <a:solidFill>
                  <a:schemeClr val="tx1"/>
                </a:solidFill>
                <a:latin typeface="Segoe UI"/>
                <a:ea typeface="+mn-ea"/>
                <a:cs typeface="Segoe UI"/>
              </a:defRPr>
            </a:lvl1pPr>
            <a:lvl2pPr marL="403433">
              <a:defRPr>
                <a:latin typeface="+mn-lt"/>
                <a:ea typeface="+mn-ea"/>
                <a:cs typeface="+mn-cs"/>
              </a:defRPr>
            </a:lvl2pPr>
            <a:lvl3pPr marL="806867">
              <a:defRPr>
                <a:latin typeface="+mn-lt"/>
                <a:ea typeface="+mn-ea"/>
                <a:cs typeface="+mn-cs"/>
              </a:defRPr>
            </a:lvl3pPr>
            <a:lvl4pPr marL="1210300">
              <a:defRPr>
                <a:latin typeface="+mn-lt"/>
                <a:ea typeface="+mn-ea"/>
                <a:cs typeface="+mn-cs"/>
              </a:defRPr>
            </a:lvl4pPr>
            <a:lvl5pPr marL="1613733">
              <a:defRPr>
                <a:latin typeface="+mn-lt"/>
                <a:ea typeface="+mn-ea"/>
                <a:cs typeface="+mn-cs"/>
              </a:defRPr>
            </a:lvl5pPr>
            <a:lvl6pPr marL="2017166">
              <a:defRPr>
                <a:latin typeface="+mn-lt"/>
                <a:ea typeface="+mn-ea"/>
                <a:cs typeface="+mn-cs"/>
              </a:defRPr>
            </a:lvl6pPr>
            <a:lvl7pPr marL="2420600">
              <a:defRPr>
                <a:latin typeface="+mn-lt"/>
                <a:ea typeface="+mn-ea"/>
                <a:cs typeface="+mn-cs"/>
              </a:defRPr>
            </a:lvl7pPr>
            <a:lvl8pPr marL="2824033">
              <a:defRPr>
                <a:latin typeface="+mn-lt"/>
                <a:ea typeface="+mn-ea"/>
                <a:cs typeface="+mn-cs"/>
              </a:defRPr>
            </a:lvl8pPr>
            <a:lvl9pPr marL="3227466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Segoe UI"/>
              </a:rPr>
              <a:t>Incorporates Past Deputy Secretary Policy Memorandums, to include: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Lessons Learned Enhancements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Corrective Action Plans (CAP) Approved by PME (Project Management Executive), tethered to BCP Root Cause Analysis (RCA)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Climate Adaptation, Resilience, and Sustainability to Project Management </a:t>
            </a:r>
          </a:p>
          <a:p>
            <a:pPr marL="1203534" marR="0" lvl="2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Executive Order 14057</a:t>
            </a:r>
          </a:p>
          <a:p>
            <a:pPr marL="45720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97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A12BA-E573-9673-1861-82EE868D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233244"/>
            <a:ext cx="10801350" cy="9144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DOE Order 413.3B Appendix E and More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C8662-FE7C-90F1-FA3D-A322C398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FF70-4B8B-4385-AB15-DA2D26BEE32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3DCDF-207C-3D32-CC9B-DFBD5040677C}"/>
              </a:ext>
            </a:extLst>
          </p:cNvPr>
          <p:cNvSpPr txBox="1">
            <a:spLocks/>
          </p:cNvSpPr>
          <p:nvPr/>
        </p:nvSpPr>
        <p:spPr>
          <a:xfrm>
            <a:off x="609600" y="1714500"/>
            <a:ext cx="10858500" cy="41242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647" b="1" i="0">
                <a:solidFill>
                  <a:schemeClr val="tx1"/>
                </a:solidFill>
                <a:latin typeface="Segoe UI"/>
                <a:ea typeface="+mn-ea"/>
                <a:cs typeface="Segoe UI"/>
              </a:defRPr>
            </a:lvl1pPr>
            <a:lvl2pPr marL="403433">
              <a:defRPr>
                <a:latin typeface="+mn-lt"/>
                <a:ea typeface="+mn-ea"/>
                <a:cs typeface="+mn-cs"/>
              </a:defRPr>
            </a:lvl2pPr>
            <a:lvl3pPr marL="806867">
              <a:defRPr>
                <a:latin typeface="+mn-lt"/>
                <a:ea typeface="+mn-ea"/>
                <a:cs typeface="+mn-cs"/>
              </a:defRPr>
            </a:lvl3pPr>
            <a:lvl4pPr marL="1210300">
              <a:defRPr>
                <a:latin typeface="+mn-lt"/>
                <a:ea typeface="+mn-ea"/>
                <a:cs typeface="+mn-cs"/>
              </a:defRPr>
            </a:lvl4pPr>
            <a:lvl5pPr marL="1613733">
              <a:defRPr>
                <a:latin typeface="+mn-lt"/>
                <a:ea typeface="+mn-ea"/>
                <a:cs typeface="+mn-cs"/>
              </a:defRPr>
            </a:lvl5pPr>
            <a:lvl6pPr marL="2017166">
              <a:defRPr>
                <a:latin typeface="+mn-lt"/>
                <a:ea typeface="+mn-ea"/>
                <a:cs typeface="+mn-cs"/>
              </a:defRPr>
            </a:lvl6pPr>
            <a:lvl7pPr marL="2420600">
              <a:defRPr>
                <a:latin typeface="+mn-lt"/>
                <a:ea typeface="+mn-ea"/>
                <a:cs typeface="+mn-cs"/>
              </a:defRPr>
            </a:lvl7pPr>
            <a:lvl8pPr marL="2824033">
              <a:defRPr>
                <a:latin typeface="+mn-lt"/>
                <a:ea typeface="+mn-ea"/>
                <a:cs typeface="+mn-cs"/>
              </a:defRPr>
            </a:lvl8pPr>
            <a:lvl9pPr marL="3227466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b="0" kern="0" dirty="0">
                <a:solidFill>
                  <a:prstClr val="black"/>
                </a:solidFill>
                <a:latin typeface="Arial Narrow" panose="020B0606020202030204" pitchFamily="34" charset="0"/>
              </a:rPr>
              <a:t>Open for Revision this summer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b="0" kern="0" dirty="0">
                <a:solidFill>
                  <a:prstClr val="black"/>
                </a:solidFill>
                <a:latin typeface="Arial Narrow" panose="020B0606020202030204" pitchFamily="34" charset="0"/>
              </a:rPr>
              <a:t>Appendix E – A Key Proposal to Streamline</a:t>
            </a:r>
          </a:p>
          <a:p>
            <a:pPr marL="860633" lvl="1" indent="-4572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n-US" sz="3600" kern="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Commercial-type projects, &lt; $100M, No New Technologies, Non-Nuclear</a:t>
            </a:r>
          </a:p>
          <a:p>
            <a:pPr marL="860633" lvl="1" indent="-4572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n-US" sz="3600" kern="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Consolidates Critical Decisions and Documents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b="0" kern="0" dirty="0">
                <a:solidFill>
                  <a:prstClr val="black"/>
                </a:solidFill>
                <a:latin typeface="Arial Narrow" panose="020B0606020202030204" pitchFamily="34" charset="0"/>
              </a:rPr>
              <a:t>Other Input Welcome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095306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29&quot;&gt;&lt;object type=&quot;3&quot; unique_id=&quot;10030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31&quot;&gt;&lt;property id=&quot;20148&quot; value=&quot;5&quot;/&gt;&lt;property id=&quot;20300&quot; value=&quot;Slide 2 - &amp;quot;Slide Title (Calibri Light, 40 font, bold)&amp;quot;&quot;/&gt;&lt;property id=&quot;20307&quot; value=&quot;257&quot;/&gt;&lt;/object&gt;&lt;/object&gt;&lt;object type=&quot;8&quot; unique_id=&quot;1003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1E3CC1-75F9-434B-A8CE-919952FF8E00}"/>
</file>

<file path=customXml/itemProps2.xml><?xml version="1.0" encoding="utf-8"?>
<ds:datastoreItem xmlns:ds="http://schemas.openxmlformats.org/officeDocument/2006/customXml" ds:itemID="{8AC31133-D496-4055-AB4F-2647DA3BC5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1247</Words>
  <Application>Microsoft Office PowerPoint</Application>
  <PresentationFormat>Widescreen</PresentationFormat>
  <Paragraphs>206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 </vt:lpstr>
      <vt:lpstr>Arial Narrow</vt:lpstr>
      <vt:lpstr>Calibri</vt:lpstr>
      <vt:lpstr>Calibri Light</vt:lpstr>
      <vt:lpstr>Cambria Math</vt:lpstr>
      <vt:lpstr>Times New Roman</vt:lpstr>
      <vt:lpstr>Office Theme</vt:lpstr>
      <vt:lpstr>The World After COVID –  What’s New in Project Management?</vt:lpstr>
      <vt:lpstr>Agenda</vt:lpstr>
      <vt:lpstr>Project Management Success Metrics – DOE vs. PMI Construction (Based on 3-Year Rolling Timeline)</vt:lpstr>
      <vt:lpstr>Pre-COVID vs Post-COVID  Projects “At Risk” Snapshot</vt:lpstr>
      <vt:lpstr>DOE Project Management Success: Unadjusted vs Adjusted Metric</vt:lpstr>
      <vt:lpstr>The COVID Impacts (The World We Knew Changed)</vt:lpstr>
      <vt:lpstr>Project Management: DOE COVID Response</vt:lpstr>
      <vt:lpstr>DOE Order 413.3B Change 7 - Imminent</vt:lpstr>
      <vt:lpstr>DOE Order 413.3B Appendix E and More</vt:lpstr>
      <vt:lpstr>EVMS METRR --  What’s your FICO Score? </vt:lpstr>
      <vt:lpstr>Final Result: Four Bands (N=33)</vt:lpstr>
      <vt:lpstr>Performance with Four Bands (N=33)</vt:lpstr>
      <vt:lpstr>Correlation between maturity and environment scores (N=43)</vt:lpstr>
      <vt:lpstr>PowerPoint Presentation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</dc:creator>
  <cp:lastModifiedBy>Bosco, Paul</cp:lastModifiedBy>
  <cp:revision>28</cp:revision>
  <dcterms:created xsi:type="dcterms:W3CDTF">2016-12-08T21:36:30Z</dcterms:created>
  <dcterms:modified xsi:type="dcterms:W3CDTF">2023-06-20T12:07:19Z</dcterms:modified>
</cp:coreProperties>
</file>