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3" r:id="rId3"/>
    <p:sldId id="278" r:id="rId4"/>
    <p:sldId id="293" r:id="rId5"/>
    <p:sldId id="299" r:id="rId6"/>
    <p:sldId id="298" r:id="rId7"/>
    <p:sldId id="302" r:id="rId8"/>
    <p:sldId id="324" r:id="rId9"/>
    <p:sldId id="345" r:id="rId10"/>
    <p:sldId id="342" r:id="rId11"/>
    <p:sldId id="343" r:id="rId12"/>
    <p:sldId id="341" r:id="rId13"/>
    <p:sldId id="344" r:id="rId14"/>
    <p:sldId id="325" r:id="rId15"/>
    <p:sldId id="340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575" autoAdjust="0"/>
    <p:restoredTop sz="83208" autoAdjust="0"/>
  </p:normalViewPr>
  <p:slideViewPr>
    <p:cSldViewPr>
      <p:cViewPr varScale="1">
        <p:scale>
          <a:sx n="121" d="100"/>
          <a:sy n="121" d="100"/>
        </p:scale>
        <p:origin x="41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38"/>
    </p:cViewPr>
  </p:sorterViewPr>
  <p:notesViewPr>
    <p:cSldViewPr>
      <p:cViewPr varScale="1">
        <p:scale>
          <a:sx n="52" d="100"/>
          <a:sy n="52" d="100"/>
        </p:scale>
        <p:origin x="2680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16A343F2-D4D5-4B4B-A64E-03217C357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1DC7BC98-1937-4F45-AAC1-08170617CA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7BAF5218-5A04-4736-A8CB-E4799D9257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6179658A-55F2-4250-A4D9-E37B2FDD59D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02DBC5-BA00-46C4-B709-C95642E4B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7A7CCDC9-7266-426B-9758-5FF6A1C8A5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319CB99E-D501-47C0-A030-173BA8D9E85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F8B08D2E-2C36-42A0-98F3-6CE1A6599E2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51375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2F4CBF87-5A38-463C-ABA6-F8B0A5FB5E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3FD1DCF2-3C35-408B-860F-0AB6F268644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B56CE57A-3D36-4116-81A5-33400F405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88" tIns="46694" rIns="93388" bIns="4669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5BE0E3-D531-4F8E-8F1A-7008B5994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DD29A25D-B4A8-4F26-BE61-BFEE9CB243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15F1BB36-86EC-4D90-BDB6-13B64B9916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00AE81BE-771E-4596-8A48-DFD12B0C63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81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538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26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74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8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0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426502-624A-456A-9D43-47E405B75F1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932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16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Awareness: </a:t>
            </a:r>
            <a:r>
              <a:rPr lang="en-US" altLang="en-US" sz="1200" dirty="0"/>
              <a:t>including with untapped resources available through the NIEHS grantee process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389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49717229-C5A7-44E8-81E3-7A574DC4D5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209AA0BB-5187-47C0-AFE5-5DCFDFBC1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E8712FDA-7E95-4B9C-A13D-C465D7836A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81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538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26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74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8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0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83C9C5-4767-4ADB-9FFA-95D0FA1A2EE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>
            <a:extLst>
              <a:ext uri="{FF2B5EF4-FFF2-40B4-BE49-F238E27FC236}">
                <a16:creationId xmlns:a16="http://schemas.microsoft.com/office/drawing/2014/main" id="{45279B8F-FA71-44F1-A2D5-4D7FE2544C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>
            <a:extLst>
              <a:ext uri="{FF2B5EF4-FFF2-40B4-BE49-F238E27FC236}">
                <a16:creationId xmlns:a16="http://schemas.microsoft.com/office/drawing/2014/main" id="{471FC8C3-1596-44A5-A09A-EA6DABBDB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Slide Number Placeholder 3">
            <a:extLst>
              <a:ext uri="{FF2B5EF4-FFF2-40B4-BE49-F238E27FC236}">
                <a16:creationId xmlns:a16="http://schemas.microsoft.com/office/drawing/2014/main" id="{5676E32D-44C4-4B69-BBEF-DA4FACCAB6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81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538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26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74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8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0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B5587C-324D-457C-8770-A5F99A924E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>
            <a:extLst>
              <a:ext uri="{FF2B5EF4-FFF2-40B4-BE49-F238E27FC236}">
                <a16:creationId xmlns:a16="http://schemas.microsoft.com/office/drawing/2014/main" id="{1D455A10-8A54-4C72-A907-7D4DAB378F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>
            <a:extLst>
              <a:ext uri="{FF2B5EF4-FFF2-40B4-BE49-F238E27FC236}">
                <a16:creationId xmlns:a16="http://schemas.microsoft.com/office/drawing/2014/main" id="{F8DBF947-E1D9-491E-A5F4-F41BA8777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4AD625C5-0951-4D1A-A05A-08F02C208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81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538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26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74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8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0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57BCD1-808C-4792-8137-EC55D2BADCB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D93F7C68-1187-4736-9FEB-89EC0105221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7B3921C4-F91B-43A1-BA6F-AF70967DF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E64BB08C-EB22-4CF2-9E9E-9C27BE9431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238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681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538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263" indent="-2333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74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146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718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9063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65D3D9-B3FF-4360-9195-FD5FF0AB492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8663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960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>
                <a:solidFill>
                  <a:schemeClr val="accent6">
                    <a:lumMod val="75000"/>
                  </a:schemeClr>
                </a:solidFill>
              </a:rPr>
              <a:t>Transition of Power Administration and HQ support service contractors will start first in November timeframe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746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5BE0E3-D531-4F8E-8F1A-7008B59946C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83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FA5DAF01-1E4F-42AA-A266-77BD683B3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7012469D-DE89-4990-9925-ECB7EFDA2DBE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A70263E3-E634-4F38-BEC2-97A66FCD56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F4F49E05-7AA8-42D0-8532-F8B3FDCFD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5CD22081-E897-40C5-BC2A-62D4451B75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8436EF54-1357-43CA-B8DB-2C613A99C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2A552062-C90B-4251-AE47-066AB12323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0E83812D-C291-4D0E-938C-3A0D834FE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816DA3A1-EA8B-4FBA-89AF-98843A93B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ED9BEDC5-CD6E-494A-869C-F3875E08F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B26D7B9A-588D-4741-A4DB-5F5158641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0781752F-097B-4B6B-913B-ECE8160A1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A9437990-7732-4076-B7A2-0F7A8F834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A45347E7-8306-4073-B898-32EFD4F1B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8C3C116E-ED7D-4D59-A0EC-95256A449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9F83BD17-B69B-443C-824E-E0997C9EF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A867CAC8-5D5B-4D5A-A72C-0A08099FD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267D718D-9745-4146-8301-C565BD60A7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965CE0E3-B511-4F40-A85C-AF91EC812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A5414106-94D4-49C0-8961-E8A5D39B2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6105A4AD-56C2-472E-BFA7-A8E2EAEDE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B0242C6D-13AA-4663-A155-BF8F3A3D8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7FA67063-42B6-496D-B763-9D40408C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94399C26-8639-49D4-A4FA-A41DD6E6B9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F1451347-685F-47A0-B2A8-B5AFC85A8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221F7ED0-3611-420D-8498-E927E7559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AA6EBAF9-CC07-4F12-8B51-BBA3361D4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27B280D2-EECE-4A58-A1B9-01AA09703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CF9D9B26-B2D0-4861-BDE1-86611ED2D7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6CC26C98-59A1-44FA-A2AB-CA451A750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3B747547-D4DE-4C6D-B9A6-07B5C94AF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D542C07D-A977-430D-A704-00CA669F7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08602205-5504-4936-9622-9FCC8EE21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2D293E5E-18CB-4F67-92CC-057A35040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9B3A8CD1-0A41-4CFE-9A1A-2E38AF031B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9D63F365-1979-4CAD-BD51-A829548C6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877579CF-DEC6-4C30-9581-A9EF1CD293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D1792-0947-43EE-BEAF-BA4D050EF2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68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714D71-1355-4EBA-BB12-EDF0EFDA16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3563A8-60E5-431F-9908-8FF4297FD6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A4BA87E-5530-40EB-BD9D-5D0361D5E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542CD-42F7-4C7A-AE3E-99B99A69FC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0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DB98FB-EA15-4618-AA2E-E68C97856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022ED3-2558-4498-A755-4EB94D16DC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6B18BE1-9B86-4222-84D0-7FBCFBD67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2342E-6D07-4955-9EB8-B26A2CD47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862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2E8385-D846-4E58-BE9F-F77DB62CAC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19C40CE-FC35-409E-935B-C37B37CE70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7D47D2A-9C7D-4D1C-B1A3-58808480E3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C260B-4411-4B76-808F-B55FD1B56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25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58F44F-0352-4442-AF94-D8A2C4A16C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20F4F3-CCFF-4EC5-87F5-B3B3109F39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49C7980-BB17-41F1-90C6-CD62A0DCA2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4F90-5B3A-4C75-AAD5-4CCDAE6054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019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C40BC1-1EB9-459D-9D0A-207BE9F34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F8F304-0918-4D98-BB52-3C57C4908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EFCB2B-C991-4FE1-9E39-CDB6ADC8A1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25B6F-8AAD-44F4-8BE5-A912DF6121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201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9404023-7DAA-437B-92BC-2A6709640F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2CD3822-9609-435F-8957-015D8B438D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40FC1074-769F-4637-B8EA-D49011018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BCFB-DC01-4500-B1CD-5207FB86A9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29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F04B387-C6AC-4BC6-988D-55DD997F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6CEC88A-6A5F-47E9-8313-C404E0ABCC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FB2A58-6EAF-4EC5-B8F3-7F9AE178C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5EBBE-F808-409D-BCE9-DB096FFDB3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73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6ADA4E6-58AC-43C0-820E-4ADF67DC14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0494207-1AAE-46A3-8EE6-BB0C08DD9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1DD346B-017F-42C8-90FE-2EC50D4F6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534E4-8C7D-4672-B510-0756FA35B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812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45DA4B-3C46-4613-8FB5-BE4E3C42A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8CCD32-A1C6-4F78-90E9-4DC23D59C1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90B0621-C084-4385-AA84-CF948FABC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FE694-703A-4FEB-9C6D-D83C6D733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54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A8E1A2-8EFB-4300-8A17-349282A5E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E2C6CE-7BD8-4E60-9F5B-820DDB09D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71C3D46-9F8F-413A-A0C6-3981433A8E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D8E7F-A57A-434C-A0A1-3823183286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88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>
            <a:extLst>
              <a:ext uri="{FF2B5EF4-FFF2-40B4-BE49-F238E27FC236}">
                <a16:creationId xmlns:a16="http://schemas.microsoft.com/office/drawing/2014/main" id="{73B79D29-DEDB-497E-B411-8060B6859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011F8C9-311A-4076-BE76-F4A0FFEE7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6993BCB-989D-42E6-83B2-58795DABB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0517" name="Rectangle 5">
            <a:extLst>
              <a:ext uri="{FF2B5EF4-FFF2-40B4-BE49-F238E27FC236}">
                <a16:creationId xmlns:a16="http://schemas.microsoft.com/office/drawing/2014/main" id="{2D16E559-38AE-407E-B2F1-DB7D59B32E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>
            <a:extLst>
              <a:ext uri="{FF2B5EF4-FFF2-40B4-BE49-F238E27FC236}">
                <a16:creationId xmlns:a16="http://schemas.microsoft.com/office/drawing/2014/main" id="{79220733-31B4-4E6F-8616-76FD1981BE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>
            <a:extLst>
              <a:ext uri="{FF2B5EF4-FFF2-40B4-BE49-F238E27FC236}">
                <a16:creationId xmlns:a16="http://schemas.microsoft.com/office/drawing/2014/main" id="{145EA047-8475-4F14-85B1-DDBA0AD3B7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88B4E4F-34B7-4CA6-BD9C-C77F35359B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FD5E379F-9134-4854-8018-8FFCC0381A32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id="{CEAA6FB6-7AE7-4DF4-9B66-A354E897A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id="{C9F5C7CD-0ED0-486F-8719-DC06A5198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id="{B168E897-758B-47E9-8718-14487BF188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id="{B2DD38D5-46C1-40D5-917A-B18A447FA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id="{37177D89-C4DC-450E-9781-B05AE9DE1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id="{DA5D2049-B490-43CA-B4AA-BA581779F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id="{23E7FED6-5383-4035-AB96-06896F270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id="{F80A57EE-4E3C-42D8-B0FA-695929310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id="{3ED3F8C6-78A8-4250-A1C8-AF137E2210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id="{7BA4582F-778A-49F0-BA44-AE75F0A11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id="{15F8818C-1495-4674-A4EE-1DBC3FDF9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id="{7D0B238B-191E-45F4-8841-D24E6FBDA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id="{2C85A052-A176-4358-A1FB-AFF1781F3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id="{38D51E2A-0CC9-405A-897E-A726E5DA0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id="{5C79F78C-67C0-4C9A-95DB-07F1F325C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id="{FC249226-50A4-4070-8DE8-AB652D5C9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id="{E0859BFB-B379-49CA-9E84-ACA37DE37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id="{22F31EFB-06B0-47EA-84BB-83E0B5E7B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id="{CB40CEAE-E357-4B8D-B670-B48DB2346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id="{B8C2D184-9720-4C4F-990B-30C7DE250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id="{BC40C1F5-F717-43F0-9EF7-BDF0B1A03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id="{FEE29486-FDC7-4F57-A22A-B43B19FE1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id="{1438D86B-B7A0-45C4-88EF-F30A6DA18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id="{386EA012-3C83-403A-92E0-B67A21354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id="{5026ED5E-C4A6-4DE3-AE99-C92AF3298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id="{132325DD-6F52-47CD-B695-20878CBBB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id="{BA81E71C-4DFE-49B0-BDB6-219647D1A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id="{A399FE6A-85E0-4797-BB97-F58EB7B6C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id="{FCB65168-2661-4F70-85C4-394A33B63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id="{C3F1217A-6EF2-41A1-954E-76781A763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id="{4D121A44-E4B6-4961-B262-618127606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8" r:id="rId1"/>
    <p:sldLayoutId id="2147484258" r:id="rId2"/>
    <p:sldLayoutId id="2147484259" r:id="rId3"/>
    <p:sldLayoutId id="2147484260" r:id="rId4"/>
    <p:sldLayoutId id="2147484261" r:id="rId5"/>
    <p:sldLayoutId id="2147484262" r:id="rId6"/>
    <p:sldLayoutId id="2147484263" r:id="rId7"/>
    <p:sldLayoutId id="2147484264" r:id="rId8"/>
    <p:sldLayoutId id="2147484265" r:id="rId9"/>
    <p:sldLayoutId id="2147484266" r:id="rId10"/>
    <p:sldLayoutId id="21474842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74207A66-793D-4815-804D-6DE71739B4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Training Working Group</a:t>
            </a:r>
            <a:br>
              <a:rPr lang="en-US" altLang="en-US" sz="3600" dirty="0"/>
            </a:br>
            <a:r>
              <a:rPr lang="en-US" altLang="en-US" sz="3600" dirty="0"/>
              <a:t> FY2019 EFCOG </a:t>
            </a:r>
            <a:br>
              <a:rPr lang="en-US" altLang="en-US" sz="3600" dirty="0"/>
            </a:br>
            <a:r>
              <a:rPr lang="en-US" altLang="en-US" sz="3600" dirty="0"/>
              <a:t>Working Group Chair Meeting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477CB738-182F-4986-BF3E-1D66E16C2E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Shayne Eyre</a:t>
            </a:r>
          </a:p>
          <a:p>
            <a:pPr eaLnBrk="1" hangingPunct="1"/>
            <a:r>
              <a:rPr lang="en-US" altLang="en-US" sz="2000" dirty="0"/>
              <a:t>Idaho National Laboratory</a:t>
            </a:r>
          </a:p>
          <a:p>
            <a:pPr eaLnBrk="1" hangingPunct="1"/>
            <a:r>
              <a:rPr lang="en-US" altLang="en-US" sz="2000" dirty="0"/>
              <a:t>Working Group Chair</a:t>
            </a:r>
          </a:p>
          <a:p>
            <a:pPr eaLnBrk="1" hangingPunct="1"/>
            <a:r>
              <a:rPr lang="en-US" altLang="en-US" sz="2000" dirty="0"/>
              <a:t>June 4, 2019</a:t>
            </a:r>
          </a:p>
          <a:p>
            <a:pPr eaLnBrk="1" hangingPunct="1"/>
            <a:endParaRPr lang="en-US" altLang="en-US" sz="2000" dirty="0"/>
          </a:p>
        </p:txBody>
      </p:sp>
      <p:pic>
        <p:nvPicPr>
          <p:cNvPr id="15363" name="Picture 4" descr="EFCOG (color)">
            <a:extLst>
              <a:ext uri="{FF2B5EF4-FFF2-40B4-BE49-F238E27FC236}">
                <a16:creationId xmlns:a16="http://schemas.microsoft.com/office/drawing/2014/main" id="{8AF80496-972A-42F6-8C7A-0FAC5AA6A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0"/>
            <a:ext cx="13716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 b="1" dirty="0"/>
              <a:t>Focus Area: Process Efficiency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Update DOE-STD-1070-94, Criteria for Evaluation of Nuclear Facilities Training Programs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Task team formed, will build on the NTC TAP self-evaluation matrix and INPO ACAD 02-001, as applicable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Revision will provide a graded approach for non-nuclear facilities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000" dirty="0"/>
              <a:t>Update &amp; reissue legacy training standards 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1070-94 rewrite will serve as a pilot for revision efforts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Support implementation of complex-wide Learning Management System capability</a:t>
            </a:r>
            <a:endParaRPr lang="en-US" altLang="en-US" sz="20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Feds (including NTC) moving to new system 2019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New LMS support &amp; services available to contractors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2593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b="1" dirty="0"/>
              <a:t>Focus Area: Process Efficiency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/>
              <a:t>FAR contracts - training on overtime 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Gathering information on mission impact for DOE sites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Developing proposal to reconsider clarifying definition of training using CFR</a:t>
            </a:r>
          </a:p>
          <a:p>
            <a:pPr eaLnBrk="1" hangingPunct="1">
              <a:buClr>
                <a:srgbClr val="330066"/>
              </a:buClr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Added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Knowledge Capture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2">
                    <a:lumMod val="75000"/>
                  </a:schemeClr>
                </a:solidFill>
              </a:rPr>
              <a:t>Project plan drafted, implementation mid-2019</a:t>
            </a:r>
          </a:p>
          <a:p>
            <a:pPr lvl="1" eaLnBrk="1" hangingPunct="1">
              <a:buClr>
                <a:srgbClr val="330066"/>
              </a:buClr>
              <a:defRPr/>
            </a:pPr>
            <a:endParaRPr lang="en-US" altLang="en-US" sz="2400" dirty="0">
              <a:highlight>
                <a:srgbClr val="FFFF00"/>
              </a:highlight>
            </a:endParaRPr>
          </a:p>
          <a:p>
            <a:pPr lvl="1" eaLnBrk="1" hangingPunct="1">
              <a:buClr>
                <a:srgbClr val="330066"/>
              </a:buClr>
              <a:defRPr/>
            </a:pPr>
            <a:endParaRPr lang="en-US" altLang="en-US" sz="2100" dirty="0">
              <a:solidFill>
                <a:srgbClr val="000000"/>
              </a:solidFill>
            </a:endParaRPr>
          </a:p>
          <a:p>
            <a:pPr lvl="1" eaLnBrk="1" hangingPunct="1">
              <a:buClr>
                <a:srgbClr val="330066"/>
              </a:buClr>
              <a:defRPr/>
            </a:pPr>
            <a:endParaRPr lang="en-US" altLang="en-US" sz="24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lvl="1" eaLnBrk="1" hangingPunct="1">
              <a:buClr>
                <a:srgbClr val="330066"/>
              </a:buClr>
              <a:defRPr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0290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330066"/>
              </a:buClr>
              <a:defRPr/>
            </a:pPr>
            <a:r>
              <a:rPr lang="en-US" altLang="en-US" sz="2800" b="1" dirty="0">
                <a:solidFill>
                  <a:srgbClr val="000000"/>
                </a:solidFill>
              </a:rPr>
              <a:t>Focus Area: Collaboration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Partner with Labor TWG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Conducted successful joint session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Grantees are fully funded and available to instruct almost any safety and health course required by CFR 851 and other DOE requirements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700" dirty="0">
                <a:solidFill>
                  <a:srgbClr val="000000"/>
                </a:solidFill>
              </a:rPr>
              <a:t>Implement peer-review DOE-STD-1070-94 assessments through site visits</a:t>
            </a:r>
            <a:endParaRPr lang="en-US" altLang="en-US" sz="27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Revised 1070-94 rewrite will serve as a platform for joint assessments across nuclear and non-nuclear facilities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700" dirty="0">
                <a:solidFill>
                  <a:srgbClr val="000000"/>
                </a:solidFill>
              </a:rPr>
              <a:t>Facilitate and capture peer-to-peer interactions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2">
                    <a:lumMod val="75000"/>
                  </a:schemeClr>
                </a:solidFill>
              </a:rPr>
              <a:t>Tool created, implementation being worked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4537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rgbClr val="330066"/>
              </a:buClr>
              <a:defRPr/>
            </a:pPr>
            <a:r>
              <a:rPr lang="en-US" altLang="en-US" sz="2800" b="1" dirty="0">
                <a:solidFill>
                  <a:srgbClr val="000000"/>
                </a:solidFill>
              </a:rPr>
              <a:t>Focus Area: Collaboration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Annual workshop in a central location to showcase best practices &amp; capabilities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Great success in December 2018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</a:rPr>
              <a:t>In planning for 2019 meeting</a:t>
            </a:r>
          </a:p>
          <a:p>
            <a:pPr eaLnBrk="1" hangingPunct="1">
              <a:buClr>
                <a:srgbClr val="330066"/>
              </a:buClr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Added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TWG Collaboration Newsletter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Content &amp; process approaches determined.  Launch June 2019</a:t>
            </a:r>
          </a:p>
          <a:p>
            <a:pPr lvl="1" eaLnBrk="1" hangingPunct="1">
              <a:buClr>
                <a:srgbClr val="330066"/>
              </a:buClr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Technology Forum</a:t>
            </a:r>
          </a:p>
          <a:p>
            <a:pPr lvl="2" eaLnBrk="1" hangingPunct="1">
              <a:buClr>
                <a:srgbClr val="330066"/>
              </a:buClr>
              <a:defRPr/>
            </a:pPr>
            <a:r>
              <a:rPr lang="en-US" altLang="en-US" sz="2100" dirty="0">
                <a:solidFill>
                  <a:schemeClr val="accent6">
                    <a:lumMod val="75000"/>
                  </a:schemeClr>
                </a:solidFill>
              </a:rPr>
              <a:t>Launch July 2019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3937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93BBEAEB-A60B-4F26-BC0C-E1EF6E6E3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Potential Strategic Initiatives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972BA913-3357-4C3E-83BC-5FBBF042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DOE-wide sharing employee data &amp; content across LMS</a:t>
            </a:r>
          </a:p>
          <a:p>
            <a:r>
              <a:rPr lang="en-US" altLang="en-US" sz="2800" dirty="0"/>
              <a:t>HAZWOPR change from time-based to content-based</a:t>
            </a:r>
          </a:p>
          <a:p>
            <a:r>
              <a:rPr lang="en-US" altLang="en-US" sz="2800" dirty="0"/>
              <a:t>Explore pros/cons of a standard procedure set</a:t>
            </a:r>
          </a:p>
          <a:p>
            <a:r>
              <a:rPr lang="en-US" altLang="en-US" dirty="0"/>
              <a:t>Need standard set of interpretations for DOE O 426.2, etc.</a:t>
            </a:r>
          </a:p>
          <a:p>
            <a:pPr lvl="1"/>
            <a:r>
              <a:rPr lang="en-US" altLang="en-US" dirty="0"/>
              <a:t>Implementation inconsistent across facilities due to differences in interpretation for some requirements</a:t>
            </a:r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DA69D3FC-3D96-4F42-BE3E-A54B0BBB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6B2360-C8D7-45F0-8AC4-E6B453D2F9EC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71AE3787-E3EF-4A9D-8CE3-576336184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Challenges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647B6E27-688C-40C4-9D3B-FF69F3EB5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Need for EFCOG Board to follow up with DOE on regulatory reform recommendations</a:t>
            </a:r>
          </a:p>
          <a:p>
            <a:r>
              <a:rPr lang="en-US" altLang="en-US" sz="2400" dirty="0"/>
              <a:t>Building awareness of EFCOG groups </a:t>
            </a:r>
            <a:r>
              <a:rPr lang="en-US" altLang="en-US" sz="2400"/>
              <a:t>and activities</a:t>
            </a:r>
            <a:endParaRPr lang="en-US" altLang="en-US" sz="2400" dirty="0"/>
          </a:p>
          <a:p>
            <a:r>
              <a:rPr lang="en-US" altLang="en-US" sz="2400" dirty="0"/>
              <a:t>Competing forums </a:t>
            </a:r>
          </a:p>
          <a:p>
            <a:r>
              <a:rPr lang="en-US" altLang="en-US" sz="2400" dirty="0"/>
              <a:t>Publication of DOE Order 426.2A held up for two years</a:t>
            </a:r>
          </a:p>
          <a:p>
            <a:endParaRPr lang="en-US" altLang="en-US" sz="2400" dirty="0"/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2B045F6C-D62A-47A6-BA6F-C965115A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FA2F42-11DD-4563-A56A-B8ED363F03C6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>
            <a:extLst>
              <a:ext uri="{FF2B5EF4-FFF2-40B4-BE49-F238E27FC236}">
                <a16:creationId xmlns:a16="http://schemas.microsoft.com/office/drawing/2014/main" id="{A035ACFF-24B9-48E3-8DAF-E0FCD74AD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96DEEE62-DC89-4B5A-ABC8-0A3D6D26A6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27188"/>
            <a:ext cx="7924800" cy="4411662"/>
          </a:xfrm>
        </p:spPr>
        <p:txBody>
          <a:bodyPr/>
          <a:lstStyle/>
          <a:p>
            <a:pPr>
              <a:buSzPct val="120000"/>
              <a:buFont typeface="Arial" panose="020B0604020202020204" pitchFamily="34" charset="0"/>
              <a:buChar char="•"/>
            </a:pPr>
            <a:r>
              <a:rPr lang="en-US" altLang="en-US" sz="2400" dirty="0"/>
              <a:t>TWG leadership positions are stable </a:t>
            </a:r>
            <a:r>
              <a:rPr lang="en-US" altLang="en-US" sz="2000" dirty="0"/>
              <a:t>(no chair vacancies) </a:t>
            </a:r>
          </a:p>
          <a:p>
            <a:pPr>
              <a:buSzPct val="120000"/>
              <a:buFont typeface="Arial" panose="020B0604020202020204" pitchFamily="34" charset="0"/>
              <a:buChar char="•"/>
            </a:pPr>
            <a:r>
              <a:rPr lang="en-US" altLang="en-US" sz="2400" dirty="0"/>
              <a:t>TWG activities are consistent with Annual Work Plan</a:t>
            </a:r>
          </a:p>
          <a:p>
            <a:pPr>
              <a:buSzPct val="120000"/>
              <a:buFont typeface="Arial" panose="020B0604020202020204" pitchFamily="34" charset="0"/>
              <a:buChar char="•"/>
            </a:pPr>
            <a:r>
              <a:rPr lang="en-US" altLang="en-US" sz="2400" dirty="0"/>
              <a:t>Excellent engagement &amp; collaboration</a:t>
            </a:r>
          </a:p>
          <a:p>
            <a:pPr>
              <a:buSzPct val="120000"/>
              <a:buFont typeface="Arial" panose="020B0604020202020204" pitchFamily="34" charset="0"/>
              <a:buChar char="•"/>
            </a:pPr>
            <a:r>
              <a:rPr lang="en-US" altLang="en-US" sz="2400" dirty="0"/>
              <a:t>Planning input from other EFCOG groups</a:t>
            </a:r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AEBB43B4-B4B6-45F2-9844-453C6B31E6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20E1AE-0C26-4D72-9DBB-F5B42E82F8AA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1EDD133B-F19C-479F-BC89-82A9BB69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TWG Mission and Scope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943BC8A8-97ED-4A66-B52F-0FC337C2F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1663"/>
          </a:xfrm>
        </p:spPr>
        <p:txBody>
          <a:bodyPr/>
          <a:lstStyle/>
          <a:p>
            <a:pPr>
              <a:defRPr/>
            </a:pPr>
            <a:r>
              <a:rPr lang="en-US" altLang="en-US" sz="2000" dirty="0"/>
              <a:t>Drive Excellence in DOE training programs by promoting efficiency and effectiveness in all aspects of the training function.</a:t>
            </a:r>
          </a:p>
          <a:p>
            <a:pPr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The TWG will take a leadership role in leveraging collaborative initiatives that support training.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dirty="0"/>
              <a:t>The TWG will assist DOE in identifying areas of improvement </a:t>
            </a:r>
          </a:p>
          <a:p>
            <a:pPr lvl="1">
              <a:defRPr/>
            </a:pPr>
            <a:r>
              <a:rPr lang="en-US" sz="1600" dirty="0"/>
              <a:t>Assess and provide feedback concerning proposed policy/regulatory changes </a:t>
            </a:r>
          </a:p>
          <a:p>
            <a:pPr lvl="1">
              <a:defRPr/>
            </a:pPr>
            <a:r>
              <a:rPr lang="en-US" sz="1600" dirty="0"/>
              <a:t>Introduce new or changed processes</a:t>
            </a:r>
          </a:p>
          <a:p>
            <a:pPr lvl="1">
              <a:defRPr/>
            </a:pPr>
            <a:r>
              <a:rPr lang="en-US" sz="1600" dirty="0"/>
              <a:t>Gather information in support of proposals or initiatives related to training </a:t>
            </a:r>
          </a:p>
          <a:p>
            <a:pPr>
              <a:buClr>
                <a:schemeClr val="accent6"/>
              </a:buClr>
              <a:defRPr/>
            </a:pPr>
            <a:endParaRPr lang="en-US" altLang="en-US" dirty="0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47A8A22B-363B-4588-9471-F5C596F0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4E010F-5915-4BC1-8438-00869B36483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CA1B6807-2398-41C4-97ED-D4D23E50F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Working Group Leadership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368B4AA-C1E8-41CE-A4A1-4F9D23C85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233387"/>
              </p:ext>
            </p:extLst>
          </p:nvPr>
        </p:nvGraphicFramePr>
        <p:xfrm>
          <a:off x="457200" y="1719263"/>
          <a:ext cx="8229600" cy="3459163"/>
        </p:xfrm>
        <a:graphic>
          <a:graphicData uri="http://schemas.openxmlformats.org/drawingml/2006/table">
            <a:tbl>
              <a:tblPr/>
              <a:tblGrid>
                <a:gridCol w="3233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7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Organization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Chairman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Shayne Eyre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Vice Chairman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Mike Davis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N3B - LLLC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Secretary 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Melissa Walker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DOE Liaison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Karen Boardman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EFCOG BOD Sponsor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Sandra Fairchild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SRR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516" name="Slide Number Placeholder 3">
            <a:extLst>
              <a:ext uri="{FF2B5EF4-FFF2-40B4-BE49-F238E27FC236}">
                <a16:creationId xmlns:a16="http://schemas.microsoft.com/office/drawing/2014/main" id="{59E864D0-39AB-46F9-A3CD-33CFB1D84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FCBF2F-6EA3-4FC8-ACC1-6562B5F8123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286B8EF1-39CF-4290-A661-A1BFD9BD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Subgroup Chairs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37F89C5-24EC-455C-B911-8BA40C29D1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669377"/>
              </p:ext>
            </p:extLst>
          </p:nvPr>
        </p:nvGraphicFramePr>
        <p:xfrm>
          <a:off x="685800" y="2057400"/>
          <a:ext cx="7467600" cy="2436813"/>
        </p:xfrm>
        <a:graphic>
          <a:graphicData uri="http://schemas.openxmlformats.org/drawingml/2006/table">
            <a:tbl>
              <a:tblPr/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Subgroup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Chair 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Organization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Regulatory Affairs</a:t>
                      </a:r>
                    </a:p>
                  </a:txBody>
                  <a:tcPr marL="83080" marR="83080" marT="41524" marB="415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Mike Davis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N3B LLLC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Leadership Training</a:t>
                      </a:r>
                    </a:p>
                  </a:txBody>
                  <a:tcPr marL="83080" marR="83080" marT="41524" marB="415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Amy Loevy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BNL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Learning Management System</a:t>
                      </a:r>
                    </a:p>
                  </a:txBody>
                  <a:tcPr marL="83080" marR="83080" marT="41524" marB="4152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Don Toups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REL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577" name="Slide Number Placeholder 3">
            <a:extLst>
              <a:ext uri="{FF2B5EF4-FFF2-40B4-BE49-F238E27FC236}">
                <a16:creationId xmlns:a16="http://schemas.microsoft.com/office/drawing/2014/main" id="{793390D0-1124-423E-89C0-704FA2B8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99F4E3-4E43-4942-A81D-BDE1DAFD505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9239735F-225A-4093-A393-4D997853E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 Group Chairs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9012AA9-C736-4122-BEC2-0DB23A11D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044666"/>
              </p:ext>
            </p:extLst>
          </p:nvPr>
        </p:nvGraphicFramePr>
        <p:xfrm>
          <a:off x="457200" y="1635125"/>
          <a:ext cx="6934200" cy="4638188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8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Chair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Organization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Course Efficiency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Ted </a:t>
                      </a:r>
                      <a:r>
                        <a:rPr kumimoji="0" lang="en-US" alt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Giltz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charset="2"/>
                        <a:defRPr sz="26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508 Compliance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Amy Loevy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2165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Knowledge Capture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Kathy Hibbs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CHPRC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299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FAR Contract relief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Tina Vialard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788988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Annual Workshop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Tina Vialard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MSTS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08476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Newsletter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Amy Loevy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55474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Technology Sharing Forum</a:t>
                      </a:r>
                    </a:p>
                  </a:txBody>
                  <a:tcPr marL="83080" marR="83080" marT="41539" marB="4153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Melissa Walker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LANL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366362"/>
                  </a:ext>
                </a:extLst>
              </a:tr>
            </a:tbl>
          </a:graphicData>
        </a:graphic>
      </p:graphicFrame>
      <p:sp>
        <p:nvSpPr>
          <p:cNvPr id="24630" name="Slide Number Placeholder 3">
            <a:extLst>
              <a:ext uri="{FF2B5EF4-FFF2-40B4-BE49-F238E27FC236}">
                <a16:creationId xmlns:a16="http://schemas.microsoft.com/office/drawing/2014/main" id="{583CCEC3-2331-4E35-9062-C875E49F1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A2F9E-7068-4357-AC46-95FF1183849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id="{6AA7472C-51B3-4D62-A841-F2BDA6E5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22238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Highlights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4330CB7F-777B-4545-827B-EC9E36C6A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altLang="en-US" sz="2400" dirty="0"/>
              <a:t>Annual Training Working Group meeting - Dec ‘18</a:t>
            </a:r>
          </a:p>
          <a:p>
            <a:pPr lvl="2" eaLnBrk="1" hangingPunct="1">
              <a:defRPr/>
            </a:pPr>
            <a:r>
              <a:rPr lang="en-US" altLang="en-US" sz="2100" dirty="0"/>
              <a:t>Collaboration with Labor Training Working Group</a:t>
            </a:r>
          </a:p>
          <a:p>
            <a:pPr lvl="2" eaLnBrk="1" hangingPunct="1">
              <a:defRPr/>
            </a:pPr>
            <a:r>
              <a:rPr lang="en-US" altLang="en-US" sz="2100" dirty="0"/>
              <a:t>Record attendance</a:t>
            </a:r>
          </a:p>
          <a:p>
            <a:pPr lvl="2" eaLnBrk="1" hangingPunct="1">
              <a:defRPr/>
            </a:pPr>
            <a:r>
              <a:rPr lang="en-US" altLang="en-US" sz="2100" dirty="0"/>
              <a:t>Excellent response</a:t>
            </a:r>
          </a:p>
          <a:p>
            <a:pPr lvl="2" eaLnBrk="1" hangingPunct="1">
              <a:defRPr/>
            </a:pPr>
            <a:r>
              <a:rPr lang="en-US" altLang="en-US" sz="2100" dirty="0"/>
              <a:t>Action items added to work plan</a:t>
            </a:r>
          </a:p>
          <a:p>
            <a:pPr lvl="1" eaLnBrk="1" hangingPunct="1">
              <a:defRPr/>
            </a:pPr>
            <a:r>
              <a:rPr lang="en-US" altLang="en-US" sz="2400" dirty="0"/>
              <a:t>Revitalized Steering Committee</a:t>
            </a:r>
          </a:p>
          <a:p>
            <a:pPr lvl="1" eaLnBrk="1" hangingPunct="1">
              <a:defRPr/>
            </a:pPr>
            <a:r>
              <a:rPr lang="en-US" altLang="en-US" sz="2400" dirty="0"/>
              <a:t>508 compliance standard checklist development</a:t>
            </a:r>
          </a:p>
          <a:p>
            <a:pPr lvl="1" eaLnBrk="1" hangingPunct="1">
              <a:defRPr/>
            </a:pPr>
            <a:r>
              <a:rPr lang="en-US" altLang="en-US" sz="2400" dirty="0"/>
              <a:t>Recommend update to DOE-STD-1070-94 to form basis for updating guides and performance of assist-visit assessments</a:t>
            </a:r>
          </a:p>
          <a:p>
            <a:pPr lvl="1" eaLnBrk="1" hangingPunct="1">
              <a:defRPr/>
            </a:pPr>
            <a:endParaRPr lang="en-US" altLang="en-US" sz="2400" dirty="0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909EED42-52ED-4983-905A-CB7F753D8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0E5E65-4510-42F3-B1E0-752F37AE9F22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Focus Area: Course Efficiency</a:t>
            </a:r>
          </a:p>
          <a:p>
            <a:pPr lvl="1"/>
            <a:r>
              <a:rPr lang="en-US" altLang="en-US" dirty="0"/>
              <a:t>Course Reciprocity</a:t>
            </a:r>
          </a:p>
          <a:p>
            <a:pPr lvl="2"/>
            <a:r>
              <a:rPr lang="en-US" altLang="en-US" dirty="0"/>
              <a:t>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Added second NFPA-70E training provider</a:t>
            </a:r>
          </a:p>
          <a:p>
            <a:pPr lvl="2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Continuing to support AU11 update to Rad Worker Training</a:t>
            </a:r>
          </a:p>
          <a:p>
            <a:pPr lvl="1"/>
            <a:r>
              <a:rPr lang="en-US" altLang="en-US" dirty="0"/>
              <a:t>Standardized Courses</a:t>
            </a:r>
          </a:p>
          <a:p>
            <a:pPr lvl="2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2 courses nearing completion (Cyber security, Radiological Worker)</a:t>
            </a:r>
          </a:p>
          <a:p>
            <a:pPr lvl="1"/>
            <a:r>
              <a:rPr lang="en-US" altLang="en-US" dirty="0"/>
              <a:t>CARDS database expansion</a:t>
            </a:r>
          </a:p>
          <a:p>
            <a:pPr lvl="2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6313 new catalog entries</a:t>
            </a:r>
          </a:p>
          <a:p>
            <a:pPr lvl="2"/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7 course material uploads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4FFEE09C-37A9-4244-AE52-A14619896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2019 Annual Work Plan	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4FBDAB84-8AA7-4C85-983E-C4B6CB712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Focus Area: Course Efficiency</a:t>
            </a:r>
          </a:p>
          <a:p>
            <a:r>
              <a:rPr lang="en-US" altLang="en-US" sz="2800" dirty="0">
                <a:solidFill>
                  <a:srgbClr val="000000"/>
                </a:solidFill>
              </a:rPr>
              <a:t>Added</a:t>
            </a:r>
          </a:p>
          <a:p>
            <a:pPr lvl="1"/>
            <a:r>
              <a:rPr lang="en-US" altLang="en-US" sz="2400" dirty="0">
                <a:solidFill>
                  <a:srgbClr val="000000"/>
                </a:solidFill>
              </a:rPr>
              <a:t>508 Compliance </a:t>
            </a:r>
          </a:p>
          <a:p>
            <a:pPr lvl="2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Drafted compliance checklist, working with NTC to finalize </a:t>
            </a:r>
          </a:p>
          <a:p>
            <a:pPr lvl="2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Plan to share on CARDS for use across DOE</a:t>
            </a:r>
            <a:endParaRPr lang="en-US" alt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0F1B4D0A-9B6D-4DF7-97C6-FA59C3482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F2FA71-2239-42E1-84BE-631AE3C34A3D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722356"/>
      </p:ext>
    </p:extLst>
  </p:cSld>
  <p:clrMapOvr>
    <a:masterClrMapping/>
  </p:clrMapOvr>
</p:sld>
</file>

<file path=ppt/theme/theme1.xml><?xml version="1.0" encoding="utf-8"?>
<a:theme xmlns:a="http://schemas.openxmlformats.org/drawingml/2006/main" name="EFCOG Template 3">
  <a:themeElements>
    <a:clrScheme name="EFCOG Template 3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EFCOG Template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FCOG Template 3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COG Template 3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COG Template 3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32276</TotalTime>
  <Words>732</Words>
  <Application>Microsoft Office PowerPoint</Application>
  <PresentationFormat>On-screen Show (4:3)</PresentationFormat>
  <Paragraphs>179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EFCOG Template 3</vt:lpstr>
      <vt:lpstr>Training Working Group  FY2019 EFCOG  Working Group Chair Meeting</vt:lpstr>
      <vt:lpstr>Summary</vt:lpstr>
      <vt:lpstr>TWG Mission and Scope </vt:lpstr>
      <vt:lpstr>Working Group Leadership</vt:lpstr>
      <vt:lpstr>Subgroup Chairs</vt:lpstr>
      <vt:lpstr>Task Group Chairs</vt:lpstr>
      <vt:lpstr>Highlights</vt:lpstr>
      <vt:lpstr>2019 Annual Work Plan </vt:lpstr>
      <vt:lpstr>2019 Annual Work Plan </vt:lpstr>
      <vt:lpstr>2019 Annual Work Plan </vt:lpstr>
      <vt:lpstr>2019 Annual Work Plan </vt:lpstr>
      <vt:lpstr>2019 Annual Work Plan </vt:lpstr>
      <vt:lpstr>2019 Annual Work Plan </vt:lpstr>
      <vt:lpstr>Potential Strategic Initiatives</vt:lpstr>
      <vt:lpstr>Challenges</vt:lpstr>
    </vt:vector>
  </TitlesOfParts>
  <Company>Professional Touch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(insert working group name) 2008 EFCOG Annual Meeting</dc:title>
  <dc:creator>Barbara Pierre</dc:creator>
  <cp:lastModifiedBy>Shayne S. Eyre</cp:lastModifiedBy>
  <cp:revision>230</cp:revision>
  <cp:lastPrinted>2019-05-17T15:03:16Z</cp:lastPrinted>
  <dcterms:created xsi:type="dcterms:W3CDTF">2008-01-28T21:55:56Z</dcterms:created>
  <dcterms:modified xsi:type="dcterms:W3CDTF">2019-05-28T21:32:18Z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