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3648" r:id="rId2"/>
  </p:sldMasterIdLst>
  <p:notesMasterIdLst>
    <p:notesMasterId r:id="rId8"/>
  </p:notesMasterIdLst>
  <p:sldIdLst>
    <p:sldId id="267" r:id="rId3"/>
    <p:sldId id="270" r:id="rId4"/>
    <p:sldId id="268" r:id="rId5"/>
    <p:sldId id="271" r:id="rId6"/>
    <p:sldId id="27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876" autoAdjust="0"/>
    <p:restoredTop sz="94694"/>
  </p:normalViewPr>
  <p:slideViewPr>
    <p:cSldViewPr snapToGrid="0" snapToObjects="1">
      <p:cViewPr>
        <p:scale>
          <a:sx n="100" d="100"/>
          <a:sy n="100" d="100"/>
        </p:scale>
        <p:origin x="483" y="-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2/10/2021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3" y="0"/>
            <a:ext cx="2623459" cy="6858000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91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77697" y="6501923"/>
            <a:ext cx="2623459" cy="365125"/>
          </a:xfrm>
        </p:spPr>
        <p:txBody>
          <a:bodyPr/>
          <a:lstStyle/>
          <a:p>
            <a:r>
              <a:rPr lang="en-US" dirty="0"/>
              <a:t>Enter Program area name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36" y="292144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36795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9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3" y="5912355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9" name="Picture 28" descr="A picture containing clock, drawing, table&#10;&#10;Description automatically generated">
            <a:extLst>
              <a:ext uri="{FF2B5EF4-FFF2-40B4-BE49-F238E27FC236}">
                <a16:creationId xmlns:a16="http://schemas.microsoft.com/office/drawing/2014/main" id="{0E93DC2B-8B2C-4BFD-870B-8E57DD7DAC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10155" y="5790583"/>
            <a:ext cx="2134293" cy="711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874708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5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7" y="506454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67" indent="0" algn="ctr">
              <a:buNone/>
              <a:defRPr sz="2400"/>
            </a:lvl2pPr>
            <a:lvl3pPr marL="914332" indent="0" algn="ctr">
              <a:buNone/>
              <a:defRPr sz="2400"/>
            </a:lvl3pPr>
            <a:lvl4pPr marL="1371498" indent="0" algn="ctr">
              <a:buNone/>
              <a:defRPr sz="2000"/>
            </a:lvl4pPr>
            <a:lvl5pPr marL="1828664" indent="0" algn="ctr">
              <a:buNone/>
              <a:defRPr sz="2000"/>
            </a:lvl5pPr>
            <a:lvl6pPr marL="2285830" indent="0" algn="ctr">
              <a:buNone/>
              <a:defRPr sz="2000"/>
            </a:lvl6pPr>
            <a:lvl7pPr marL="2742994" indent="0" algn="ctr">
              <a:buNone/>
              <a:defRPr sz="2000"/>
            </a:lvl7pPr>
            <a:lvl8pPr marL="3200160" indent="0" algn="ctr">
              <a:buNone/>
              <a:defRPr sz="2000"/>
            </a:lvl8pPr>
            <a:lvl9pPr marL="3657327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607536"/>
            <a:ext cx="724296" cy="246255"/>
          </a:xfrm>
        </p:spPr>
        <p:txBody>
          <a:bodyPr/>
          <a:lstStyle/>
          <a:p>
            <a:fld id="{60A4C349-FE6F-144F-B48D-1AE34E109184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607536"/>
            <a:ext cx="2623459" cy="2462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90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80"/>
            <a:ext cx="8264435" cy="45719"/>
          </a:xfrm>
          <a:prstGeom prst="rect">
            <a:avLst/>
          </a:prstGeom>
        </p:spPr>
      </p:pic>
      <p:pic>
        <p:nvPicPr>
          <p:cNvPr id="16" name="Picture 15" descr="A picture containing clock, drawing, table&#10;&#10;Description automatically generated">
            <a:extLst>
              <a:ext uri="{FF2B5EF4-FFF2-40B4-BE49-F238E27FC236}">
                <a16:creationId xmlns:a16="http://schemas.microsoft.com/office/drawing/2014/main" id="{B9F1D09D-9D24-4BF3-AD75-4A7A5DC2AD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7969" y="5772914"/>
            <a:ext cx="2135569" cy="711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7D6E-DAED-D44B-AD78-B6B54874A44B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2A65-E177-0543-AE0C-F9CB4109D8F2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20648" y="1147298"/>
            <a:ext cx="4674312" cy="473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578476" y="1147298"/>
            <a:ext cx="4740275" cy="473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5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8036-AEA7-9349-944C-3B4B4556A163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92FD-B394-414C-B029-6EB211ABC02D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ly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06271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06527" y="1483423"/>
            <a:ext cx="5014380" cy="14229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3700"/>
              </a:lnSpc>
              <a:defRPr sz="3600" b="1" spc="31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900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67" indent="0" algn="ctr">
              <a:buNone/>
              <a:defRPr sz="2400"/>
            </a:lvl2pPr>
            <a:lvl3pPr marL="914332" indent="0" algn="ctr">
              <a:buNone/>
              <a:defRPr sz="2400"/>
            </a:lvl3pPr>
            <a:lvl4pPr marL="1371498" indent="0" algn="ctr">
              <a:buNone/>
              <a:defRPr sz="2000"/>
            </a:lvl4pPr>
            <a:lvl5pPr marL="1828664" indent="0" algn="ctr">
              <a:buNone/>
              <a:defRPr sz="2000"/>
            </a:lvl5pPr>
            <a:lvl6pPr marL="2285830" indent="0" algn="ctr">
              <a:buNone/>
              <a:defRPr sz="2000"/>
            </a:lvl6pPr>
            <a:lvl7pPr marL="2742994" indent="0" algn="ctr">
              <a:buNone/>
              <a:defRPr sz="2000"/>
            </a:lvl7pPr>
            <a:lvl8pPr marL="3200160" indent="0" algn="ctr">
              <a:buNone/>
              <a:defRPr sz="2000"/>
            </a:lvl8pPr>
            <a:lvl9pPr marL="3657327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1392" y="6651019"/>
            <a:ext cx="2623459" cy="2069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5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9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189029" y="5912354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ACF24557-9EBD-6F42-B098-B2637DEEAD10}"/>
              </a:ext>
            </a:extLst>
          </p:cNvPr>
          <p:cNvSpPr/>
          <p:nvPr userDrawn="1"/>
        </p:nvSpPr>
        <p:spPr>
          <a:xfrm>
            <a:off x="4668254" y="1200104"/>
            <a:ext cx="7494702" cy="1704436"/>
          </a:xfrm>
          <a:custGeom>
            <a:avLst/>
            <a:gdLst>
              <a:gd name="connsiteX0" fmla="*/ 0 w 7105651"/>
              <a:gd name="connsiteY0" fmla="*/ 0 h 1694466"/>
              <a:gd name="connsiteX1" fmla="*/ 7105651 w 7105651"/>
              <a:gd name="connsiteY1" fmla="*/ 0 h 1694466"/>
              <a:gd name="connsiteX2" fmla="*/ 7105651 w 7105651"/>
              <a:gd name="connsiteY2" fmla="*/ 1694466 h 1694466"/>
              <a:gd name="connsiteX3" fmla="*/ 0 w 7105651"/>
              <a:gd name="connsiteY3" fmla="*/ 1694466 h 1694466"/>
              <a:gd name="connsiteX4" fmla="*/ 0 w 7105651"/>
              <a:gd name="connsiteY4" fmla="*/ 0 h 1694466"/>
              <a:gd name="connsiteX0" fmla="*/ 1588168 w 8693819"/>
              <a:gd name="connsiteY0" fmla="*/ 0 h 1694466"/>
              <a:gd name="connsiteX1" fmla="*/ 8693819 w 8693819"/>
              <a:gd name="connsiteY1" fmla="*/ 0 h 1694466"/>
              <a:gd name="connsiteX2" fmla="*/ 8693819 w 8693819"/>
              <a:gd name="connsiteY2" fmla="*/ 1694466 h 1694466"/>
              <a:gd name="connsiteX3" fmla="*/ 0 w 8693819"/>
              <a:gd name="connsiteY3" fmla="*/ 1665590 h 1694466"/>
              <a:gd name="connsiteX4" fmla="*/ 1588168 w 8693819"/>
              <a:gd name="connsiteY4" fmla="*/ 0 h 1694466"/>
              <a:gd name="connsiteX0" fmla="*/ 1623093 w 8728744"/>
              <a:gd name="connsiteY0" fmla="*/ 0 h 1694466"/>
              <a:gd name="connsiteX1" fmla="*/ 8728744 w 8728744"/>
              <a:gd name="connsiteY1" fmla="*/ 0 h 1694466"/>
              <a:gd name="connsiteX2" fmla="*/ 8728744 w 8728744"/>
              <a:gd name="connsiteY2" fmla="*/ 1694466 h 1694466"/>
              <a:gd name="connsiteX3" fmla="*/ 0 w 8728744"/>
              <a:gd name="connsiteY3" fmla="*/ 1684640 h 1694466"/>
              <a:gd name="connsiteX4" fmla="*/ 1623093 w 8728744"/>
              <a:gd name="connsiteY4" fmla="*/ 0 h 169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8744" h="1694466">
                <a:moveTo>
                  <a:pt x="1623093" y="0"/>
                </a:moveTo>
                <a:lnTo>
                  <a:pt x="8728744" y="0"/>
                </a:lnTo>
                <a:lnTo>
                  <a:pt x="8728744" y="1694466"/>
                </a:lnTo>
                <a:lnTo>
                  <a:pt x="0" y="1684640"/>
                </a:lnTo>
                <a:lnTo>
                  <a:pt x="1623093" y="0"/>
                </a:ln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45FC861D-710B-904A-AC93-D935FAD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540"/>
          <a:stretch/>
        </p:blipFill>
        <p:spPr>
          <a:xfrm>
            <a:off x="7260258" y="1193606"/>
            <a:ext cx="4931743" cy="1694273"/>
          </a:xfrm>
          <a:prstGeom prst="rect">
            <a:avLst/>
          </a:prstGeom>
        </p:spPr>
      </p:pic>
      <p:sp>
        <p:nvSpPr>
          <p:cNvPr id="33" name="Rectangle 12">
            <a:extLst>
              <a:ext uri="{FF2B5EF4-FFF2-40B4-BE49-F238E27FC236}">
                <a16:creationId xmlns:a16="http://schemas.microsoft.com/office/drawing/2014/main" id="{30B48E25-D8D8-0548-8E40-D484ADE16BC0}"/>
              </a:ext>
            </a:extLst>
          </p:cNvPr>
          <p:cNvSpPr/>
          <p:nvPr userDrawn="1"/>
        </p:nvSpPr>
        <p:spPr>
          <a:xfrm>
            <a:off x="5873122" y="-13720"/>
            <a:ext cx="6345199" cy="3993594"/>
          </a:xfrm>
          <a:custGeom>
            <a:avLst/>
            <a:gdLst>
              <a:gd name="connsiteX0" fmla="*/ 0 w 7105651"/>
              <a:gd name="connsiteY0" fmla="*/ 0 h 1694466"/>
              <a:gd name="connsiteX1" fmla="*/ 7105651 w 7105651"/>
              <a:gd name="connsiteY1" fmla="*/ 0 h 1694466"/>
              <a:gd name="connsiteX2" fmla="*/ 7105651 w 7105651"/>
              <a:gd name="connsiteY2" fmla="*/ 1694466 h 1694466"/>
              <a:gd name="connsiteX3" fmla="*/ 0 w 7105651"/>
              <a:gd name="connsiteY3" fmla="*/ 1694466 h 1694466"/>
              <a:gd name="connsiteX4" fmla="*/ 0 w 7105651"/>
              <a:gd name="connsiteY4" fmla="*/ 0 h 1694466"/>
              <a:gd name="connsiteX0" fmla="*/ 1588168 w 8693819"/>
              <a:gd name="connsiteY0" fmla="*/ 0 h 1694466"/>
              <a:gd name="connsiteX1" fmla="*/ 8693819 w 8693819"/>
              <a:gd name="connsiteY1" fmla="*/ 0 h 1694466"/>
              <a:gd name="connsiteX2" fmla="*/ 8693819 w 8693819"/>
              <a:gd name="connsiteY2" fmla="*/ 1694466 h 1694466"/>
              <a:gd name="connsiteX3" fmla="*/ 0 w 8693819"/>
              <a:gd name="connsiteY3" fmla="*/ 1665590 h 1694466"/>
              <a:gd name="connsiteX4" fmla="*/ 1588168 w 8693819"/>
              <a:gd name="connsiteY4" fmla="*/ 0 h 1694466"/>
              <a:gd name="connsiteX0" fmla="*/ 1623093 w 8728744"/>
              <a:gd name="connsiteY0" fmla="*/ 0 h 1694466"/>
              <a:gd name="connsiteX1" fmla="*/ 8728744 w 8728744"/>
              <a:gd name="connsiteY1" fmla="*/ 0 h 1694466"/>
              <a:gd name="connsiteX2" fmla="*/ 8728744 w 8728744"/>
              <a:gd name="connsiteY2" fmla="*/ 1694466 h 1694466"/>
              <a:gd name="connsiteX3" fmla="*/ 0 w 8728744"/>
              <a:gd name="connsiteY3" fmla="*/ 1684640 h 1694466"/>
              <a:gd name="connsiteX4" fmla="*/ 1623093 w 8728744"/>
              <a:gd name="connsiteY4" fmla="*/ 0 h 1694466"/>
              <a:gd name="connsiteX0" fmla="*/ 1623093 w 8728744"/>
              <a:gd name="connsiteY0" fmla="*/ 0 h 1694466"/>
              <a:gd name="connsiteX1" fmla="*/ 6432756 w 8728744"/>
              <a:gd name="connsiteY1" fmla="*/ 0 h 1694466"/>
              <a:gd name="connsiteX2" fmla="*/ 8728744 w 8728744"/>
              <a:gd name="connsiteY2" fmla="*/ 1694466 h 1694466"/>
              <a:gd name="connsiteX3" fmla="*/ 0 w 8728744"/>
              <a:gd name="connsiteY3" fmla="*/ 1684640 h 1694466"/>
              <a:gd name="connsiteX4" fmla="*/ 1623093 w 8728744"/>
              <a:gd name="connsiteY4" fmla="*/ 0 h 1694466"/>
              <a:gd name="connsiteX0" fmla="*/ 1623093 w 6432756"/>
              <a:gd name="connsiteY0" fmla="*/ 0 h 1688330"/>
              <a:gd name="connsiteX1" fmla="*/ 6432756 w 6432756"/>
              <a:gd name="connsiteY1" fmla="*/ 0 h 1688330"/>
              <a:gd name="connsiteX2" fmla="*/ 3287314 w 6432756"/>
              <a:gd name="connsiteY2" fmla="*/ 1688330 h 1688330"/>
              <a:gd name="connsiteX3" fmla="*/ 0 w 6432756"/>
              <a:gd name="connsiteY3" fmla="*/ 1684640 h 1688330"/>
              <a:gd name="connsiteX4" fmla="*/ 1623093 w 6432756"/>
              <a:gd name="connsiteY4" fmla="*/ 0 h 1688330"/>
              <a:gd name="connsiteX0" fmla="*/ 1623093 w 3287314"/>
              <a:gd name="connsiteY0" fmla="*/ 0 h 1688330"/>
              <a:gd name="connsiteX1" fmla="*/ 2714856 w 3287314"/>
              <a:gd name="connsiteY1" fmla="*/ 0 h 1688330"/>
              <a:gd name="connsiteX2" fmla="*/ 3287314 w 3287314"/>
              <a:gd name="connsiteY2" fmla="*/ 1688330 h 1688330"/>
              <a:gd name="connsiteX3" fmla="*/ 0 w 3287314"/>
              <a:gd name="connsiteY3" fmla="*/ 1684640 h 1688330"/>
              <a:gd name="connsiteX4" fmla="*/ 1623093 w 3287314"/>
              <a:gd name="connsiteY4" fmla="*/ 0 h 1688330"/>
              <a:gd name="connsiteX0" fmla="*/ 1623093 w 2727167"/>
              <a:gd name="connsiteY0" fmla="*/ 0 h 1684640"/>
              <a:gd name="connsiteX1" fmla="*/ 2714856 w 2727167"/>
              <a:gd name="connsiteY1" fmla="*/ 0 h 1684640"/>
              <a:gd name="connsiteX2" fmla="*/ 2727167 w 2727167"/>
              <a:gd name="connsiteY2" fmla="*/ 1676058 h 1684640"/>
              <a:gd name="connsiteX3" fmla="*/ 0 w 2727167"/>
              <a:gd name="connsiteY3" fmla="*/ 1684640 h 1684640"/>
              <a:gd name="connsiteX4" fmla="*/ 1623093 w 2727167"/>
              <a:gd name="connsiteY4" fmla="*/ 0 h 1684640"/>
              <a:gd name="connsiteX0" fmla="*/ 1623093 w 2715159"/>
              <a:gd name="connsiteY0" fmla="*/ 0 h 1688330"/>
              <a:gd name="connsiteX1" fmla="*/ 2714856 w 2715159"/>
              <a:gd name="connsiteY1" fmla="*/ 0 h 1688330"/>
              <a:gd name="connsiteX2" fmla="*/ 2684079 w 2715159"/>
              <a:gd name="connsiteY2" fmla="*/ 1688330 h 1688330"/>
              <a:gd name="connsiteX3" fmla="*/ 0 w 2715159"/>
              <a:gd name="connsiteY3" fmla="*/ 1684640 h 1688330"/>
              <a:gd name="connsiteX4" fmla="*/ 1623093 w 2715159"/>
              <a:gd name="connsiteY4" fmla="*/ 0 h 1688330"/>
              <a:gd name="connsiteX0" fmla="*/ 1623093 w 2690979"/>
              <a:gd name="connsiteY0" fmla="*/ 0 h 1688330"/>
              <a:gd name="connsiteX1" fmla="*/ 2690234 w 2690979"/>
              <a:gd name="connsiteY1" fmla="*/ 0 h 1688330"/>
              <a:gd name="connsiteX2" fmla="*/ 2684079 w 2690979"/>
              <a:gd name="connsiteY2" fmla="*/ 1688330 h 1688330"/>
              <a:gd name="connsiteX3" fmla="*/ 0 w 2690979"/>
              <a:gd name="connsiteY3" fmla="*/ 1684640 h 1688330"/>
              <a:gd name="connsiteX4" fmla="*/ 1623093 w 2690979"/>
              <a:gd name="connsiteY4" fmla="*/ 0 h 168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0979" h="1688330">
                <a:moveTo>
                  <a:pt x="1623093" y="0"/>
                </a:moveTo>
                <a:lnTo>
                  <a:pt x="2690234" y="0"/>
                </a:lnTo>
                <a:cubicBezTo>
                  <a:pt x="2694338" y="558686"/>
                  <a:pt x="2679975" y="1129644"/>
                  <a:pt x="2684079" y="1688330"/>
                </a:cubicBezTo>
                <a:lnTo>
                  <a:pt x="0" y="1684640"/>
                </a:lnTo>
                <a:lnTo>
                  <a:pt x="1623093" y="0"/>
                </a:lnTo>
                <a:close/>
              </a:path>
            </a:pathLst>
          </a:cu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818" y="293925"/>
            <a:ext cx="1611215" cy="615191"/>
          </a:xfrm>
          <a:prstGeom prst="rect">
            <a:avLst/>
          </a:prstGeom>
        </p:spPr>
      </p:pic>
      <p:pic>
        <p:nvPicPr>
          <p:cNvPr id="21" name="Picture 20" descr="A picture containing clock, drawing, table&#10;&#10;Description automatically generated">
            <a:extLst>
              <a:ext uri="{FF2B5EF4-FFF2-40B4-BE49-F238E27FC236}">
                <a16:creationId xmlns:a16="http://schemas.microsoft.com/office/drawing/2014/main" id="{71AFE48A-0CBD-4D14-B760-14B0E44135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011024" y="3828240"/>
            <a:ext cx="27432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900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67" indent="0" algn="ctr">
              <a:buNone/>
              <a:defRPr sz="2400"/>
            </a:lvl2pPr>
            <a:lvl3pPr marL="914332" indent="0" algn="ctr">
              <a:buNone/>
              <a:defRPr sz="2400"/>
            </a:lvl3pPr>
            <a:lvl4pPr marL="1371498" indent="0" algn="ctr">
              <a:buNone/>
              <a:defRPr sz="2000"/>
            </a:lvl4pPr>
            <a:lvl5pPr marL="1828664" indent="0" algn="ctr">
              <a:buNone/>
              <a:defRPr sz="2000"/>
            </a:lvl5pPr>
            <a:lvl6pPr marL="2285830" indent="0" algn="ctr">
              <a:buNone/>
              <a:defRPr sz="2000"/>
            </a:lvl6pPr>
            <a:lvl7pPr marL="2742994" indent="0" algn="ctr">
              <a:buNone/>
              <a:defRPr sz="2000"/>
            </a:lvl7pPr>
            <a:lvl8pPr marL="3200160" indent="0" algn="ctr">
              <a:buNone/>
              <a:defRPr sz="2000"/>
            </a:lvl8pPr>
            <a:lvl9pPr marL="3657327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61392" y="6651019"/>
            <a:ext cx="2623459" cy="2069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7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chemeClr val="accent1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5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9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189029" y="5912354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0" name="Picture 19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69712B74-4DC6-154D-A0F9-A30906C89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525" y="1233880"/>
            <a:ext cx="6939475" cy="1684622"/>
          </a:xfrm>
          <a:prstGeom prst="rect">
            <a:avLst/>
          </a:prstGeom>
        </p:spPr>
      </p:pic>
      <p:sp>
        <p:nvSpPr>
          <p:cNvPr id="33" name="Rectangle 12">
            <a:extLst>
              <a:ext uri="{FF2B5EF4-FFF2-40B4-BE49-F238E27FC236}">
                <a16:creationId xmlns:a16="http://schemas.microsoft.com/office/drawing/2014/main" id="{30B48E25-D8D8-0548-8E40-D484ADE16BC0}"/>
              </a:ext>
            </a:extLst>
          </p:cNvPr>
          <p:cNvSpPr/>
          <p:nvPr userDrawn="1"/>
        </p:nvSpPr>
        <p:spPr>
          <a:xfrm>
            <a:off x="5873122" y="-21192"/>
            <a:ext cx="6345199" cy="3993594"/>
          </a:xfrm>
          <a:custGeom>
            <a:avLst/>
            <a:gdLst>
              <a:gd name="connsiteX0" fmla="*/ 0 w 7105651"/>
              <a:gd name="connsiteY0" fmla="*/ 0 h 1694466"/>
              <a:gd name="connsiteX1" fmla="*/ 7105651 w 7105651"/>
              <a:gd name="connsiteY1" fmla="*/ 0 h 1694466"/>
              <a:gd name="connsiteX2" fmla="*/ 7105651 w 7105651"/>
              <a:gd name="connsiteY2" fmla="*/ 1694466 h 1694466"/>
              <a:gd name="connsiteX3" fmla="*/ 0 w 7105651"/>
              <a:gd name="connsiteY3" fmla="*/ 1694466 h 1694466"/>
              <a:gd name="connsiteX4" fmla="*/ 0 w 7105651"/>
              <a:gd name="connsiteY4" fmla="*/ 0 h 1694466"/>
              <a:gd name="connsiteX0" fmla="*/ 1588168 w 8693819"/>
              <a:gd name="connsiteY0" fmla="*/ 0 h 1694466"/>
              <a:gd name="connsiteX1" fmla="*/ 8693819 w 8693819"/>
              <a:gd name="connsiteY1" fmla="*/ 0 h 1694466"/>
              <a:gd name="connsiteX2" fmla="*/ 8693819 w 8693819"/>
              <a:gd name="connsiteY2" fmla="*/ 1694466 h 1694466"/>
              <a:gd name="connsiteX3" fmla="*/ 0 w 8693819"/>
              <a:gd name="connsiteY3" fmla="*/ 1665590 h 1694466"/>
              <a:gd name="connsiteX4" fmla="*/ 1588168 w 8693819"/>
              <a:gd name="connsiteY4" fmla="*/ 0 h 1694466"/>
              <a:gd name="connsiteX0" fmla="*/ 1623093 w 8728744"/>
              <a:gd name="connsiteY0" fmla="*/ 0 h 1694466"/>
              <a:gd name="connsiteX1" fmla="*/ 8728744 w 8728744"/>
              <a:gd name="connsiteY1" fmla="*/ 0 h 1694466"/>
              <a:gd name="connsiteX2" fmla="*/ 8728744 w 8728744"/>
              <a:gd name="connsiteY2" fmla="*/ 1694466 h 1694466"/>
              <a:gd name="connsiteX3" fmla="*/ 0 w 8728744"/>
              <a:gd name="connsiteY3" fmla="*/ 1684640 h 1694466"/>
              <a:gd name="connsiteX4" fmla="*/ 1623093 w 8728744"/>
              <a:gd name="connsiteY4" fmla="*/ 0 h 1694466"/>
              <a:gd name="connsiteX0" fmla="*/ 1623093 w 8728744"/>
              <a:gd name="connsiteY0" fmla="*/ 0 h 1694466"/>
              <a:gd name="connsiteX1" fmla="*/ 6432756 w 8728744"/>
              <a:gd name="connsiteY1" fmla="*/ 0 h 1694466"/>
              <a:gd name="connsiteX2" fmla="*/ 8728744 w 8728744"/>
              <a:gd name="connsiteY2" fmla="*/ 1694466 h 1694466"/>
              <a:gd name="connsiteX3" fmla="*/ 0 w 8728744"/>
              <a:gd name="connsiteY3" fmla="*/ 1684640 h 1694466"/>
              <a:gd name="connsiteX4" fmla="*/ 1623093 w 8728744"/>
              <a:gd name="connsiteY4" fmla="*/ 0 h 1694466"/>
              <a:gd name="connsiteX0" fmla="*/ 1623093 w 6432756"/>
              <a:gd name="connsiteY0" fmla="*/ 0 h 1688330"/>
              <a:gd name="connsiteX1" fmla="*/ 6432756 w 6432756"/>
              <a:gd name="connsiteY1" fmla="*/ 0 h 1688330"/>
              <a:gd name="connsiteX2" fmla="*/ 3287314 w 6432756"/>
              <a:gd name="connsiteY2" fmla="*/ 1688330 h 1688330"/>
              <a:gd name="connsiteX3" fmla="*/ 0 w 6432756"/>
              <a:gd name="connsiteY3" fmla="*/ 1684640 h 1688330"/>
              <a:gd name="connsiteX4" fmla="*/ 1623093 w 6432756"/>
              <a:gd name="connsiteY4" fmla="*/ 0 h 1688330"/>
              <a:gd name="connsiteX0" fmla="*/ 1623093 w 3287314"/>
              <a:gd name="connsiteY0" fmla="*/ 0 h 1688330"/>
              <a:gd name="connsiteX1" fmla="*/ 2714856 w 3287314"/>
              <a:gd name="connsiteY1" fmla="*/ 0 h 1688330"/>
              <a:gd name="connsiteX2" fmla="*/ 3287314 w 3287314"/>
              <a:gd name="connsiteY2" fmla="*/ 1688330 h 1688330"/>
              <a:gd name="connsiteX3" fmla="*/ 0 w 3287314"/>
              <a:gd name="connsiteY3" fmla="*/ 1684640 h 1688330"/>
              <a:gd name="connsiteX4" fmla="*/ 1623093 w 3287314"/>
              <a:gd name="connsiteY4" fmla="*/ 0 h 1688330"/>
              <a:gd name="connsiteX0" fmla="*/ 1623093 w 2727167"/>
              <a:gd name="connsiteY0" fmla="*/ 0 h 1684640"/>
              <a:gd name="connsiteX1" fmla="*/ 2714856 w 2727167"/>
              <a:gd name="connsiteY1" fmla="*/ 0 h 1684640"/>
              <a:gd name="connsiteX2" fmla="*/ 2727167 w 2727167"/>
              <a:gd name="connsiteY2" fmla="*/ 1676058 h 1684640"/>
              <a:gd name="connsiteX3" fmla="*/ 0 w 2727167"/>
              <a:gd name="connsiteY3" fmla="*/ 1684640 h 1684640"/>
              <a:gd name="connsiteX4" fmla="*/ 1623093 w 2727167"/>
              <a:gd name="connsiteY4" fmla="*/ 0 h 1684640"/>
              <a:gd name="connsiteX0" fmla="*/ 1623093 w 2715159"/>
              <a:gd name="connsiteY0" fmla="*/ 0 h 1688330"/>
              <a:gd name="connsiteX1" fmla="*/ 2714856 w 2715159"/>
              <a:gd name="connsiteY1" fmla="*/ 0 h 1688330"/>
              <a:gd name="connsiteX2" fmla="*/ 2684079 w 2715159"/>
              <a:gd name="connsiteY2" fmla="*/ 1688330 h 1688330"/>
              <a:gd name="connsiteX3" fmla="*/ 0 w 2715159"/>
              <a:gd name="connsiteY3" fmla="*/ 1684640 h 1688330"/>
              <a:gd name="connsiteX4" fmla="*/ 1623093 w 2715159"/>
              <a:gd name="connsiteY4" fmla="*/ 0 h 1688330"/>
              <a:gd name="connsiteX0" fmla="*/ 1623093 w 2690979"/>
              <a:gd name="connsiteY0" fmla="*/ 0 h 1688330"/>
              <a:gd name="connsiteX1" fmla="*/ 2690234 w 2690979"/>
              <a:gd name="connsiteY1" fmla="*/ 0 h 1688330"/>
              <a:gd name="connsiteX2" fmla="*/ 2684079 w 2690979"/>
              <a:gd name="connsiteY2" fmla="*/ 1688330 h 1688330"/>
              <a:gd name="connsiteX3" fmla="*/ 0 w 2690979"/>
              <a:gd name="connsiteY3" fmla="*/ 1684640 h 1688330"/>
              <a:gd name="connsiteX4" fmla="*/ 1623093 w 2690979"/>
              <a:gd name="connsiteY4" fmla="*/ 0 h 168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0979" h="1688330">
                <a:moveTo>
                  <a:pt x="1623093" y="0"/>
                </a:moveTo>
                <a:lnTo>
                  <a:pt x="2690234" y="0"/>
                </a:lnTo>
                <a:cubicBezTo>
                  <a:pt x="2694338" y="558686"/>
                  <a:pt x="2679975" y="1129644"/>
                  <a:pt x="2684079" y="1688330"/>
                </a:cubicBezTo>
                <a:lnTo>
                  <a:pt x="0" y="1684640"/>
                </a:lnTo>
                <a:lnTo>
                  <a:pt x="1623093" y="0"/>
                </a:lnTo>
                <a:close/>
              </a:path>
            </a:pathLst>
          </a:cu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818" y="293925"/>
            <a:ext cx="1611215" cy="615191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72FA92B2-A865-4EB0-8EC9-01675C6D3417}"/>
              </a:ext>
            </a:extLst>
          </p:cNvPr>
          <p:cNvSpPr/>
          <p:nvPr userDrawn="1"/>
        </p:nvSpPr>
        <p:spPr>
          <a:xfrm>
            <a:off x="4379497" y="1224229"/>
            <a:ext cx="7784969" cy="1704436"/>
          </a:xfrm>
          <a:custGeom>
            <a:avLst/>
            <a:gdLst>
              <a:gd name="connsiteX0" fmla="*/ 0 w 7105651"/>
              <a:gd name="connsiteY0" fmla="*/ 0 h 1694466"/>
              <a:gd name="connsiteX1" fmla="*/ 7105651 w 7105651"/>
              <a:gd name="connsiteY1" fmla="*/ 0 h 1694466"/>
              <a:gd name="connsiteX2" fmla="*/ 7105651 w 7105651"/>
              <a:gd name="connsiteY2" fmla="*/ 1694466 h 1694466"/>
              <a:gd name="connsiteX3" fmla="*/ 0 w 7105651"/>
              <a:gd name="connsiteY3" fmla="*/ 1694466 h 1694466"/>
              <a:gd name="connsiteX4" fmla="*/ 0 w 7105651"/>
              <a:gd name="connsiteY4" fmla="*/ 0 h 1694466"/>
              <a:gd name="connsiteX0" fmla="*/ 1588168 w 8693819"/>
              <a:gd name="connsiteY0" fmla="*/ 0 h 1694466"/>
              <a:gd name="connsiteX1" fmla="*/ 8693819 w 8693819"/>
              <a:gd name="connsiteY1" fmla="*/ 0 h 1694466"/>
              <a:gd name="connsiteX2" fmla="*/ 8693819 w 8693819"/>
              <a:gd name="connsiteY2" fmla="*/ 1694466 h 1694466"/>
              <a:gd name="connsiteX3" fmla="*/ 0 w 8693819"/>
              <a:gd name="connsiteY3" fmla="*/ 1665590 h 1694466"/>
              <a:gd name="connsiteX4" fmla="*/ 1588168 w 8693819"/>
              <a:gd name="connsiteY4" fmla="*/ 0 h 1694466"/>
              <a:gd name="connsiteX0" fmla="*/ 1623093 w 8728744"/>
              <a:gd name="connsiteY0" fmla="*/ 0 h 1694466"/>
              <a:gd name="connsiteX1" fmla="*/ 8728744 w 8728744"/>
              <a:gd name="connsiteY1" fmla="*/ 0 h 1694466"/>
              <a:gd name="connsiteX2" fmla="*/ 8728744 w 8728744"/>
              <a:gd name="connsiteY2" fmla="*/ 1694466 h 1694466"/>
              <a:gd name="connsiteX3" fmla="*/ 0 w 8728744"/>
              <a:gd name="connsiteY3" fmla="*/ 1684640 h 1694466"/>
              <a:gd name="connsiteX4" fmla="*/ 1623093 w 8728744"/>
              <a:gd name="connsiteY4" fmla="*/ 0 h 169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8744" h="1694466">
                <a:moveTo>
                  <a:pt x="1623093" y="0"/>
                </a:moveTo>
                <a:lnTo>
                  <a:pt x="8728744" y="0"/>
                </a:lnTo>
                <a:lnTo>
                  <a:pt x="8728744" y="1694466"/>
                </a:lnTo>
                <a:lnTo>
                  <a:pt x="0" y="1684640"/>
                </a:lnTo>
                <a:lnTo>
                  <a:pt x="1623093" y="0"/>
                </a:ln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4660CD8-989C-40E4-BB70-067077BDA7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527" y="1483423"/>
            <a:ext cx="5014380" cy="14229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3700"/>
              </a:lnSpc>
              <a:defRPr sz="3600" b="1" spc="31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67F4B9C3-9BD0-4D26-B1D0-86F20C75879E}"/>
              </a:ext>
            </a:extLst>
          </p:cNvPr>
          <p:cNvSpPr txBox="1">
            <a:spLocks/>
          </p:cNvSpPr>
          <p:nvPr userDrawn="1"/>
        </p:nvSpPr>
        <p:spPr>
          <a:xfrm>
            <a:off x="700412" y="5306900"/>
            <a:ext cx="6261331" cy="35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800" kern="12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Click to edit master subtitle style</a:t>
            </a:r>
          </a:p>
        </p:txBody>
      </p:sp>
      <p:pic>
        <p:nvPicPr>
          <p:cNvPr id="17" name="Picture 16" descr="A picture containing clock, drawing, table&#10;&#10;Description automatically generated">
            <a:extLst>
              <a:ext uri="{FF2B5EF4-FFF2-40B4-BE49-F238E27FC236}">
                <a16:creationId xmlns:a16="http://schemas.microsoft.com/office/drawing/2014/main" id="{F02E7B34-5E45-4007-8ADC-D9300C88358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011024" y="3828240"/>
            <a:ext cx="27432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7" y="506454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67" indent="0" algn="ctr">
              <a:buNone/>
              <a:defRPr sz="2400"/>
            </a:lvl2pPr>
            <a:lvl3pPr marL="914332" indent="0" algn="ctr">
              <a:buNone/>
              <a:defRPr sz="2400"/>
            </a:lvl3pPr>
            <a:lvl4pPr marL="1371498" indent="0" algn="ctr">
              <a:buNone/>
              <a:defRPr sz="2000"/>
            </a:lvl4pPr>
            <a:lvl5pPr marL="1828664" indent="0" algn="ctr">
              <a:buNone/>
              <a:defRPr sz="2000"/>
            </a:lvl5pPr>
            <a:lvl6pPr marL="2285830" indent="0" algn="ctr">
              <a:buNone/>
              <a:defRPr sz="2000"/>
            </a:lvl6pPr>
            <a:lvl7pPr marL="2742994" indent="0" algn="ctr">
              <a:buNone/>
              <a:defRPr sz="2000"/>
            </a:lvl7pPr>
            <a:lvl8pPr marL="3200160" indent="0" algn="ctr">
              <a:buNone/>
              <a:defRPr sz="2000"/>
            </a:lvl8pPr>
            <a:lvl9pPr marL="3657327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90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1" y="4893380"/>
            <a:ext cx="8153043" cy="63637"/>
          </a:xfrm>
          <a:prstGeom prst="rect">
            <a:avLst/>
          </a:prstGeom>
        </p:spPr>
      </p:pic>
      <p:pic>
        <p:nvPicPr>
          <p:cNvPr id="12" name="Picture 11" descr="A picture containing clock, drawing, table&#10;&#10;Description automatically generated">
            <a:extLst>
              <a:ext uri="{FF2B5EF4-FFF2-40B4-BE49-F238E27FC236}">
                <a16:creationId xmlns:a16="http://schemas.microsoft.com/office/drawing/2014/main" id="{2FF09A0A-E40D-4FFB-B70F-F196D273ED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7969" y="5772914"/>
            <a:ext cx="2480016" cy="826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313A603-A509-4846-8280-3863AB4A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12"/>
            <a:ext cx="10515600" cy="6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6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9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0ED41FD0-F3AE-4C4C-B3D3-53AC1263B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12"/>
            <a:ext cx="10515600" cy="6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109723FD-83BF-4926-9646-46A7F603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12"/>
            <a:ext cx="10515600" cy="6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66088F21-95A5-4D20-A5EF-A104B07D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12"/>
            <a:ext cx="10515600" cy="6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0"/>
          <a:stretch/>
        </p:blipFill>
        <p:spPr>
          <a:xfrm>
            <a:off x="-1" y="2"/>
            <a:ext cx="7565572" cy="5283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69154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3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b="1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71" y="296932"/>
            <a:ext cx="1801443" cy="69387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7763" y="5619053"/>
            <a:ext cx="562539" cy="162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30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280343" y="5912355"/>
            <a:ext cx="1832472" cy="79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1" b="0" i="0" kern="1200" dirty="0">
                <a:solidFill>
                  <a:schemeClr val="bg1"/>
                </a:solidFill>
                <a:effectLst/>
                <a:latin typeface="Gill Sans MT" charset="0"/>
                <a:ea typeface="Gill Sans MT" charset="0"/>
                <a:cs typeface="Gill Sans MT" charset="0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5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pic>
        <p:nvPicPr>
          <p:cNvPr id="24" name="Picture 23" descr="A picture containing clock, drawing, table&#10;&#10;Description automatically generated">
            <a:extLst>
              <a:ext uri="{FF2B5EF4-FFF2-40B4-BE49-F238E27FC236}">
                <a16:creationId xmlns:a16="http://schemas.microsoft.com/office/drawing/2014/main" id="{6FE5691E-41A5-4023-B83E-6479AB141FD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03547" y="5794053"/>
            <a:ext cx="2209488" cy="736495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4EE5B337-2C9D-4B74-B3C6-1E24AE08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2E68-37C5-174F-AD89-39C48FC619C7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40E23F4-1E42-4913-B8B1-547298CC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0963" y="6509237"/>
            <a:ext cx="2578067" cy="4107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CCB4C95-334B-4F74-8F15-A00B67B8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5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3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2" y="437654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1" y="3391898"/>
            <a:ext cx="6857999" cy="74211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985B51A0-4515-45A6-BD5C-CFBC9A11CEA1}"/>
              </a:ext>
            </a:extLst>
          </p:cNvPr>
          <p:cNvSpPr/>
          <p:nvPr userDrawn="1"/>
        </p:nvSpPr>
        <p:spPr>
          <a:xfrm flipV="1">
            <a:off x="484348" y="139528"/>
            <a:ext cx="11364752" cy="751840"/>
          </a:xfrm>
          <a:prstGeom prst="parallelogram">
            <a:avLst/>
          </a:prstGeom>
          <a:solidFill>
            <a:srgbClr val="00AC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D23CAB-54E4-4B5E-898F-7FBF8F8C67B5}"/>
              </a:ext>
            </a:extLst>
          </p:cNvPr>
          <p:cNvSpPr/>
          <p:nvPr userDrawn="1"/>
        </p:nvSpPr>
        <p:spPr>
          <a:xfrm>
            <a:off x="11015350" y="-1"/>
            <a:ext cx="521207" cy="751839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ED0BE6-603D-422A-9D94-E29C1623D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257"/>
          <a:stretch/>
        </p:blipFill>
        <p:spPr>
          <a:xfrm>
            <a:off x="11098164" y="276932"/>
            <a:ext cx="355577" cy="3446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DEC1CA6-BF1C-4A3D-AD3E-0EC43E52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12"/>
            <a:ext cx="10515600" cy="6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7" r:id="rId2"/>
    <p:sldLayoutId id="2147483688" r:id="rId3"/>
    <p:sldLayoutId id="2147483680" r:id="rId4"/>
    <p:sldLayoutId id="2147483675" r:id="rId5"/>
    <p:sldLayoutId id="2147483686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32" rtl="0" eaLnBrk="1" latinLnBrk="0" hangingPunct="1">
        <a:lnSpc>
          <a:spcPct val="85000"/>
        </a:lnSpc>
        <a:spcBef>
          <a:spcPct val="0"/>
        </a:spcBef>
        <a:buNone/>
        <a:defRPr sz="2800" b="1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4" indent="-91434" algn="l" defTabSz="91433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1pPr>
      <a:lvl2pPr marL="384020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2pPr>
      <a:lvl3pPr marL="566886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3pPr>
      <a:lvl4pPr marL="749752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4pPr>
      <a:lvl5pPr marL="932619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5pPr>
      <a:lvl6pPr marL="1099919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0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88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7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2736"/>
            <a:ext cx="10058400" cy="577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5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3" y="6591631"/>
            <a:ext cx="2472271" cy="25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4DDE2E68-37C5-174F-AD89-39C48FC619C7}" type="datetime1">
              <a:rPr lang="en-US" smtClean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1631"/>
            <a:ext cx="4822804" cy="25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2" y="4245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1" y="3391898"/>
            <a:ext cx="6857999" cy="74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57"/>
          <a:stretch/>
        </p:blipFill>
        <p:spPr>
          <a:xfrm>
            <a:off x="11589481" y="380825"/>
            <a:ext cx="259619" cy="25161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85" r:id="rId4"/>
    <p:sldLayoutId id="2147483654" r:id="rId5"/>
    <p:sldLayoutId id="2147483661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32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4" indent="-91434" algn="l" defTabSz="91433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0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886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52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19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19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0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88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7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2021 EFCOG Nuclear &amp; Facility Safety Workshop Welcome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838689" y="4408639"/>
            <a:ext cx="6609861" cy="905163"/>
          </a:xfrm>
        </p:spPr>
        <p:txBody>
          <a:bodyPr>
            <a:noAutofit/>
          </a:bodyPr>
          <a:lstStyle/>
          <a:p>
            <a:r>
              <a:rPr lang="en-US" sz="1800" dirty="0"/>
              <a:t>Rafael A. Gonzalez</a:t>
            </a:r>
          </a:p>
          <a:p>
            <a:r>
              <a:rPr lang="en-US" sz="1800" dirty="0"/>
              <a:t>Senior Manager, Performance Assurance and Engineered Safety</a:t>
            </a:r>
          </a:p>
          <a:p>
            <a:r>
              <a:rPr lang="en-US" sz="1800" dirty="0"/>
              <a:t>Sandia National Laboratories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D029A-8DD3-4089-9E15-A5FF4AA2EBC9}"/>
              </a:ext>
            </a:extLst>
          </p:cNvPr>
          <p:cNvSpPr/>
          <p:nvPr/>
        </p:nvSpPr>
        <p:spPr>
          <a:xfrm>
            <a:off x="776515" y="2946573"/>
            <a:ext cx="2037083" cy="9051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522DDD-66DE-49E4-BCB2-C29B50D05B8E}"/>
              </a:ext>
            </a:extLst>
          </p:cNvPr>
          <p:cNvSpPr/>
          <p:nvPr/>
        </p:nvSpPr>
        <p:spPr>
          <a:xfrm>
            <a:off x="4238535" y="2946573"/>
            <a:ext cx="3314307" cy="90516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EB8CB-8BC5-4A87-97A6-A945D7227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6" t="5237" r="4875" b="8286"/>
          <a:stretch/>
        </p:blipFill>
        <p:spPr>
          <a:xfrm>
            <a:off x="2832070" y="2946573"/>
            <a:ext cx="1395422" cy="9051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</p:pic>
      <p:pic>
        <p:nvPicPr>
          <p:cNvPr id="14" name="Picture 13" descr="A picture containing outdoor, truck, sun, mountain&#10;&#10;Description automatically generated">
            <a:extLst>
              <a:ext uri="{FF2B5EF4-FFF2-40B4-BE49-F238E27FC236}">
                <a16:creationId xmlns:a16="http://schemas.microsoft.com/office/drawing/2014/main" id="{21614D8C-DD88-4672-97C7-6B533AA8C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4" b="5004"/>
          <a:stretch/>
        </p:blipFill>
        <p:spPr>
          <a:xfrm>
            <a:off x="7552842" y="1366092"/>
            <a:ext cx="2658966" cy="14417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2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F58413-FFC3-4243-9D64-65002D39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5DD6-BF5B-4862-9B92-921108AB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16" y="783918"/>
            <a:ext cx="5977984" cy="55816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Maximize Department of Energy (DOE) and National Nuclear Security Administration (NNSA) </a:t>
            </a:r>
            <a:r>
              <a:rPr lang="en-US" b="1" dirty="0"/>
              <a:t>mission success</a:t>
            </a:r>
            <a:r>
              <a:rPr lang="en-US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Sharing best practices for operational excellence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Ensuring safety, security and quality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Unparalleled community of practice reach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Efficiency and Cost Savings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Rapid response complex-wide network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Integrated complex partnership to deliver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Empower and synergize with industry leaders and DOE contractors for world-class solutions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Bottomline: We are all here to win together for the Nation!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One Team, One Mission!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2D95F-F118-4172-A647-5C23E013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62B50-7AC9-4F6F-A66B-F50719DEB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51" y="4831817"/>
            <a:ext cx="2001878" cy="2028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390DC1-9FA0-4AE3-83EA-E88E5F7C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062" y="4837994"/>
            <a:ext cx="2172711" cy="2016472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3DB8A17-8C5B-4149-83D1-25E224B60D55}"/>
              </a:ext>
            </a:extLst>
          </p:cNvPr>
          <p:cNvSpPr txBox="1">
            <a:spLocks/>
          </p:cNvSpPr>
          <p:nvPr/>
        </p:nvSpPr>
        <p:spPr>
          <a:xfrm>
            <a:off x="6305280" y="789627"/>
            <a:ext cx="5821768" cy="44776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4" indent="-91434" algn="l" defTabSz="914332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0" indent="-182866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886" indent="-182866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52" indent="-182866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19" indent="-182866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19" indent="-228584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04" indent="-228584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88" indent="-228584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74" indent="-228584" algn="l" defTabSz="914332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Integration, collaboration, synergy and innovation as one enterprise to ensure </a:t>
            </a:r>
            <a:r>
              <a:rPr lang="en-US" b="1" dirty="0"/>
              <a:t>mission success: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Strengthening our Nation through Nuclear Security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Develop advanced technologies to ensure global peace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To solve National Security challenges through scientific excellence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Change the world energy future and secure our infrastructure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World-class research and development capabilities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Integrate the enterprise, invest in people and revitalize the infrastructure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Bringing science solutions to the World with cutting edge facilities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One Team, One Mission!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B7D6A6-86F3-4F7E-B947-172BEEFB3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627" y="4837994"/>
            <a:ext cx="2790452" cy="1998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75DDC1-D5EE-4DE6-A720-3CA32DA18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772" y="4829175"/>
            <a:ext cx="1822898" cy="19988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E7988E-1B04-4D61-B5FB-43BFAFF5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524" y="4829175"/>
            <a:ext cx="2116125" cy="199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at an inflection point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8" y="930305"/>
            <a:ext cx="7127952" cy="393256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 are in an innovation race to maintain technical superiority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 need to be able to win and compete in multiple domains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Our infrastructure is going through big modernization efforts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Geo-economics trends have changed the world landscape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need to recruit, develop and retain our next generation workforce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Cost effectiveness is paramount to meet all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 need to learn to do things differently at a much faster pace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History is on our side, we have always risen to the challenge!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0D9A4-1257-41CC-BB43-BB8B23B9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018" y="930305"/>
            <a:ext cx="3483804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2A43AF-00DB-4169-8F44-ED153880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017" y="3572183"/>
            <a:ext cx="3538057" cy="3209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4FFDA-368E-4F21-850A-7EDADBCDB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72" y="4500896"/>
            <a:ext cx="6968454" cy="22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81B4E-A3A8-44A2-B729-78F1B77F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will succeed?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03658-52BB-438A-8149-67ABF117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841024"/>
            <a:ext cx="5794451" cy="529307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Unleash the power of the EFCOG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Fully integrate best practices and lessons learned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Collaborate and synergize for win-win results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Mentor to empower our next generation and provide them world-class tools and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Improve cost effectiveness through operational excellence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Tip the scale from reactive to proactive with continuous improvement and a learning 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Collectively innovate to meet future challenges and threats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Mission success, operational excellence and ES&amp;H/Security are mutually inclusive results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Industry and complex collaborations for national security and economic prosperity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One Team, One Mission!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3FF5A-54FC-4EA7-A06C-12CF0DFB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BCCD9-9A11-4B1A-A8B0-28C6E7EA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4" y="996722"/>
            <a:ext cx="2110297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582685-6040-40D3-89FA-560FC451F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4" y="3798274"/>
            <a:ext cx="2110297" cy="560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AEDB9-014D-42D3-AAD9-FEE10EC3B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575" y="4566423"/>
            <a:ext cx="4438650" cy="1938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887CA-88D2-4BA5-A320-53ACA2635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736" y="996723"/>
            <a:ext cx="2933000" cy="26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77C3-7F42-495A-A531-7FFEA3AE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9908-228E-44F4-B986-1B0BE3DA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930305"/>
            <a:ext cx="6880302" cy="527047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Get to know each other, develop trust-based networks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Be bold to have crucial conversations to elevate our performance and results with synergy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Be open to diverse perspectives and out of the box ideas that drive innovation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Integrated Mission Success, </a:t>
            </a:r>
            <a:r>
              <a:rPr lang="en-US" sz="2400" b="1" u="sng" dirty="0"/>
              <a:t>and</a:t>
            </a:r>
            <a:r>
              <a:rPr lang="en-US" sz="2400" dirty="0"/>
              <a:t> Operational Excellence </a:t>
            </a:r>
            <a:r>
              <a:rPr lang="en-US" sz="2400" b="1" u="sng" dirty="0"/>
              <a:t>and</a:t>
            </a:r>
            <a:r>
              <a:rPr lang="en-US" sz="2400" dirty="0"/>
              <a:t> ES&amp;H/security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Empower all DOE contractors across the complex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Have fun as you enjoy the company of the best and brightest in the complex and the Nation!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We welcome you and appreciate the EFCOG community taking the time to </a:t>
            </a:r>
            <a:r>
              <a:rPr lang="en-US" sz="2400"/>
              <a:t>get together!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One Mission, One Team!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7713A-8CB4-4BFE-BED1-27883F94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71B9F-ED8A-468C-9F14-9B08CD42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15" y="930305"/>
            <a:ext cx="1464242" cy="2215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6BB06-7327-404B-8E0B-FDD3C2F6D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102" y="932438"/>
            <a:ext cx="1464242" cy="2213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958537-B8A2-4901-BC82-65265AD6E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31" y="3830793"/>
            <a:ext cx="3679794" cy="236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andia Theme (Dark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25756FC81AF488F6C711D74014336" ma:contentTypeVersion="16" ma:contentTypeDescription="Create a new document." ma:contentTypeScope="" ma:versionID="115c8eb666173d07c303936edca33c94">
  <xsd:schema xmlns:xsd="http://www.w3.org/2001/XMLSchema" xmlns:xs="http://www.w3.org/2001/XMLSchema" xmlns:p="http://schemas.microsoft.com/office/2006/metadata/properties" xmlns:ns2="ea60b319-9d9b-4050-a2da-fb9886bc818d" xmlns:ns3="696b1dda-5637-4d41-9abe-79af3c04e813" targetNamespace="http://schemas.microsoft.com/office/2006/metadata/properties" ma:root="true" ma:fieldsID="7fa3eeb103c686ca40f2c85658618079" ns2:_="" ns3:_="">
    <xsd:import namespace="ea60b319-9d9b-4050-a2da-fb9886bc818d"/>
    <xsd:import namespace="696b1dda-5637-4d41-9abe-79af3c04e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0b319-9d9b-4050-a2da-fb9886bc8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7bc148-599b-4d76-8813-ec10777390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1dda-5637-4d41-9abe-79af3c04e8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be8c3d-43cf-406e-8e09-773fdef5d4f6}" ma:internalName="TaxCatchAll" ma:showField="CatchAllData" ma:web="696b1dda-5637-4d41-9abe-79af3c04e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60b319-9d9b-4050-a2da-fb9886bc818d">
      <Terms xmlns="http://schemas.microsoft.com/office/infopath/2007/PartnerControls"/>
    </lcf76f155ced4ddcb4097134ff3c332f>
    <TaxCatchAll xmlns="696b1dda-5637-4d41-9abe-79af3c04e813" xsi:nil="true"/>
  </documentManagement>
</p:properties>
</file>

<file path=customXml/itemProps1.xml><?xml version="1.0" encoding="utf-8"?>
<ds:datastoreItem xmlns:ds="http://schemas.openxmlformats.org/officeDocument/2006/customXml" ds:itemID="{8436A92F-2CE0-4F31-998B-92CB7EA3D3FB}"/>
</file>

<file path=customXml/itemProps2.xml><?xml version="1.0" encoding="utf-8"?>
<ds:datastoreItem xmlns:ds="http://schemas.openxmlformats.org/officeDocument/2006/customXml" ds:itemID="{49B4468B-73BE-4AFF-81B6-A98AC5225AF6}"/>
</file>

<file path=customXml/itemProps3.xml><?xml version="1.0" encoding="utf-8"?>
<ds:datastoreItem xmlns:ds="http://schemas.openxmlformats.org/officeDocument/2006/customXml" ds:itemID="{415E9980-A5F2-40DF-BBDE-D20D7ACD21F4}"/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3747</TotalTime>
  <Words>497</Words>
  <Application>Microsoft Office PowerPoint</Application>
  <PresentationFormat>Widescreen</PresentationFormat>
  <Paragraphs>60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Garamond</vt:lpstr>
      <vt:lpstr>Gill Sans MT</vt:lpstr>
      <vt:lpstr>Trebuchet MS</vt:lpstr>
      <vt:lpstr>Sandia Theme (White Background)</vt:lpstr>
      <vt:lpstr>Sandia Theme (Dark Background)</vt:lpstr>
      <vt:lpstr>2021 EFCOG Nuclear &amp; Facility Safety Workshop Welcome</vt:lpstr>
      <vt:lpstr>Why are we here?</vt:lpstr>
      <vt:lpstr>We are at an inflection point</vt:lpstr>
      <vt:lpstr>How we will succeed? </vt:lpstr>
      <vt:lpstr>Closing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Gonzalez, Rafael Antonio</cp:lastModifiedBy>
  <cp:revision>113</cp:revision>
  <dcterms:created xsi:type="dcterms:W3CDTF">2017-10-14T01:15:26Z</dcterms:created>
  <dcterms:modified xsi:type="dcterms:W3CDTF">2021-02-11T07:30:53Z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0x01010070F25756FC81AF488F6C711D74014336</vt:lpwstr>
  </property>
</Properties>
</file>