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87" r:id="rId2"/>
    <p:sldId id="461" r:id="rId3"/>
    <p:sldId id="498" r:id="rId4"/>
    <p:sldId id="499" r:id="rId5"/>
    <p:sldId id="458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0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576" userDrawn="1">
          <p15:clr>
            <a:srgbClr val="A4A3A4"/>
          </p15:clr>
        </p15:guide>
        <p15:guide id="4" pos="82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4D91"/>
    <a:srgbClr val="0D3A98"/>
    <a:srgbClr val="0066FF"/>
    <a:srgbClr val="023588"/>
    <a:srgbClr val="006600"/>
    <a:srgbClr val="000066"/>
    <a:srgbClr val="0A6AB6"/>
    <a:srgbClr val="CB9731"/>
    <a:srgbClr val="C9932F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E24A4C-A8B1-42C2-89A1-73001CAAA712}" v="2" dt="2021-02-09T15:21:16.9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5" autoAdjust="0"/>
    <p:restoredTop sz="97685" autoAdjust="0"/>
  </p:normalViewPr>
  <p:slideViewPr>
    <p:cSldViewPr>
      <p:cViewPr varScale="1">
        <p:scale>
          <a:sx n="75" d="100"/>
          <a:sy n="75" d="100"/>
        </p:scale>
        <p:origin x="1230" y="72"/>
      </p:cViewPr>
      <p:guideLst>
        <p:guide orient="horz" pos="1440"/>
        <p:guide pos="2880"/>
        <p:guide pos="576"/>
        <p:guide pos="82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077" y="-8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1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D423A97C-4886-4A1A-BFE4-09BC9B9A2A85}" type="datetimeFigureOut">
              <a:rPr lang="en-US" smtClean="0"/>
              <a:pPr/>
              <a:t>2/10/2021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ECAB059A-6403-446F-9A7C-0146A7ED3B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912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8F4E45B3-40D1-46F9-9927-FAADBF0F37EF}" type="datetimeFigureOut">
              <a:rPr lang="en-US" smtClean="0"/>
              <a:pPr/>
              <a:t>2/10/2021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539C4CBA-B7CB-4135-A314-AFBFDF297B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507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03">
              <a:defRPr/>
            </a:pPr>
            <a:r>
              <a:rPr lang="en-US" dirty="0"/>
              <a:t>Provide DOE and all stakeholders with the highest quality data on laboratory performance.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7070D-6D4B-4842-B907-ACE0E20D875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18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03">
              <a:defRPr/>
            </a:pPr>
            <a:r>
              <a:rPr lang="en-US" dirty="0"/>
              <a:t>Provide DOE and all stakeholders with the highest quality data on laboratory performance.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7070D-6D4B-4842-B907-ACE0E20D875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83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03">
              <a:defRPr/>
            </a:pPr>
            <a:r>
              <a:rPr lang="en-US" dirty="0"/>
              <a:t>Provide DOE and all stakeholders with the highest quality data on laboratory performance.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7070D-6D4B-4842-B907-ACE0E20D875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249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image" Target="../media/image6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4.e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7" Type="http://schemas.openxmlformats.org/officeDocument/2006/relationships/image" Target="../media/image6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6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6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6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4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6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4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image" Target="../media/image6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4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image" Target="../media/image6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4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image" Target="../media/image6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4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270272" y="4114800"/>
            <a:ext cx="8641557" cy="114299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E2E2E2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313135" y="4114800"/>
            <a:ext cx="8643937" cy="9526"/>
          </a:xfrm>
          <a:prstGeom prst="line">
            <a:avLst/>
          </a:prstGeom>
          <a:ln w="25400">
            <a:solidFill>
              <a:srgbClr val="E2E2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6" name="Rectangle 34"/>
          <p:cNvSpPr>
            <a:spLocks noChangeArrowheads="1"/>
          </p:cNvSpPr>
          <p:nvPr/>
        </p:nvSpPr>
        <p:spPr bwMode="auto">
          <a:xfrm>
            <a:off x="247650" y="201613"/>
            <a:ext cx="8686800" cy="6400800"/>
          </a:xfrm>
          <a:prstGeom prst="rect">
            <a:avLst/>
          </a:prstGeom>
          <a:noFill/>
          <a:ln w="41275">
            <a:solidFill>
              <a:srgbClr val="023588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pic>
        <p:nvPicPr>
          <p:cNvPr id="11" name="Picture 47" descr="DOE Color Logo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553973" y="407988"/>
            <a:ext cx="1206628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05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10/9/2014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828800" y="381000"/>
            <a:ext cx="54864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3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196" name="CorelDRAW" r:id="rId3" imgW="2706840" imgH="982080" progId="">
                      <p:embed/>
                    </p:oleObj>
                  </mc:Choice>
                  <mc:Fallback>
                    <p:oleObj name="CorelDRAW" r:id="rId3" imgW="2706840" imgH="982080" progId="">
                      <p:embed/>
                      <p:pic>
                        <p:nvPicPr>
                          <p:cNvPr id="0" name="Picture 4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4" name="Group 13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18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0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5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6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7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197" name="CorelDRAW" r:id="rId5" imgW="1147320" imgH="569880" progId="">
                      <p:embed/>
                    </p:oleObj>
                  </mc:Choice>
                  <mc:Fallback>
                    <p:oleObj name="CorelDRAW" r:id="rId5" imgW="1147320" imgH="569880" progId="">
                      <p:embed/>
                      <p:pic>
                        <p:nvPicPr>
                          <p:cNvPr id="0" name="Picture 4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0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11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2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10/9/2014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2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220" name="CorelDRAW" r:id="rId3" imgW="2706840" imgH="982080" progId="">
                      <p:embed/>
                    </p:oleObj>
                  </mc:Choice>
                  <mc:Fallback>
                    <p:oleObj name="CorelDRAW" r:id="rId3" imgW="2706840" imgH="982080" progId="">
                      <p:embed/>
                      <p:pic>
                        <p:nvPicPr>
                          <p:cNvPr id="0" name="Picture 4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3" name="Group 12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17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8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4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5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6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221" name="CorelDRAW" r:id="rId5" imgW="1147320" imgH="569880" progId="">
                      <p:embed/>
                    </p:oleObj>
                  </mc:Choice>
                  <mc:Fallback>
                    <p:oleObj name="CorelDRAW" r:id="rId5" imgW="1147320" imgH="569880" progId="">
                      <p:embed/>
                      <p:pic>
                        <p:nvPicPr>
                          <p:cNvPr id="0" name="Picture 4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9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10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1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264455" y="1369757"/>
            <a:ext cx="8641557" cy="277017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E2E2E2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260205" y="1320575"/>
            <a:ext cx="8643937" cy="9526"/>
          </a:xfrm>
          <a:prstGeom prst="line">
            <a:avLst/>
          </a:prstGeom>
          <a:ln w="25400">
            <a:solidFill>
              <a:srgbClr val="E2E2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1600200" y="304800"/>
            <a:ext cx="5562600" cy="1036638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2600">
                <a:solidFill>
                  <a:srgbClr val="0A6AB6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794912" y="1600200"/>
            <a:ext cx="7696200" cy="4724400"/>
          </a:xfrm>
        </p:spPr>
        <p:txBody>
          <a:bodyPr>
            <a:noAutofit/>
          </a:bodyPr>
          <a:lstStyle>
            <a:lvl1pPr marL="227013" indent="-227013">
              <a:buClr>
                <a:srgbClr val="0A6AB6"/>
              </a:buClr>
              <a:buFont typeface="Arial" panose="020B0604020202020204" pitchFamily="34" charset="0"/>
              <a:buChar char="•"/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60375" indent="-233363">
              <a:buClr>
                <a:srgbClr val="0A6AB6"/>
              </a:buClr>
              <a:buFont typeface="Segoe UI" panose="020B0502040204020203" pitchFamily="34" charset="0"/>
              <a:buChar char="‒"/>
              <a:defRPr sz="22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7388" indent="-227013">
              <a:buClr>
                <a:srgbClr val="0A6AB6"/>
              </a:buClr>
              <a:buFont typeface="Arial" panose="020B0604020202020204" pitchFamily="34" charset="0"/>
              <a:buChar char="•"/>
              <a:defRPr sz="20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914400" indent="-227013">
              <a:buClr>
                <a:srgbClr val="0A6AB6"/>
              </a:buClr>
              <a:buFont typeface="Segoe UI" panose="020B0502040204020203" pitchFamily="34" charset="0"/>
              <a:buChar char="‒"/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>
              <a:buClr>
                <a:srgbClr val="0A6AB6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276975"/>
            <a:ext cx="457200" cy="365125"/>
          </a:xfrm>
        </p:spPr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fld id="{76F094A9-1756-4764-B06C-5A77299743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3" name="Picture 47" descr="DOE Color Logo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553973" y="407988"/>
            <a:ext cx="741427" cy="743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Rectangle 34"/>
          <p:cNvSpPr>
            <a:spLocks noChangeArrowheads="1"/>
          </p:cNvSpPr>
          <p:nvPr userDrawn="1"/>
        </p:nvSpPr>
        <p:spPr bwMode="auto">
          <a:xfrm>
            <a:off x="247650" y="201612"/>
            <a:ext cx="8686800" cy="6440487"/>
          </a:xfrm>
          <a:prstGeom prst="rect">
            <a:avLst/>
          </a:prstGeom>
          <a:noFill/>
          <a:ln w="4127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30780" y="6355543"/>
            <a:ext cx="850841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0" dirty="0">
                <a:solidFill>
                  <a:srgbClr val="02358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Office</a:t>
            </a:r>
            <a:r>
              <a:rPr lang="en-US" sz="1200" b="0" baseline="0" dirty="0">
                <a:solidFill>
                  <a:srgbClr val="02358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of Nuclear Safety – Briefing to EFCOG </a:t>
            </a:r>
            <a:r>
              <a:rPr lang="en-US" sz="1200" b="0" dirty="0">
                <a:solidFill>
                  <a:srgbClr val="02358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– February 2021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859" y="371098"/>
            <a:ext cx="910488" cy="74341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922455" y="495726"/>
            <a:ext cx="997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dirty="0">
                <a:solidFill>
                  <a:srgbClr val="000066"/>
                </a:solidFill>
                <a:latin typeface="Rockwell Extra Bold" panose="02060903040505020403" pitchFamily="18" charset="0"/>
                <a:cs typeface="David" panose="020E0502060401010101" pitchFamily="34" charset="-79"/>
              </a:rPr>
              <a:t>NS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21433668">
            <a:off x="8017830" y="420758"/>
            <a:ext cx="559907" cy="71753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2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8" name="CorelDRAW" r:id="rId3" imgW="2706840" imgH="982080" progId="">
                      <p:embed/>
                    </p:oleObj>
                  </mc:Choice>
                  <mc:Fallback>
                    <p:oleObj name="CorelDRAW" r:id="rId3" imgW="2706840" imgH="982080" progId="">
                      <p:embed/>
                      <p:pic>
                        <p:nvPicPr>
                          <p:cNvPr id="0" name="Picture 4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3" name="Group 8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17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8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4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5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6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9" name="CorelDRAW" r:id="rId5" imgW="1147320" imgH="569880" progId="">
                      <p:embed/>
                    </p:oleObj>
                  </mc:Choice>
                  <mc:Fallback>
                    <p:oleObj name="CorelDRAW" r:id="rId5" imgW="1147320" imgH="569880" progId="">
                      <p:embed/>
                      <p:pic>
                        <p:nvPicPr>
                          <p:cNvPr id="0" name="Picture 4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9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10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1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10/9/2014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3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2" name="CorelDRAW" r:id="rId3" imgW="2706840" imgH="982080" progId="">
                      <p:embed/>
                    </p:oleObj>
                  </mc:Choice>
                  <mc:Fallback>
                    <p:oleObj name="CorelDRAW" r:id="rId3" imgW="2706840" imgH="982080" progId="">
                      <p:embed/>
                      <p:pic>
                        <p:nvPicPr>
                          <p:cNvPr id="0" name="Picture 4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4" name="Group 8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18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0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5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6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7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3" name="CorelDRAW" r:id="rId5" imgW="1147320" imgH="569880" progId="">
                      <p:embed/>
                    </p:oleObj>
                  </mc:Choice>
                  <mc:Fallback>
                    <p:oleObj name="CorelDRAW" r:id="rId5" imgW="1147320" imgH="569880" progId="">
                      <p:embed/>
                      <p:pic>
                        <p:nvPicPr>
                          <p:cNvPr id="0" name="Picture 4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0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11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2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sp>
        <p:nvSpPr>
          <p:cNvPr id="41" name="Title 1"/>
          <p:cNvSpPr txBox="1">
            <a:spLocks/>
          </p:cNvSpPr>
          <p:nvPr/>
        </p:nvSpPr>
        <p:spPr>
          <a:xfrm>
            <a:off x="1828800" y="381000"/>
            <a:ext cx="54864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80975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10/9/2014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05600" y="6321425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11" name="Group 6"/>
            <p:cNvGrpSpPr>
              <a:grpSpLocks/>
            </p:cNvGrpSpPr>
            <p:nvPr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5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76" name="CorelDRAW" r:id="rId3" imgW="2706840" imgH="982080" progId="">
                      <p:embed/>
                    </p:oleObj>
                  </mc:Choice>
                  <mc:Fallback>
                    <p:oleObj name="CorelDRAW" r:id="rId3" imgW="2706840" imgH="982080" progId="">
                      <p:embed/>
                      <p:pic>
                        <p:nvPicPr>
                          <p:cNvPr id="0" name="Picture 4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6" name="Group 8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20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0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1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2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7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8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9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77" name="CorelDRAW" r:id="rId5" imgW="1147320" imgH="569880" progId="">
                      <p:embed/>
                    </p:oleObj>
                  </mc:Choice>
                  <mc:Fallback>
                    <p:oleObj name="CorelDRAW" r:id="rId5" imgW="1147320" imgH="569880" progId="">
                      <p:embed/>
                      <p:pic>
                        <p:nvPicPr>
                          <p:cNvPr id="0" name="Picture 4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2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13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4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sp>
        <p:nvSpPr>
          <p:cNvPr id="43" name="Title 1"/>
          <p:cNvSpPr txBox="1">
            <a:spLocks/>
          </p:cNvSpPr>
          <p:nvPr/>
        </p:nvSpPr>
        <p:spPr>
          <a:xfrm>
            <a:off x="1828800" y="381000"/>
            <a:ext cx="54864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905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10/9/2014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1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00" name="CorelDRAW" r:id="rId3" imgW="2706840" imgH="982080" progId="">
                      <p:embed/>
                    </p:oleObj>
                  </mc:Choice>
                  <mc:Fallback>
                    <p:oleObj name="CorelDRAW" r:id="rId3" imgW="2706840" imgH="982080" progId="">
                      <p:embed/>
                      <p:pic>
                        <p:nvPicPr>
                          <p:cNvPr id="0" name="Picture 4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2" name="Group 8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16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8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3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4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5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01" name="CorelDRAW" r:id="rId5" imgW="1147320" imgH="569880" progId="">
                      <p:embed/>
                    </p:oleObj>
                  </mc:Choice>
                  <mc:Fallback>
                    <p:oleObj name="CorelDRAW" r:id="rId5" imgW="1147320" imgH="569880" progId="">
                      <p:embed/>
                      <p:pic>
                        <p:nvPicPr>
                          <p:cNvPr id="0" name="Picture 4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8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9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0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00025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10/9/2014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5"/>
          <p:cNvGrpSpPr>
            <a:grpSpLocks/>
          </p:cNvGrpSpPr>
          <p:nvPr userDrawn="1"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6" name="Group 6"/>
            <p:cNvGrpSpPr>
              <a:grpSpLocks/>
            </p:cNvGrpSpPr>
            <p:nvPr userDrawn="1"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0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24" name="CorelDRAW" r:id="rId3" imgW="2706840" imgH="982080" progId="">
                      <p:embed/>
                    </p:oleObj>
                  </mc:Choice>
                  <mc:Fallback>
                    <p:oleObj name="CorelDRAW" r:id="rId3" imgW="2706840" imgH="982080" progId="">
                      <p:embed/>
                      <p:pic>
                        <p:nvPicPr>
                          <p:cNvPr id="0" name="Picture 4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1" name="Group 8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15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8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2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3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4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25" name="CorelDRAW" r:id="rId5" imgW="1147320" imgH="569880" progId="">
                      <p:embed/>
                    </p:oleObj>
                  </mc:Choice>
                  <mc:Fallback>
                    <p:oleObj name="CorelDRAW" r:id="rId5" imgW="1147320" imgH="569880" progId="">
                      <p:embed/>
                      <p:pic>
                        <p:nvPicPr>
                          <p:cNvPr id="0" name="Picture 4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" name="Group 35"/>
            <p:cNvGrpSpPr>
              <a:grpSpLocks/>
            </p:cNvGrpSpPr>
            <p:nvPr userDrawn="1"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8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9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80975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10/9/2014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3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48" name="CorelDRAW" r:id="rId3" imgW="2706840" imgH="982080" progId="">
                      <p:embed/>
                    </p:oleObj>
                  </mc:Choice>
                  <mc:Fallback>
                    <p:oleObj name="CorelDRAW" r:id="rId3" imgW="2706840" imgH="982080" progId="">
                      <p:embed/>
                      <p:pic>
                        <p:nvPicPr>
                          <p:cNvPr id="0" name="Picture 4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4" name="Group 8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18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0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5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6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7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49" name="CorelDRAW" r:id="rId5" imgW="1147320" imgH="569880" progId="">
                      <p:embed/>
                    </p:oleObj>
                  </mc:Choice>
                  <mc:Fallback>
                    <p:oleObj name="CorelDRAW" r:id="rId5" imgW="1147320" imgH="569880" progId="">
                      <p:embed/>
                      <p:pic>
                        <p:nvPicPr>
                          <p:cNvPr id="0" name="Picture 4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0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11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2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0025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10/9/2014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3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172" name="CorelDRAW" r:id="rId3" imgW="2706840" imgH="982080" progId="">
                      <p:embed/>
                    </p:oleObj>
                  </mc:Choice>
                  <mc:Fallback>
                    <p:oleObj name="CorelDRAW" r:id="rId3" imgW="2706840" imgH="982080" progId="">
                      <p:embed/>
                      <p:pic>
                        <p:nvPicPr>
                          <p:cNvPr id="0" name="Picture 4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4" name="Group 8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18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0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5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6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7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173" name="CorelDRAW" r:id="rId5" imgW="1147320" imgH="569880" progId="">
                      <p:embed/>
                    </p:oleObj>
                  </mc:Choice>
                  <mc:Fallback>
                    <p:oleObj name="CorelDRAW" r:id="rId5" imgW="1147320" imgH="569880" progId="">
                      <p:embed/>
                      <p:pic>
                        <p:nvPicPr>
                          <p:cNvPr id="0" name="Picture 4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0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11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2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hf hdr="0" ftr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205" y="533400"/>
            <a:ext cx="1882140" cy="83650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57199" y="4267200"/>
            <a:ext cx="8229601" cy="931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dirty="0">
                <a:solidFill>
                  <a:srgbClr val="02358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Garrett Smith, Director</a:t>
            </a:r>
          </a:p>
          <a:p>
            <a:pPr algn="ctr">
              <a:spcBef>
                <a:spcPts val="300"/>
              </a:spcBef>
            </a:pPr>
            <a:r>
              <a:rPr lang="en-US" sz="2600" dirty="0">
                <a:solidFill>
                  <a:srgbClr val="02358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DOE Office of Nuclear Safety (AU-30)</a:t>
            </a:r>
          </a:p>
        </p:txBody>
      </p:sp>
      <p:sp>
        <p:nvSpPr>
          <p:cNvPr id="10" name="Rectangle 9"/>
          <p:cNvSpPr/>
          <p:nvPr/>
        </p:nvSpPr>
        <p:spPr>
          <a:xfrm>
            <a:off x="2312973" y="5802868"/>
            <a:ext cx="45180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February 2021</a:t>
            </a:r>
            <a:endParaRPr lang="en-US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US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EFCOG Nuclear &amp; Facility Safety Workshop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6726" y="2208014"/>
            <a:ext cx="795054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02358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AU-30</a:t>
            </a:r>
          </a:p>
          <a:p>
            <a:pPr algn="ctr"/>
            <a:r>
              <a:rPr lang="en-US" sz="4400" b="1" dirty="0">
                <a:solidFill>
                  <a:srgbClr val="02358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Program Update</a:t>
            </a:r>
            <a:endParaRPr lang="en-US" sz="4400" dirty="0">
              <a:solidFill>
                <a:srgbClr val="023588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25548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81000"/>
            <a:ext cx="5562600" cy="838200"/>
          </a:xfrm>
        </p:spPr>
        <p:txBody>
          <a:bodyPr/>
          <a:lstStyle/>
          <a:p>
            <a:r>
              <a:rPr lang="en-US" sz="3200" dirty="0">
                <a:solidFill>
                  <a:srgbClr val="0D4D91"/>
                </a:solidFill>
                <a:cs typeface="Times New Roman" panose="02020603050405020304" pitchFamily="18" charset="0"/>
              </a:rPr>
              <a:t>Recent Changes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85800" y="2057400"/>
            <a:ext cx="8077200" cy="2411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4000"/>
              </a:lnSpc>
              <a:spcBef>
                <a:spcPts val="90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2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New Administration – new priorities</a:t>
            </a:r>
          </a:p>
          <a:p>
            <a:pPr marL="342900" indent="-342900">
              <a:lnSpc>
                <a:spcPct val="114000"/>
              </a:lnSpc>
              <a:spcBef>
                <a:spcPts val="90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2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COVID-19 policies – new ways of working together</a:t>
            </a:r>
          </a:p>
          <a:p>
            <a:pPr marL="342900" indent="-342900">
              <a:lnSpc>
                <a:spcPct val="114000"/>
              </a:lnSpc>
              <a:spcBef>
                <a:spcPts val="90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2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EFCOG Safety Group – new DOE sponsor/liaison</a:t>
            </a:r>
          </a:p>
          <a:p>
            <a:pPr marL="342900" indent="-342900">
              <a:lnSpc>
                <a:spcPct val="114000"/>
              </a:lnSpc>
              <a:spcBef>
                <a:spcPts val="90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2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EFCOG Safety Group – removing stovepipes</a:t>
            </a:r>
          </a:p>
        </p:txBody>
      </p:sp>
    </p:spTree>
    <p:extLst>
      <p:ext uri="{BB962C8B-B14F-4D97-AF65-F5344CB8AC3E}">
        <p14:creationId xmlns:p14="http://schemas.microsoft.com/office/powerpoint/2010/main" val="60532299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24132"/>
            <a:ext cx="5715000" cy="838200"/>
          </a:xfrm>
        </p:spPr>
        <p:txBody>
          <a:bodyPr/>
          <a:lstStyle/>
          <a:p>
            <a:r>
              <a:rPr lang="en-US" sz="3600" dirty="0">
                <a:solidFill>
                  <a:srgbClr val="0D4D91"/>
                </a:solidFill>
                <a:cs typeface="Times New Roman" panose="02020603050405020304" pitchFamily="18" charset="0"/>
              </a:rPr>
              <a:t>Upcoming DOE Reviews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1866900"/>
            <a:ext cx="7772400" cy="31242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  <a:buSzPct val="100000"/>
              <a:defRPr/>
            </a:pPr>
            <a:r>
              <a:rPr lang="en-US" sz="20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DNFSB report, 7/10/2020, Complex-wide implementation of the potential inadequacy of the safety analysis process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  <a:buSzPct val="100000"/>
              <a:defRPr/>
            </a:pPr>
            <a:r>
              <a:rPr lang="en-US" sz="20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DNFSB report, 8/7/2020, Violations of the nuclear safety basis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  <a:buSzPct val="100000"/>
              <a:defRPr/>
            </a:pPr>
            <a:r>
              <a:rPr lang="en-US" sz="20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DNFSB report, 10/29/2020, Management of HEPA filters in the safety basis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  <a:buSzPct val="100000"/>
              <a:defRPr/>
            </a:pPr>
            <a:r>
              <a:rPr lang="en-US" sz="20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DNFSB report, 1/21/2021, Nuclear facility hazard categorization standards</a:t>
            </a:r>
            <a:endParaRPr lang="en-US" sz="2200" dirty="0">
              <a:solidFill>
                <a:srgbClr val="0D4D9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defRPr/>
            </a:pPr>
            <a:endParaRPr lang="en-US" sz="2200" dirty="0">
              <a:solidFill>
                <a:srgbClr val="0D4D9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  <a:buSzPct val="100000"/>
              <a:defRPr/>
            </a:pPr>
            <a:endParaRPr lang="en-US" sz="2400" dirty="0">
              <a:solidFill>
                <a:srgbClr val="0066FF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  <a:buSzPct val="100000"/>
              <a:defRPr/>
            </a:pPr>
            <a:endParaRPr lang="en-US" sz="2400" dirty="0">
              <a:solidFill>
                <a:srgbClr val="0D4D9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marL="0" indent="0" eaLnBrk="0" hangingPunct="0">
              <a:buClr>
                <a:schemeClr val="accent2"/>
              </a:buClr>
              <a:buNone/>
            </a:pPr>
            <a:endParaRPr lang="en-US" sz="2400" b="1" i="1" u="sng" dirty="0">
              <a:solidFill>
                <a:srgbClr val="008000"/>
              </a:solidFill>
            </a:endParaRP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  <a:buSzPct val="100000"/>
              <a:defRPr/>
            </a:pPr>
            <a:endParaRPr lang="en-US" sz="2400" i="1" dirty="0">
              <a:solidFill>
                <a:srgbClr val="0D4D9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>
              <a:buNone/>
            </a:pP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14075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24132"/>
            <a:ext cx="5715000" cy="838200"/>
          </a:xfrm>
        </p:spPr>
        <p:txBody>
          <a:bodyPr/>
          <a:lstStyle/>
          <a:p>
            <a:r>
              <a:rPr lang="en-US" sz="3600" dirty="0">
                <a:solidFill>
                  <a:srgbClr val="0D4D91"/>
                </a:solidFill>
                <a:cs typeface="Times New Roman" panose="02020603050405020304" pitchFamily="18" charset="0"/>
              </a:rPr>
              <a:t>Continuing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38300"/>
            <a:ext cx="7772400" cy="3581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Clr>
                <a:srgbClr val="0070C0"/>
              </a:buClr>
              <a:buSzPct val="100000"/>
              <a:defRPr/>
            </a:pPr>
            <a:r>
              <a:rPr lang="en-US" sz="20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Active management of DOE technical standards and participation in national consensus standards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defRPr/>
            </a:pPr>
            <a:r>
              <a:rPr lang="en-US" sz="20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Expertise and Staffing for Facility Design and Safety Analysis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defRPr/>
            </a:pPr>
            <a:r>
              <a:rPr lang="en-US" sz="20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Effective Integration of Safety into Design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defRPr/>
            </a:pPr>
            <a:r>
              <a:rPr lang="en-US" sz="20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Effects of Aging on Facility Design and Safety Basis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defRPr/>
            </a:pPr>
            <a:r>
              <a:rPr lang="en-US" sz="20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Continued movement toward DOE-STD-3009-2014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defRPr/>
            </a:pPr>
            <a:endParaRPr lang="en-US" sz="2000" dirty="0">
              <a:solidFill>
                <a:srgbClr val="0D4D9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defRPr/>
            </a:pPr>
            <a:endParaRPr lang="en-US" sz="2200" dirty="0">
              <a:solidFill>
                <a:srgbClr val="0D4D9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defRPr/>
            </a:pPr>
            <a:endParaRPr lang="en-US" sz="2200" dirty="0">
              <a:solidFill>
                <a:srgbClr val="0D4D9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  <a:buSzPct val="100000"/>
              <a:defRPr/>
            </a:pPr>
            <a:endParaRPr lang="en-US" sz="2400" dirty="0">
              <a:solidFill>
                <a:srgbClr val="0066FF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  <a:buSzPct val="100000"/>
              <a:defRPr/>
            </a:pPr>
            <a:endParaRPr lang="en-US" sz="2400" dirty="0">
              <a:solidFill>
                <a:srgbClr val="0D4D9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marL="0" indent="0" eaLnBrk="0" hangingPunct="0">
              <a:buClr>
                <a:schemeClr val="accent2"/>
              </a:buClr>
              <a:buNone/>
            </a:pPr>
            <a:endParaRPr lang="en-US" sz="2400" b="1" i="1" u="sng" dirty="0">
              <a:solidFill>
                <a:srgbClr val="008000"/>
              </a:solidFill>
            </a:endParaRP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  <a:buSzPct val="100000"/>
              <a:defRPr/>
            </a:pPr>
            <a:endParaRPr lang="en-US" sz="2400" i="1" dirty="0">
              <a:solidFill>
                <a:srgbClr val="0D4D9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>
              <a:buNone/>
            </a:pP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28720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0114"/>
            <a:ext cx="5562600" cy="1036638"/>
          </a:xfrm>
        </p:spPr>
        <p:txBody>
          <a:bodyPr/>
          <a:lstStyle/>
          <a:p>
            <a:r>
              <a:rPr lang="en-US" sz="4000" dirty="0">
                <a:solidFill>
                  <a:srgbClr val="0D4D91"/>
                </a:solidFill>
              </a:rPr>
              <a:t>Contact Info.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696200" cy="24384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None/>
              <a:defRPr/>
            </a:pPr>
            <a:r>
              <a:rPr lang="en-US" sz="2800" b="1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Garrett Smith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None/>
              <a:defRPr/>
            </a:pPr>
            <a:r>
              <a:rPr lang="en-US" sz="22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Director </a:t>
            </a:r>
          </a:p>
          <a:p>
            <a:pPr marL="0" indent="0" algn="ctr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SzPct val="100000"/>
              <a:buNone/>
              <a:defRPr/>
            </a:pPr>
            <a:r>
              <a:rPr lang="en-US" sz="22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DOE Office of Nuclear Safety (AU-30)</a:t>
            </a:r>
          </a:p>
          <a:p>
            <a:pPr marL="0" indent="0" algn="ctr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SzPct val="100000"/>
              <a:buNone/>
              <a:defRPr/>
            </a:pPr>
            <a:r>
              <a:rPr lang="en-US" sz="22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(w) 301-903-7440</a:t>
            </a:r>
          </a:p>
          <a:p>
            <a:pPr marL="0" indent="0" algn="ctr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SzPct val="100000"/>
              <a:buNone/>
              <a:defRPr/>
            </a:pPr>
            <a:r>
              <a:rPr lang="en-US" sz="20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garrett.smith@hq.doe.gov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8200" y="6242289"/>
            <a:ext cx="457200" cy="365125"/>
          </a:xfrm>
        </p:spPr>
        <p:txBody>
          <a:bodyPr/>
          <a:lstStyle/>
          <a:p>
            <a:fld id="{76F094A9-1756-4764-B06C-5A772997434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40E829-8E09-455F-A0EA-05175A203D0D}"/>
              </a:ext>
            </a:extLst>
          </p:cNvPr>
          <p:cNvSpPr txBox="1"/>
          <p:nvPr/>
        </p:nvSpPr>
        <p:spPr>
          <a:xfrm>
            <a:off x="1638300" y="5251166"/>
            <a:ext cx="586740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3300" b="1" dirty="0"/>
              <a:t>Let us know how we can help!</a:t>
            </a:r>
          </a:p>
        </p:txBody>
      </p:sp>
    </p:spTree>
    <p:extLst>
      <p:ext uri="{BB962C8B-B14F-4D97-AF65-F5344CB8AC3E}">
        <p14:creationId xmlns:p14="http://schemas.microsoft.com/office/powerpoint/2010/main" val="384275104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OE HSS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F25756FC81AF488F6C711D74014336" ma:contentTypeVersion="16" ma:contentTypeDescription="Create a new document." ma:contentTypeScope="" ma:versionID="115c8eb666173d07c303936edca33c94">
  <xsd:schema xmlns:xsd="http://www.w3.org/2001/XMLSchema" xmlns:xs="http://www.w3.org/2001/XMLSchema" xmlns:p="http://schemas.microsoft.com/office/2006/metadata/properties" xmlns:ns2="ea60b319-9d9b-4050-a2da-fb9886bc818d" xmlns:ns3="696b1dda-5637-4d41-9abe-79af3c04e813" targetNamespace="http://schemas.microsoft.com/office/2006/metadata/properties" ma:root="true" ma:fieldsID="7fa3eeb103c686ca40f2c85658618079" ns2:_="" ns3:_="">
    <xsd:import namespace="ea60b319-9d9b-4050-a2da-fb9886bc818d"/>
    <xsd:import namespace="696b1dda-5637-4d41-9abe-79af3c04e8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60b319-9d9b-4050-a2da-fb9886bc81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47bc148-599b-4d76-8813-ec10777390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6b1dda-5637-4d41-9abe-79af3c04e81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dbe8c3d-43cf-406e-8e09-773fdef5d4f6}" ma:internalName="TaxCatchAll" ma:showField="CatchAllData" ma:web="696b1dda-5637-4d41-9abe-79af3c04e8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a60b319-9d9b-4050-a2da-fb9886bc818d">
      <Terms xmlns="http://schemas.microsoft.com/office/infopath/2007/PartnerControls"/>
    </lcf76f155ced4ddcb4097134ff3c332f>
    <TaxCatchAll xmlns="696b1dda-5637-4d41-9abe-79af3c04e813" xsi:nil="true"/>
  </documentManagement>
</p:properties>
</file>

<file path=customXml/itemProps1.xml><?xml version="1.0" encoding="utf-8"?>
<ds:datastoreItem xmlns:ds="http://schemas.openxmlformats.org/officeDocument/2006/customXml" ds:itemID="{DF5DE2CB-6261-431A-BFEC-73545513A83B}"/>
</file>

<file path=customXml/itemProps2.xml><?xml version="1.0" encoding="utf-8"?>
<ds:datastoreItem xmlns:ds="http://schemas.openxmlformats.org/officeDocument/2006/customXml" ds:itemID="{04B9FF43-6509-48A0-B41E-4E4A13EA16E4}"/>
</file>

<file path=customXml/itemProps3.xml><?xml version="1.0" encoding="utf-8"?>
<ds:datastoreItem xmlns:ds="http://schemas.openxmlformats.org/officeDocument/2006/customXml" ds:itemID="{3334A316-7F01-4778-B1C6-6CBD83D8BD8D}"/>
</file>

<file path=docProps/app.xml><?xml version="1.0" encoding="utf-8"?>
<Properties xmlns="http://schemas.openxmlformats.org/officeDocument/2006/extended-properties" xmlns:vt="http://schemas.openxmlformats.org/officeDocument/2006/docPropsVTypes">
  <Template>DOE HSS Presentation</Template>
  <TotalTime>28494</TotalTime>
  <Words>233</Words>
  <Application>Microsoft Office PowerPoint</Application>
  <PresentationFormat>On-screen Show (4:3)</PresentationFormat>
  <Paragraphs>50</Paragraphs>
  <Slides>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Rockwell Extra Bold</vt:lpstr>
      <vt:lpstr>Segoe UI</vt:lpstr>
      <vt:lpstr>Segoe UI Semibold</vt:lpstr>
      <vt:lpstr>DOE HSS Presentation</vt:lpstr>
      <vt:lpstr>CorelDRAW</vt:lpstr>
      <vt:lpstr>PowerPoint Presentation</vt:lpstr>
      <vt:lpstr>Recent Changes</vt:lpstr>
      <vt:lpstr>Upcoming DOE Reviews</vt:lpstr>
      <vt:lpstr>Continuing Priorities</vt:lpstr>
      <vt:lpstr>Contact Info.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FY2012 Fugitive GHG Emissions</dc:title>
  <dc:creator>kira</dc:creator>
  <cp:lastModifiedBy>Smith, Garrett</cp:lastModifiedBy>
  <cp:revision>843</cp:revision>
  <cp:lastPrinted>2019-03-20T17:39:04Z</cp:lastPrinted>
  <dcterms:created xsi:type="dcterms:W3CDTF">2013-01-17T14:32:42Z</dcterms:created>
  <dcterms:modified xsi:type="dcterms:W3CDTF">2021-02-10T17:29:06Z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0x01010070F25756FC81AF488F6C711D74014336</vt:lpwstr>
  </property>
</Properties>
</file>