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2" r:id="rId5"/>
  </p:sldMasterIdLst>
  <p:notesMasterIdLst>
    <p:notesMasterId r:id="rId16"/>
  </p:notesMasterIdLst>
  <p:handoutMasterIdLst>
    <p:handoutMasterId r:id="rId17"/>
  </p:handoutMasterIdLst>
  <p:sldIdLst>
    <p:sldId id="276" r:id="rId6"/>
    <p:sldId id="288" r:id="rId7"/>
    <p:sldId id="298" r:id="rId8"/>
    <p:sldId id="297" r:id="rId9"/>
    <p:sldId id="299" r:id="rId10"/>
    <p:sldId id="296" r:id="rId11"/>
    <p:sldId id="300" r:id="rId12"/>
    <p:sldId id="302" r:id="rId13"/>
    <p:sldId id="301" r:id="rId14"/>
    <p:sldId id="303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F60"/>
    <a:srgbClr val="E4EDF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59" autoAdjust="0"/>
  </p:normalViewPr>
  <p:slideViewPr>
    <p:cSldViewPr>
      <p:cViewPr varScale="1">
        <p:scale>
          <a:sx n="91" d="100"/>
          <a:sy n="91" d="100"/>
        </p:scale>
        <p:origin x="6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5EBC584-7EE9-4B47-83AE-28B364CCA72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BC65356-C131-423C-88BD-C0759993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1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BE5DB69-B609-49F0-B4EB-1CCD48E5897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503C13C-DA8D-487F-9223-323E7BBF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9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4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723628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1632999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56506843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65936182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7980025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7607" y="6172200"/>
            <a:ext cx="957262" cy="365125"/>
          </a:xfrm>
          <a:solidFill>
            <a:srgbClr val="FFFF00"/>
          </a:solidFill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A45CC6-C251-4559-A946-59F7F7828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Office of Environment,</a:t>
            </a:r>
            <a:r>
              <a:rPr lang="en-US" i="1" baseline="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Health, Safety and Security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8304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8788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283937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653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398590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6911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5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9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6579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5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6119617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orgex.energy.gov/frontpage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199" y="4267200"/>
            <a:ext cx="8229601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Brian </a:t>
            </a:r>
            <a:r>
              <a:rPr lang="en-US" sz="2200" b="1" dirty="0" err="1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DiNunno</a:t>
            </a:r>
            <a:endParaRPr lang="en-US" sz="2200" b="1" dirty="0">
              <a:solidFill>
                <a:srgbClr val="02358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EFCOG Nuclear &amp; Facility Safety Workshop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February 2021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Office of </a:t>
            </a:r>
          </a:p>
          <a:p>
            <a:pPr algn="ctr"/>
            <a:r>
              <a:rPr lang="en-US" sz="44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Nuclear Safety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64" y="515088"/>
            <a:ext cx="910488" cy="7434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41960" y="63971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3668">
            <a:off x="7937335" y="56474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1800" dirty="0">
                <a:effectLst/>
                <a:ea typeface="Times New Roman" panose="02020603050405020304" pitchFamily="18" charset="0"/>
              </a:rPr>
              <a:t>DOE-HDBK-1224-2018,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Accident Analysis Handbook –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Currently in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RevCom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comment period ends in mid-March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DOE-HDBK-3010-1994 (R 2013), </a:t>
            </a:r>
            <a:r>
              <a:rPr lang="en-US" sz="18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Airborne Release Fractions/Rates and Respirable Fractions For Nonreactor Nuclear Facilities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– Draft developed, submitting to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RevCom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in next month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DOE-EH-0545, </a:t>
            </a:r>
            <a:r>
              <a:rPr lang="en-US" sz="18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Seismic Evaluation Procedure for Equipment in U. S. DOE Facilities,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March 1997 – Revision in development, submitted to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RevCom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mid-2021.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DOE-STD-1237,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Preparation of Documented Safety Analysis for DOE Reactors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– In Departmental concurrence (about to be issued)</a:t>
            </a:r>
            <a:endParaRPr lang="en-US" sz="18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1" algn="ctr"/>
            <a:r>
              <a:rPr lang="en-US" sz="3200" dirty="0"/>
              <a:t>Revisions to Standards and Handbooks</a:t>
            </a:r>
          </a:p>
        </p:txBody>
      </p:sp>
    </p:spTree>
    <p:extLst>
      <p:ext uri="{BB962C8B-B14F-4D97-AF65-F5344CB8AC3E}">
        <p14:creationId xmlns:p14="http://schemas.microsoft.com/office/powerpoint/2010/main" val="13125274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AU-31 Key Initiatives</a:t>
            </a:r>
          </a:p>
          <a:p>
            <a:pPr lvl="1"/>
            <a:r>
              <a:rPr lang="en-US" sz="1800" dirty="0"/>
              <a:t>Roll out of Rule Changes</a:t>
            </a:r>
          </a:p>
          <a:p>
            <a:pPr lvl="1"/>
            <a:r>
              <a:rPr lang="en-US" sz="1800" dirty="0"/>
              <a:t>Support for Community of Practice development</a:t>
            </a:r>
          </a:p>
          <a:p>
            <a:pPr lvl="1"/>
            <a:r>
              <a:rPr lang="en-US" sz="1800" dirty="0"/>
              <a:t>Internal Review of Standards and Handbooks</a:t>
            </a:r>
          </a:p>
          <a:p>
            <a:r>
              <a:rPr lang="en-US" sz="2000" dirty="0"/>
              <a:t>AU-31 Directives Revisions</a:t>
            </a:r>
          </a:p>
          <a:p>
            <a:pPr lvl="1"/>
            <a:r>
              <a:rPr lang="en-US" sz="1800" dirty="0"/>
              <a:t>USQ Guide</a:t>
            </a:r>
          </a:p>
          <a:p>
            <a:pPr lvl="1"/>
            <a:r>
              <a:rPr lang="en-US" sz="1800" dirty="0"/>
              <a:t>Order 420</a:t>
            </a:r>
          </a:p>
          <a:p>
            <a:pPr lvl="1"/>
            <a:r>
              <a:rPr lang="en-US" sz="1800" dirty="0"/>
              <a:t>Guides for Design, DSA’s</a:t>
            </a:r>
          </a:p>
          <a:p>
            <a:r>
              <a:rPr lang="en-US" sz="2000" dirty="0"/>
              <a:t>AU-31 Standards and Handbooks Revisions</a:t>
            </a:r>
          </a:p>
          <a:p>
            <a:pPr lvl="1"/>
            <a:r>
              <a:rPr lang="en-US" sz="1800" dirty="0"/>
              <a:t>Updates on actions for 2021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Top Line</a:t>
            </a:r>
          </a:p>
        </p:txBody>
      </p:sp>
    </p:spTree>
    <p:extLst>
      <p:ext uri="{BB962C8B-B14F-4D97-AF65-F5344CB8AC3E}">
        <p14:creationId xmlns:p14="http://schemas.microsoft.com/office/powerpoint/2010/main" val="39832083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DOE currently developing a modest revision to DOE-STD-1104</a:t>
            </a:r>
          </a:p>
          <a:p>
            <a:pPr lvl="1"/>
            <a:r>
              <a:rPr lang="en-US" sz="1800" dirty="0"/>
              <a:t>Change is to implement changes in the process for annual update.</a:t>
            </a:r>
          </a:p>
          <a:p>
            <a:pPr lvl="1"/>
            <a:r>
              <a:rPr lang="en-US" sz="1800" dirty="0"/>
              <a:t>Also keep in mind that program office direction is still essential as their expectations for implementation can vary</a:t>
            </a:r>
          </a:p>
          <a:p>
            <a:pPr lvl="1"/>
            <a:endParaRPr lang="en-US" sz="1800" dirty="0"/>
          </a:p>
          <a:p>
            <a:r>
              <a:rPr lang="en-US" sz="2000" dirty="0"/>
              <a:t>Changes to 1104 have to be implemented via update to DOE O 420</a:t>
            </a:r>
          </a:p>
          <a:p>
            <a:endParaRPr lang="en-US" sz="2000" dirty="0"/>
          </a:p>
          <a:p>
            <a:r>
              <a:rPr lang="en-US" sz="2000" dirty="0"/>
              <a:t>Revision of USQ Guide will incorporate updates to “margin of safety” revision in Rule</a:t>
            </a:r>
            <a:endParaRPr lang="en-US" sz="18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Roll Out of Rule Changes</a:t>
            </a:r>
          </a:p>
        </p:txBody>
      </p:sp>
    </p:spTree>
    <p:extLst>
      <p:ext uri="{BB962C8B-B14F-4D97-AF65-F5344CB8AC3E}">
        <p14:creationId xmlns:p14="http://schemas.microsoft.com/office/powerpoint/2010/main" val="61637618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DOE-AU is supporting development of Organizational Excellence page as part of a healthy community of practice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linkClick r:id="rId2"/>
              </a:rPr>
              <a:t>https://orgex.energy.gov/frontpage</a:t>
            </a:r>
            <a:endParaRPr lang="en-US" sz="1600" dirty="0"/>
          </a:p>
          <a:p>
            <a:pPr lvl="1"/>
            <a:r>
              <a:rPr lang="en-US" sz="1600" dirty="0"/>
              <a:t>Accounts can be obtained, contractors supported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Community of Practice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EC1F30-7D65-4955-B312-A9C9E8746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837" y="2914650"/>
            <a:ext cx="33623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930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Community of Practice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C4AF38-A9B9-4C6D-8477-A573BB44C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563557"/>
            <a:ext cx="6715125" cy="464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250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Overall review of the full suite of Standards and Handbooks in AU-31.</a:t>
            </a:r>
          </a:p>
          <a:p>
            <a:pPr lvl="1"/>
            <a:r>
              <a:rPr lang="en-US" sz="1600" b="0" dirty="0"/>
              <a:t>Emphasis on </a:t>
            </a:r>
            <a:r>
              <a:rPr lang="en-US" sz="1600" dirty="0"/>
              <a:t>delivering needed, usable, clear documents</a:t>
            </a:r>
          </a:p>
          <a:p>
            <a:pPr marL="227012" lvl="1" indent="0">
              <a:buNone/>
            </a:pPr>
            <a:r>
              <a:rPr lang="en-US" sz="1600" dirty="0"/>
              <a:t> </a:t>
            </a:r>
          </a:p>
          <a:p>
            <a:pPr lvl="1"/>
            <a:r>
              <a:rPr lang="en-US" sz="1600" dirty="0"/>
              <a:t>Feedback from user community is essential to our decision making process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Actively looking for your perspectives on our documents and opportunities to improve, gaps, or documents that have outlived their usefulness</a:t>
            </a:r>
            <a:endParaRPr lang="en-US" sz="16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1" algn="ctr"/>
            <a:r>
              <a:rPr lang="en-US" sz="3200" dirty="0"/>
              <a:t>Review of Standards and Handbooks</a:t>
            </a:r>
          </a:p>
        </p:txBody>
      </p:sp>
    </p:spTree>
    <p:extLst>
      <p:ext uri="{BB962C8B-B14F-4D97-AF65-F5344CB8AC3E}">
        <p14:creationId xmlns:p14="http://schemas.microsoft.com/office/powerpoint/2010/main" val="30515344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b="0" dirty="0"/>
              <a:t>USQ Guide is in </a:t>
            </a:r>
            <a:r>
              <a:rPr lang="en-US" sz="2000" dirty="0"/>
              <a:t>final concurrence in the Department</a:t>
            </a:r>
          </a:p>
          <a:p>
            <a:pPr lvl="1"/>
            <a:r>
              <a:rPr lang="en-US" sz="1800" b="0" dirty="0"/>
              <a:t>Includes change to implement 10 CFR 830 rulemaking</a:t>
            </a:r>
          </a:p>
          <a:p>
            <a:pPr lvl="1"/>
            <a:r>
              <a:rPr lang="en-US" sz="1800" b="0" dirty="0"/>
              <a:t>More specifics to follow in discussions immediately after the next break</a:t>
            </a:r>
          </a:p>
          <a:p>
            <a:pPr lvl="1"/>
            <a:endParaRPr lang="en-US" sz="1800" dirty="0"/>
          </a:p>
          <a:p>
            <a:r>
              <a:rPr lang="en-US" sz="2000" b="0" dirty="0"/>
              <a:t>DOE Order 420</a:t>
            </a:r>
          </a:p>
          <a:p>
            <a:pPr lvl="1"/>
            <a:r>
              <a:rPr lang="en-US" sz="1800" dirty="0"/>
              <a:t>Immediate short-term effort to revise DOE O 420 to include an updated version of DOE-STD-1104 that implements Rule Change – NARROW FAST CHANGE</a:t>
            </a:r>
          </a:p>
          <a:p>
            <a:pPr lvl="1"/>
            <a:r>
              <a:rPr lang="en-US" sz="1800" b="0" dirty="0"/>
              <a:t>Followed by effort to consoli</a:t>
            </a:r>
            <a:r>
              <a:rPr lang="en-US" sz="1800" dirty="0"/>
              <a:t>date proposed concepts, clarifications, implementation concerns – BROADER SLOWER CHANGE</a:t>
            </a:r>
            <a:endParaRPr lang="en-US" sz="18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1" algn="ctr"/>
            <a:r>
              <a:rPr lang="en-US" sz="3200" dirty="0"/>
              <a:t>Directives</a:t>
            </a:r>
          </a:p>
        </p:txBody>
      </p:sp>
    </p:spTree>
    <p:extLst>
      <p:ext uri="{BB962C8B-B14F-4D97-AF65-F5344CB8AC3E}">
        <p14:creationId xmlns:p14="http://schemas.microsoft.com/office/powerpoint/2010/main" val="9227286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b="0" dirty="0"/>
              <a:t>DSA Guide is being assessed to determine its value</a:t>
            </a:r>
            <a:endParaRPr lang="en-US" sz="1800" b="0" dirty="0"/>
          </a:p>
          <a:p>
            <a:pPr lvl="1"/>
            <a:endParaRPr lang="en-US" sz="1800" dirty="0"/>
          </a:p>
          <a:p>
            <a:r>
              <a:rPr lang="en-US" sz="2000" b="0" dirty="0"/>
              <a:t>Design Guide is being assessed to determine options for consolidation with new and revised Air Cleaning standard/handbook</a:t>
            </a:r>
            <a:endParaRPr lang="en-US" sz="18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1" algn="ctr"/>
            <a:r>
              <a:rPr lang="en-US" sz="3200" dirty="0"/>
              <a:t>Directives</a:t>
            </a:r>
          </a:p>
        </p:txBody>
      </p:sp>
    </p:spTree>
    <p:extLst>
      <p:ext uri="{BB962C8B-B14F-4D97-AF65-F5344CB8AC3E}">
        <p14:creationId xmlns:p14="http://schemas.microsoft.com/office/powerpoint/2010/main" val="29994117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DOE-STD-1020-2016,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Natural Phenomena Hazards Analysis and Design Criteria for DOE Facilities – 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Revision to start in mid 2021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DOE-STD-1027-2018,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Hazard Categorization and Accident Analysis Techniques</a:t>
            </a:r>
            <a:r>
              <a:rPr lang="en-US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 – Department assessing need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DOE-STD-1066-2016,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Fire Protection 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Department is initiating revision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DOE-STD-1104-2016,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Review and Approval of Nuclear Facility Safety Basis and Safety- Design Basis Documents</a:t>
            </a:r>
            <a:r>
              <a:rPr lang="en-US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 – Revision to be submitted to </a:t>
            </a:r>
            <a:r>
              <a:rPr lang="en-US" sz="19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RevCom</a:t>
            </a:r>
            <a:r>
              <a:rPr lang="en-US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 pending departmental concurrence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DOE-HDBK-1169-2003,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Nuclear Air Cleaning Handbook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– In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RevCom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comment resolution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DOE-STD-1195-2011,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Design of Safety Significant Safety Instrumented Systems used at DOE Nonreactor Nuclear Facilities</a:t>
            </a:r>
            <a:r>
              <a:rPr lang="en-US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 – Resolving writing team comments</a:t>
            </a:r>
          </a:p>
          <a:p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DOE-HDBK-1220-2017, 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Natural Phenomena Hazards Analysis and Design Criteria for DOE Facilities (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Supplemental Guidance)</a:t>
            </a:r>
            <a:r>
              <a:rPr lang="en-US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- Revision developed in accordance with changes to DOE-STD-1020</a:t>
            </a:r>
            <a:endParaRPr lang="en-US" sz="1900" dirty="0"/>
          </a:p>
          <a:p>
            <a:pPr lvl="0">
              <a:buNone/>
            </a:pPr>
            <a:endParaRPr lang="en-US" sz="19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1" algn="ctr"/>
            <a:r>
              <a:rPr lang="en-US" sz="3200" dirty="0"/>
              <a:t>Revisions to Standards and Handbooks</a:t>
            </a:r>
          </a:p>
        </p:txBody>
      </p:sp>
    </p:spTree>
    <p:extLst>
      <p:ext uri="{BB962C8B-B14F-4D97-AF65-F5344CB8AC3E}">
        <p14:creationId xmlns:p14="http://schemas.microsoft.com/office/powerpoint/2010/main" val="345331455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C88BE5-73B9-459C-AB55-63806B94125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782eb18-a281-44b4-8217-73fc5734e38f"/>
    <ds:schemaRef ds:uri="http://purl.org/dc/elements/1.1/"/>
    <ds:schemaRef ds:uri="http://schemas.microsoft.com/office/2006/metadata/properties"/>
    <ds:schemaRef ds:uri="http://schemas.microsoft.com/office/2006/documentManagement/types"/>
    <ds:schemaRef ds:uri="c22467cd-9316-419a-b11b-23239db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80DE26-D0D1-4BC7-8DFA-6FC73D6C6F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C77F1B-317D-494A-8136-38792068AC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574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Medium</vt:lpstr>
      <vt:lpstr>Rockwell Extra Bold</vt:lpstr>
      <vt:lpstr>Segoe UI</vt:lpstr>
      <vt:lpstr>Office Theme</vt:lpstr>
      <vt:lpstr>DOE HSS Presentation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Gumbs, Laquida R. (CONTR)</cp:lastModifiedBy>
  <cp:revision>111</cp:revision>
  <cp:lastPrinted>2018-06-05T21:09:37Z</cp:lastPrinted>
  <dcterms:created xsi:type="dcterms:W3CDTF">2014-06-16T14:14:15Z</dcterms:created>
  <dcterms:modified xsi:type="dcterms:W3CDTF">2021-02-10T20:36:46Z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