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276" r:id="rId3"/>
    <p:sldId id="290" r:id="rId4"/>
    <p:sldId id="294" r:id="rId5"/>
    <p:sldId id="295" r:id="rId6"/>
    <p:sldId id="292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D91"/>
    <a:srgbClr val="467946"/>
    <a:srgbClr val="176F60"/>
    <a:srgbClr val="E4EDF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59" autoAdjust="0"/>
  </p:normalViewPr>
  <p:slideViewPr>
    <p:cSldViewPr>
      <p:cViewPr varScale="1">
        <p:scale>
          <a:sx n="93" d="100"/>
          <a:sy n="93" d="100"/>
        </p:scale>
        <p:origin x="8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5EBC584-7EE9-4B47-83AE-28B364CCA72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BC65356-C131-423C-88BD-C0759993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1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BE5DB69-B609-49F0-B4EB-1CCD48E5897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503C13C-DA8D-487F-9223-323E7BBF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9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7.bin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4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723628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1632999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56506843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65936182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7980025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7607" y="6172200"/>
            <a:ext cx="957262" cy="365125"/>
          </a:xfrm>
          <a:solidFill>
            <a:srgbClr val="FFFF00"/>
          </a:solidFill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A45CC6-C251-4559-A946-59F7F7828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Office of Environment,</a:t>
            </a:r>
            <a:r>
              <a:rPr lang="en-US" i="1" baseline="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Health, Safety and Security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8304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8788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283937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653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398590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6911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5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9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6579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2" imgW="2706840" imgH="982080" progId="">
                      <p:embed/>
                    </p:oleObj>
                  </mc:Choice>
                  <mc:Fallback>
                    <p:oleObj name="CorelDRAW" r:id="rId2" imgW="2706840" imgH="982080" progId="">
                      <p:embed/>
                      <p:pic>
                        <p:nvPicPr>
                          <p:cNvPr id="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orelDRAW" r:id="rId4" imgW="1147320" imgH="569880" progId="">
                      <p:embed/>
                    </p:oleObj>
                  </mc:Choice>
                  <mc:Fallback>
                    <p:oleObj name="CorelDRAW" r:id="rId4" imgW="1147320" imgH="569880" progId="">
                      <p:embed/>
                      <p:pic>
                        <p:nvPicPr>
                          <p:cNvPr id="15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6119617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199" y="4534904"/>
            <a:ext cx="8229601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EFCOG Nuclear &amp; Facility Safety Workshop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>
                <a:solidFill>
                  <a:srgbClr val="02358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February 2021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16002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DRAFT DOE G 424.1-1C,</a:t>
            </a:r>
            <a:b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</a:br>
            <a:r>
              <a:rPr lang="en-US" sz="3200" b="1" i="1" dirty="0">
                <a:solidFill>
                  <a:srgbClr val="0D4D91"/>
                </a:solidFill>
                <a:latin typeface="Segoe UI" panose="020B0502040204020203" pitchFamily="34" charset="0"/>
                <a:ea typeface="+mj-ea"/>
                <a:cs typeface="Times New Roman" panose="02020603050405020304" pitchFamily="18" charset="0"/>
              </a:rPr>
              <a:t>IMPLEMENTATION GUIDE FOR USE IN ADDRESSING UNREVIEWED SAFETY QUESTION REQUIREMENTS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64" y="515088"/>
            <a:ext cx="910488" cy="7434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41960" y="63971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3668">
            <a:off x="7937335" y="56474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5562600" cy="1036638"/>
          </a:xfrm>
        </p:spPr>
        <p:txBody>
          <a:bodyPr/>
          <a:lstStyle/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DOE G 424.1-1C Update</a:t>
            </a:r>
            <a:br>
              <a:rPr lang="en-US" sz="2800" dirty="0">
                <a:solidFill>
                  <a:srgbClr val="0D4D91"/>
                </a:solidFill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Project Schedule:</a:t>
            </a:r>
          </a:p>
          <a:p>
            <a:pPr lvl="1"/>
            <a:r>
              <a:rPr lang="en-US" dirty="0"/>
              <a:t>Spring 2019: Draft into </a:t>
            </a:r>
            <a:r>
              <a:rPr lang="en-US" dirty="0" err="1"/>
              <a:t>Revcom</a:t>
            </a:r>
            <a:r>
              <a:rPr lang="en-US" dirty="0"/>
              <a:t> for review and comment</a:t>
            </a:r>
          </a:p>
          <a:p>
            <a:pPr lvl="1"/>
            <a:r>
              <a:rPr lang="en-US" dirty="0"/>
              <a:t>Summer 2019: Comment response and negotiation</a:t>
            </a:r>
          </a:p>
          <a:p>
            <a:pPr lvl="1"/>
            <a:r>
              <a:rPr lang="en-US" dirty="0"/>
              <a:t>October 2020: Issuance of 10 CFR 830 Final Rule </a:t>
            </a:r>
          </a:p>
          <a:p>
            <a:pPr lvl="1"/>
            <a:r>
              <a:rPr lang="en-US" dirty="0"/>
              <a:t>Ongoing: USQ Guide to DRB for review and final approval</a:t>
            </a:r>
          </a:p>
          <a:p>
            <a:pPr lvl="1"/>
            <a:endParaRPr lang="en-US" dirty="0"/>
          </a:p>
          <a:p>
            <a:pPr marL="227012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5509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Scope of DOE G 424.1-1 Revision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756" y="1447800"/>
            <a:ext cx="7739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Section 2.0, Terminology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Inclusion of Definitions Section, to clarify terminology used within the Guide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Clarifying what constitutes Equipment Important to Safety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Section 3.0, Application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Clarification regarding </a:t>
            </a:r>
            <a:r>
              <a:rPr lang="en-US" dirty="0"/>
              <a:t>application of the USQ process and the four entry conditions 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Section 4.0, Implementation of the USQ  Process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Incorporating changes from the revision to 10 CFR 830, 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Nuclear Safety Management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(NOPR) including: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Removing references to margin of safety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Removing references to the annual DSA review and approval</a:t>
            </a:r>
          </a:p>
        </p:txBody>
      </p:sp>
    </p:spTree>
    <p:extLst>
      <p:ext uri="{BB962C8B-B14F-4D97-AF65-F5344CB8AC3E}">
        <p14:creationId xmlns:p14="http://schemas.microsoft.com/office/powerpoint/2010/main" val="7268076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3200" dirty="0">
                <a:solidFill>
                  <a:srgbClr val="0D4D91"/>
                </a:solidFill>
                <a:cs typeface="Times New Roman" panose="02020603050405020304" pitchFamily="18" charset="0"/>
              </a:rPr>
              <a:t>Scope of DOE G 424.1-1 Revision </a:t>
            </a:r>
            <a:r>
              <a:rPr lang="en-US" sz="2400" dirty="0">
                <a:solidFill>
                  <a:srgbClr val="0D4D91"/>
                </a:solidFill>
                <a:cs typeface="Times New Roman" panose="02020603050405020304" pitchFamily="18" charset="0"/>
              </a:rPr>
              <a:t>(continued)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756" y="1752600"/>
            <a:ext cx="77394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Section 4.0, Implementation of the USQ  Process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Additional guidance regarding screenings and use of Categorical Exclusions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Additional guidance regarding training and qualifications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Attachments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Guidance on the expert-based USQD process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Clarification regarding Equipment Important to Safety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Clarification regarding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Justifications for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Continued Operations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5754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Primary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968088" cy="4724400"/>
          </a:xfrm>
        </p:spPr>
        <p:txBody>
          <a:bodyPr/>
          <a:lstStyle/>
          <a:p>
            <a:r>
              <a:rPr lang="en-US" b="1" dirty="0"/>
              <a:t>David Compton, PEC, Support to the Office of Nuclear Safety Basis and Facility Design (DOE AU-31)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67946"/>
                </a:solidFill>
              </a:rPr>
              <a:t>     Phone: (202) 586-1034	E-mail: david.compton</a:t>
            </a:r>
            <a:r>
              <a:rPr lang="en-US" sz="1800" b="1" i="1" dirty="0">
                <a:solidFill>
                  <a:srgbClr val="467946"/>
                </a:solidFill>
              </a:rPr>
              <a:t>@hq.doe.gov</a:t>
            </a:r>
          </a:p>
          <a:p>
            <a:endParaRPr lang="en-US" b="1" dirty="0"/>
          </a:p>
          <a:p>
            <a:r>
              <a:rPr lang="en-US" b="1" dirty="0"/>
              <a:t>Caroline Garzon, Office of Nuclear Safety Basis and Facility Design (DOE AU-31)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67946"/>
                </a:solidFill>
              </a:rPr>
              <a:t>     Phone: (301) 903-8275	E-mail: c</a:t>
            </a:r>
            <a:r>
              <a:rPr lang="en-US" sz="1800" b="1" i="1" dirty="0">
                <a:solidFill>
                  <a:srgbClr val="467946"/>
                </a:solidFill>
              </a:rPr>
              <a:t>aroline.garzon@hq.doe.gov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3533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012B4E83-BE7B-49E0-9B86-0C8961A46BDD}"/>
</file>

<file path=customXml/itemProps2.xml><?xml version="1.0" encoding="utf-8"?>
<ds:datastoreItem xmlns:ds="http://schemas.openxmlformats.org/officeDocument/2006/customXml" ds:itemID="{D386B83F-EDA7-4392-A237-272E49BFB4C5}"/>
</file>

<file path=customXml/itemProps3.xml><?xml version="1.0" encoding="utf-8"?>
<ds:datastoreItem xmlns:ds="http://schemas.openxmlformats.org/officeDocument/2006/customXml" ds:itemID="{D5E0F5BE-F292-4B64-AA44-90B6FE7234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293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Medium</vt:lpstr>
      <vt:lpstr>Rockwell Extra Bold</vt:lpstr>
      <vt:lpstr>Segoe UI</vt:lpstr>
      <vt:lpstr>Office Theme</vt:lpstr>
      <vt:lpstr>DOE HSS Presentation</vt:lpstr>
      <vt:lpstr>CorelDRAW</vt:lpstr>
      <vt:lpstr>PowerPoint Presentation</vt:lpstr>
      <vt:lpstr>DOE G 424.1-1C Update </vt:lpstr>
      <vt:lpstr>PowerPoint Presentation</vt:lpstr>
      <vt:lpstr>PowerPoint Presentation</vt:lpstr>
      <vt:lpstr>Primary Contacts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Garzon, Caroline</cp:lastModifiedBy>
  <cp:revision>144</cp:revision>
  <cp:lastPrinted>2018-06-05T21:09:37Z</cp:lastPrinted>
  <dcterms:created xsi:type="dcterms:W3CDTF">2014-06-16T14:14:15Z</dcterms:created>
  <dcterms:modified xsi:type="dcterms:W3CDTF">2021-02-09T18:59:54Z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