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87" r:id="rId2"/>
    <p:sldId id="498" r:id="rId3"/>
    <p:sldId id="521" r:id="rId4"/>
    <p:sldId id="502" r:id="rId5"/>
    <p:sldId id="503" r:id="rId6"/>
    <p:sldId id="445" r:id="rId7"/>
    <p:sldId id="454" r:id="rId8"/>
    <p:sldId id="509" r:id="rId9"/>
    <p:sldId id="519" r:id="rId10"/>
    <p:sldId id="513" r:id="rId11"/>
    <p:sldId id="515" r:id="rId12"/>
    <p:sldId id="506" r:id="rId13"/>
    <p:sldId id="514" r:id="rId14"/>
    <p:sldId id="528" r:id="rId15"/>
    <p:sldId id="516" r:id="rId16"/>
    <p:sldId id="517" r:id="rId17"/>
    <p:sldId id="518" r:id="rId18"/>
    <p:sldId id="499" r:id="rId19"/>
    <p:sldId id="520" r:id="rId20"/>
    <p:sldId id="522" r:id="rId21"/>
    <p:sldId id="523" r:id="rId22"/>
    <p:sldId id="524" r:id="rId23"/>
    <p:sldId id="526" r:id="rId24"/>
    <p:sldId id="525" r:id="rId25"/>
    <p:sldId id="527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pos="8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D91"/>
    <a:srgbClr val="000066"/>
    <a:srgbClr val="0D3A98"/>
    <a:srgbClr val="0066FF"/>
    <a:srgbClr val="023588"/>
    <a:srgbClr val="006600"/>
    <a:srgbClr val="0A6AB6"/>
    <a:srgbClr val="CB9731"/>
    <a:srgbClr val="C9932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7685" autoAdjust="0"/>
  </p:normalViewPr>
  <p:slideViewPr>
    <p:cSldViewPr>
      <p:cViewPr varScale="1">
        <p:scale>
          <a:sx n="84" d="100"/>
          <a:sy n="84" d="100"/>
        </p:scale>
        <p:origin x="108" y="564"/>
      </p:cViewPr>
      <p:guideLst>
        <p:guide orient="horz" pos="1440"/>
        <p:guide pos="2880"/>
        <p:guide pos="576"/>
        <p:guide pos="8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077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D423A97C-4886-4A1A-BFE4-09BC9B9A2A85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ECAB059A-6403-446F-9A7C-0146A7ED3B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12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8F4E45B3-40D1-46F9-9927-FAADBF0F37EF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539C4CBA-B7CB-4135-A314-AFBFDF297B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0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3">
              <a:defRPr/>
            </a:pPr>
            <a:r>
              <a:rPr lang="en-US" dirty="0"/>
              <a:t>Provide DOE and all stakeholders with the highest quality data on laboratory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3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3">
              <a:defRPr/>
            </a:pPr>
            <a:r>
              <a:rPr lang="en-US" dirty="0"/>
              <a:t>Provide DOE and all stakeholders with the highest quality data on laboratory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55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3">
              <a:defRPr/>
            </a:pPr>
            <a:r>
              <a:rPr lang="en-US" dirty="0"/>
              <a:t>Provide DOE and all stakeholders with the highest quality data on laboratory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36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3">
              <a:defRPr/>
            </a:pPr>
            <a:r>
              <a:rPr lang="en-US" dirty="0"/>
              <a:t>Provide DOE and all stakeholders with the highest quality data on laboratory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5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3">
              <a:defRPr/>
            </a:pPr>
            <a:r>
              <a:rPr lang="en-US" dirty="0"/>
              <a:t>Provide DOE and all stakeholders with the highest quality data on laboratory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97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3">
              <a:defRPr/>
            </a:pPr>
            <a:r>
              <a:rPr lang="en-US" dirty="0"/>
              <a:t>Provide DOE and all stakeholders with the highest quality data on laboratory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21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3">
              <a:defRPr/>
            </a:pPr>
            <a:r>
              <a:rPr lang="en-US" dirty="0"/>
              <a:t>Provide DOE and all stakeholders with the highest quality data on laboratory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9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3">
              <a:defRPr/>
            </a:pPr>
            <a:r>
              <a:rPr lang="en-US" dirty="0"/>
              <a:t>Provide DOE and all stakeholders with the highest quality data on laboratory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14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3">
              <a:defRPr/>
            </a:pPr>
            <a:r>
              <a:rPr lang="en-US" dirty="0"/>
              <a:t>Provide DOE and all stakeholders with the highest quality data on laboratory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08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3">
              <a:defRPr/>
            </a:pPr>
            <a:r>
              <a:rPr lang="en-US" dirty="0"/>
              <a:t>Provide DOE and all stakeholders with the highest quality data on laboratory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98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3">
              <a:defRPr/>
            </a:pPr>
            <a:r>
              <a:rPr lang="en-US" dirty="0"/>
              <a:t>Provide DOE and all stakeholders with the highest quality data on laboratory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58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3">
              <a:defRPr/>
            </a:pPr>
            <a:r>
              <a:rPr lang="en-US" dirty="0"/>
              <a:t>Provide DOE and all stakeholders with the highest quality data on laboratory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99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3">
              <a:defRPr/>
            </a:pPr>
            <a:r>
              <a:rPr lang="en-US" dirty="0"/>
              <a:t>Provide DOE and all stakeholders with the highest quality data on laboratory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91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3">
              <a:defRPr/>
            </a:pPr>
            <a:r>
              <a:rPr lang="en-US" dirty="0"/>
              <a:t>Provide DOE and all stakeholders with the highest quality data on laboratory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05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3">
              <a:defRPr/>
            </a:pPr>
            <a:r>
              <a:rPr lang="en-US" dirty="0"/>
              <a:t>Provide DOE and all stakeholders with the highest quality data on laboratory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13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3">
              <a:defRPr/>
            </a:pPr>
            <a:r>
              <a:rPr lang="en-US" dirty="0"/>
              <a:t>Provide DOE and all stakeholders with the highest quality data on laboratory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88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3">
              <a:defRPr/>
            </a:pPr>
            <a:r>
              <a:rPr lang="en-US" dirty="0"/>
              <a:t>Provide DOE and all stakeholders with the highest quality data on laboratory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36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3">
              <a:defRPr/>
            </a:pPr>
            <a:r>
              <a:rPr lang="en-US" dirty="0"/>
              <a:t>Provide DOE and all stakeholders with the highest quality data on laboratory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7070D-6D4B-4842-B907-ACE0E20D87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5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7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7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9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1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3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70272" y="4114800"/>
            <a:ext cx="8641557" cy="1142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2E2E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313135" y="4114800"/>
            <a:ext cx="8643937" cy="9526"/>
          </a:xfrm>
          <a:prstGeom prst="line">
            <a:avLst/>
          </a:prstGeom>
          <a:ln w="25400"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99C3-419B-44B4-88A8-9B94C3B288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247650" y="201613"/>
            <a:ext cx="8686800" cy="6400800"/>
          </a:xfrm>
          <a:prstGeom prst="rect">
            <a:avLst/>
          </a:prstGeom>
          <a:noFill/>
          <a:ln w="41275">
            <a:solidFill>
              <a:srgbClr val="023588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pic>
        <p:nvPicPr>
          <p:cNvPr id="11" name="Picture 47" descr="DOE Color Logo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553973" y="407988"/>
            <a:ext cx="120662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10/9/2014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8800" y="381000"/>
            <a:ext cx="5486400" cy="1036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4630" y="259"/>
              <a:ext cx="852" cy="604"/>
              <a:chOff x="2004" y="1224"/>
              <a:chExt cx="1836" cy="1076"/>
            </a:xfrm>
          </p:grpSpPr>
          <p:graphicFrame>
            <p:nvGraphicFramePr>
              <p:cNvPr id="13" name="Object 7"/>
              <p:cNvGraphicFramePr>
                <a:graphicFrameLocks noChangeAspect="1"/>
              </p:cNvGraphicFramePr>
              <p:nvPr/>
            </p:nvGraphicFramePr>
            <p:xfrm>
              <a:off x="2004" y="1388"/>
              <a:ext cx="1526" cy="5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2" imgW="2706840" imgH="982080" progId="">
                      <p:embed/>
                    </p:oleObj>
                  </mc:Choice>
                  <mc:Fallback>
                    <p:oleObj name="CorelDRAW" r:id="rId2" imgW="2706840" imgH="982080" progId="">
                      <p:embed/>
                      <p:pic>
                        <p:nvPicPr>
                          <p:cNvPr id="0" name="Picture 4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4" y="1388"/>
                            <a:ext cx="1526" cy="5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3355" y="1224"/>
                <a:ext cx="387" cy="388"/>
                <a:chOff x="912" y="1152"/>
                <a:chExt cx="877" cy="877"/>
              </a:xfrm>
            </p:grpSpPr>
            <p:sp>
              <p:nvSpPr>
                <p:cNvPr id="18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12" y="1152"/>
                  <a:ext cx="877" cy="8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Freeform 10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Freeform 11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12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Freeform 13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Freeform 14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Freeform 15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Freeform 16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Freeform 17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Oval 18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Oval 19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noFill/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Freeform 20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Freeform 21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Freeform 22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Freeform 23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24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Freeform 25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Freeform 29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67" y="1634"/>
                <a:ext cx="1309" cy="5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outerShdw dist="45791" dir="3378596" algn="ctr" rotWithShape="0">
                        <a:srgbClr val="FF000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HSS</a:t>
                </a:r>
              </a:p>
            </p:txBody>
          </p:sp>
          <p:sp>
            <p:nvSpPr>
              <p:cNvPr id="16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1" y="2218"/>
                <a:ext cx="1439" cy="8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000" b="1" kern="10" spc="20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Office of Health, Safety and Security</a:t>
                </a:r>
              </a:p>
            </p:txBody>
          </p:sp>
          <p:graphicFrame>
            <p:nvGraphicFramePr>
              <p:cNvPr id="17" name="Object 34"/>
              <p:cNvGraphicFramePr>
                <a:graphicFrameLocks noChangeAspect="1"/>
              </p:cNvGraphicFramePr>
              <p:nvPr/>
            </p:nvGraphicFramePr>
            <p:xfrm>
              <a:off x="2254" y="1532"/>
              <a:ext cx="647" cy="3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4" imgW="1147320" imgH="569880" progId="">
                      <p:embed/>
                    </p:oleObj>
                  </mc:Choice>
                  <mc:Fallback>
                    <p:oleObj name="CorelDRAW" r:id="rId4" imgW="1147320" imgH="569880" progId="">
                      <p:embed/>
                      <p:pic>
                        <p:nvPicPr>
                          <p:cNvPr id="0" name="Picture 4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4" y="1532"/>
                            <a:ext cx="647" cy="3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144" y="144"/>
              <a:ext cx="5472" cy="4032"/>
              <a:chOff x="144" y="144"/>
              <a:chExt cx="5472" cy="4032"/>
            </a:xfrm>
          </p:grpSpPr>
          <p:sp>
            <p:nvSpPr>
              <p:cNvPr id="11" name="Rectangle 3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5472" cy="4032"/>
              </a:xfrm>
              <a:prstGeom prst="rect">
                <a:avLst/>
              </a:prstGeom>
              <a:noFill/>
              <a:ln w="5715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pic>
            <p:nvPicPr>
              <p:cNvPr id="12" name="Picture 37" descr="DOE Color 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4" y="221"/>
                <a:ext cx="654" cy="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10/9/2014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630" y="259"/>
              <a:ext cx="852" cy="604"/>
              <a:chOff x="2004" y="1224"/>
              <a:chExt cx="1836" cy="1076"/>
            </a:xfrm>
          </p:grpSpPr>
          <p:graphicFrame>
            <p:nvGraphicFramePr>
              <p:cNvPr id="12" name="Object 7"/>
              <p:cNvGraphicFramePr>
                <a:graphicFrameLocks noChangeAspect="1"/>
              </p:cNvGraphicFramePr>
              <p:nvPr/>
            </p:nvGraphicFramePr>
            <p:xfrm>
              <a:off x="2004" y="1388"/>
              <a:ext cx="1526" cy="5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2" imgW="2706840" imgH="982080" progId="">
                      <p:embed/>
                    </p:oleObj>
                  </mc:Choice>
                  <mc:Fallback>
                    <p:oleObj name="CorelDRAW" r:id="rId2" imgW="2706840" imgH="982080" progId="">
                      <p:embed/>
                      <p:pic>
                        <p:nvPicPr>
                          <p:cNvPr id="0" name="Picture 4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4" y="1388"/>
                            <a:ext cx="1526" cy="5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3355" y="1224"/>
                <a:ext cx="387" cy="388"/>
                <a:chOff x="912" y="1152"/>
                <a:chExt cx="877" cy="877"/>
              </a:xfrm>
            </p:grpSpPr>
            <p:sp>
              <p:nvSpPr>
                <p:cNvPr id="17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12" y="1152"/>
                  <a:ext cx="877" cy="8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" name="Freeform 10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Freeform 11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Freeform 12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13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Freeform 14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Freeform 15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Freeform 16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Freeform 17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Oval 18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Oval 19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noFill/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Freeform 20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Freeform 21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Freeform 22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Freeform 23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Freeform 24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25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Freeform 26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Freeform 27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Freeform 28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29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Freeform 30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Freeform 31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4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67" y="1634"/>
                <a:ext cx="1309" cy="5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outerShdw dist="45791" dir="3378596" algn="ctr" rotWithShape="0">
                        <a:srgbClr val="FF000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HSS</a:t>
                </a:r>
              </a:p>
            </p:txBody>
          </p:sp>
          <p:sp>
            <p:nvSpPr>
              <p:cNvPr id="15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1" y="2218"/>
                <a:ext cx="1439" cy="8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000" b="1" kern="10" spc="20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Office of Health, Safety and Security</a:t>
                </a:r>
              </a:p>
            </p:txBody>
          </p:sp>
          <p:graphicFrame>
            <p:nvGraphicFramePr>
              <p:cNvPr id="16" name="Object 34"/>
              <p:cNvGraphicFramePr>
                <a:graphicFrameLocks noChangeAspect="1"/>
              </p:cNvGraphicFramePr>
              <p:nvPr/>
            </p:nvGraphicFramePr>
            <p:xfrm>
              <a:off x="2254" y="1532"/>
              <a:ext cx="647" cy="3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4" imgW="1147320" imgH="569880" progId="">
                      <p:embed/>
                    </p:oleObj>
                  </mc:Choice>
                  <mc:Fallback>
                    <p:oleObj name="CorelDRAW" r:id="rId4" imgW="1147320" imgH="569880" progId="">
                      <p:embed/>
                      <p:pic>
                        <p:nvPicPr>
                          <p:cNvPr id="0" name="Picture 4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4" y="1532"/>
                            <a:ext cx="647" cy="3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144" y="144"/>
              <a:ext cx="5472" cy="4032"/>
              <a:chOff x="144" y="144"/>
              <a:chExt cx="5472" cy="4032"/>
            </a:xfrm>
          </p:grpSpPr>
          <p:sp>
            <p:nvSpPr>
              <p:cNvPr id="10" name="Rectangle 3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5472" cy="4032"/>
              </a:xfrm>
              <a:prstGeom prst="rect">
                <a:avLst/>
              </a:prstGeom>
              <a:noFill/>
              <a:ln w="5715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pic>
            <p:nvPicPr>
              <p:cNvPr id="11" name="Picture 37" descr="DOE Color 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4" y="221"/>
                <a:ext cx="654" cy="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264455" y="1369757"/>
            <a:ext cx="8641557" cy="277017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2E2E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260205" y="1320575"/>
            <a:ext cx="8643937" cy="9526"/>
          </a:xfrm>
          <a:prstGeom prst="line">
            <a:avLst/>
          </a:prstGeom>
          <a:ln w="25400"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5562600" cy="103663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600">
                <a:solidFill>
                  <a:srgbClr val="0A6AB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794912" y="1600200"/>
            <a:ext cx="7696200" cy="4724400"/>
          </a:xfrm>
        </p:spPr>
        <p:txBody>
          <a:bodyPr>
            <a:noAutofit/>
          </a:bodyPr>
          <a:lstStyle>
            <a:lvl1pPr marL="227013" indent="-227013">
              <a:buClr>
                <a:srgbClr val="0A6AB6"/>
              </a:buClr>
              <a:buFont typeface="Arial" panose="020B0604020202020204" pitchFamily="34" charset="0"/>
              <a:buChar char="•"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60375" indent="-233363">
              <a:buClr>
                <a:srgbClr val="0A6AB6"/>
              </a:buClr>
              <a:buFont typeface="Segoe UI" panose="020B0502040204020203" pitchFamily="34" charset="0"/>
              <a:buChar char="‒"/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7388" indent="-227013">
              <a:buClr>
                <a:srgbClr val="0A6AB6"/>
              </a:buClr>
              <a:buFont typeface="Arial" panose="020B0604020202020204" pitchFamily="34" charset="0"/>
              <a:buChar char="•"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914400" indent="-227013">
              <a:buClr>
                <a:srgbClr val="0A6AB6"/>
              </a:buClr>
              <a:buFont typeface="Segoe UI" panose="020B0502040204020203" pitchFamily="34" charset="0"/>
              <a:buChar char="‒"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0A6AB6"/>
              </a:buClr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276975"/>
            <a:ext cx="457200" cy="365125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fld id="{76F094A9-1756-4764-B06C-5A772997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3" name="Picture 47" descr="DOE Color Logo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553973" y="407988"/>
            <a:ext cx="741427" cy="74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34"/>
          <p:cNvSpPr>
            <a:spLocks noChangeArrowheads="1"/>
          </p:cNvSpPr>
          <p:nvPr userDrawn="1"/>
        </p:nvSpPr>
        <p:spPr bwMode="auto">
          <a:xfrm>
            <a:off x="247650" y="201612"/>
            <a:ext cx="8686800" cy="6440487"/>
          </a:xfrm>
          <a:prstGeom prst="rect">
            <a:avLst/>
          </a:prstGeom>
          <a:noFill/>
          <a:ln w="4127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0780" y="6355543"/>
            <a:ext cx="85084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0" dirty="0">
                <a:solidFill>
                  <a:srgbClr val="0235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EFCOG Nuclear and</a:t>
            </a:r>
            <a:r>
              <a:rPr lang="en-US" sz="1200" b="0" baseline="0" dirty="0">
                <a:solidFill>
                  <a:srgbClr val="0235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Facility Safety Workshop – February 2021</a:t>
            </a:r>
            <a:endParaRPr lang="en-US" sz="1200" b="0" dirty="0">
              <a:solidFill>
                <a:srgbClr val="023588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630" y="259"/>
              <a:ext cx="852" cy="604"/>
              <a:chOff x="2004" y="1224"/>
              <a:chExt cx="1836" cy="1076"/>
            </a:xfrm>
          </p:grpSpPr>
          <p:graphicFrame>
            <p:nvGraphicFramePr>
              <p:cNvPr id="12" name="Object 7"/>
              <p:cNvGraphicFramePr>
                <a:graphicFrameLocks noChangeAspect="1"/>
              </p:cNvGraphicFramePr>
              <p:nvPr/>
            </p:nvGraphicFramePr>
            <p:xfrm>
              <a:off x="2004" y="1388"/>
              <a:ext cx="1526" cy="5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2" imgW="2706840" imgH="982080" progId="">
                      <p:embed/>
                    </p:oleObj>
                  </mc:Choice>
                  <mc:Fallback>
                    <p:oleObj name="CorelDRAW" r:id="rId2" imgW="2706840" imgH="982080" progId="">
                      <p:embed/>
                      <p:pic>
                        <p:nvPicPr>
                          <p:cNvPr id="0" name="Picture 4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4" y="1388"/>
                            <a:ext cx="1526" cy="5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3" name="Group 8"/>
              <p:cNvGrpSpPr>
                <a:grpSpLocks/>
              </p:cNvGrpSpPr>
              <p:nvPr/>
            </p:nvGrpSpPr>
            <p:grpSpPr bwMode="auto">
              <a:xfrm>
                <a:off x="3355" y="1224"/>
                <a:ext cx="387" cy="388"/>
                <a:chOff x="912" y="1152"/>
                <a:chExt cx="877" cy="877"/>
              </a:xfrm>
            </p:grpSpPr>
            <p:sp>
              <p:nvSpPr>
                <p:cNvPr id="17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12" y="1152"/>
                  <a:ext cx="877" cy="8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" name="Freeform 10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Freeform 11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Freeform 12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13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Freeform 14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Freeform 15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Freeform 16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Freeform 17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Oval 18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Oval 19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noFill/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Freeform 20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Freeform 21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Freeform 22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Freeform 23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Freeform 24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25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Freeform 26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Freeform 27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Freeform 28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29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Freeform 30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Freeform 31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4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67" y="1634"/>
                <a:ext cx="1309" cy="5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outerShdw dist="45791" dir="3378596" algn="ctr" rotWithShape="0">
                        <a:srgbClr val="FF000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HSS</a:t>
                </a:r>
              </a:p>
            </p:txBody>
          </p:sp>
          <p:sp>
            <p:nvSpPr>
              <p:cNvPr id="15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1" y="2218"/>
                <a:ext cx="1439" cy="8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000" b="1" kern="10" spc="20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Office of Health, Safety and Security</a:t>
                </a:r>
              </a:p>
            </p:txBody>
          </p:sp>
          <p:graphicFrame>
            <p:nvGraphicFramePr>
              <p:cNvPr id="16" name="Object 34"/>
              <p:cNvGraphicFramePr>
                <a:graphicFrameLocks noChangeAspect="1"/>
              </p:cNvGraphicFramePr>
              <p:nvPr/>
            </p:nvGraphicFramePr>
            <p:xfrm>
              <a:off x="2254" y="1532"/>
              <a:ext cx="647" cy="3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4" imgW="1147320" imgH="569880" progId="">
                      <p:embed/>
                    </p:oleObj>
                  </mc:Choice>
                  <mc:Fallback>
                    <p:oleObj name="CorelDRAW" r:id="rId4" imgW="1147320" imgH="569880" progId="">
                      <p:embed/>
                      <p:pic>
                        <p:nvPicPr>
                          <p:cNvPr id="0" name="Picture 4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4" y="1532"/>
                            <a:ext cx="647" cy="3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144" y="144"/>
              <a:ext cx="5472" cy="4032"/>
              <a:chOff x="144" y="144"/>
              <a:chExt cx="5472" cy="4032"/>
            </a:xfrm>
          </p:grpSpPr>
          <p:sp>
            <p:nvSpPr>
              <p:cNvPr id="10" name="Rectangle 3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5472" cy="4032"/>
              </a:xfrm>
              <a:prstGeom prst="rect">
                <a:avLst/>
              </a:prstGeom>
              <a:noFill/>
              <a:ln w="5715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pic>
            <p:nvPicPr>
              <p:cNvPr id="11" name="Picture 37" descr="DOE Color 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4" y="221"/>
                <a:ext cx="654" cy="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10/9/2014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4630" y="259"/>
              <a:ext cx="852" cy="604"/>
              <a:chOff x="2004" y="1224"/>
              <a:chExt cx="1836" cy="1076"/>
            </a:xfrm>
          </p:grpSpPr>
          <p:graphicFrame>
            <p:nvGraphicFramePr>
              <p:cNvPr id="13" name="Object 7"/>
              <p:cNvGraphicFramePr>
                <a:graphicFrameLocks noChangeAspect="1"/>
              </p:cNvGraphicFramePr>
              <p:nvPr/>
            </p:nvGraphicFramePr>
            <p:xfrm>
              <a:off x="2004" y="1388"/>
              <a:ext cx="1526" cy="5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2" imgW="2706840" imgH="982080" progId="">
                      <p:embed/>
                    </p:oleObj>
                  </mc:Choice>
                  <mc:Fallback>
                    <p:oleObj name="CorelDRAW" r:id="rId2" imgW="2706840" imgH="982080" progId="">
                      <p:embed/>
                      <p:pic>
                        <p:nvPicPr>
                          <p:cNvPr id="0" name="Picture 4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4" y="1388"/>
                            <a:ext cx="1526" cy="5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" name="Group 8"/>
              <p:cNvGrpSpPr>
                <a:grpSpLocks/>
              </p:cNvGrpSpPr>
              <p:nvPr/>
            </p:nvGrpSpPr>
            <p:grpSpPr bwMode="auto">
              <a:xfrm>
                <a:off x="3355" y="1224"/>
                <a:ext cx="387" cy="388"/>
                <a:chOff x="912" y="1152"/>
                <a:chExt cx="877" cy="877"/>
              </a:xfrm>
            </p:grpSpPr>
            <p:sp>
              <p:nvSpPr>
                <p:cNvPr id="18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12" y="1152"/>
                  <a:ext cx="877" cy="8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Freeform 10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Freeform 11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12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Freeform 13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Freeform 14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Freeform 15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Freeform 16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Freeform 17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Oval 18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Oval 19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noFill/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Freeform 20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Freeform 21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Freeform 22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Freeform 23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24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Freeform 25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Freeform 29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67" y="1634"/>
                <a:ext cx="1309" cy="5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outerShdw dist="45791" dir="3378596" algn="ctr" rotWithShape="0">
                        <a:srgbClr val="FF000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HSS</a:t>
                </a:r>
              </a:p>
            </p:txBody>
          </p:sp>
          <p:sp>
            <p:nvSpPr>
              <p:cNvPr id="16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1" y="2218"/>
                <a:ext cx="1439" cy="8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000" b="1" kern="10" spc="20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Office of Health, Safety and Security</a:t>
                </a:r>
              </a:p>
            </p:txBody>
          </p:sp>
          <p:graphicFrame>
            <p:nvGraphicFramePr>
              <p:cNvPr id="17" name="Object 34"/>
              <p:cNvGraphicFramePr>
                <a:graphicFrameLocks noChangeAspect="1"/>
              </p:cNvGraphicFramePr>
              <p:nvPr/>
            </p:nvGraphicFramePr>
            <p:xfrm>
              <a:off x="2254" y="1532"/>
              <a:ext cx="647" cy="3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4" imgW="1147320" imgH="569880" progId="">
                      <p:embed/>
                    </p:oleObj>
                  </mc:Choice>
                  <mc:Fallback>
                    <p:oleObj name="CorelDRAW" r:id="rId4" imgW="1147320" imgH="569880" progId="">
                      <p:embed/>
                      <p:pic>
                        <p:nvPicPr>
                          <p:cNvPr id="0" name="Picture 4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4" y="1532"/>
                            <a:ext cx="647" cy="3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144" y="144"/>
              <a:ext cx="5472" cy="4032"/>
              <a:chOff x="144" y="144"/>
              <a:chExt cx="5472" cy="4032"/>
            </a:xfrm>
          </p:grpSpPr>
          <p:sp>
            <p:nvSpPr>
              <p:cNvPr id="11" name="Rectangle 3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5472" cy="4032"/>
              </a:xfrm>
              <a:prstGeom prst="rect">
                <a:avLst/>
              </a:prstGeom>
              <a:noFill/>
              <a:ln w="5715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pic>
            <p:nvPicPr>
              <p:cNvPr id="12" name="Picture 37" descr="DOE Color 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4" y="221"/>
                <a:ext cx="654" cy="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41" name="Title 1"/>
          <p:cNvSpPr txBox="1">
            <a:spLocks/>
          </p:cNvSpPr>
          <p:nvPr/>
        </p:nvSpPr>
        <p:spPr>
          <a:xfrm>
            <a:off x="1828800" y="381000"/>
            <a:ext cx="5486400" cy="1036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0975" y="6324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10/9/2014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6321425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4630" y="259"/>
              <a:ext cx="852" cy="604"/>
              <a:chOff x="2004" y="1224"/>
              <a:chExt cx="1836" cy="1076"/>
            </a:xfrm>
          </p:grpSpPr>
          <p:graphicFrame>
            <p:nvGraphicFramePr>
              <p:cNvPr id="15" name="Object 7"/>
              <p:cNvGraphicFramePr>
                <a:graphicFrameLocks noChangeAspect="1"/>
              </p:cNvGraphicFramePr>
              <p:nvPr/>
            </p:nvGraphicFramePr>
            <p:xfrm>
              <a:off x="2004" y="1388"/>
              <a:ext cx="1526" cy="5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2" imgW="2706840" imgH="982080" progId="">
                      <p:embed/>
                    </p:oleObj>
                  </mc:Choice>
                  <mc:Fallback>
                    <p:oleObj name="CorelDRAW" r:id="rId2" imgW="2706840" imgH="982080" progId="">
                      <p:embed/>
                      <p:pic>
                        <p:nvPicPr>
                          <p:cNvPr id="0" name="Picture 4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4" y="1388"/>
                            <a:ext cx="1526" cy="5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6" name="Group 8"/>
              <p:cNvGrpSpPr>
                <a:grpSpLocks/>
              </p:cNvGrpSpPr>
              <p:nvPr/>
            </p:nvGrpSpPr>
            <p:grpSpPr bwMode="auto">
              <a:xfrm>
                <a:off x="3355" y="1224"/>
                <a:ext cx="387" cy="388"/>
                <a:chOff x="912" y="1152"/>
                <a:chExt cx="877" cy="877"/>
              </a:xfrm>
            </p:grpSpPr>
            <p:sp>
              <p:nvSpPr>
                <p:cNvPr id="20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12" y="1152"/>
                  <a:ext cx="877" cy="8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10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Freeform 16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Oval 18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Oval 19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noFill/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Freeform 20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Freeform 21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22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Freeform 23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Freeform 24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Freeform 25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26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Freeform 27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Freeform 28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Freeform 29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" name="Freeform 30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" name="Freeform 31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7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67" y="1634"/>
                <a:ext cx="1309" cy="5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outerShdw dist="45791" dir="3378596" algn="ctr" rotWithShape="0">
                        <a:srgbClr val="FF000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HSS</a:t>
                </a:r>
              </a:p>
            </p:txBody>
          </p:sp>
          <p:sp>
            <p:nvSpPr>
              <p:cNvPr id="18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1" y="2218"/>
                <a:ext cx="1439" cy="8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000" b="1" kern="10" spc="20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Office of Health, Safety and Security</a:t>
                </a:r>
              </a:p>
            </p:txBody>
          </p:sp>
          <p:graphicFrame>
            <p:nvGraphicFramePr>
              <p:cNvPr id="19" name="Object 34"/>
              <p:cNvGraphicFramePr>
                <a:graphicFrameLocks noChangeAspect="1"/>
              </p:cNvGraphicFramePr>
              <p:nvPr/>
            </p:nvGraphicFramePr>
            <p:xfrm>
              <a:off x="2254" y="1532"/>
              <a:ext cx="647" cy="3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4" imgW="1147320" imgH="569880" progId="">
                      <p:embed/>
                    </p:oleObj>
                  </mc:Choice>
                  <mc:Fallback>
                    <p:oleObj name="CorelDRAW" r:id="rId4" imgW="1147320" imgH="569880" progId="">
                      <p:embed/>
                      <p:pic>
                        <p:nvPicPr>
                          <p:cNvPr id="0" name="Picture 4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4" y="1532"/>
                            <a:ext cx="647" cy="3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144" y="144"/>
              <a:ext cx="5472" cy="4032"/>
              <a:chOff x="144" y="144"/>
              <a:chExt cx="5472" cy="4032"/>
            </a:xfrm>
          </p:grpSpPr>
          <p:sp>
            <p:nvSpPr>
              <p:cNvPr id="13" name="Rectangle 3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5472" cy="4032"/>
              </a:xfrm>
              <a:prstGeom prst="rect">
                <a:avLst/>
              </a:prstGeom>
              <a:noFill/>
              <a:ln w="5715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pic>
            <p:nvPicPr>
              <p:cNvPr id="14" name="Picture 37" descr="DOE Color 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4" y="221"/>
                <a:ext cx="654" cy="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43" name="Title 1"/>
          <p:cNvSpPr txBox="1">
            <a:spLocks/>
          </p:cNvSpPr>
          <p:nvPr/>
        </p:nvSpPr>
        <p:spPr>
          <a:xfrm>
            <a:off x="1828800" y="381000"/>
            <a:ext cx="5486400" cy="1036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05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10/9/2014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4630" y="259"/>
              <a:ext cx="852" cy="604"/>
              <a:chOff x="2004" y="1224"/>
              <a:chExt cx="1836" cy="1076"/>
            </a:xfrm>
          </p:grpSpPr>
          <p:graphicFrame>
            <p:nvGraphicFramePr>
              <p:cNvPr id="11" name="Object 7"/>
              <p:cNvGraphicFramePr>
                <a:graphicFrameLocks noChangeAspect="1"/>
              </p:cNvGraphicFramePr>
              <p:nvPr/>
            </p:nvGraphicFramePr>
            <p:xfrm>
              <a:off x="2004" y="1388"/>
              <a:ext cx="1526" cy="5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2" imgW="2706840" imgH="982080" progId="">
                      <p:embed/>
                    </p:oleObj>
                  </mc:Choice>
                  <mc:Fallback>
                    <p:oleObj name="CorelDRAW" r:id="rId2" imgW="2706840" imgH="982080" progId="">
                      <p:embed/>
                      <p:pic>
                        <p:nvPicPr>
                          <p:cNvPr id="0" name="Picture 4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4" y="1388"/>
                            <a:ext cx="1526" cy="5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2" name="Group 8"/>
              <p:cNvGrpSpPr>
                <a:grpSpLocks/>
              </p:cNvGrpSpPr>
              <p:nvPr/>
            </p:nvGrpSpPr>
            <p:grpSpPr bwMode="auto">
              <a:xfrm>
                <a:off x="3355" y="1224"/>
                <a:ext cx="387" cy="388"/>
                <a:chOff x="912" y="1152"/>
                <a:chExt cx="877" cy="877"/>
              </a:xfrm>
            </p:grpSpPr>
            <p:sp>
              <p:nvSpPr>
                <p:cNvPr id="16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12" y="1152"/>
                  <a:ext cx="877" cy="8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" name="Freeform 10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" name="Freeform 11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Freeform 12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Freeform 13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14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Freeform 15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Freeform 16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Freeform 17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Oval 18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Oval 19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noFill/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Freeform 20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Freeform 21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Freeform 22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Freeform 23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Freeform 24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Freeform 25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26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Freeform 27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Freeform 28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Freeform 29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30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Freeform 31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3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67" y="1634"/>
                <a:ext cx="1309" cy="5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outerShdw dist="45791" dir="3378596" algn="ctr" rotWithShape="0">
                        <a:srgbClr val="FF000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HSS</a:t>
                </a:r>
              </a:p>
            </p:txBody>
          </p:sp>
          <p:sp>
            <p:nvSpPr>
              <p:cNvPr id="14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1" y="2218"/>
                <a:ext cx="1439" cy="8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000" b="1" kern="10" spc="20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Office of Health, Safety and Security</a:t>
                </a:r>
              </a:p>
            </p:txBody>
          </p:sp>
          <p:graphicFrame>
            <p:nvGraphicFramePr>
              <p:cNvPr id="15" name="Object 34"/>
              <p:cNvGraphicFramePr>
                <a:graphicFrameLocks noChangeAspect="1"/>
              </p:cNvGraphicFramePr>
              <p:nvPr/>
            </p:nvGraphicFramePr>
            <p:xfrm>
              <a:off x="2254" y="1532"/>
              <a:ext cx="647" cy="3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4" imgW="1147320" imgH="569880" progId="">
                      <p:embed/>
                    </p:oleObj>
                  </mc:Choice>
                  <mc:Fallback>
                    <p:oleObj name="CorelDRAW" r:id="rId4" imgW="1147320" imgH="569880" progId="">
                      <p:embed/>
                      <p:pic>
                        <p:nvPicPr>
                          <p:cNvPr id="0" name="Picture 4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4" y="1532"/>
                            <a:ext cx="647" cy="3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144" y="144"/>
              <a:ext cx="5472" cy="4032"/>
              <a:chOff x="144" y="144"/>
              <a:chExt cx="5472" cy="4032"/>
            </a:xfrm>
          </p:grpSpPr>
          <p:sp>
            <p:nvSpPr>
              <p:cNvPr id="9" name="Rectangle 3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5472" cy="4032"/>
              </a:xfrm>
              <a:prstGeom prst="rect">
                <a:avLst/>
              </a:prstGeom>
              <a:noFill/>
              <a:ln w="5715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pic>
            <p:nvPicPr>
              <p:cNvPr id="10" name="Picture 37" descr="DOE Color 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4" y="221"/>
                <a:ext cx="654" cy="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0025" y="6324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10/9/2014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grpSp>
          <p:nvGrpSpPr>
            <p:cNvPr id="6" name="Group 6"/>
            <p:cNvGrpSpPr>
              <a:grpSpLocks/>
            </p:cNvGrpSpPr>
            <p:nvPr userDrawn="1"/>
          </p:nvGrpSpPr>
          <p:grpSpPr bwMode="auto">
            <a:xfrm>
              <a:off x="4630" y="259"/>
              <a:ext cx="852" cy="604"/>
              <a:chOff x="2004" y="1224"/>
              <a:chExt cx="1836" cy="1076"/>
            </a:xfrm>
          </p:grpSpPr>
          <p:graphicFrame>
            <p:nvGraphicFramePr>
              <p:cNvPr id="10" name="Object 7"/>
              <p:cNvGraphicFramePr>
                <a:graphicFrameLocks noChangeAspect="1"/>
              </p:cNvGraphicFramePr>
              <p:nvPr/>
            </p:nvGraphicFramePr>
            <p:xfrm>
              <a:off x="2004" y="1388"/>
              <a:ext cx="1526" cy="5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2" imgW="2706840" imgH="982080" progId="">
                      <p:embed/>
                    </p:oleObj>
                  </mc:Choice>
                  <mc:Fallback>
                    <p:oleObj name="CorelDRAW" r:id="rId2" imgW="2706840" imgH="982080" progId="">
                      <p:embed/>
                      <p:pic>
                        <p:nvPicPr>
                          <p:cNvPr id="0" name="Picture 4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4" y="1388"/>
                            <a:ext cx="1526" cy="5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" name="Group 8"/>
              <p:cNvGrpSpPr>
                <a:grpSpLocks/>
              </p:cNvGrpSpPr>
              <p:nvPr/>
            </p:nvGrpSpPr>
            <p:grpSpPr bwMode="auto">
              <a:xfrm>
                <a:off x="3355" y="1224"/>
                <a:ext cx="387" cy="388"/>
                <a:chOff x="912" y="1152"/>
                <a:chExt cx="877" cy="877"/>
              </a:xfrm>
            </p:grpSpPr>
            <p:sp>
              <p:nvSpPr>
                <p:cNvPr id="15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12" y="1152"/>
                  <a:ext cx="877" cy="8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" name="Freeform 10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" name="Freeform 11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" name="Freeform 12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Freeform 13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Freeform 14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15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Freeform 16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Freeform 17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Oval 18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Oval 19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noFill/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Freeform 20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Freeform 21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Freeform 22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Freeform 23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Freeform 24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Freeform 25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Freeform 26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27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Freeform 28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Freeform 29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Freeform 30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31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2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67" y="1634"/>
                <a:ext cx="1309" cy="5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outerShdw dist="45791" dir="3378596" algn="ctr" rotWithShape="0">
                        <a:srgbClr val="FF000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HSS</a:t>
                </a:r>
              </a:p>
            </p:txBody>
          </p:sp>
          <p:sp>
            <p:nvSpPr>
              <p:cNvPr id="13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1" y="2218"/>
                <a:ext cx="1439" cy="8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000" b="1" kern="10" spc="20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Office of Health, Safety and Security</a:t>
                </a:r>
              </a:p>
            </p:txBody>
          </p:sp>
          <p:graphicFrame>
            <p:nvGraphicFramePr>
              <p:cNvPr id="14" name="Object 34"/>
              <p:cNvGraphicFramePr>
                <a:graphicFrameLocks noChangeAspect="1"/>
              </p:cNvGraphicFramePr>
              <p:nvPr/>
            </p:nvGraphicFramePr>
            <p:xfrm>
              <a:off x="2254" y="1532"/>
              <a:ext cx="647" cy="3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4" imgW="1147320" imgH="569880" progId="">
                      <p:embed/>
                    </p:oleObj>
                  </mc:Choice>
                  <mc:Fallback>
                    <p:oleObj name="CorelDRAW" r:id="rId4" imgW="1147320" imgH="569880" progId="">
                      <p:embed/>
                      <p:pic>
                        <p:nvPicPr>
                          <p:cNvPr id="0" name="Picture 4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4" y="1532"/>
                            <a:ext cx="647" cy="3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" name="Group 35"/>
            <p:cNvGrpSpPr>
              <a:grpSpLocks/>
            </p:cNvGrpSpPr>
            <p:nvPr userDrawn="1"/>
          </p:nvGrpSpPr>
          <p:grpSpPr bwMode="auto">
            <a:xfrm>
              <a:off x="144" y="144"/>
              <a:ext cx="5472" cy="4032"/>
              <a:chOff x="144" y="144"/>
              <a:chExt cx="5472" cy="4032"/>
            </a:xfrm>
          </p:grpSpPr>
          <p:sp>
            <p:nvSpPr>
              <p:cNvPr id="8" name="Rectangle 3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5472" cy="4032"/>
              </a:xfrm>
              <a:prstGeom prst="rect">
                <a:avLst/>
              </a:prstGeom>
              <a:noFill/>
              <a:ln w="5715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pic>
            <p:nvPicPr>
              <p:cNvPr id="9" name="Picture 37" descr="DOE Color 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4" y="221"/>
                <a:ext cx="654" cy="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0975" y="6324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10/9/2014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4630" y="259"/>
              <a:ext cx="852" cy="604"/>
              <a:chOff x="2004" y="1224"/>
              <a:chExt cx="1836" cy="1076"/>
            </a:xfrm>
          </p:grpSpPr>
          <p:graphicFrame>
            <p:nvGraphicFramePr>
              <p:cNvPr id="13" name="Object 7"/>
              <p:cNvGraphicFramePr>
                <a:graphicFrameLocks noChangeAspect="1"/>
              </p:cNvGraphicFramePr>
              <p:nvPr/>
            </p:nvGraphicFramePr>
            <p:xfrm>
              <a:off x="2004" y="1388"/>
              <a:ext cx="1526" cy="5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2" imgW="2706840" imgH="982080" progId="">
                      <p:embed/>
                    </p:oleObj>
                  </mc:Choice>
                  <mc:Fallback>
                    <p:oleObj name="CorelDRAW" r:id="rId2" imgW="2706840" imgH="982080" progId="">
                      <p:embed/>
                      <p:pic>
                        <p:nvPicPr>
                          <p:cNvPr id="0" name="Picture 4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4" y="1388"/>
                            <a:ext cx="1526" cy="5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" name="Group 8"/>
              <p:cNvGrpSpPr>
                <a:grpSpLocks/>
              </p:cNvGrpSpPr>
              <p:nvPr/>
            </p:nvGrpSpPr>
            <p:grpSpPr bwMode="auto">
              <a:xfrm>
                <a:off x="3355" y="1224"/>
                <a:ext cx="387" cy="388"/>
                <a:chOff x="912" y="1152"/>
                <a:chExt cx="877" cy="877"/>
              </a:xfrm>
            </p:grpSpPr>
            <p:sp>
              <p:nvSpPr>
                <p:cNvPr id="18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12" y="1152"/>
                  <a:ext cx="877" cy="8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Freeform 10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Freeform 11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12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Freeform 13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Freeform 14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Freeform 15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Freeform 16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Freeform 17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Oval 18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Oval 19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noFill/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Freeform 20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Freeform 21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Freeform 22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Freeform 23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24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Freeform 25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Freeform 29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67" y="1634"/>
                <a:ext cx="1309" cy="5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outerShdw dist="45791" dir="3378596" algn="ctr" rotWithShape="0">
                        <a:srgbClr val="FF000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HSS</a:t>
                </a:r>
              </a:p>
            </p:txBody>
          </p:sp>
          <p:sp>
            <p:nvSpPr>
              <p:cNvPr id="16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1" y="2218"/>
                <a:ext cx="1439" cy="8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000" b="1" kern="10" spc="20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Office of Health, Safety and Security</a:t>
                </a:r>
              </a:p>
            </p:txBody>
          </p:sp>
          <p:graphicFrame>
            <p:nvGraphicFramePr>
              <p:cNvPr id="17" name="Object 34"/>
              <p:cNvGraphicFramePr>
                <a:graphicFrameLocks noChangeAspect="1"/>
              </p:cNvGraphicFramePr>
              <p:nvPr/>
            </p:nvGraphicFramePr>
            <p:xfrm>
              <a:off x="2254" y="1532"/>
              <a:ext cx="647" cy="3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4" imgW="1147320" imgH="569880" progId="">
                      <p:embed/>
                    </p:oleObj>
                  </mc:Choice>
                  <mc:Fallback>
                    <p:oleObj name="CorelDRAW" r:id="rId4" imgW="1147320" imgH="569880" progId="">
                      <p:embed/>
                      <p:pic>
                        <p:nvPicPr>
                          <p:cNvPr id="0" name="Picture 4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4" y="1532"/>
                            <a:ext cx="647" cy="3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144" y="144"/>
              <a:ext cx="5472" cy="4032"/>
              <a:chOff x="144" y="144"/>
              <a:chExt cx="5472" cy="4032"/>
            </a:xfrm>
          </p:grpSpPr>
          <p:sp>
            <p:nvSpPr>
              <p:cNvPr id="11" name="Rectangle 3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5472" cy="4032"/>
              </a:xfrm>
              <a:prstGeom prst="rect">
                <a:avLst/>
              </a:prstGeom>
              <a:noFill/>
              <a:ln w="5715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pic>
            <p:nvPicPr>
              <p:cNvPr id="12" name="Picture 37" descr="DOE Color 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4" y="221"/>
                <a:ext cx="654" cy="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0025" y="6324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10/9/2014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228600" y="228600"/>
            <a:ext cx="8686800" cy="6400800"/>
            <a:chOff x="144" y="144"/>
            <a:chExt cx="5472" cy="4032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4630" y="259"/>
              <a:ext cx="852" cy="604"/>
              <a:chOff x="2004" y="1224"/>
              <a:chExt cx="1836" cy="1076"/>
            </a:xfrm>
          </p:grpSpPr>
          <p:graphicFrame>
            <p:nvGraphicFramePr>
              <p:cNvPr id="13" name="Object 7"/>
              <p:cNvGraphicFramePr>
                <a:graphicFrameLocks noChangeAspect="1"/>
              </p:cNvGraphicFramePr>
              <p:nvPr/>
            </p:nvGraphicFramePr>
            <p:xfrm>
              <a:off x="2004" y="1388"/>
              <a:ext cx="1526" cy="5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2" imgW="2706840" imgH="982080" progId="">
                      <p:embed/>
                    </p:oleObj>
                  </mc:Choice>
                  <mc:Fallback>
                    <p:oleObj name="CorelDRAW" r:id="rId2" imgW="2706840" imgH="982080" progId="">
                      <p:embed/>
                      <p:pic>
                        <p:nvPicPr>
                          <p:cNvPr id="0" name="Picture 4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4" y="1388"/>
                            <a:ext cx="1526" cy="5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" name="Group 8"/>
              <p:cNvGrpSpPr>
                <a:grpSpLocks/>
              </p:cNvGrpSpPr>
              <p:nvPr/>
            </p:nvGrpSpPr>
            <p:grpSpPr bwMode="auto">
              <a:xfrm>
                <a:off x="3355" y="1224"/>
                <a:ext cx="387" cy="388"/>
                <a:chOff x="912" y="1152"/>
                <a:chExt cx="877" cy="877"/>
              </a:xfrm>
            </p:grpSpPr>
            <p:sp>
              <p:nvSpPr>
                <p:cNvPr id="18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12" y="1152"/>
                  <a:ext cx="877" cy="8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Freeform 10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Freeform 11"/>
                <p:cNvSpPr>
                  <a:spLocks/>
                </p:cNvSpPr>
                <p:nvPr/>
              </p:nvSpPr>
              <p:spPr bwMode="auto">
                <a:xfrm>
                  <a:off x="1031" y="1273"/>
                  <a:ext cx="651" cy="63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4" y="82"/>
                    </a:cxn>
                    <a:cxn ang="0">
                      <a:pos x="8" y="96"/>
                    </a:cxn>
                    <a:cxn ang="0">
                      <a:pos x="16" y="106"/>
                    </a:cxn>
                    <a:cxn ang="0">
                      <a:pos x="32" y="124"/>
                    </a:cxn>
                    <a:cxn ang="0">
                      <a:pos x="60" y="159"/>
                    </a:cxn>
                    <a:cxn ang="0">
                      <a:pos x="109" y="214"/>
                    </a:cxn>
                    <a:cxn ang="0">
                      <a:pos x="168" y="267"/>
                    </a:cxn>
                    <a:cxn ang="0">
                      <a:pos x="241" y="321"/>
                    </a:cxn>
                    <a:cxn ang="0">
                      <a:pos x="285" y="347"/>
                    </a:cxn>
                    <a:cxn ang="0">
                      <a:pos x="321" y="361"/>
                    </a:cxn>
                    <a:cxn ang="0">
                      <a:pos x="337" y="363"/>
                    </a:cxn>
                    <a:cxn ang="0">
                      <a:pos x="348" y="362"/>
                    </a:cxn>
                    <a:cxn ang="0">
                      <a:pos x="356" y="359"/>
                    </a:cxn>
                    <a:cxn ang="0">
                      <a:pos x="366" y="351"/>
                    </a:cxn>
                    <a:cxn ang="0">
                      <a:pos x="370" y="340"/>
                    </a:cxn>
                    <a:cxn ang="0">
                      <a:pos x="370" y="324"/>
                    </a:cxn>
                    <a:cxn ang="0">
                      <a:pos x="359" y="291"/>
                    </a:cxn>
                    <a:cxn ang="0">
                      <a:pos x="339" y="253"/>
                    </a:cxn>
                    <a:cxn ang="0">
                      <a:pos x="305" y="203"/>
                    </a:cxn>
                    <a:cxn ang="0">
                      <a:pos x="245" y="137"/>
                    </a:cxn>
                    <a:cxn ang="0">
                      <a:pos x="188" y="85"/>
                    </a:cxn>
                    <a:cxn ang="0">
                      <a:pos x="124" y="38"/>
                    </a:cxn>
                    <a:cxn ang="0">
                      <a:pos x="81" y="14"/>
                    </a:cxn>
                    <a:cxn ang="0">
                      <a:pos x="53" y="4"/>
                    </a:cxn>
                    <a:cxn ang="0">
                      <a:pos x="34" y="0"/>
                    </a:cxn>
                    <a:cxn ang="0">
                      <a:pos x="21" y="1"/>
                    </a:cxn>
                    <a:cxn ang="0">
                      <a:pos x="9" y="6"/>
                    </a:cxn>
                    <a:cxn ang="0">
                      <a:pos x="2" y="14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1" y="22"/>
                    </a:cxn>
                    <a:cxn ang="0">
                      <a:pos x="5" y="13"/>
                    </a:cxn>
                    <a:cxn ang="0">
                      <a:pos x="14" y="5"/>
                    </a:cxn>
                    <a:cxn ang="0">
                      <a:pos x="26" y="2"/>
                    </a:cxn>
                    <a:cxn ang="0">
                      <a:pos x="39" y="3"/>
                    </a:cxn>
                    <a:cxn ang="0">
                      <a:pos x="54" y="7"/>
                    </a:cxn>
                    <a:cxn ang="0">
                      <a:pos x="94" y="25"/>
                    </a:cxn>
                    <a:cxn ang="0">
                      <a:pos x="148" y="60"/>
                    </a:cxn>
                    <a:cxn ang="0">
                      <a:pos x="213" y="112"/>
                    </a:cxn>
                    <a:cxn ang="0">
                      <a:pos x="254" y="153"/>
                    </a:cxn>
                    <a:cxn ang="0">
                      <a:pos x="305" y="210"/>
                    </a:cxn>
                    <a:cxn ang="0">
                      <a:pos x="341" y="267"/>
                    </a:cxn>
                    <a:cxn ang="0">
                      <a:pos x="362" y="314"/>
                    </a:cxn>
                    <a:cxn ang="0">
                      <a:pos x="364" y="329"/>
                    </a:cxn>
                    <a:cxn ang="0">
                      <a:pos x="363" y="341"/>
                    </a:cxn>
                    <a:cxn ang="0">
                      <a:pos x="358" y="349"/>
                    </a:cxn>
                    <a:cxn ang="0">
                      <a:pos x="345" y="355"/>
                    </a:cxn>
                    <a:cxn ang="0">
                      <a:pos x="331" y="354"/>
                    </a:cxn>
                    <a:cxn ang="0">
                      <a:pos x="305" y="347"/>
                    </a:cxn>
                    <a:cxn ang="0">
                      <a:pos x="258" y="320"/>
                    </a:cxn>
                    <a:cxn ang="0">
                      <a:pos x="213" y="287"/>
                    </a:cxn>
                    <a:cxn ang="0">
                      <a:pos x="139" y="223"/>
                    </a:cxn>
                    <a:cxn ang="0">
                      <a:pos x="77" y="156"/>
                    </a:cxn>
                    <a:cxn ang="0">
                      <a:pos x="35" y="100"/>
                    </a:cxn>
                    <a:cxn ang="0">
                      <a:pos x="30" y="83"/>
                    </a:cxn>
                    <a:cxn ang="0">
                      <a:pos x="20" y="71"/>
                    </a:cxn>
                    <a:cxn ang="0">
                      <a:pos x="10" y="70"/>
                    </a:cxn>
                  </a:cxnLst>
                  <a:rect l="0" t="0" r="r" b="b"/>
                  <a:pathLst>
                    <a:path w="371" h="363">
                      <a:moveTo>
                        <a:pt x="10" y="70"/>
                      </a:moveTo>
                      <a:lnTo>
                        <a:pt x="7" y="71"/>
                      </a:lnTo>
                      <a:lnTo>
                        <a:pt x="4" y="76"/>
                      </a:lnTo>
                      <a:lnTo>
                        <a:pt x="4" y="82"/>
                      </a:lnTo>
                      <a:lnTo>
                        <a:pt x="5" y="89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21" y="109"/>
                      </a:lnTo>
                      <a:lnTo>
                        <a:pt x="32" y="124"/>
                      </a:lnTo>
                      <a:lnTo>
                        <a:pt x="43" y="139"/>
                      </a:lnTo>
                      <a:lnTo>
                        <a:pt x="60" y="159"/>
                      </a:lnTo>
                      <a:lnTo>
                        <a:pt x="85" y="188"/>
                      </a:lnTo>
                      <a:lnTo>
                        <a:pt x="109" y="214"/>
                      </a:lnTo>
                      <a:lnTo>
                        <a:pt x="135" y="238"/>
                      </a:lnTo>
                      <a:lnTo>
                        <a:pt x="168" y="267"/>
                      </a:lnTo>
                      <a:lnTo>
                        <a:pt x="199" y="293"/>
                      </a:lnTo>
                      <a:lnTo>
                        <a:pt x="241" y="321"/>
                      </a:lnTo>
                      <a:lnTo>
                        <a:pt x="266" y="336"/>
                      </a:lnTo>
                      <a:lnTo>
                        <a:pt x="285" y="347"/>
                      </a:lnTo>
                      <a:lnTo>
                        <a:pt x="305" y="355"/>
                      </a:lnTo>
                      <a:lnTo>
                        <a:pt x="321" y="361"/>
                      </a:lnTo>
                      <a:lnTo>
                        <a:pt x="330" y="362"/>
                      </a:lnTo>
                      <a:lnTo>
                        <a:pt x="337" y="363"/>
                      </a:lnTo>
                      <a:lnTo>
                        <a:pt x="342" y="363"/>
                      </a:lnTo>
                      <a:lnTo>
                        <a:pt x="348" y="362"/>
                      </a:lnTo>
                      <a:lnTo>
                        <a:pt x="352" y="361"/>
                      </a:lnTo>
                      <a:lnTo>
                        <a:pt x="356" y="359"/>
                      </a:lnTo>
                      <a:lnTo>
                        <a:pt x="362" y="355"/>
                      </a:lnTo>
                      <a:lnTo>
                        <a:pt x="366" y="351"/>
                      </a:lnTo>
                      <a:lnTo>
                        <a:pt x="369" y="346"/>
                      </a:lnTo>
                      <a:lnTo>
                        <a:pt x="370" y="340"/>
                      </a:lnTo>
                      <a:lnTo>
                        <a:pt x="371" y="334"/>
                      </a:lnTo>
                      <a:lnTo>
                        <a:pt x="370" y="324"/>
                      </a:lnTo>
                      <a:lnTo>
                        <a:pt x="367" y="311"/>
                      </a:lnTo>
                      <a:lnTo>
                        <a:pt x="359" y="291"/>
                      </a:lnTo>
                      <a:lnTo>
                        <a:pt x="349" y="270"/>
                      </a:lnTo>
                      <a:lnTo>
                        <a:pt x="339" y="253"/>
                      </a:lnTo>
                      <a:lnTo>
                        <a:pt x="323" y="227"/>
                      </a:lnTo>
                      <a:lnTo>
                        <a:pt x="305" y="203"/>
                      </a:lnTo>
                      <a:lnTo>
                        <a:pt x="276" y="170"/>
                      </a:lnTo>
                      <a:lnTo>
                        <a:pt x="245" y="137"/>
                      </a:lnTo>
                      <a:lnTo>
                        <a:pt x="218" y="111"/>
                      </a:lnTo>
                      <a:lnTo>
                        <a:pt x="188" y="85"/>
                      </a:lnTo>
                      <a:lnTo>
                        <a:pt x="153" y="59"/>
                      </a:lnTo>
                      <a:lnTo>
                        <a:pt x="124" y="38"/>
                      </a:lnTo>
                      <a:lnTo>
                        <a:pt x="93" y="20"/>
                      </a:lnTo>
                      <a:lnTo>
                        <a:pt x="81" y="14"/>
                      </a:lnTo>
                      <a:lnTo>
                        <a:pt x="68" y="9"/>
                      </a:lnTo>
                      <a:lnTo>
                        <a:pt x="53" y="4"/>
                      </a:lnTo>
                      <a:lnTo>
                        <a:pt x="43" y="1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40"/>
                      </a:lnTo>
                      <a:lnTo>
                        <a:pt x="1" y="31"/>
                      </a:lnTo>
                      <a:lnTo>
                        <a:pt x="1" y="26"/>
                      </a:lnTo>
                      <a:lnTo>
                        <a:pt x="1" y="22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1" y="2"/>
                      </a:lnTo>
                      <a:lnTo>
                        <a:pt x="39" y="3"/>
                      </a:lnTo>
                      <a:lnTo>
                        <a:pt x="44" y="4"/>
                      </a:lnTo>
                      <a:lnTo>
                        <a:pt x="54" y="7"/>
                      </a:lnTo>
                      <a:lnTo>
                        <a:pt x="73" y="15"/>
                      </a:lnTo>
                      <a:lnTo>
                        <a:pt x="94" y="25"/>
                      </a:lnTo>
                      <a:lnTo>
                        <a:pt x="116" y="39"/>
                      </a:lnTo>
                      <a:lnTo>
                        <a:pt x="148" y="60"/>
                      </a:lnTo>
                      <a:lnTo>
                        <a:pt x="184" y="88"/>
                      </a:lnTo>
                      <a:lnTo>
                        <a:pt x="213" y="112"/>
                      </a:lnTo>
                      <a:lnTo>
                        <a:pt x="234" y="132"/>
                      </a:lnTo>
                      <a:lnTo>
                        <a:pt x="254" y="153"/>
                      </a:lnTo>
                      <a:lnTo>
                        <a:pt x="279" y="180"/>
                      </a:lnTo>
                      <a:lnTo>
                        <a:pt x="305" y="210"/>
                      </a:lnTo>
                      <a:lnTo>
                        <a:pt x="323" y="236"/>
                      </a:lnTo>
                      <a:lnTo>
                        <a:pt x="341" y="267"/>
                      </a:lnTo>
                      <a:lnTo>
                        <a:pt x="355" y="295"/>
                      </a:lnTo>
                      <a:lnTo>
                        <a:pt x="362" y="314"/>
                      </a:lnTo>
                      <a:lnTo>
                        <a:pt x="363" y="321"/>
                      </a:lnTo>
                      <a:lnTo>
                        <a:pt x="364" y="329"/>
                      </a:lnTo>
                      <a:lnTo>
                        <a:pt x="364" y="335"/>
                      </a:lnTo>
                      <a:lnTo>
                        <a:pt x="363" y="341"/>
                      </a:lnTo>
                      <a:lnTo>
                        <a:pt x="361" y="345"/>
                      </a:lnTo>
                      <a:lnTo>
                        <a:pt x="358" y="349"/>
                      </a:lnTo>
                      <a:lnTo>
                        <a:pt x="351" y="353"/>
                      </a:lnTo>
                      <a:lnTo>
                        <a:pt x="345" y="355"/>
                      </a:lnTo>
                      <a:lnTo>
                        <a:pt x="339" y="355"/>
                      </a:lnTo>
                      <a:lnTo>
                        <a:pt x="331" y="354"/>
                      </a:lnTo>
                      <a:lnTo>
                        <a:pt x="322" y="352"/>
                      </a:lnTo>
                      <a:lnTo>
                        <a:pt x="305" y="347"/>
                      </a:lnTo>
                      <a:lnTo>
                        <a:pt x="278" y="333"/>
                      </a:lnTo>
                      <a:lnTo>
                        <a:pt x="258" y="320"/>
                      </a:lnTo>
                      <a:lnTo>
                        <a:pt x="240" y="307"/>
                      </a:lnTo>
                      <a:lnTo>
                        <a:pt x="213" y="287"/>
                      </a:lnTo>
                      <a:lnTo>
                        <a:pt x="168" y="250"/>
                      </a:lnTo>
                      <a:lnTo>
                        <a:pt x="139" y="223"/>
                      </a:lnTo>
                      <a:lnTo>
                        <a:pt x="113" y="198"/>
                      </a:lnTo>
                      <a:lnTo>
                        <a:pt x="77" y="156"/>
                      </a:lnTo>
                      <a:lnTo>
                        <a:pt x="47" y="119"/>
                      </a:lnTo>
                      <a:lnTo>
                        <a:pt x="35" y="100"/>
                      </a:lnTo>
                      <a:lnTo>
                        <a:pt x="34" y="91"/>
                      </a:lnTo>
                      <a:lnTo>
                        <a:pt x="30" y="83"/>
                      </a:lnTo>
                      <a:lnTo>
                        <a:pt x="26" y="76"/>
                      </a:lnTo>
                      <a:lnTo>
                        <a:pt x="20" y="71"/>
                      </a:lnTo>
                      <a:lnTo>
                        <a:pt x="15" y="69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12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Freeform 13"/>
                <p:cNvSpPr>
                  <a:spLocks/>
                </p:cNvSpPr>
                <p:nvPr/>
              </p:nvSpPr>
              <p:spPr bwMode="auto">
                <a:xfrm>
                  <a:off x="1221" y="1154"/>
                  <a:ext cx="265" cy="873"/>
                </a:xfrm>
                <a:custGeom>
                  <a:avLst/>
                  <a:gdLst/>
                  <a:ahLst/>
                  <a:cxnLst>
                    <a:cxn ang="0">
                      <a:pos x="29" y="453"/>
                    </a:cxn>
                    <a:cxn ang="0">
                      <a:pos x="19" y="447"/>
                    </a:cxn>
                    <a:cxn ang="0">
                      <a:pos x="12" y="435"/>
                    </a:cxn>
                    <a:cxn ang="0">
                      <a:pos x="11" y="421"/>
                    </a:cxn>
                    <a:cxn ang="0">
                      <a:pos x="9" y="397"/>
                    </a:cxn>
                    <a:cxn ang="0">
                      <a:pos x="4" y="353"/>
                    </a:cxn>
                    <a:cxn ang="0">
                      <a:pos x="0" y="279"/>
                    </a:cxn>
                    <a:cxn ang="0">
                      <a:pos x="4" y="201"/>
                    </a:cxn>
                    <a:cxn ang="0">
                      <a:pos x="18" y="111"/>
                    </a:cxn>
                    <a:cxn ang="0">
                      <a:pos x="31" y="61"/>
                    </a:cxn>
                    <a:cxn ang="0">
                      <a:pos x="47" y="26"/>
                    </a:cxn>
                    <a:cxn ang="0">
                      <a:pos x="56" y="13"/>
                    </a:cxn>
                    <a:cxn ang="0">
                      <a:pos x="65" y="6"/>
                    </a:cxn>
                    <a:cxn ang="0">
                      <a:pos x="72" y="2"/>
                    </a:cxn>
                    <a:cxn ang="0">
                      <a:pos x="85" y="1"/>
                    </a:cxn>
                    <a:cxn ang="0">
                      <a:pos x="96" y="6"/>
                    </a:cxn>
                    <a:cxn ang="0">
                      <a:pos x="107" y="17"/>
                    </a:cxn>
                    <a:cxn ang="0">
                      <a:pos x="123" y="48"/>
                    </a:cxn>
                    <a:cxn ang="0">
                      <a:pos x="136" y="89"/>
                    </a:cxn>
                    <a:cxn ang="0">
                      <a:pos x="146" y="149"/>
                    </a:cxn>
                    <a:cxn ang="0">
                      <a:pos x="151" y="238"/>
                    </a:cxn>
                    <a:cxn ang="0">
                      <a:pos x="147" y="315"/>
                    </a:cxn>
                    <a:cxn ang="0">
                      <a:pos x="135" y="393"/>
                    </a:cxn>
                    <a:cxn ang="0">
                      <a:pos x="121" y="441"/>
                    </a:cxn>
                    <a:cxn ang="0">
                      <a:pos x="109" y="468"/>
                    </a:cxn>
                    <a:cxn ang="0">
                      <a:pos x="98" y="484"/>
                    </a:cxn>
                    <a:cxn ang="0">
                      <a:pos x="89" y="493"/>
                    </a:cxn>
                    <a:cxn ang="0">
                      <a:pos x="76" y="498"/>
                    </a:cxn>
                    <a:cxn ang="0">
                      <a:pos x="66" y="496"/>
                    </a:cxn>
                    <a:cxn ang="0">
                      <a:pos x="55" y="489"/>
                    </a:cxn>
                    <a:cxn ang="0">
                      <a:pos x="53" y="485"/>
                    </a:cxn>
                    <a:cxn ang="0">
                      <a:pos x="59" y="491"/>
                    </a:cxn>
                    <a:cxn ang="0">
                      <a:pos x="69" y="496"/>
                    </a:cxn>
                    <a:cxn ang="0">
                      <a:pos x="80" y="495"/>
                    </a:cxn>
                    <a:cxn ang="0">
                      <a:pos x="91" y="488"/>
                    </a:cxn>
                    <a:cxn ang="0">
                      <a:pos x="99" y="479"/>
                    </a:cxn>
                    <a:cxn ang="0">
                      <a:pos x="107" y="465"/>
                    </a:cxn>
                    <a:cxn ang="0">
                      <a:pos x="123" y="424"/>
                    </a:cxn>
                    <a:cxn ang="0">
                      <a:pos x="136" y="360"/>
                    </a:cxn>
                    <a:cxn ang="0">
                      <a:pos x="145" y="278"/>
                    </a:cxn>
                    <a:cxn ang="0">
                      <a:pos x="146" y="221"/>
                    </a:cxn>
                    <a:cxn ang="0">
                      <a:pos x="141" y="144"/>
                    </a:cxn>
                    <a:cxn ang="0">
                      <a:pos x="127" y="78"/>
                    </a:cxn>
                    <a:cxn ang="0">
                      <a:pos x="108" y="30"/>
                    </a:cxn>
                    <a:cxn ang="0">
                      <a:pos x="99" y="17"/>
                    </a:cxn>
                    <a:cxn ang="0">
                      <a:pos x="90" y="10"/>
                    </a:cxn>
                    <a:cxn ang="0">
                      <a:pos x="81" y="8"/>
                    </a:cxn>
                    <a:cxn ang="0">
                      <a:pos x="68" y="13"/>
                    </a:cxn>
                    <a:cxn ang="0">
                      <a:pos x="58" y="23"/>
                    </a:cxn>
                    <a:cxn ang="0">
                      <a:pos x="45" y="47"/>
                    </a:cxn>
                    <a:cxn ang="0">
                      <a:pos x="31" y="99"/>
                    </a:cxn>
                    <a:cxn ang="0">
                      <a:pos x="22" y="154"/>
                    </a:cxn>
                    <a:cxn ang="0">
                      <a:pos x="15" y="252"/>
                    </a:cxn>
                    <a:cxn ang="0">
                      <a:pos x="18" y="343"/>
                    </a:cxn>
                    <a:cxn ang="0">
                      <a:pos x="28" y="413"/>
                    </a:cxn>
                    <a:cxn ang="0">
                      <a:pos x="37" y="428"/>
                    </a:cxn>
                    <a:cxn ang="0">
                      <a:pos x="38" y="443"/>
                    </a:cxn>
                    <a:cxn ang="0">
                      <a:pos x="32" y="452"/>
                    </a:cxn>
                  </a:cxnLst>
                  <a:rect l="0" t="0" r="r" b="b"/>
                  <a:pathLst>
                    <a:path w="151" h="498">
                      <a:moveTo>
                        <a:pt x="32" y="452"/>
                      </a:moveTo>
                      <a:lnTo>
                        <a:pt x="29" y="453"/>
                      </a:lnTo>
                      <a:lnTo>
                        <a:pt x="23" y="451"/>
                      </a:lnTo>
                      <a:lnTo>
                        <a:pt x="19" y="447"/>
                      </a:lnTo>
                      <a:lnTo>
                        <a:pt x="15" y="442"/>
                      </a:lnTo>
                      <a:lnTo>
                        <a:pt x="12" y="435"/>
                      </a:lnTo>
                      <a:lnTo>
                        <a:pt x="10" y="428"/>
                      </a:lnTo>
                      <a:lnTo>
                        <a:pt x="11" y="421"/>
                      </a:lnTo>
                      <a:lnTo>
                        <a:pt x="12" y="416"/>
                      </a:lnTo>
                      <a:lnTo>
                        <a:pt x="9" y="397"/>
                      </a:lnTo>
                      <a:lnTo>
                        <a:pt x="7" y="379"/>
                      </a:lnTo>
                      <a:lnTo>
                        <a:pt x="4" y="353"/>
                      </a:lnTo>
                      <a:lnTo>
                        <a:pt x="2" y="314"/>
                      </a:lnTo>
                      <a:lnTo>
                        <a:pt x="0" y="279"/>
                      </a:lnTo>
                      <a:lnTo>
                        <a:pt x="1" y="245"/>
                      </a:lnTo>
                      <a:lnTo>
                        <a:pt x="4" y="201"/>
                      </a:lnTo>
                      <a:lnTo>
                        <a:pt x="8" y="160"/>
                      </a:lnTo>
                      <a:lnTo>
                        <a:pt x="18" y="111"/>
                      </a:lnTo>
                      <a:lnTo>
                        <a:pt x="25" y="83"/>
                      </a:lnTo>
                      <a:lnTo>
                        <a:pt x="31" y="61"/>
                      </a:lnTo>
                      <a:lnTo>
                        <a:pt x="39" y="41"/>
                      </a:lnTo>
                      <a:lnTo>
                        <a:pt x="47" y="26"/>
                      </a:lnTo>
                      <a:lnTo>
                        <a:pt x="52" y="18"/>
                      </a:lnTo>
                      <a:lnTo>
                        <a:pt x="56" y="13"/>
                      </a:lnTo>
                      <a:lnTo>
                        <a:pt x="60" y="9"/>
                      </a:lnTo>
                      <a:lnTo>
                        <a:pt x="65" y="6"/>
                      </a:lnTo>
                      <a:lnTo>
                        <a:pt x="68" y="4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5" y="1"/>
                      </a:lnTo>
                      <a:lnTo>
                        <a:pt x="91" y="3"/>
                      </a:lnTo>
                      <a:lnTo>
                        <a:pt x="96" y="6"/>
                      </a:lnTo>
                      <a:lnTo>
                        <a:pt x="101" y="10"/>
                      </a:lnTo>
                      <a:lnTo>
                        <a:pt x="107" y="17"/>
                      </a:lnTo>
                      <a:lnTo>
                        <a:pt x="114" y="29"/>
                      </a:lnTo>
                      <a:lnTo>
                        <a:pt x="123" y="48"/>
                      </a:lnTo>
                      <a:lnTo>
                        <a:pt x="131" y="70"/>
                      </a:lnTo>
                      <a:lnTo>
                        <a:pt x="136" y="89"/>
                      </a:lnTo>
                      <a:lnTo>
                        <a:pt x="142" y="119"/>
                      </a:lnTo>
                      <a:lnTo>
                        <a:pt x="146" y="149"/>
                      </a:lnTo>
                      <a:lnTo>
                        <a:pt x="149" y="193"/>
                      </a:lnTo>
                      <a:lnTo>
                        <a:pt x="151" y="238"/>
                      </a:lnTo>
                      <a:lnTo>
                        <a:pt x="150" y="275"/>
                      </a:lnTo>
                      <a:lnTo>
                        <a:pt x="147" y="315"/>
                      </a:lnTo>
                      <a:lnTo>
                        <a:pt x="141" y="358"/>
                      </a:lnTo>
                      <a:lnTo>
                        <a:pt x="135" y="393"/>
                      </a:lnTo>
                      <a:lnTo>
                        <a:pt x="125" y="428"/>
                      </a:lnTo>
                      <a:lnTo>
                        <a:pt x="121" y="441"/>
                      </a:lnTo>
                      <a:lnTo>
                        <a:pt x="116" y="453"/>
                      </a:lnTo>
                      <a:lnTo>
                        <a:pt x="109" y="468"/>
                      </a:lnTo>
                      <a:lnTo>
                        <a:pt x="104" y="477"/>
                      </a:lnTo>
                      <a:lnTo>
                        <a:pt x="98" y="484"/>
                      </a:lnTo>
                      <a:lnTo>
                        <a:pt x="93" y="489"/>
                      </a:lnTo>
                      <a:lnTo>
                        <a:pt x="89" y="493"/>
                      </a:lnTo>
                      <a:lnTo>
                        <a:pt x="84" y="496"/>
                      </a:lnTo>
                      <a:lnTo>
                        <a:pt x="76" y="498"/>
                      </a:lnTo>
                      <a:lnTo>
                        <a:pt x="71" y="497"/>
                      </a:lnTo>
                      <a:lnTo>
                        <a:pt x="66" y="496"/>
                      </a:lnTo>
                      <a:lnTo>
                        <a:pt x="60" y="494"/>
                      </a:lnTo>
                      <a:lnTo>
                        <a:pt x="55" y="489"/>
                      </a:lnTo>
                      <a:lnTo>
                        <a:pt x="47" y="479"/>
                      </a:lnTo>
                      <a:lnTo>
                        <a:pt x="53" y="485"/>
                      </a:lnTo>
                      <a:lnTo>
                        <a:pt x="57" y="489"/>
                      </a:lnTo>
                      <a:lnTo>
                        <a:pt x="59" y="491"/>
                      </a:lnTo>
                      <a:lnTo>
                        <a:pt x="64" y="494"/>
                      </a:lnTo>
                      <a:lnTo>
                        <a:pt x="69" y="496"/>
                      </a:lnTo>
                      <a:lnTo>
                        <a:pt x="75" y="496"/>
                      </a:lnTo>
                      <a:lnTo>
                        <a:pt x="80" y="495"/>
                      </a:lnTo>
                      <a:lnTo>
                        <a:pt x="86" y="492"/>
                      </a:lnTo>
                      <a:lnTo>
                        <a:pt x="91" y="488"/>
                      </a:lnTo>
                      <a:lnTo>
                        <a:pt x="95" y="484"/>
                      </a:lnTo>
                      <a:lnTo>
                        <a:pt x="99" y="479"/>
                      </a:lnTo>
                      <a:lnTo>
                        <a:pt x="103" y="474"/>
                      </a:lnTo>
                      <a:lnTo>
                        <a:pt x="107" y="465"/>
                      </a:lnTo>
                      <a:lnTo>
                        <a:pt x="115" y="446"/>
                      </a:lnTo>
                      <a:lnTo>
                        <a:pt x="123" y="424"/>
                      </a:lnTo>
                      <a:lnTo>
                        <a:pt x="129" y="399"/>
                      </a:lnTo>
                      <a:lnTo>
                        <a:pt x="136" y="360"/>
                      </a:lnTo>
                      <a:lnTo>
                        <a:pt x="142" y="316"/>
                      </a:lnTo>
                      <a:lnTo>
                        <a:pt x="145" y="278"/>
                      </a:lnTo>
                      <a:lnTo>
                        <a:pt x="146" y="250"/>
                      </a:lnTo>
                      <a:lnTo>
                        <a:pt x="146" y="221"/>
                      </a:lnTo>
                      <a:lnTo>
                        <a:pt x="144" y="183"/>
                      </a:lnTo>
                      <a:lnTo>
                        <a:pt x="141" y="144"/>
                      </a:lnTo>
                      <a:lnTo>
                        <a:pt x="136" y="112"/>
                      </a:lnTo>
                      <a:lnTo>
                        <a:pt x="127" y="78"/>
                      </a:lnTo>
                      <a:lnTo>
                        <a:pt x="117" y="48"/>
                      </a:lnTo>
                      <a:lnTo>
                        <a:pt x="108" y="30"/>
                      </a:lnTo>
                      <a:lnTo>
                        <a:pt x="104" y="24"/>
                      </a:lnTo>
                      <a:lnTo>
                        <a:pt x="99" y="17"/>
                      </a:lnTo>
                      <a:lnTo>
                        <a:pt x="95" y="13"/>
                      </a:lnTo>
                      <a:lnTo>
                        <a:pt x="90" y="10"/>
                      </a:lnTo>
                      <a:lnTo>
                        <a:pt x="85" y="8"/>
                      </a:lnTo>
                      <a:lnTo>
                        <a:pt x="81" y="8"/>
                      </a:lnTo>
                      <a:lnTo>
                        <a:pt x="73" y="10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8" y="23"/>
                      </a:lnTo>
                      <a:lnTo>
                        <a:pt x="53" y="31"/>
                      </a:lnTo>
                      <a:lnTo>
                        <a:pt x="45" y="47"/>
                      </a:lnTo>
                      <a:lnTo>
                        <a:pt x="36" y="76"/>
                      </a:lnTo>
                      <a:lnTo>
                        <a:pt x="31" y="99"/>
                      </a:lnTo>
                      <a:lnTo>
                        <a:pt x="27" y="121"/>
                      </a:lnTo>
                      <a:lnTo>
                        <a:pt x="22" y="154"/>
                      </a:lnTo>
                      <a:lnTo>
                        <a:pt x="16" y="212"/>
                      </a:lnTo>
                      <a:lnTo>
                        <a:pt x="15" y="252"/>
                      </a:lnTo>
                      <a:lnTo>
                        <a:pt x="14" y="288"/>
                      </a:lnTo>
                      <a:lnTo>
                        <a:pt x="18" y="343"/>
                      </a:lnTo>
                      <a:lnTo>
                        <a:pt x="24" y="391"/>
                      </a:lnTo>
                      <a:lnTo>
                        <a:pt x="28" y="413"/>
                      </a:lnTo>
                      <a:lnTo>
                        <a:pt x="34" y="420"/>
                      </a:lnTo>
                      <a:lnTo>
                        <a:pt x="37" y="428"/>
                      </a:lnTo>
                      <a:lnTo>
                        <a:pt x="39" y="436"/>
                      </a:lnTo>
                      <a:lnTo>
                        <a:pt x="38" y="443"/>
                      </a:lnTo>
                      <a:lnTo>
                        <a:pt x="36" y="449"/>
                      </a:lnTo>
                      <a:lnTo>
                        <a:pt x="32" y="4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Freeform 14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Freeform 15"/>
                <p:cNvSpPr>
                  <a:spLocks/>
                </p:cNvSpPr>
                <p:nvPr/>
              </p:nvSpPr>
              <p:spPr bwMode="auto">
                <a:xfrm>
                  <a:off x="1033" y="1262"/>
                  <a:ext cx="635" cy="653"/>
                </a:xfrm>
                <a:custGeom>
                  <a:avLst/>
                  <a:gdLst/>
                  <a:ahLst/>
                  <a:cxnLst>
                    <a:cxn ang="0">
                      <a:pos x="291" y="7"/>
                    </a:cxn>
                    <a:cxn ang="0">
                      <a:pos x="280" y="4"/>
                    </a:cxn>
                    <a:cxn ang="0">
                      <a:pos x="267" y="8"/>
                    </a:cxn>
                    <a:cxn ang="0">
                      <a:pos x="256" y="17"/>
                    </a:cxn>
                    <a:cxn ang="0">
                      <a:pos x="238" y="33"/>
                    </a:cxn>
                    <a:cxn ang="0">
                      <a:pos x="203" y="60"/>
                    </a:cxn>
                    <a:cxn ang="0">
                      <a:pos x="148" y="109"/>
                    </a:cxn>
                    <a:cxn ang="0">
                      <a:pos x="96" y="168"/>
                    </a:cxn>
                    <a:cxn ang="0">
                      <a:pos x="42" y="241"/>
                    </a:cxn>
                    <a:cxn ang="0">
                      <a:pos x="16" y="285"/>
                    </a:cxn>
                    <a:cxn ang="0">
                      <a:pos x="2" y="322"/>
                    </a:cxn>
                    <a:cxn ang="0">
                      <a:pos x="0" y="337"/>
                    </a:cxn>
                    <a:cxn ang="0">
                      <a:pos x="1" y="349"/>
                    </a:cxn>
                    <a:cxn ang="0">
                      <a:pos x="4" y="357"/>
                    </a:cxn>
                    <a:cxn ang="0">
                      <a:pos x="12" y="367"/>
                    </a:cxn>
                    <a:cxn ang="0">
                      <a:pos x="23" y="371"/>
                    </a:cxn>
                    <a:cxn ang="0">
                      <a:pos x="39" y="371"/>
                    </a:cxn>
                    <a:cxn ang="0">
                      <a:pos x="71" y="360"/>
                    </a:cxn>
                    <a:cxn ang="0">
                      <a:pos x="110" y="340"/>
                    </a:cxn>
                    <a:cxn ang="0">
                      <a:pos x="159" y="305"/>
                    </a:cxn>
                    <a:cxn ang="0">
                      <a:pos x="226" y="246"/>
                    </a:cxn>
                    <a:cxn ang="0">
                      <a:pos x="277" y="188"/>
                    </a:cxn>
                    <a:cxn ang="0">
                      <a:pos x="324" y="124"/>
                    </a:cxn>
                    <a:cxn ang="0">
                      <a:pos x="348" y="81"/>
                    </a:cxn>
                    <a:cxn ang="0">
                      <a:pos x="359" y="53"/>
                    </a:cxn>
                    <a:cxn ang="0">
                      <a:pos x="362" y="34"/>
                    </a:cxn>
                    <a:cxn ang="0">
                      <a:pos x="362" y="21"/>
                    </a:cxn>
                    <a:cxn ang="0">
                      <a:pos x="356" y="9"/>
                    </a:cxn>
                    <a:cxn ang="0">
                      <a:pos x="348" y="3"/>
                    </a:cxn>
                    <a:cxn ang="0">
                      <a:pos x="335" y="0"/>
                    </a:cxn>
                    <a:cxn ang="0">
                      <a:pos x="331" y="1"/>
                    </a:cxn>
                    <a:cxn ang="0">
                      <a:pos x="340" y="2"/>
                    </a:cxn>
                    <a:cxn ang="0">
                      <a:pos x="350" y="6"/>
                    </a:cxn>
                    <a:cxn ang="0">
                      <a:pos x="357" y="14"/>
                    </a:cxn>
                    <a:cxn ang="0">
                      <a:pos x="360" y="26"/>
                    </a:cxn>
                    <a:cxn ang="0">
                      <a:pos x="359" y="39"/>
                    </a:cxn>
                    <a:cxn ang="0">
                      <a:pos x="355" y="55"/>
                    </a:cxn>
                    <a:cxn ang="0">
                      <a:pos x="337" y="94"/>
                    </a:cxn>
                    <a:cxn ang="0">
                      <a:pos x="302" y="149"/>
                    </a:cxn>
                    <a:cxn ang="0">
                      <a:pos x="250" y="213"/>
                    </a:cxn>
                    <a:cxn ang="0">
                      <a:pos x="210" y="254"/>
                    </a:cxn>
                    <a:cxn ang="0">
                      <a:pos x="152" y="305"/>
                    </a:cxn>
                    <a:cxn ang="0">
                      <a:pos x="96" y="342"/>
                    </a:cxn>
                    <a:cxn ang="0">
                      <a:pos x="49" y="362"/>
                    </a:cxn>
                    <a:cxn ang="0">
                      <a:pos x="34" y="365"/>
                    </a:cxn>
                    <a:cxn ang="0">
                      <a:pos x="22" y="364"/>
                    </a:cxn>
                    <a:cxn ang="0">
                      <a:pos x="14" y="358"/>
                    </a:cxn>
                    <a:cxn ang="0">
                      <a:pos x="8" y="346"/>
                    </a:cxn>
                    <a:cxn ang="0">
                      <a:pos x="9" y="332"/>
                    </a:cxn>
                    <a:cxn ang="0">
                      <a:pos x="16" y="306"/>
                    </a:cxn>
                    <a:cxn ang="0">
                      <a:pos x="42" y="259"/>
                    </a:cxn>
                    <a:cxn ang="0">
                      <a:pos x="76" y="213"/>
                    </a:cxn>
                    <a:cxn ang="0">
                      <a:pos x="140" y="139"/>
                    </a:cxn>
                    <a:cxn ang="0">
                      <a:pos x="206" y="77"/>
                    </a:cxn>
                    <a:cxn ang="0">
                      <a:pos x="262" y="35"/>
                    </a:cxn>
                    <a:cxn ang="0">
                      <a:pos x="279" y="31"/>
                    </a:cxn>
                    <a:cxn ang="0">
                      <a:pos x="291" y="21"/>
                    </a:cxn>
                    <a:cxn ang="0">
                      <a:pos x="293" y="11"/>
                    </a:cxn>
                  </a:cxnLst>
                  <a:rect l="0" t="0" r="r" b="b"/>
                  <a:pathLst>
                    <a:path w="362" h="372">
                      <a:moveTo>
                        <a:pt x="293" y="11"/>
                      </a:moveTo>
                      <a:lnTo>
                        <a:pt x="291" y="7"/>
                      </a:lnTo>
                      <a:lnTo>
                        <a:pt x="286" y="5"/>
                      </a:lnTo>
                      <a:lnTo>
                        <a:pt x="280" y="4"/>
                      </a:lnTo>
                      <a:lnTo>
                        <a:pt x="273" y="5"/>
                      </a:lnTo>
                      <a:lnTo>
                        <a:pt x="267" y="8"/>
                      </a:lnTo>
                      <a:lnTo>
                        <a:pt x="260" y="12"/>
                      </a:lnTo>
                      <a:lnTo>
                        <a:pt x="256" y="17"/>
                      </a:lnTo>
                      <a:lnTo>
                        <a:pt x="253" y="21"/>
                      </a:lnTo>
                      <a:lnTo>
                        <a:pt x="238" y="33"/>
                      </a:lnTo>
                      <a:lnTo>
                        <a:pt x="223" y="44"/>
                      </a:lnTo>
                      <a:lnTo>
                        <a:pt x="203" y="60"/>
                      </a:lnTo>
                      <a:lnTo>
                        <a:pt x="174" y="86"/>
                      </a:lnTo>
                      <a:lnTo>
                        <a:pt x="148" y="109"/>
                      </a:lnTo>
                      <a:lnTo>
                        <a:pt x="125" y="135"/>
                      </a:lnTo>
                      <a:lnTo>
                        <a:pt x="96" y="168"/>
                      </a:lnTo>
                      <a:lnTo>
                        <a:pt x="70" y="199"/>
                      </a:lnTo>
                      <a:lnTo>
                        <a:pt x="42" y="241"/>
                      </a:lnTo>
                      <a:lnTo>
                        <a:pt x="27" y="266"/>
                      </a:lnTo>
                      <a:lnTo>
                        <a:pt x="16" y="285"/>
                      </a:lnTo>
                      <a:lnTo>
                        <a:pt x="8" y="306"/>
                      </a:lnTo>
                      <a:lnTo>
                        <a:pt x="2" y="322"/>
                      </a:lnTo>
                      <a:lnTo>
                        <a:pt x="0" y="331"/>
                      </a:lnTo>
                      <a:lnTo>
                        <a:pt x="0" y="337"/>
                      </a:lnTo>
                      <a:lnTo>
                        <a:pt x="0" y="343"/>
                      </a:lnTo>
                      <a:lnTo>
                        <a:pt x="1" y="349"/>
                      </a:lnTo>
                      <a:lnTo>
                        <a:pt x="2" y="353"/>
                      </a:lnTo>
                      <a:lnTo>
                        <a:pt x="4" y="357"/>
                      </a:lnTo>
                      <a:lnTo>
                        <a:pt x="7" y="363"/>
                      </a:lnTo>
                      <a:lnTo>
                        <a:pt x="12" y="367"/>
                      </a:lnTo>
                      <a:lnTo>
                        <a:pt x="17" y="369"/>
                      </a:lnTo>
                      <a:lnTo>
                        <a:pt x="23" y="371"/>
                      </a:lnTo>
                      <a:lnTo>
                        <a:pt x="29" y="372"/>
                      </a:lnTo>
                      <a:lnTo>
                        <a:pt x="39" y="371"/>
                      </a:lnTo>
                      <a:lnTo>
                        <a:pt x="52" y="368"/>
                      </a:lnTo>
                      <a:lnTo>
                        <a:pt x="71" y="360"/>
                      </a:lnTo>
                      <a:lnTo>
                        <a:pt x="93" y="350"/>
                      </a:lnTo>
                      <a:lnTo>
                        <a:pt x="110" y="340"/>
                      </a:lnTo>
                      <a:lnTo>
                        <a:pt x="136" y="324"/>
                      </a:lnTo>
                      <a:lnTo>
                        <a:pt x="159" y="305"/>
                      </a:lnTo>
                      <a:lnTo>
                        <a:pt x="192" y="276"/>
                      </a:lnTo>
                      <a:lnTo>
                        <a:pt x="226" y="246"/>
                      </a:lnTo>
                      <a:lnTo>
                        <a:pt x="251" y="219"/>
                      </a:lnTo>
                      <a:lnTo>
                        <a:pt x="277" y="188"/>
                      </a:lnTo>
                      <a:lnTo>
                        <a:pt x="304" y="154"/>
                      </a:lnTo>
                      <a:lnTo>
                        <a:pt x="324" y="124"/>
                      </a:lnTo>
                      <a:lnTo>
                        <a:pt x="342" y="93"/>
                      </a:lnTo>
                      <a:lnTo>
                        <a:pt x="348" y="81"/>
                      </a:lnTo>
                      <a:lnTo>
                        <a:pt x="353" y="69"/>
                      </a:lnTo>
                      <a:lnTo>
                        <a:pt x="359" y="53"/>
                      </a:lnTo>
                      <a:lnTo>
                        <a:pt x="361" y="43"/>
                      </a:lnTo>
                      <a:lnTo>
                        <a:pt x="362" y="34"/>
                      </a:lnTo>
                      <a:lnTo>
                        <a:pt x="362" y="27"/>
                      </a:lnTo>
                      <a:lnTo>
                        <a:pt x="362" y="21"/>
                      </a:lnTo>
                      <a:lnTo>
                        <a:pt x="360" y="16"/>
                      </a:lnTo>
                      <a:lnTo>
                        <a:pt x="356" y="9"/>
                      </a:lnTo>
                      <a:lnTo>
                        <a:pt x="352" y="5"/>
                      </a:lnTo>
                      <a:lnTo>
                        <a:pt x="348" y="3"/>
                      </a:lnTo>
                      <a:lnTo>
                        <a:pt x="342" y="1"/>
                      </a:lnTo>
                      <a:lnTo>
                        <a:pt x="335" y="0"/>
                      </a:lnTo>
                      <a:lnTo>
                        <a:pt x="322" y="2"/>
                      </a:lnTo>
                      <a:lnTo>
                        <a:pt x="331" y="1"/>
                      </a:lnTo>
                      <a:lnTo>
                        <a:pt x="337" y="1"/>
                      </a:lnTo>
                      <a:lnTo>
                        <a:pt x="340" y="2"/>
                      </a:lnTo>
                      <a:lnTo>
                        <a:pt x="344" y="3"/>
                      </a:lnTo>
                      <a:lnTo>
                        <a:pt x="350" y="6"/>
                      </a:lnTo>
                      <a:lnTo>
                        <a:pt x="354" y="10"/>
                      </a:lnTo>
                      <a:lnTo>
                        <a:pt x="357" y="14"/>
                      </a:lnTo>
                      <a:lnTo>
                        <a:pt x="359" y="20"/>
                      </a:lnTo>
                      <a:lnTo>
                        <a:pt x="360" y="26"/>
                      </a:lnTo>
                      <a:lnTo>
                        <a:pt x="360" y="32"/>
                      </a:lnTo>
                      <a:lnTo>
                        <a:pt x="359" y="39"/>
                      </a:lnTo>
                      <a:lnTo>
                        <a:pt x="358" y="45"/>
                      </a:lnTo>
                      <a:lnTo>
                        <a:pt x="355" y="55"/>
                      </a:lnTo>
                      <a:lnTo>
                        <a:pt x="348" y="73"/>
                      </a:lnTo>
                      <a:lnTo>
                        <a:pt x="337" y="94"/>
                      </a:lnTo>
                      <a:lnTo>
                        <a:pt x="323" y="117"/>
                      </a:lnTo>
                      <a:lnTo>
                        <a:pt x="302" y="149"/>
                      </a:lnTo>
                      <a:lnTo>
                        <a:pt x="275" y="185"/>
                      </a:lnTo>
                      <a:lnTo>
                        <a:pt x="250" y="213"/>
                      </a:lnTo>
                      <a:lnTo>
                        <a:pt x="231" y="234"/>
                      </a:lnTo>
                      <a:lnTo>
                        <a:pt x="210" y="254"/>
                      </a:lnTo>
                      <a:lnTo>
                        <a:pt x="182" y="280"/>
                      </a:lnTo>
                      <a:lnTo>
                        <a:pt x="152" y="305"/>
                      </a:lnTo>
                      <a:lnTo>
                        <a:pt x="126" y="324"/>
                      </a:lnTo>
                      <a:lnTo>
                        <a:pt x="96" y="342"/>
                      </a:lnTo>
                      <a:lnTo>
                        <a:pt x="68" y="356"/>
                      </a:lnTo>
                      <a:lnTo>
                        <a:pt x="49" y="362"/>
                      </a:lnTo>
                      <a:lnTo>
                        <a:pt x="42" y="364"/>
                      </a:lnTo>
                      <a:lnTo>
                        <a:pt x="34" y="365"/>
                      </a:lnTo>
                      <a:lnTo>
                        <a:pt x="28" y="365"/>
                      </a:lnTo>
                      <a:lnTo>
                        <a:pt x="22" y="364"/>
                      </a:lnTo>
                      <a:lnTo>
                        <a:pt x="17" y="362"/>
                      </a:lnTo>
                      <a:lnTo>
                        <a:pt x="14" y="358"/>
                      </a:lnTo>
                      <a:lnTo>
                        <a:pt x="10" y="352"/>
                      </a:lnTo>
                      <a:lnTo>
                        <a:pt x="8" y="346"/>
                      </a:lnTo>
                      <a:lnTo>
                        <a:pt x="8" y="340"/>
                      </a:lnTo>
                      <a:lnTo>
                        <a:pt x="9" y="332"/>
                      </a:lnTo>
                      <a:lnTo>
                        <a:pt x="10" y="323"/>
                      </a:lnTo>
                      <a:lnTo>
                        <a:pt x="16" y="306"/>
                      </a:lnTo>
                      <a:lnTo>
                        <a:pt x="30" y="279"/>
                      </a:lnTo>
                      <a:lnTo>
                        <a:pt x="42" y="259"/>
                      </a:lnTo>
                      <a:lnTo>
                        <a:pt x="55" y="241"/>
                      </a:lnTo>
                      <a:lnTo>
                        <a:pt x="76" y="213"/>
                      </a:lnTo>
                      <a:lnTo>
                        <a:pt x="112" y="168"/>
                      </a:lnTo>
                      <a:lnTo>
                        <a:pt x="140" y="139"/>
                      </a:lnTo>
                      <a:lnTo>
                        <a:pt x="165" y="113"/>
                      </a:lnTo>
                      <a:lnTo>
                        <a:pt x="206" y="77"/>
                      </a:lnTo>
                      <a:lnTo>
                        <a:pt x="244" y="48"/>
                      </a:lnTo>
                      <a:lnTo>
                        <a:pt x="262" y="35"/>
                      </a:lnTo>
                      <a:lnTo>
                        <a:pt x="271" y="34"/>
                      </a:lnTo>
                      <a:lnTo>
                        <a:pt x="279" y="31"/>
                      </a:lnTo>
                      <a:lnTo>
                        <a:pt x="286" y="26"/>
                      </a:lnTo>
                      <a:lnTo>
                        <a:pt x="291" y="21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Freeform 16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Freeform 17"/>
                <p:cNvSpPr>
                  <a:spLocks/>
                </p:cNvSpPr>
                <p:nvPr/>
              </p:nvSpPr>
              <p:spPr bwMode="auto">
                <a:xfrm>
                  <a:off x="914" y="1454"/>
                  <a:ext cx="872" cy="264"/>
                </a:xfrm>
                <a:custGeom>
                  <a:avLst/>
                  <a:gdLst/>
                  <a:ahLst/>
                  <a:cxnLst>
                    <a:cxn ang="0">
                      <a:pos x="453" y="119"/>
                    </a:cxn>
                    <a:cxn ang="0">
                      <a:pos x="447" y="129"/>
                    </a:cxn>
                    <a:cxn ang="0">
                      <a:pos x="435" y="136"/>
                    </a:cxn>
                    <a:cxn ang="0">
                      <a:pos x="422" y="138"/>
                    </a:cxn>
                    <a:cxn ang="0">
                      <a:pos x="398" y="139"/>
                    </a:cxn>
                    <a:cxn ang="0">
                      <a:pos x="354" y="145"/>
                    </a:cxn>
                    <a:cxn ang="0">
                      <a:pos x="280" y="151"/>
                    </a:cxn>
                    <a:cxn ang="0">
                      <a:pos x="202" y="148"/>
                    </a:cxn>
                    <a:cxn ang="0">
                      <a:pos x="112" y="136"/>
                    </a:cxn>
                    <a:cxn ang="0">
                      <a:pos x="62" y="124"/>
                    </a:cxn>
                    <a:cxn ang="0">
                      <a:pos x="26" y="108"/>
                    </a:cxn>
                    <a:cxn ang="0">
                      <a:pos x="13" y="100"/>
                    </a:cxn>
                    <a:cxn ang="0">
                      <a:pos x="6" y="91"/>
                    </a:cxn>
                    <a:cxn ang="0">
                      <a:pos x="2" y="83"/>
                    </a:cxn>
                    <a:cxn ang="0">
                      <a:pos x="1" y="70"/>
                    </a:cxn>
                    <a:cxn ang="0">
                      <a:pos x="5" y="60"/>
                    </a:cxn>
                    <a:cxn ang="0">
                      <a:pos x="17" y="48"/>
                    </a:cxn>
                    <a:cxn ang="0">
                      <a:pos x="47" y="32"/>
                    </a:cxn>
                    <a:cxn ang="0">
                      <a:pos x="88" y="18"/>
                    </a:cxn>
                    <a:cxn ang="0">
                      <a:pos x="147" y="7"/>
                    </a:cxn>
                    <a:cxn ang="0">
                      <a:pos x="236" y="0"/>
                    </a:cxn>
                    <a:cxn ang="0">
                      <a:pos x="313" y="3"/>
                    </a:cxn>
                    <a:cxn ang="0">
                      <a:pos x="392" y="14"/>
                    </a:cxn>
                    <a:cxn ang="0">
                      <a:pos x="440" y="27"/>
                    </a:cxn>
                    <a:cxn ang="0">
                      <a:pos x="467" y="38"/>
                    </a:cxn>
                    <a:cxn ang="0">
                      <a:pos x="483" y="49"/>
                    </a:cxn>
                    <a:cxn ang="0">
                      <a:pos x="492" y="58"/>
                    </a:cxn>
                    <a:cxn ang="0">
                      <a:pos x="497" y="70"/>
                    </a:cxn>
                    <a:cxn ang="0">
                      <a:pos x="496" y="81"/>
                    </a:cxn>
                    <a:cxn ang="0">
                      <a:pos x="488" y="92"/>
                    </a:cxn>
                    <a:cxn ang="0">
                      <a:pos x="485" y="94"/>
                    </a:cxn>
                    <a:cxn ang="0">
                      <a:pos x="491" y="88"/>
                    </a:cxn>
                    <a:cxn ang="0">
                      <a:pos x="495" y="78"/>
                    </a:cxn>
                    <a:cxn ang="0">
                      <a:pos x="494" y="66"/>
                    </a:cxn>
                    <a:cxn ang="0">
                      <a:pos x="487" y="56"/>
                    </a:cxn>
                    <a:cxn ang="0">
                      <a:pos x="478" y="48"/>
                    </a:cxn>
                    <a:cxn ang="0">
                      <a:pos x="463" y="40"/>
                    </a:cxn>
                    <a:cxn ang="0">
                      <a:pos x="423" y="26"/>
                    </a:cxn>
                    <a:cxn ang="0">
                      <a:pos x="359" y="13"/>
                    </a:cxn>
                    <a:cxn ang="0">
                      <a:pos x="276" y="5"/>
                    </a:cxn>
                    <a:cxn ang="0">
                      <a:pos x="219" y="6"/>
                    </a:cxn>
                    <a:cxn ang="0">
                      <a:pos x="142" y="12"/>
                    </a:cxn>
                    <a:cxn ang="0">
                      <a:pos x="77" y="27"/>
                    </a:cxn>
                    <a:cxn ang="0">
                      <a:pos x="30" y="47"/>
                    </a:cxn>
                    <a:cxn ang="0">
                      <a:pos x="17" y="56"/>
                    </a:cxn>
                    <a:cxn ang="0">
                      <a:pos x="10" y="65"/>
                    </a:cxn>
                    <a:cxn ang="0">
                      <a:pos x="8" y="75"/>
                    </a:cxn>
                    <a:cxn ang="0">
                      <a:pos x="13" y="88"/>
                    </a:cxn>
                    <a:cxn ang="0">
                      <a:pos x="24" y="97"/>
                    </a:cxn>
                    <a:cxn ang="0">
                      <a:pos x="47" y="109"/>
                    </a:cxn>
                    <a:cxn ang="0">
                      <a:pos x="100" y="123"/>
                    </a:cxn>
                    <a:cxn ang="0">
                      <a:pos x="155" y="131"/>
                    </a:cxn>
                    <a:cxn ang="0">
                      <a:pos x="253" y="137"/>
                    </a:cxn>
                    <a:cxn ang="0">
                      <a:pos x="344" y="131"/>
                    </a:cxn>
                    <a:cxn ang="0">
                      <a:pos x="413" y="121"/>
                    </a:cxn>
                    <a:cxn ang="0">
                      <a:pos x="428" y="111"/>
                    </a:cxn>
                    <a:cxn ang="0">
                      <a:pos x="443" y="110"/>
                    </a:cxn>
                    <a:cxn ang="0">
                      <a:pos x="452" y="115"/>
                    </a:cxn>
                  </a:cxnLst>
                  <a:rect l="0" t="0" r="r" b="b"/>
                  <a:pathLst>
                    <a:path w="497" h="151">
                      <a:moveTo>
                        <a:pt x="452" y="115"/>
                      </a:moveTo>
                      <a:lnTo>
                        <a:pt x="453" y="119"/>
                      </a:lnTo>
                      <a:lnTo>
                        <a:pt x="451" y="124"/>
                      </a:lnTo>
                      <a:lnTo>
                        <a:pt x="447" y="129"/>
                      </a:lnTo>
                      <a:lnTo>
                        <a:pt x="442" y="133"/>
                      </a:lnTo>
                      <a:lnTo>
                        <a:pt x="435" y="136"/>
                      </a:lnTo>
                      <a:lnTo>
                        <a:pt x="428" y="138"/>
                      </a:lnTo>
                      <a:lnTo>
                        <a:pt x="422" y="138"/>
                      </a:lnTo>
                      <a:lnTo>
                        <a:pt x="417" y="137"/>
                      </a:lnTo>
                      <a:lnTo>
                        <a:pt x="398" y="139"/>
                      </a:lnTo>
                      <a:lnTo>
                        <a:pt x="380" y="142"/>
                      </a:lnTo>
                      <a:lnTo>
                        <a:pt x="354" y="145"/>
                      </a:lnTo>
                      <a:lnTo>
                        <a:pt x="315" y="149"/>
                      </a:lnTo>
                      <a:lnTo>
                        <a:pt x="280" y="151"/>
                      </a:lnTo>
                      <a:lnTo>
                        <a:pt x="246" y="150"/>
                      </a:lnTo>
                      <a:lnTo>
                        <a:pt x="202" y="148"/>
                      </a:lnTo>
                      <a:lnTo>
                        <a:pt x="161" y="145"/>
                      </a:lnTo>
                      <a:lnTo>
                        <a:pt x="112" y="136"/>
                      </a:lnTo>
                      <a:lnTo>
                        <a:pt x="83" y="129"/>
                      </a:lnTo>
                      <a:lnTo>
                        <a:pt x="62" y="124"/>
                      </a:lnTo>
                      <a:lnTo>
                        <a:pt x="42" y="116"/>
                      </a:lnTo>
                      <a:lnTo>
                        <a:pt x="26" y="108"/>
                      </a:lnTo>
                      <a:lnTo>
                        <a:pt x="19" y="104"/>
                      </a:lnTo>
                      <a:lnTo>
                        <a:pt x="13" y="100"/>
                      </a:lnTo>
                      <a:lnTo>
                        <a:pt x="9" y="96"/>
                      </a:lnTo>
                      <a:lnTo>
                        <a:pt x="6" y="91"/>
                      </a:lnTo>
                      <a:lnTo>
                        <a:pt x="4" y="87"/>
                      </a:lnTo>
                      <a:lnTo>
                        <a:pt x="2" y="83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2" y="65"/>
                      </a:lnTo>
                      <a:lnTo>
                        <a:pt x="5" y="60"/>
                      </a:lnTo>
                      <a:lnTo>
                        <a:pt x="9" y="55"/>
                      </a:lnTo>
                      <a:lnTo>
                        <a:pt x="17" y="48"/>
                      </a:lnTo>
                      <a:lnTo>
                        <a:pt x="28" y="41"/>
                      </a:lnTo>
                      <a:lnTo>
                        <a:pt x="47" y="32"/>
                      </a:lnTo>
                      <a:lnTo>
                        <a:pt x="69" y="24"/>
                      </a:lnTo>
                      <a:lnTo>
                        <a:pt x="88" y="18"/>
                      </a:lnTo>
                      <a:lnTo>
                        <a:pt x="118" y="11"/>
                      </a:lnTo>
                      <a:lnTo>
                        <a:pt x="147" y="7"/>
                      </a:lnTo>
                      <a:lnTo>
                        <a:pt x="191" y="3"/>
                      </a:lnTo>
                      <a:lnTo>
                        <a:pt x="236" y="0"/>
                      </a:lnTo>
                      <a:lnTo>
                        <a:pt x="273" y="1"/>
                      </a:lnTo>
                      <a:lnTo>
                        <a:pt x="313" y="3"/>
                      </a:lnTo>
                      <a:lnTo>
                        <a:pt x="357" y="8"/>
                      </a:lnTo>
                      <a:lnTo>
                        <a:pt x="392" y="14"/>
                      </a:lnTo>
                      <a:lnTo>
                        <a:pt x="426" y="23"/>
                      </a:lnTo>
                      <a:lnTo>
                        <a:pt x="440" y="27"/>
                      </a:lnTo>
                      <a:lnTo>
                        <a:pt x="452" y="31"/>
                      </a:lnTo>
                      <a:lnTo>
                        <a:pt x="467" y="38"/>
                      </a:lnTo>
                      <a:lnTo>
                        <a:pt x="476" y="43"/>
                      </a:lnTo>
                      <a:lnTo>
                        <a:pt x="483" y="49"/>
                      </a:lnTo>
                      <a:lnTo>
                        <a:pt x="488" y="54"/>
                      </a:lnTo>
                      <a:lnTo>
                        <a:pt x="492" y="58"/>
                      </a:lnTo>
                      <a:lnTo>
                        <a:pt x="495" y="63"/>
                      </a:lnTo>
                      <a:lnTo>
                        <a:pt x="497" y="70"/>
                      </a:lnTo>
                      <a:lnTo>
                        <a:pt x="497" y="76"/>
                      </a:lnTo>
                      <a:lnTo>
                        <a:pt x="496" y="81"/>
                      </a:lnTo>
                      <a:lnTo>
                        <a:pt x="493" y="87"/>
                      </a:lnTo>
                      <a:lnTo>
                        <a:pt x="488" y="92"/>
                      </a:lnTo>
                      <a:lnTo>
                        <a:pt x="478" y="100"/>
                      </a:lnTo>
                      <a:lnTo>
                        <a:pt x="485" y="94"/>
                      </a:lnTo>
                      <a:lnTo>
                        <a:pt x="489" y="90"/>
                      </a:lnTo>
                      <a:lnTo>
                        <a:pt x="491" y="88"/>
                      </a:lnTo>
                      <a:lnTo>
                        <a:pt x="493" y="83"/>
                      </a:lnTo>
                      <a:lnTo>
                        <a:pt x="495" y="78"/>
                      </a:lnTo>
                      <a:lnTo>
                        <a:pt x="495" y="72"/>
                      </a:lnTo>
                      <a:lnTo>
                        <a:pt x="494" y="66"/>
                      </a:lnTo>
                      <a:lnTo>
                        <a:pt x="491" y="61"/>
                      </a:lnTo>
                      <a:lnTo>
                        <a:pt x="487" y="56"/>
                      </a:lnTo>
                      <a:lnTo>
                        <a:pt x="483" y="52"/>
                      </a:lnTo>
                      <a:lnTo>
                        <a:pt x="478" y="48"/>
                      </a:lnTo>
                      <a:lnTo>
                        <a:pt x="472" y="45"/>
                      </a:lnTo>
                      <a:lnTo>
                        <a:pt x="463" y="40"/>
                      </a:lnTo>
                      <a:lnTo>
                        <a:pt x="445" y="33"/>
                      </a:lnTo>
                      <a:lnTo>
                        <a:pt x="423" y="26"/>
                      </a:lnTo>
                      <a:lnTo>
                        <a:pt x="397" y="20"/>
                      </a:lnTo>
                      <a:lnTo>
                        <a:pt x="359" y="13"/>
                      </a:lnTo>
                      <a:lnTo>
                        <a:pt x="314" y="8"/>
                      </a:lnTo>
                      <a:lnTo>
                        <a:pt x="276" y="5"/>
                      </a:lnTo>
                      <a:lnTo>
                        <a:pt x="248" y="5"/>
                      </a:lnTo>
                      <a:lnTo>
                        <a:pt x="219" y="6"/>
                      </a:lnTo>
                      <a:lnTo>
                        <a:pt x="182" y="8"/>
                      </a:lnTo>
                      <a:lnTo>
                        <a:pt x="142" y="12"/>
                      </a:lnTo>
                      <a:lnTo>
                        <a:pt x="111" y="18"/>
                      </a:lnTo>
                      <a:lnTo>
                        <a:pt x="77" y="27"/>
                      </a:lnTo>
                      <a:lnTo>
                        <a:pt x="48" y="38"/>
                      </a:lnTo>
                      <a:lnTo>
                        <a:pt x="30" y="47"/>
                      </a:lnTo>
                      <a:lnTo>
                        <a:pt x="24" y="51"/>
                      </a:lnTo>
                      <a:lnTo>
                        <a:pt x="17" y="56"/>
                      </a:lnTo>
                      <a:lnTo>
                        <a:pt x="13" y="60"/>
                      </a:lnTo>
                      <a:lnTo>
                        <a:pt x="10" y="65"/>
                      </a:lnTo>
                      <a:lnTo>
                        <a:pt x="8" y="70"/>
                      </a:lnTo>
                      <a:lnTo>
                        <a:pt x="8" y="75"/>
                      </a:lnTo>
                      <a:lnTo>
                        <a:pt x="10" y="82"/>
                      </a:lnTo>
                      <a:lnTo>
                        <a:pt x="13" y="88"/>
                      </a:lnTo>
                      <a:lnTo>
                        <a:pt x="17" y="92"/>
                      </a:lnTo>
                      <a:lnTo>
                        <a:pt x="24" y="97"/>
                      </a:lnTo>
                      <a:lnTo>
                        <a:pt x="31" y="102"/>
                      </a:lnTo>
                      <a:lnTo>
                        <a:pt x="47" y="109"/>
                      </a:lnTo>
                      <a:lnTo>
                        <a:pt x="76" y="119"/>
                      </a:lnTo>
                      <a:lnTo>
                        <a:pt x="100" y="123"/>
                      </a:lnTo>
                      <a:lnTo>
                        <a:pt x="121" y="127"/>
                      </a:lnTo>
                      <a:lnTo>
                        <a:pt x="155" y="131"/>
                      </a:lnTo>
                      <a:lnTo>
                        <a:pt x="213" y="136"/>
                      </a:lnTo>
                      <a:lnTo>
                        <a:pt x="253" y="137"/>
                      </a:lnTo>
                      <a:lnTo>
                        <a:pt x="289" y="136"/>
                      </a:lnTo>
                      <a:lnTo>
                        <a:pt x="344" y="131"/>
                      </a:lnTo>
                      <a:lnTo>
                        <a:pt x="391" y="125"/>
                      </a:lnTo>
                      <a:lnTo>
                        <a:pt x="413" y="121"/>
                      </a:lnTo>
                      <a:lnTo>
                        <a:pt x="420" y="115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43" y="110"/>
                      </a:lnTo>
                      <a:lnTo>
                        <a:pt x="449" y="111"/>
                      </a:lnTo>
                      <a:lnTo>
                        <a:pt x="452" y="11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Oval 18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Oval 19"/>
                <p:cNvSpPr>
                  <a:spLocks noChangeArrowheads="1"/>
                </p:cNvSpPr>
                <p:nvPr/>
              </p:nvSpPr>
              <p:spPr bwMode="auto">
                <a:xfrm>
                  <a:off x="1293" y="1527"/>
                  <a:ext cx="122" cy="123"/>
                </a:xfrm>
                <a:prstGeom prst="ellipse">
                  <a:avLst/>
                </a:prstGeom>
                <a:noFill/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Freeform 20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Freeform 21"/>
                <p:cNvSpPr>
                  <a:spLocks/>
                </p:cNvSpPr>
                <p:nvPr/>
              </p:nvSpPr>
              <p:spPr bwMode="auto">
                <a:xfrm>
                  <a:off x="1305" y="1552"/>
                  <a:ext cx="35" cy="45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0" y="26"/>
                    </a:cxn>
                    <a:cxn ang="0">
                      <a:pos x="13" y="26"/>
                    </a:cxn>
                    <a:cxn ang="0">
                      <a:pos x="15" y="22"/>
                    </a:cxn>
                    <a:cxn ang="0">
                      <a:pos x="17" y="15"/>
                    </a:cxn>
                    <a:cxn ang="0">
                      <a:pos x="20" y="5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20" h="26">
                      <a:moveTo>
                        <a:pt x="6" y="1"/>
                      </a:move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Freeform 22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Freeform 23"/>
                <p:cNvSpPr>
                  <a:spLocks/>
                </p:cNvSpPr>
                <p:nvPr/>
              </p:nvSpPr>
              <p:spPr bwMode="auto">
                <a:xfrm>
                  <a:off x="1389" y="1585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5" y="7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12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no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24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Freeform 25"/>
                <p:cNvSpPr>
                  <a:spLocks/>
                </p:cNvSpPr>
                <p:nvPr/>
              </p:nvSpPr>
              <p:spPr bwMode="auto">
                <a:xfrm>
                  <a:off x="1044" y="1405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9" y="16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10" y="11"/>
                        <a:pt x="11" y="15"/>
                        <a:pt x="9" y="16"/>
                      </a:cubicBezTo>
                      <a:cubicBezTo>
                        <a:pt x="7" y="17"/>
                        <a:pt x="4" y="14"/>
                        <a:pt x="2" y="10"/>
                      </a:cubicBezTo>
                      <a:cubicBezTo>
                        <a:pt x="0" y="5"/>
                        <a:pt x="0" y="1"/>
                        <a:pt x="2" y="0"/>
                      </a:cubicBezTo>
                      <a:cubicBezTo>
                        <a:pt x="3" y="0"/>
                        <a:pt x="6" y="2"/>
                        <a:pt x="8" y="7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1245" y="188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0"/>
                    </a:cxn>
                    <a:cxn ang="0">
                      <a:pos x="8" y="8"/>
                    </a:cxn>
                    <a:cxn ang="0">
                      <a:pos x="6" y="17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9" h="17">
                      <a:moveTo>
                        <a:pt x="1" y="9"/>
                      </a:moveTo>
                      <a:cubicBezTo>
                        <a:pt x="0" y="5"/>
                        <a:pt x="1" y="0"/>
                        <a:pt x="3" y="0"/>
                      </a:cubicBezTo>
                      <a:cubicBezTo>
                        <a:pt x="5" y="0"/>
                        <a:pt x="7" y="3"/>
                        <a:pt x="8" y="8"/>
                      </a:cubicBezTo>
                      <a:cubicBezTo>
                        <a:pt x="9" y="12"/>
                        <a:pt x="8" y="16"/>
                        <a:pt x="6" y="17"/>
                      </a:cubicBezTo>
                      <a:cubicBezTo>
                        <a:pt x="4" y="17"/>
                        <a:pt x="2" y="14"/>
                        <a:pt x="1" y="9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Freeform 29"/>
                <p:cNvSpPr>
                  <a:spLocks/>
                </p:cNvSpPr>
                <p:nvPr/>
              </p:nvSpPr>
              <p:spPr bwMode="auto">
                <a:xfrm>
                  <a:off x="1645" y="1655"/>
                  <a:ext cx="30" cy="18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17" h="10">
                      <a:moveTo>
                        <a:pt x="10" y="8"/>
                      </a:move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7"/>
                        <a:pt x="3" y="4"/>
                        <a:pt x="8" y="2"/>
                      </a:cubicBez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7" y="4"/>
                        <a:pt x="14" y="7"/>
                        <a:pt x="10" y="8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1494" y="1278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1" y="8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8" h="10">
                      <a:moveTo>
                        <a:pt x="8" y="2"/>
                      </a:moveTo>
                      <a:cubicBezTo>
                        <a:pt x="12" y="0"/>
                        <a:pt x="16" y="0"/>
                        <a:pt x="17" y="2"/>
                      </a:cubicBezTo>
                      <a:cubicBezTo>
                        <a:pt x="18" y="4"/>
                        <a:pt x="15" y="7"/>
                        <a:pt x="10" y="8"/>
                      </a:cubicBezTo>
                      <a:cubicBezTo>
                        <a:pt x="6" y="10"/>
                        <a:pt x="2" y="10"/>
                        <a:pt x="1" y="8"/>
                      </a:cubicBezTo>
                      <a:cubicBezTo>
                        <a:pt x="0" y="6"/>
                        <a:pt x="3" y="3"/>
                        <a:pt x="8" y="2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67" y="1634"/>
                <a:ext cx="1309" cy="5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outerShdw dist="45791" dir="3378596" algn="ctr" rotWithShape="0">
                        <a:srgbClr val="FF000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HSS</a:t>
                </a:r>
              </a:p>
            </p:txBody>
          </p:sp>
          <p:sp>
            <p:nvSpPr>
              <p:cNvPr id="16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1" y="2218"/>
                <a:ext cx="1439" cy="8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000" b="1" kern="10" spc="20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Office of Health, Safety and Security</a:t>
                </a:r>
              </a:p>
            </p:txBody>
          </p:sp>
          <p:graphicFrame>
            <p:nvGraphicFramePr>
              <p:cNvPr id="17" name="Object 34"/>
              <p:cNvGraphicFramePr>
                <a:graphicFrameLocks noChangeAspect="1"/>
              </p:cNvGraphicFramePr>
              <p:nvPr/>
            </p:nvGraphicFramePr>
            <p:xfrm>
              <a:off x="2254" y="1532"/>
              <a:ext cx="647" cy="3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4" imgW="1147320" imgH="569880" progId="">
                      <p:embed/>
                    </p:oleObj>
                  </mc:Choice>
                  <mc:Fallback>
                    <p:oleObj name="CorelDRAW" r:id="rId4" imgW="1147320" imgH="569880" progId="">
                      <p:embed/>
                      <p:pic>
                        <p:nvPicPr>
                          <p:cNvPr id="0" name="Picture 4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4" y="1532"/>
                            <a:ext cx="647" cy="3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144" y="144"/>
              <a:ext cx="5472" cy="4032"/>
              <a:chOff x="144" y="144"/>
              <a:chExt cx="5472" cy="4032"/>
            </a:xfrm>
          </p:grpSpPr>
          <p:sp>
            <p:nvSpPr>
              <p:cNvPr id="11" name="Rectangle 3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5472" cy="4032"/>
              </a:xfrm>
              <a:prstGeom prst="rect">
                <a:avLst/>
              </a:prstGeom>
              <a:noFill/>
              <a:ln w="5715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pic>
            <p:nvPicPr>
              <p:cNvPr id="12" name="Picture 37" descr="DOE Color 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4" y="221"/>
                <a:ext cx="654" cy="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F99C3-419B-44B4-88A8-9B94C3B288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4724400"/>
            <a:ext cx="822960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0235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Panel Discussion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13590" y="5802868"/>
            <a:ext cx="4716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February 16, 2021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EFCOG Nuclear and Facility Safety Workshop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" y="1834005"/>
            <a:ext cx="79505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235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DOE-HDBK-1163-2020</a:t>
            </a:r>
          </a:p>
          <a:p>
            <a:pPr algn="ctr"/>
            <a:r>
              <a:rPr lang="en-US" sz="4400" b="1" dirty="0">
                <a:solidFill>
                  <a:srgbClr val="02358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Integration of Hazard Analyses</a:t>
            </a:r>
            <a:endParaRPr lang="en-US" sz="4400" dirty="0">
              <a:solidFill>
                <a:srgbClr val="023588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25548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562600" cy="838200"/>
          </a:xfrm>
        </p:spPr>
        <p:txBody>
          <a:bodyPr/>
          <a:lstStyle/>
          <a:p>
            <a:r>
              <a:rPr lang="en-US" sz="2400" dirty="0">
                <a:solidFill>
                  <a:srgbClr val="0D4D91"/>
                </a:solidFill>
                <a:cs typeface="Times New Roman" panose="02020603050405020304" pitchFamily="18" charset="0"/>
              </a:rPr>
              <a:t>Figure 7, Summary of Regulatory Drivers by Facility Types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0" y="565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47E69C-CE8C-4504-A02E-9673C1D91AA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1"/>
            <a:ext cx="60960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40440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562600" cy="838200"/>
          </a:xfrm>
        </p:spPr>
        <p:txBody>
          <a:bodyPr/>
          <a:lstStyle/>
          <a:p>
            <a:r>
              <a:rPr lang="en-US" sz="2400" dirty="0">
                <a:solidFill>
                  <a:srgbClr val="0D4D91"/>
                </a:solidFill>
                <a:cs typeface="Times New Roman" panose="02020603050405020304" pitchFamily="18" charset="0"/>
              </a:rPr>
              <a:t>Table 4, Facility Categories for Graded Approach Application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0" y="565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25843"/>
              </p:ext>
            </p:extLst>
          </p:nvPr>
        </p:nvGraphicFramePr>
        <p:xfrm>
          <a:off x="990600" y="1524002"/>
          <a:ext cx="7391400" cy="4571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3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7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67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Table 4.  Facility Categories for Graded Approach Application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6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Facility Category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Threshold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6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HC-1, 2, and 3 Nuclear Facilities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See DOE-STD-1027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Accelerator Facilities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See DOE O 420.2A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0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High Hazard Chemical Facilities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Facilities that exceed the PSM or RMP thresholds and other facilities designated as containing high hazard chemicals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3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Below HC-3 Nuclear Facilities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Nuclear facilities with nuclear hazards less then HC-3 per DOE-STD-1027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20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Chemical Facilities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All remaining facilities that do not fit into one of the above categories but do contain significant chemical hazards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3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Industrial Facilities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All remaining facilities that do not fit into one of the above categories 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981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5562600" cy="838200"/>
          </a:xfrm>
        </p:spPr>
        <p:txBody>
          <a:bodyPr/>
          <a:lstStyle/>
          <a:p>
            <a:r>
              <a:rPr lang="en-US" sz="3200" dirty="0">
                <a:solidFill>
                  <a:srgbClr val="0D4D91"/>
                </a:solidFill>
                <a:cs typeface="Times New Roman" panose="02020603050405020304" pitchFamily="18" charset="0"/>
              </a:rPr>
              <a:t>Key Take-</a:t>
            </a:r>
            <a:r>
              <a:rPr lang="en-US" sz="3200" dirty="0" err="1">
                <a:solidFill>
                  <a:srgbClr val="0D4D91"/>
                </a:solidFill>
                <a:cs typeface="Times New Roman" panose="02020603050405020304" pitchFamily="18" charset="0"/>
              </a:rPr>
              <a:t>Aways</a:t>
            </a:r>
            <a:endParaRPr lang="en-US" sz="3200" dirty="0">
              <a:solidFill>
                <a:srgbClr val="0D4D9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838200" y="1524000"/>
            <a:ext cx="7391400" cy="4495800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Below HC-3 Nuclear Facilities (hazard inventories &amp; HARs) need to be actively managed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Chemical Safety SMPs should be relied upon for Nuclear Facilities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Various HAs need to be identified and integrated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HA Documentation on a graded approach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HAs need to be maintained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Facility managers need to be knowledgeable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en-US" sz="22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0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eaLnBrk="0" hangingPunct="0">
              <a:buClr>
                <a:schemeClr val="accent2"/>
              </a:buClr>
              <a:buNone/>
            </a:pPr>
            <a:endParaRPr lang="en-US" sz="2400" b="1" i="1" u="sng" dirty="0">
              <a:solidFill>
                <a:srgbClr val="008000"/>
              </a:solidFill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i="1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06430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562600" cy="838200"/>
          </a:xfrm>
        </p:spPr>
        <p:txBody>
          <a:bodyPr/>
          <a:lstStyle/>
          <a:p>
            <a:r>
              <a:rPr lang="en-US" sz="2400" dirty="0">
                <a:solidFill>
                  <a:srgbClr val="0D4D91"/>
                </a:solidFill>
                <a:cs typeface="Times New Roman" panose="02020603050405020304" pitchFamily="18" charset="0"/>
              </a:rPr>
              <a:t>Table 3, Hazard Analysis Report Contents for Below HC-3 </a:t>
            </a:r>
            <a:r>
              <a:rPr lang="en-US" sz="2400" dirty="0" err="1">
                <a:solidFill>
                  <a:srgbClr val="0D4D91"/>
                </a:solidFill>
                <a:cs typeface="Times New Roman" panose="02020603050405020304" pitchFamily="18" charset="0"/>
              </a:rPr>
              <a:t>Nuc</a:t>
            </a:r>
            <a:r>
              <a:rPr lang="en-US" sz="2400" dirty="0">
                <a:solidFill>
                  <a:srgbClr val="0D4D91"/>
                </a:solidFill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4D91"/>
                </a:solidFill>
                <a:cs typeface="Times New Roman" panose="02020603050405020304" pitchFamily="18" charset="0"/>
              </a:rPr>
              <a:t>Facs</a:t>
            </a:r>
            <a:r>
              <a:rPr lang="en-US" sz="2400" dirty="0">
                <a:solidFill>
                  <a:srgbClr val="0D4D9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0" y="565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924121"/>
              </p:ext>
            </p:extLst>
          </p:nvPr>
        </p:nvGraphicFramePr>
        <p:xfrm>
          <a:off x="762000" y="1524001"/>
          <a:ext cx="7696200" cy="5103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9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46979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+mj-lt"/>
                        <a:buAutoNum type="arabicParenBoth"/>
                      </a:pPr>
                      <a:r>
                        <a:rPr lang="en-US" sz="1800" dirty="0">
                          <a:solidFill>
                            <a:srgbClr val="0D4D9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Facility Description</a:t>
                      </a:r>
                    </a:p>
                    <a:p>
                      <a:pPr marL="742950" marR="0" lvl="1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lphaLcParenBoth"/>
                      </a:pPr>
                      <a:r>
                        <a:rPr lang="en-US" sz="1800" dirty="0">
                          <a:solidFill>
                            <a:srgbClr val="0D4D9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Physical description of the facility </a:t>
                      </a:r>
                    </a:p>
                    <a:p>
                      <a:pPr marL="742950" marR="0" lvl="1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lphaLcParenBoth"/>
                      </a:pPr>
                      <a:r>
                        <a:rPr lang="en-US" sz="1800" dirty="0">
                          <a:solidFill>
                            <a:srgbClr val="0D4D9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Scope of work at the facility</a:t>
                      </a:r>
                    </a:p>
                    <a:p>
                      <a:pPr marL="742950" marR="0" lvl="1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lphaLcParenBoth"/>
                      </a:pPr>
                      <a:r>
                        <a:rPr lang="en-US" sz="1800" dirty="0">
                          <a:solidFill>
                            <a:srgbClr val="0D4D9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Operational boundaries, including hazardous material limits, fissionable material limits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arenBoth"/>
                      </a:pPr>
                      <a:r>
                        <a:rPr lang="en-US" sz="1800" dirty="0">
                          <a:solidFill>
                            <a:srgbClr val="0D4D9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Hazard Identification</a:t>
                      </a:r>
                    </a:p>
                    <a:p>
                      <a:pPr marL="741363" marR="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lphaLcParenBoth"/>
                      </a:pPr>
                      <a:r>
                        <a:rPr lang="en-US" sz="1800" dirty="0">
                          <a:solidFill>
                            <a:srgbClr val="0D4D9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Identification of hazards</a:t>
                      </a:r>
                    </a:p>
                    <a:p>
                      <a:pPr marL="741363" marR="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lphaLcParenBoth"/>
                      </a:pPr>
                      <a:r>
                        <a:rPr lang="en-US" sz="1800" dirty="0">
                          <a:solidFill>
                            <a:srgbClr val="0D4D9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Hazardous material inventories (and comparison to HC-3 threshold levels in DOE-STD-1027)</a:t>
                      </a:r>
                    </a:p>
                    <a:p>
                      <a:pPr marL="0" marR="0" lvl="0" indent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solidFill>
                            <a:srgbClr val="0D4D9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(3)  Hazard Evaluation</a:t>
                      </a:r>
                    </a:p>
                    <a:p>
                      <a:pPr marL="741363" marR="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lphaLcParenBoth"/>
                      </a:pPr>
                      <a:r>
                        <a:rPr lang="en-US" sz="1800" dirty="0">
                          <a:solidFill>
                            <a:srgbClr val="0D4D9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Analysis of the hazards and the impact to the workers, public, and the environment</a:t>
                      </a:r>
                    </a:p>
                    <a:p>
                      <a:pPr marL="741363" marR="0" lvl="0" indent="-342900">
                        <a:spcBef>
                          <a:spcPts val="300"/>
                        </a:spcBef>
                        <a:spcAft>
                          <a:spcPts val="1200"/>
                        </a:spcAft>
                        <a:buFont typeface="+mj-lt"/>
                        <a:buAutoNum type="alphaLcParenBoth"/>
                      </a:pPr>
                      <a:r>
                        <a:rPr lang="en-US" sz="1800" dirty="0">
                          <a:solidFill>
                            <a:srgbClr val="0D4D9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Identification of controls to prevent or mitigate the identified hazards</a:t>
                      </a:r>
                      <a:endParaRPr lang="en-US" sz="1800" dirty="0">
                        <a:solidFill>
                          <a:srgbClr val="0D4D91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420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3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98216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562600" cy="838200"/>
          </a:xfrm>
        </p:spPr>
        <p:txBody>
          <a:bodyPr/>
          <a:lstStyle/>
          <a:p>
            <a:r>
              <a:rPr lang="en-US" sz="3200" dirty="0"/>
              <a:t>Chemical Hazards in DSAs</a:t>
            </a:r>
            <a:endParaRPr lang="en-US" sz="3200" dirty="0">
              <a:solidFill>
                <a:srgbClr val="0D4D9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0" y="565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B67B6F-BE71-41EE-B834-2ABE56B89EFE}"/>
              </a:ext>
            </a:extLst>
          </p:cNvPr>
          <p:cNvSpPr txBox="1">
            <a:spLocks/>
          </p:cNvSpPr>
          <p:nvPr/>
        </p:nvSpPr>
        <p:spPr>
          <a:xfrm>
            <a:off x="609600" y="1457335"/>
            <a:ext cx="8001000" cy="4791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DOE-STD-3009-2014 has criteria for designating Safety Significant controls for chemical hazards, but it also indicates a screening process to only analyze “chemicals of concern”</a:t>
            </a:r>
          </a:p>
          <a:p>
            <a:pPr marL="342900" lvl="1" indent="-342900"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Q: “Why do I need to do more for a chemical in a nuclear facility than I do for the same chemical in a non-nuclear facility?”</a:t>
            </a:r>
          </a:p>
          <a:p>
            <a:pPr marL="342900" lvl="1" indent="-342900"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A: You don’t, unless your chemical hazards are substantial, or if they affect nuclear safety.</a:t>
            </a:r>
          </a:p>
          <a:p>
            <a:pPr marL="342900" lvl="1" indent="-342900"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HDBK-1163 provides a two-step screening process in which most chemical hazards can screen out to an acceptable Safety Management Program during hazard identification</a:t>
            </a:r>
          </a:p>
          <a:p>
            <a:pPr marL="342900" lvl="1" indent="-342900"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AU-30 plans to revise DOE-STD-3009-2014 discussion to clarify chemical hazard evaluation and controls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0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eaLnBrk="0" hangingPunct="0">
              <a:buClr>
                <a:schemeClr val="accent2"/>
              </a:buClr>
              <a:buFont typeface="Arial" pitchFamily="34" charset="0"/>
              <a:buNone/>
            </a:pPr>
            <a:endParaRPr lang="en-US" sz="2400" b="1" i="1" u="sng" dirty="0">
              <a:solidFill>
                <a:srgbClr val="008000"/>
              </a:solidFill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i="1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buFont typeface="Arial" pitchFamily="34" charset="0"/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2940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562600" cy="838200"/>
          </a:xfrm>
        </p:spPr>
        <p:txBody>
          <a:bodyPr/>
          <a:lstStyle/>
          <a:p>
            <a:r>
              <a:rPr lang="en-US" sz="2400" dirty="0">
                <a:solidFill>
                  <a:srgbClr val="0D4D91"/>
                </a:solidFill>
                <a:cs typeface="Times New Roman" panose="02020603050405020304" pitchFamily="18" charset="0"/>
              </a:rPr>
              <a:t>Table F-1, Chemical Hazard Evaluation and Control Strategy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0" y="565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 descr="Each Shape in this figure is labeled by a number and they are linked to the next shape by an arrow. Some arrows have Yes or No on them. &#10;1. Hazard Identification-Facility Chemical Inventory&#10;2. Screen Chemicals (Yes or No)&#10;If Yes see #6&#10;If No continue to #3&#10;3. Need to Further Evaluate in DSA?&#10;If Yes continue to #4&#10;If no see #6&#10;4. Hazard Evaluation&#10;5. Safety Significant Control Designation&#10;6. Controls based on Chemical SMP&#10;7. Incorporate into DSA">
            <a:extLst>
              <a:ext uri="{FF2B5EF4-FFF2-40B4-BE49-F238E27FC236}">
                <a16:creationId xmlns:a16="http://schemas.microsoft.com/office/drawing/2014/main" id="{CEAAD1C1-76A6-4462-9096-C75792E1F5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14"/>
            <a:ext cx="6781800" cy="4343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82812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562600" cy="838200"/>
          </a:xfrm>
        </p:spPr>
        <p:txBody>
          <a:bodyPr/>
          <a:lstStyle/>
          <a:p>
            <a:r>
              <a:rPr lang="en-US" sz="2400" dirty="0">
                <a:solidFill>
                  <a:srgbClr val="0D4D91"/>
                </a:solidFill>
                <a:cs typeface="Times New Roman" panose="02020603050405020304" pitchFamily="18" charset="0"/>
              </a:rPr>
              <a:t>Table F-1, Chemical Hazard Evaluation and Control Strategy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0" y="565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1523999"/>
            <a:ext cx="80772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Box 2: Screen Chemicals? Criteria for screening chemicals (see DOE-STD-3009-2014, Appendix A.2 for more complete description of the bullets below on toxic chemical hazards; see DOE-STD-3009-2014 Appendix A.1 for more complete description of screening of standard industrial hazards):</a:t>
            </a: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Chemicals with no known or suspected toxic properties;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Materials that have a health rating of 0 or 1 based on NFPA-704;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Materials that are commonly available and used in the general public;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Small-scale use of quantities of chemicals, such as in laboratories; and</a:t>
            </a:r>
          </a:p>
          <a:p>
            <a:pPr marL="342900" marR="0" lvl="0" indent="-342900"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Chemicals that can be safely handled by implementation of a hazardous material protection program (chemical SMP) described in the DSA.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“Yes” answer goes to Box 6.</a:t>
            </a:r>
          </a:p>
        </p:txBody>
      </p:sp>
    </p:spTree>
    <p:extLst>
      <p:ext uri="{BB962C8B-B14F-4D97-AF65-F5344CB8AC3E}">
        <p14:creationId xmlns:p14="http://schemas.microsoft.com/office/powerpoint/2010/main" val="363460089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562600" cy="838200"/>
          </a:xfrm>
        </p:spPr>
        <p:txBody>
          <a:bodyPr/>
          <a:lstStyle/>
          <a:p>
            <a:r>
              <a:rPr lang="en-US" sz="2400" dirty="0">
                <a:solidFill>
                  <a:srgbClr val="0D4D91"/>
                </a:solidFill>
                <a:cs typeface="Times New Roman" panose="02020603050405020304" pitchFamily="18" charset="0"/>
              </a:rPr>
              <a:t>Table F-1, Chemical Hazard Evaluation and Control Strategy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0" y="565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1500" y="1361289"/>
            <a:ext cx="8077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1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Box 3: Need to Further Evaluate in DSA? Criteria for need to Further Evaluate in the DSA (to meet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DOE-STD-3009-2014)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Chemical hazards with the potential for significant off-site consequences to the public (for example, greater than or equal to PAC-2);</a:t>
            </a:r>
          </a:p>
          <a:p>
            <a:pPr marL="342900" marR="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Chemical hazards that initiate or worsen a significant radiological release;</a:t>
            </a:r>
          </a:p>
          <a:p>
            <a:pPr marL="342900" marR="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Chemical hazards that adversely affect a credited nuclear safety function (for example, incapacitating a worker relied upon to perform a SAC);</a:t>
            </a:r>
          </a:p>
          <a:p>
            <a:pPr marL="342900" marR="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Extraordinary chemical hazards (that have a high acute toxicity and high dispersibility (for example, having a PAC-3 of about 3 ppm or less, and highly dispersible such as compressed gases);</a:t>
            </a:r>
          </a:p>
          <a:p>
            <a:pPr marL="342900" marR="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Uncontrolled chemical releases with potential for significant on-site consequences to co-located workers (for example, greater than or equal to PAC-3); and</a:t>
            </a:r>
          </a:p>
          <a:p>
            <a:pPr marL="342900" marR="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 additional chemical hazards that are not adequately identified and controlled by an adequate Chemical SMP and could cause significant harm to facility workers or co-located workers. 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“Yes” answer goes to Box 4.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778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019800" cy="957532"/>
          </a:xfrm>
        </p:spPr>
        <p:txBody>
          <a:bodyPr/>
          <a:lstStyle/>
          <a:p>
            <a:r>
              <a:rPr lang="en-US" sz="3600" dirty="0">
                <a:solidFill>
                  <a:srgbClr val="0D4D91"/>
                </a:solidFill>
                <a:cs typeface="Times New Roman" panose="02020603050405020304" pitchFamily="18" charset="0"/>
              </a:rPr>
              <a:t>Integration </a:t>
            </a:r>
            <a:br>
              <a:rPr lang="en-US" sz="3600" dirty="0">
                <a:solidFill>
                  <a:srgbClr val="0D4D91"/>
                </a:solidFill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D4D91"/>
                </a:solidFill>
                <a:cs typeface="Times New Roman" panose="02020603050405020304" pitchFamily="18" charset="0"/>
              </a:rPr>
              <a:t>Lessons Learned</a:t>
            </a:r>
            <a:endParaRPr lang="en-US" sz="2800" dirty="0">
              <a:solidFill>
                <a:srgbClr val="0D4D9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507466"/>
            <a:ext cx="7848600" cy="472105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Identification of all HA efforts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Integrated Hazard Analysis Teams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Collection/Integration of Hazard Information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Standardization of HA Tools and Techniques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Facility Categorization – For Graded Approach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Graded Approach to Documentation &amp; Integration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Knowledgeable Facility Managers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Hazard Analyses Maintained and Updates Coordinated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en-US" sz="20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en-US" sz="20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en-US" sz="22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en-US" sz="22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0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None/>
            </a:pPr>
            <a:endParaRPr lang="en-US" sz="2400" b="1" i="1" u="sng" dirty="0">
              <a:solidFill>
                <a:srgbClr val="008000"/>
              </a:solidFill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en-US" sz="2400" i="1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0701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5867400" cy="957532"/>
          </a:xfrm>
        </p:spPr>
        <p:txBody>
          <a:bodyPr/>
          <a:lstStyle/>
          <a:p>
            <a:r>
              <a:rPr lang="en-US" sz="3600" dirty="0">
                <a:solidFill>
                  <a:srgbClr val="0D4D91"/>
                </a:solidFill>
                <a:cs typeface="Times New Roman" panose="02020603050405020304" pitchFamily="18" charset="0"/>
              </a:rPr>
              <a:t>HDBK-1163</a:t>
            </a:r>
            <a:br>
              <a:rPr lang="en-US" sz="3600" dirty="0">
                <a:solidFill>
                  <a:srgbClr val="0D4D91"/>
                </a:solidFill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D4D91"/>
                </a:solidFill>
                <a:cs typeface="Times New Roman" panose="02020603050405020304" pitchFamily="18" charset="0"/>
              </a:rPr>
              <a:t>Implementation Tools</a:t>
            </a:r>
            <a:endParaRPr lang="en-US" sz="2800" dirty="0">
              <a:solidFill>
                <a:srgbClr val="0D4D9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527344"/>
            <a:ext cx="8229600" cy="4721056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Example SIH Screening Criteria (Figure A-1)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Example Hazard Identification Checklist (Figure A-2)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Hazard Evaluation Technique Comparison (Appendix B)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Example Risk Assessment Methodology (Appendix C)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Example Qualitative Consequences Matrix (Figure C-1)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Example Qualitative Likelihood Matrix (Figure C-2)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Example Qualitative Risk Matrix (Figure C-3)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en-US" sz="20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en-US" sz="22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en-US" sz="22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0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None/>
            </a:pPr>
            <a:endParaRPr lang="en-US" sz="2400" b="1" i="1" u="sng" dirty="0">
              <a:solidFill>
                <a:srgbClr val="008000"/>
              </a:solidFill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en-US" sz="2400" i="1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5020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4132"/>
            <a:ext cx="5715000" cy="838200"/>
          </a:xfrm>
        </p:spPr>
        <p:txBody>
          <a:bodyPr/>
          <a:lstStyle/>
          <a:p>
            <a:r>
              <a:rPr lang="en-US" sz="3600" dirty="0">
                <a:solidFill>
                  <a:srgbClr val="0D4D91"/>
                </a:solidFill>
                <a:cs typeface="Times New Roman" panose="02020603050405020304" pitchFamily="18" charset="0"/>
              </a:rPr>
              <a:t>DOE-HDBK-1163</a:t>
            </a:r>
            <a:br>
              <a:rPr lang="en-US" sz="3600" dirty="0">
                <a:solidFill>
                  <a:srgbClr val="0D4D91"/>
                </a:solidFill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D4D91"/>
                </a:solidFill>
                <a:cs typeface="Times New Roman" panose="02020603050405020304" pitchFamily="18" charset="0"/>
              </a:rPr>
              <a:t>Panel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600200"/>
            <a:ext cx="7772400" cy="4724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Steve Singal (DOE/AU-10)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David Compton (PEC/AU-30)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Ron Beaulieu (NV/NSSS)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Rob Vrooman (NNSA/NA-512)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Jeff Woody (Link/EM-OR)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Kelsey Forde (Parvati)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en-US" sz="22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en-US" sz="22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0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eaLnBrk="0" hangingPunct="0">
              <a:buClr>
                <a:schemeClr val="accent2"/>
              </a:buClr>
              <a:buNone/>
            </a:pPr>
            <a:endParaRPr lang="en-US" sz="2400" b="1" i="1" u="sng" dirty="0">
              <a:solidFill>
                <a:srgbClr val="008000"/>
              </a:solidFill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i="1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4075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C776B-D6B2-4B4B-BB68-02660E65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A-1:  Example SIH Screening Criteria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AA689-B48C-6640-9FBE-515B7F6D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94A9-1756-4764-B06C-5A772997434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B7C321-FF70-A347-81C2-609B23DB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019" y="2886075"/>
            <a:ext cx="2620241" cy="33909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AA9059-D50B-934A-93AB-7D157733E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172" y="2520950"/>
            <a:ext cx="2620241" cy="33909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DFCCA4-A8C1-7641-A2ED-30461E449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652" y="2063483"/>
            <a:ext cx="2620241" cy="33909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76E74B-F525-A548-9582-C4FF45182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0593" y="1733550"/>
            <a:ext cx="2620241" cy="33909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9A6A1F-83D8-084F-AADF-8B79445752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1399640"/>
            <a:ext cx="2620241" cy="33909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231219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B6584-D8CD-944F-84BA-68BD93119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A-2:  Example Hazard Identification Checklist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2FF3E2E-4542-4547-A0FF-39E810EBD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1632858"/>
            <a:ext cx="3162700" cy="4092906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DB297-05A4-1D44-9E91-261A771CD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94A9-1756-4764-B06C-5A772997434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94E6AA-73A2-9E4C-80B3-2DC5D9E21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974" y="1632858"/>
            <a:ext cx="3162701" cy="4092906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2976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D59C3-14B3-8744-B80B-B8910D0C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B-1:  Hazard Evaluation Technique Comparison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EED28C-7E75-FD4D-A607-1133CFFD3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413" y="2362200"/>
            <a:ext cx="7393174" cy="3336742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CE354-AE46-C24C-9FDD-E51823B4B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94A9-1756-4764-B06C-5A772997434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579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6991-36C1-D446-99BF-29269C7F4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C-1:  Example Qualitative Consequence Matrix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AE4017-5865-2344-AF2D-5CC98464D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6664" y="1517939"/>
            <a:ext cx="3650672" cy="47244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55AF4-9E04-E042-A3E8-F726104E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94A9-1756-4764-B06C-5A772997434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0182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2ED57-58ED-B44E-A594-AAB7899F5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C-2:  Example Qualitative Likelihood Matrix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B56868-314C-8B4D-9577-060790E32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2057400"/>
            <a:ext cx="5726043" cy="309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358FC-CE40-364A-B5AB-6EC84864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94A9-1756-4764-B06C-5A772997434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732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4BD5-31FC-444D-B502-702CD0E46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C-3:  Example Qualitative Risk Matrix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E78B41-FFCD-4F4B-B67E-4CC08B6C1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362200"/>
            <a:ext cx="6992257" cy="2686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BBFBF-90B7-D542-B89B-A0B8933A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94A9-1756-4764-B06C-5A772997434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5035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4132"/>
            <a:ext cx="5715000" cy="838200"/>
          </a:xfrm>
        </p:spPr>
        <p:txBody>
          <a:bodyPr/>
          <a:lstStyle/>
          <a:p>
            <a:r>
              <a:rPr lang="en-US" sz="3600" dirty="0">
                <a:solidFill>
                  <a:srgbClr val="0D4D91"/>
                </a:solidFill>
                <a:cs typeface="Times New Roman" panose="02020603050405020304" pitchFamily="18" charset="0"/>
              </a:rPr>
              <a:t>DOE-HDBK-1163</a:t>
            </a:r>
            <a:br>
              <a:rPr lang="en-US" sz="3600" dirty="0">
                <a:solidFill>
                  <a:srgbClr val="0D4D91"/>
                </a:solidFill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D4D91"/>
                </a:solidFill>
                <a:cs typeface="Times New Roman" panose="02020603050405020304" pitchFamily="18" charset="0"/>
              </a:rPr>
              <a:t>Revision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600200"/>
            <a:ext cx="7772400" cy="4724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DOE-HDBK-1163-2003 issued in 2003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Numerous regulatory drivers have changed since 2003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Chemical safety addressed in both 10 CFR 851 and 10 CFR 830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Hazard analysis requirements for non-nuclear facilities have been reduced since 10 CFR 830 (leaving gaps)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General need for an update requested from the field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DOE-HDBK-1163-2020 was issued in October 2020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en-US" sz="22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en-US" sz="22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0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eaLnBrk="0" hangingPunct="0">
              <a:buClr>
                <a:schemeClr val="accent2"/>
              </a:buClr>
              <a:buNone/>
            </a:pPr>
            <a:endParaRPr lang="en-US" sz="2400" b="1" i="1" u="sng" dirty="0">
              <a:solidFill>
                <a:srgbClr val="008000"/>
              </a:solidFill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i="1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5158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4132"/>
            <a:ext cx="5715000" cy="838200"/>
          </a:xfrm>
        </p:spPr>
        <p:txBody>
          <a:bodyPr/>
          <a:lstStyle/>
          <a:p>
            <a:r>
              <a:rPr lang="en-US" sz="3600" dirty="0">
                <a:solidFill>
                  <a:srgbClr val="0D4D91"/>
                </a:solidFill>
                <a:cs typeface="Times New Roman" panose="02020603050405020304" pitchFamily="18" charset="0"/>
              </a:rPr>
              <a:t>Writing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5374" y="1524000"/>
            <a:ext cx="3810000" cy="4724400"/>
          </a:xfrm>
        </p:spPr>
        <p:txBody>
          <a:bodyPr>
            <a:noAutofit/>
          </a:bodyPr>
          <a:lstStyle/>
          <a:p>
            <a:r>
              <a:rPr lang="en-US" sz="2000" dirty="0"/>
              <a:t>Steve Singal (DOE/AU-10)</a:t>
            </a:r>
          </a:p>
          <a:p>
            <a:r>
              <a:rPr lang="en-US" sz="2000" dirty="0"/>
              <a:t>David Compton (AU-30/PEC) </a:t>
            </a:r>
          </a:p>
          <a:p>
            <a:r>
              <a:rPr lang="en-US" sz="2000" dirty="0"/>
              <a:t>Roberta Jordan (ID)</a:t>
            </a:r>
          </a:p>
          <a:p>
            <a:r>
              <a:rPr lang="en-US" sz="2000" dirty="0"/>
              <a:t>Andrew Vincent (SR)</a:t>
            </a:r>
          </a:p>
          <a:p>
            <a:r>
              <a:rPr lang="en-US" sz="2000" dirty="0"/>
              <a:t>Brad Evans (SC/PNNL)</a:t>
            </a:r>
          </a:p>
          <a:p>
            <a:r>
              <a:rPr lang="en-US" sz="2000" dirty="0"/>
              <a:t>Ron Beaulieu (NV)</a:t>
            </a:r>
          </a:p>
          <a:p>
            <a:r>
              <a:rPr lang="en-US" sz="2000" dirty="0"/>
              <a:t>Mary Flora (SRS)</a:t>
            </a:r>
          </a:p>
          <a:p>
            <a:r>
              <a:rPr lang="en-US" sz="2000" dirty="0"/>
              <a:t>John Hill (SRS)</a:t>
            </a:r>
          </a:p>
          <a:p>
            <a:r>
              <a:rPr lang="en-US" sz="2000" dirty="0"/>
              <a:t>Dina Siegel (LANL)</a:t>
            </a:r>
          </a:p>
          <a:p>
            <a:r>
              <a:rPr lang="en-US" sz="2000" dirty="0"/>
              <a:t>Duke Moscon (ICP)</a:t>
            </a:r>
          </a:p>
          <a:p>
            <a:r>
              <a:rPr lang="en-US" sz="2000" dirty="0"/>
              <a:t>Kelsey Forde (</a:t>
            </a:r>
            <a:r>
              <a:rPr lang="en-US" sz="2000" dirty="0" err="1"/>
              <a:t>Parvati</a:t>
            </a:r>
            <a:r>
              <a:rPr lang="en-US" sz="2000" dirty="0"/>
              <a:t>)</a:t>
            </a:r>
          </a:p>
          <a:p>
            <a:r>
              <a:rPr lang="en-US" sz="2000" dirty="0"/>
              <a:t>Steve Jahn (SRS)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0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eaLnBrk="0" hangingPunct="0">
              <a:buClr>
                <a:schemeClr val="accent2"/>
              </a:buClr>
              <a:buNone/>
            </a:pPr>
            <a:endParaRPr lang="en-US" sz="2400" b="1" i="1" u="sng" dirty="0">
              <a:solidFill>
                <a:srgbClr val="008000"/>
              </a:solidFill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i="1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800600" y="1524000"/>
            <a:ext cx="3810000" cy="4724400"/>
          </a:xfrm>
        </p:spPr>
        <p:txBody>
          <a:bodyPr>
            <a:noAutofit/>
          </a:bodyPr>
          <a:lstStyle/>
          <a:p>
            <a:r>
              <a:rPr lang="en-US" sz="2000" dirty="0"/>
              <a:t>Caroline Garzon (DOE/AU-31)</a:t>
            </a:r>
          </a:p>
          <a:p>
            <a:r>
              <a:rPr lang="en-US" sz="2000" dirty="0"/>
              <a:t>Jeff Woody (EM/OR-EM)</a:t>
            </a:r>
            <a:endParaRPr lang="en-US" sz="22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2000" dirty="0"/>
              <a:t>Rob Vrooman (NNSA/NA-512)</a:t>
            </a:r>
          </a:p>
          <a:p>
            <a:r>
              <a:rPr lang="en-US" sz="2000" dirty="0"/>
              <a:t>Karen Kubiak (ID)</a:t>
            </a:r>
          </a:p>
          <a:p>
            <a:r>
              <a:rPr lang="en-US" sz="2000" dirty="0"/>
              <a:t>Tim Stirrup (</a:t>
            </a:r>
            <a:r>
              <a:rPr lang="en-US" sz="2000" dirty="0" err="1"/>
              <a:t>Parvati</a:t>
            </a:r>
            <a:r>
              <a:rPr lang="en-US" sz="2000" dirty="0"/>
              <a:t>)</a:t>
            </a:r>
          </a:p>
          <a:p>
            <a:r>
              <a:rPr lang="en-US" sz="2000" dirty="0"/>
              <a:t>Jeffrey Hieb (Bechtel/WTP)</a:t>
            </a:r>
          </a:p>
          <a:p>
            <a:r>
              <a:rPr lang="en-US" sz="2000" dirty="0"/>
              <a:t>Max </a:t>
            </a:r>
            <a:r>
              <a:rPr lang="en-US" sz="2000" dirty="0" err="1"/>
              <a:t>Betram</a:t>
            </a:r>
            <a:r>
              <a:rPr lang="en-US" sz="2000" dirty="0"/>
              <a:t> (SC/ORNL)</a:t>
            </a:r>
          </a:p>
          <a:p>
            <a:r>
              <a:rPr lang="en-US" sz="2000" dirty="0"/>
              <a:t>Fitz Trumble (AECOM)</a:t>
            </a:r>
          </a:p>
          <a:p>
            <a:pPr>
              <a:spcBef>
                <a:spcPts val="48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000" dirty="0"/>
              <a:t>Karen Balo (OR/ETTP)</a:t>
            </a:r>
          </a:p>
          <a:p>
            <a:pPr>
              <a:spcBef>
                <a:spcPts val="48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000" dirty="0"/>
              <a:t>Rick Moore (SC/ANL)</a:t>
            </a:r>
          </a:p>
          <a:p>
            <a:pPr>
              <a:spcBef>
                <a:spcPts val="48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000" dirty="0"/>
              <a:t>Patricia Allen (SRS)</a:t>
            </a:r>
            <a:endParaRPr lang="en-US" sz="22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spcAft>
                <a:spcPts val="600"/>
              </a:spcAft>
              <a:buClr>
                <a:srgbClr val="0070C0"/>
              </a:buClr>
              <a:buSzPct val="100000"/>
              <a:buNone/>
              <a:defRPr/>
            </a:pPr>
            <a:endParaRPr lang="en-US" sz="2000" dirty="0"/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0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eaLnBrk="0" hangingPunct="0">
              <a:buClr>
                <a:schemeClr val="accent2"/>
              </a:buClr>
              <a:buNone/>
            </a:pPr>
            <a:endParaRPr lang="en-US" sz="2400" b="1" i="1" u="sng" dirty="0">
              <a:solidFill>
                <a:srgbClr val="008000"/>
              </a:solidFill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i="1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64964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4132"/>
            <a:ext cx="5715000" cy="838200"/>
          </a:xfrm>
        </p:spPr>
        <p:txBody>
          <a:bodyPr/>
          <a:lstStyle/>
          <a:p>
            <a:r>
              <a:rPr lang="en-US" sz="3600" dirty="0">
                <a:solidFill>
                  <a:srgbClr val="0D4D91"/>
                </a:solidFill>
                <a:cs typeface="Times New Roman" panose="02020603050405020304" pitchFamily="18" charset="0"/>
              </a:rPr>
              <a:t>Review Team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93310"/>
            <a:ext cx="4267200" cy="4724400"/>
          </a:xfrm>
        </p:spPr>
        <p:txBody>
          <a:bodyPr>
            <a:noAutofit/>
          </a:bodyPr>
          <a:lstStyle/>
          <a:p>
            <a:r>
              <a:rPr lang="en-US" sz="2000" dirty="0"/>
              <a:t>Jim Dillard (DOE/AU-10)</a:t>
            </a:r>
          </a:p>
          <a:p>
            <a:r>
              <a:rPr lang="en-US" sz="2000" dirty="0"/>
              <a:t>Anthony Pierpoint (DOE/AU-10)</a:t>
            </a:r>
          </a:p>
          <a:p>
            <a:r>
              <a:rPr lang="en-US" sz="2000" dirty="0"/>
              <a:t>Robin Keeler (DOE/AU-10)</a:t>
            </a:r>
          </a:p>
          <a:p>
            <a:r>
              <a:rPr lang="en-US" sz="2000" dirty="0"/>
              <a:t>David Nester (NNSA)</a:t>
            </a:r>
          </a:p>
          <a:p>
            <a:r>
              <a:rPr lang="en-US" sz="2000" dirty="0"/>
              <a:t>Joanna Serra (SC)</a:t>
            </a:r>
          </a:p>
          <a:p>
            <a:r>
              <a:rPr lang="en-US" sz="2000" dirty="0"/>
              <a:t>Brenda Hawks (EM)</a:t>
            </a:r>
          </a:p>
          <a:p>
            <a:r>
              <a:rPr lang="en-US" sz="2000" dirty="0"/>
              <a:t>Charlie Maggart (NE)</a:t>
            </a:r>
          </a:p>
          <a:p>
            <a:r>
              <a:rPr lang="en-US" sz="2000" dirty="0"/>
              <a:t>Jeff Buczek (RL/EFCOG)</a:t>
            </a:r>
          </a:p>
          <a:p>
            <a:r>
              <a:rPr lang="en-US" sz="2000" dirty="0"/>
              <a:t>Ingle Paik (LLNL)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0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eaLnBrk="0" hangingPunct="0">
              <a:buClr>
                <a:schemeClr val="accent2"/>
              </a:buClr>
              <a:buNone/>
            </a:pPr>
            <a:endParaRPr lang="en-US" sz="2400" b="1" i="1" u="sng" dirty="0">
              <a:solidFill>
                <a:srgbClr val="008000"/>
              </a:solidFill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i="1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766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5715000" cy="957532"/>
          </a:xfrm>
        </p:spPr>
        <p:txBody>
          <a:bodyPr/>
          <a:lstStyle/>
          <a:p>
            <a:r>
              <a:rPr lang="en-US" sz="2800" dirty="0">
                <a:solidFill>
                  <a:srgbClr val="0D4D91"/>
                </a:solidFill>
                <a:cs typeface="Times New Roman" panose="02020603050405020304" pitchFamily="18" charset="0"/>
              </a:rPr>
              <a:t>DOE-HDBK-1163-2020</a:t>
            </a:r>
            <a:br>
              <a:rPr lang="en-US" sz="3600" dirty="0">
                <a:solidFill>
                  <a:srgbClr val="0D4D91"/>
                </a:solidFill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D4D91"/>
                </a:solidFill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544652"/>
            <a:ext cx="7696200" cy="4724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1. Introduction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2. Hazard Analysis Process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3. Integrated Safety Management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4. Hazard Types (Hazards, Regulatory Drivers, Integration)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5. Lessons Learned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6. Maintaining Hazard Analyses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7. References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0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Appendices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en-US" sz="20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None/>
              <a:defRPr/>
            </a:pPr>
            <a:endParaRPr lang="en-US" sz="20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en-US" sz="22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en-US" sz="22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0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eaLnBrk="0" hangingPunct="0">
              <a:buClr>
                <a:schemeClr val="accent2"/>
              </a:buClr>
              <a:buNone/>
            </a:pPr>
            <a:endParaRPr lang="en-US" sz="2400" b="1" i="1" u="sng" dirty="0">
              <a:solidFill>
                <a:srgbClr val="008000"/>
              </a:solidFill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i="1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3221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5562600" cy="838200"/>
          </a:xfrm>
        </p:spPr>
        <p:txBody>
          <a:bodyPr/>
          <a:lstStyle/>
          <a:p>
            <a:r>
              <a:rPr lang="en-US" sz="3200" dirty="0">
                <a:solidFill>
                  <a:srgbClr val="0D4D91"/>
                </a:solidFill>
                <a:cs typeface="Times New Roman" panose="02020603050405020304" pitchFamily="18" charset="0"/>
              </a:rPr>
              <a:t>Objectives &amp; Expectations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838200" y="1752600"/>
            <a:ext cx="7391400" cy="4495800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HA activities are identified and integrated.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HA efforts share resources, data, and results.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ISMS coordinates HA efforts.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Facility managers are knowledgeable of facility hazards, hazard controls, and available HA resources.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24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Facility-level HAs are documented and updated periodically. 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None/>
              <a:defRPr/>
            </a:pPr>
            <a:r>
              <a:rPr lang="en-US" sz="16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[DOE-HDBK-1163-2020, Section 1.3] 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0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eaLnBrk="0" hangingPunct="0">
              <a:buClr>
                <a:schemeClr val="accent2"/>
              </a:buClr>
              <a:buNone/>
            </a:pPr>
            <a:endParaRPr lang="en-US" sz="2400" b="1" i="1" u="sng" dirty="0">
              <a:solidFill>
                <a:srgbClr val="008000"/>
              </a:solidFill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endParaRPr lang="en-US" sz="2400" i="1" dirty="0">
              <a:solidFill>
                <a:srgbClr val="0D4D9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9799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562600" cy="838200"/>
          </a:xfrm>
        </p:spPr>
        <p:txBody>
          <a:bodyPr/>
          <a:lstStyle/>
          <a:p>
            <a:r>
              <a:rPr lang="en-US" sz="2400" dirty="0">
                <a:solidFill>
                  <a:srgbClr val="0D4D91"/>
                </a:solidFill>
                <a:cs typeface="Times New Roman" panose="02020603050405020304" pitchFamily="18" charset="0"/>
              </a:rPr>
              <a:t>Figure 3</a:t>
            </a:r>
            <a:br>
              <a:rPr lang="en-US" sz="2400" dirty="0">
                <a:solidFill>
                  <a:srgbClr val="0D4D91"/>
                </a:solidFill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D4D91"/>
                </a:solidFill>
                <a:cs typeface="Times New Roman" panose="02020603050405020304" pitchFamily="18" charset="0"/>
              </a:rPr>
              <a:t>Hazard Analysis Levels and Examples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0" y="565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There are four boxes which represent different Hazard Analysis Levels. Beside each box are the examples that correspond with the certain level.&#10;Box 1: Site-Level Hazards Analysis&#10;Examples: &#10;• Environmental Impact Statement&#10;• Emergency Plan Development&#10;• Site-Wide Transportation Safety Documents&#10;Box 2: Facility-Level Hazards Analysis&#10;Examples:&#10;• Nuclear Documented Safety Analysis&#10;• Chemical Process Hazards Analysis&#10;• Accelerator Safety Assessment Document&#10;• Emergency Planning Hazard Assessment&#10;• Transportation Safety Documents&#10;• Security Design Basis Threat Analysis&#10;• Facility Hazard Analysis Report/Summary&#10;Box 3: Activity-Level Analysis&#10;Examples:&#10;• Job Hazards Analysis&#10;• Exposure Assessments&#10;• Toxic Chemical Hazard Permit&#10;Box 4: Hazard-Specific Analysis (Cuts Across Levels)&#10;Examples:&#10;• Fire Hazards Analysis&#10;• Criticality Safety Evaluations&#10;• Natural Phenomena Hazards Analysis">
            <a:extLst>
              <a:ext uri="{FF2B5EF4-FFF2-40B4-BE49-F238E27FC236}">
                <a16:creationId xmlns:a16="http://schemas.microsoft.com/office/drawing/2014/main" id="{F749C9B6-D36B-4729-9059-268BEC1DA0B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30" y="1447800"/>
            <a:ext cx="5741670" cy="4799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7613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5562600" cy="838200"/>
          </a:xfrm>
        </p:spPr>
        <p:txBody>
          <a:bodyPr/>
          <a:lstStyle/>
          <a:p>
            <a:r>
              <a:rPr lang="en-US" sz="2400" dirty="0">
                <a:solidFill>
                  <a:srgbClr val="0D4D91"/>
                </a:solidFill>
                <a:cs typeface="Times New Roman" panose="02020603050405020304" pitchFamily="18" charset="0"/>
              </a:rPr>
              <a:t>Attributes of Adequate Descriptions of Chemical Safety SMPs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F21F99C3-419B-44B4-88A8-9B94C3B288D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0" y="565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1447086"/>
            <a:ext cx="76962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Process for identification of hazardous chemical materials,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Process for identification of controls for hazardous chemical materials,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Industry standards used to identify and control hazardous chemical materials,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How the hazardous inventories are maintained accurate and up-to-date, and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How the integrity of hazardous material controls are assured.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r>
              <a:rPr lang="en-US" sz="1600" dirty="0">
                <a:solidFill>
                  <a:srgbClr val="0D4D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[ DOE-HDBK-1163-2020, Section 4.3.3]</a:t>
            </a:r>
          </a:p>
        </p:txBody>
      </p:sp>
    </p:spTree>
    <p:extLst>
      <p:ext uri="{BB962C8B-B14F-4D97-AF65-F5344CB8AC3E}">
        <p14:creationId xmlns:p14="http://schemas.microsoft.com/office/powerpoint/2010/main" val="303381545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OE HSS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25756FC81AF488F6C711D74014336" ma:contentTypeVersion="16" ma:contentTypeDescription="Create a new document." ma:contentTypeScope="" ma:versionID="115c8eb666173d07c303936edca33c94">
  <xsd:schema xmlns:xsd="http://www.w3.org/2001/XMLSchema" xmlns:xs="http://www.w3.org/2001/XMLSchema" xmlns:p="http://schemas.microsoft.com/office/2006/metadata/properties" xmlns:ns2="ea60b319-9d9b-4050-a2da-fb9886bc818d" xmlns:ns3="696b1dda-5637-4d41-9abe-79af3c04e813" targetNamespace="http://schemas.microsoft.com/office/2006/metadata/properties" ma:root="true" ma:fieldsID="7fa3eeb103c686ca40f2c85658618079" ns2:_="" ns3:_="">
    <xsd:import namespace="ea60b319-9d9b-4050-a2da-fb9886bc818d"/>
    <xsd:import namespace="696b1dda-5637-4d41-9abe-79af3c04e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0b319-9d9b-4050-a2da-fb9886bc8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7bc148-599b-4d76-8813-ec10777390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b1dda-5637-4d41-9abe-79af3c04e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be8c3d-43cf-406e-8e09-773fdef5d4f6}" ma:internalName="TaxCatchAll" ma:showField="CatchAllData" ma:web="696b1dda-5637-4d41-9abe-79af3c04e8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60b319-9d9b-4050-a2da-fb9886bc818d">
      <Terms xmlns="http://schemas.microsoft.com/office/infopath/2007/PartnerControls"/>
    </lcf76f155ced4ddcb4097134ff3c332f>
    <TaxCatchAll xmlns="696b1dda-5637-4d41-9abe-79af3c04e813" xsi:nil="true"/>
  </documentManagement>
</p:properties>
</file>

<file path=customXml/itemProps1.xml><?xml version="1.0" encoding="utf-8"?>
<ds:datastoreItem xmlns:ds="http://schemas.openxmlformats.org/officeDocument/2006/customXml" ds:itemID="{D7D2EADD-5BEF-4DA6-AC58-B0EED1916474}"/>
</file>

<file path=customXml/itemProps2.xml><?xml version="1.0" encoding="utf-8"?>
<ds:datastoreItem xmlns:ds="http://schemas.openxmlformats.org/officeDocument/2006/customXml" ds:itemID="{D66BD488-1BF9-4390-B966-CFF1E554AD96}"/>
</file>

<file path=customXml/itemProps3.xml><?xml version="1.0" encoding="utf-8"?>
<ds:datastoreItem xmlns:ds="http://schemas.openxmlformats.org/officeDocument/2006/customXml" ds:itemID="{BC94F995-CB5D-4E47-AD2F-242BF7302819}"/>
</file>

<file path=docProps/app.xml><?xml version="1.0" encoding="utf-8"?>
<Properties xmlns="http://schemas.openxmlformats.org/officeDocument/2006/extended-properties" xmlns:vt="http://schemas.openxmlformats.org/officeDocument/2006/docPropsVTypes">
  <Template>DOE HSS Presentation</Template>
  <TotalTime>28782</TotalTime>
  <Words>1628</Words>
  <Application>Microsoft Office PowerPoint</Application>
  <PresentationFormat>On-screen Show (4:3)</PresentationFormat>
  <Paragraphs>271</Paragraphs>
  <Slides>25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Segoe UI</vt:lpstr>
      <vt:lpstr>Segoe UI Semibold</vt:lpstr>
      <vt:lpstr>Symbol</vt:lpstr>
      <vt:lpstr>Times New Roman</vt:lpstr>
      <vt:lpstr>DOE HSS Presentation</vt:lpstr>
      <vt:lpstr>CorelDRAW</vt:lpstr>
      <vt:lpstr>PowerPoint Presentation</vt:lpstr>
      <vt:lpstr>DOE-HDBK-1163 Panel Discussion</vt:lpstr>
      <vt:lpstr>DOE-HDBK-1163 Revision</vt:lpstr>
      <vt:lpstr>Writing Team</vt:lpstr>
      <vt:lpstr>Review Team</vt:lpstr>
      <vt:lpstr>DOE-HDBK-1163-2020 Contents</vt:lpstr>
      <vt:lpstr>Objectives &amp; Expectations</vt:lpstr>
      <vt:lpstr>Figure 3 Hazard Analysis Levels and Examples</vt:lpstr>
      <vt:lpstr>Attributes of Adequate Descriptions of Chemical Safety SMPs</vt:lpstr>
      <vt:lpstr>Figure 7, Summary of Regulatory Drivers by Facility Types</vt:lpstr>
      <vt:lpstr>Table 4, Facility Categories for Graded Approach Application</vt:lpstr>
      <vt:lpstr>Key Take-Aways</vt:lpstr>
      <vt:lpstr>Table 3, Hazard Analysis Report Contents for Below HC-3 Nuc. Facs.</vt:lpstr>
      <vt:lpstr>Chemical Hazards in DSAs</vt:lpstr>
      <vt:lpstr>Table F-1, Chemical Hazard Evaluation and Control Strategy</vt:lpstr>
      <vt:lpstr>Table F-1, Chemical Hazard Evaluation and Control Strategy</vt:lpstr>
      <vt:lpstr>Table F-1, Chemical Hazard Evaluation and Control Strategy</vt:lpstr>
      <vt:lpstr>Integration  Lessons Learned</vt:lpstr>
      <vt:lpstr>HDBK-1163 Implementation Tools</vt:lpstr>
      <vt:lpstr>Figure A-1:  Example SIH Screening Criteria</vt:lpstr>
      <vt:lpstr>Figure A-2:  Example Hazard Identification Checklist</vt:lpstr>
      <vt:lpstr>Table B-1:  Hazard Evaluation Technique Comparison</vt:lpstr>
      <vt:lpstr>Figure C-1:  Example Qualitative Consequence Matrix</vt:lpstr>
      <vt:lpstr>Figure C-2:  Example Qualitative Likelihood Matrix</vt:lpstr>
      <vt:lpstr>Figure C-3:  Example Qualitative Risk Matrix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FY2012 Fugitive GHG Emissions</dc:title>
  <dc:creator>kira</dc:creator>
  <cp:lastModifiedBy>Compton, David (CONTR)</cp:lastModifiedBy>
  <cp:revision>871</cp:revision>
  <cp:lastPrinted>2021-02-11T18:53:55Z</cp:lastPrinted>
  <dcterms:created xsi:type="dcterms:W3CDTF">2013-01-17T14:32:42Z</dcterms:created>
  <dcterms:modified xsi:type="dcterms:W3CDTF">2021-02-15T16:23:28Z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0x01010070F25756FC81AF488F6C711D74014336</vt:lpwstr>
  </property>
</Properties>
</file>