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8"/>
  </p:notesMasterIdLst>
  <p:handoutMasterIdLst>
    <p:handoutMasterId r:id="rId29"/>
  </p:handoutMasterIdLst>
  <p:sldIdLst>
    <p:sldId id="493" r:id="rId2"/>
    <p:sldId id="538" r:id="rId3"/>
    <p:sldId id="888" r:id="rId4"/>
    <p:sldId id="891" r:id="rId5"/>
    <p:sldId id="890" r:id="rId6"/>
    <p:sldId id="896" r:id="rId7"/>
    <p:sldId id="957" r:id="rId8"/>
    <p:sldId id="886" r:id="rId9"/>
    <p:sldId id="904" r:id="rId10"/>
    <p:sldId id="911" r:id="rId11"/>
    <p:sldId id="915" r:id="rId12"/>
    <p:sldId id="912" r:id="rId13"/>
    <p:sldId id="913" r:id="rId14"/>
    <p:sldId id="914" r:id="rId15"/>
    <p:sldId id="925" r:id="rId16"/>
    <p:sldId id="916" r:id="rId17"/>
    <p:sldId id="922" r:id="rId18"/>
    <p:sldId id="918" r:id="rId19"/>
    <p:sldId id="954" r:id="rId20"/>
    <p:sldId id="958" r:id="rId21"/>
    <p:sldId id="951" r:id="rId22"/>
    <p:sldId id="935" r:id="rId23"/>
    <p:sldId id="939" r:id="rId24"/>
    <p:sldId id="887" r:id="rId25"/>
    <p:sldId id="955" r:id="rId26"/>
    <p:sldId id="956" r:id="rId2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 userDrawn="1">
          <p15:clr>
            <a:srgbClr val="A4A3A4"/>
          </p15:clr>
        </p15:guide>
        <p15:guide id="2" orient="horz" pos="4002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DF4"/>
    <a:srgbClr val="0F4F97"/>
    <a:srgbClr val="4F81BD"/>
    <a:srgbClr val="F6CE86"/>
    <a:srgbClr val="AEF8E5"/>
    <a:srgbClr val="0A8464"/>
    <a:srgbClr val="0DB78A"/>
    <a:srgbClr val="D68F10"/>
    <a:srgbClr val="F1B13D"/>
    <a:srgbClr val="10D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5" autoAdjust="0"/>
    <p:restoredTop sz="95442" autoAdjust="0"/>
  </p:normalViewPr>
  <p:slideViewPr>
    <p:cSldViewPr snapToGrid="0">
      <p:cViewPr>
        <p:scale>
          <a:sx n="70" d="100"/>
          <a:sy n="70" d="100"/>
        </p:scale>
        <p:origin x="363" y="333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43"/>
    </p:cViewPr>
  </p:sorterViewPr>
  <p:notesViewPr>
    <p:cSldViewPr snapToObjects="1">
      <p:cViewPr varScale="1">
        <p:scale>
          <a:sx n="56" d="100"/>
          <a:sy n="56" d="100"/>
        </p:scale>
        <p:origin x="2247" y="4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2/19/2021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b.gov/dpc-enterprises-festus-chlorine-release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ristatek.com/newsletter/0708August/TechSpeak.aspx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 to elaborate on what other methods are used.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9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SH to elaborate on what other methods are used. </a:t>
            </a:r>
          </a:p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9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5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66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extend the outermost contour, we will see the dense gas transition into the neutrally buoyant phase? Ie. If we go far enough downwind will the two plumes (EPI w dense gas, EPI w/o dense gas) match?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35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4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38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Festus Image source - </a:t>
            </a:r>
            <a:r>
              <a:rPr lang="en-US" dirty="0">
                <a:hlinkClick r:id="rId3"/>
              </a:rPr>
              <a:t>https://www.csb.gov/dpc-enterprises-festus-chlorine-release/</a:t>
            </a:r>
            <a:r>
              <a:rPr lang="en-US" dirty="0"/>
              <a:t>     …/assets/1/17/DPC.jpg</a:t>
            </a:r>
          </a:p>
          <a:p>
            <a:r>
              <a:rPr lang="en-US" dirty="0"/>
              <a:t>Macdona </a:t>
            </a:r>
            <a:r>
              <a:rPr lang="en-US" dirty="0">
                <a:hlinkClick r:id="rId4"/>
              </a:rPr>
              <a:t>https://www.aristatek.com/newsletter/0708August/TechSpeak.aspx</a:t>
            </a:r>
            <a:r>
              <a:rPr lang="en-US" dirty="0"/>
              <a:t>   …../newsletter/0708August/</a:t>
            </a:r>
            <a:r>
              <a:rPr lang="en-US" dirty="0" err="1"/>
              <a:t>TechSpeak_files</a:t>
            </a:r>
            <a:r>
              <a:rPr lang="en-US" dirty="0"/>
              <a:t>/image002.jpg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55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 higher but not as high as DEGADIS.  Over at 100 m, under at 800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4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Task 2 </a:t>
            </a:r>
            <a:r>
              <a:rPr lang="en-US" dirty="0" err="1"/>
              <a:t>bulets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0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 higher but not as high as DEGADIS.  Over at 100 m, under at 800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62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high close,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85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14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28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41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7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8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graphics to identify T1, T2, T3, T4.</a:t>
            </a:r>
          </a:p>
          <a:p>
            <a:r>
              <a:rPr lang="en-US" dirty="0"/>
              <a:t>Add statement to summary box?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6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Ric equation.  Ask SH for </a:t>
            </a:r>
            <a:r>
              <a:rPr lang="en-US" dirty="0" err="1"/>
              <a:t>Britter</a:t>
            </a:r>
            <a:r>
              <a:rPr lang="en-US" dirty="0"/>
              <a:t> reference </a:t>
            </a:r>
          </a:p>
          <a:p>
            <a:r>
              <a:rPr lang="en-US" dirty="0"/>
              <a:t>Show examples of parameters:</a:t>
            </a:r>
          </a:p>
          <a:p>
            <a:r>
              <a:rPr lang="en-US" dirty="0"/>
              <a:t>Show a table with factors increasing Ri hence increasing buoyancy:  g, effluent density that is naturally greater than the ambient air density, large H,</a:t>
            </a:r>
          </a:p>
          <a:p>
            <a:r>
              <a:rPr lang="en-US" dirty="0"/>
              <a:t>and low u* versus high u*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3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 criteria table.</a:t>
            </a:r>
          </a:p>
          <a:p>
            <a:r>
              <a:rPr lang="en-US" dirty="0"/>
              <a:t>SH to discuss the jump from water tunnel experiments to atmospheric situations</a:t>
            </a:r>
          </a:p>
          <a:p>
            <a:r>
              <a:rPr lang="en-US" dirty="0"/>
              <a:t>Return to the image 1 but now use Ri to identify the different regimes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9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 criteria table.</a:t>
            </a:r>
          </a:p>
          <a:p>
            <a:r>
              <a:rPr lang="en-US" dirty="0"/>
              <a:t>SH to discuss the jump from water tunnel experiments to atmospheric situations</a:t>
            </a:r>
          </a:p>
          <a:p>
            <a:r>
              <a:rPr lang="en-US" dirty="0"/>
              <a:t>Return to the image 1 but now use Ri to identify the different regimes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Ric equation.  Ask SH for </a:t>
            </a:r>
            <a:r>
              <a:rPr lang="en-US" dirty="0" err="1"/>
              <a:t>Britter</a:t>
            </a:r>
            <a:r>
              <a:rPr lang="en-US" dirty="0"/>
              <a:t> reference </a:t>
            </a:r>
          </a:p>
          <a:p>
            <a:r>
              <a:rPr lang="en-US" dirty="0"/>
              <a:t>Show examples of parameters:</a:t>
            </a:r>
          </a:p>
          <a:p>
            <a:r>
              <a:rPr lang="en-US" dirty="0"/>
              <a:t>Show a table with factors increasing Ri hence increasing buoyancy:  g, effluent density that is naturally greater than the ambient air density, large H,</a:t>
            </a:r>
          </a:p>
          <a:p>
            <a:r>
              <a:rPr lang="en-US" dirty="0"/>
              <a:t>and low u* versus high u*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6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Steves</a:t>
            </a:r>
            <a:r>
              <a:rPr lang="en-US" dirty="0"/>
              <a:t> test table.  Need good column header (Col 4).</a:t>
            </a:r>
          </a:p>
          <a:p>
            <a:r>
              <a:rPr lang="en-US" dirty="0"/>
              <a:t>SH to redo description column</a:t>
            </a:r>
          </a:p>
          <a:p>
            <a:endParaRPr lang="en-US" dirty="0"/>
          </a:p>
          <a:p>
            <a:r>
              <a:rPr lang="en-US" dirty="0"/>
              <a:t>Emphasis:</a:t>
            </a:r>
          </a:p>
          <a:p>
            <a:r>
              <a:rPr lang="en-US" dirty="0"/>
              <a:t>WIP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48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 to elaborate on what other methods are used.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7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A3D2A3-E316-5B4D-B559-0EBDF6B13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75304"/>
            <a:ext cx="9144000" cy="2743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D9C9D9-72EC-6D46-9AAD-E59A139F1299}"/>
              </a:ext>
            </a:extLst>
          </p:cNvPr>
          <p:cNvSpPr/>
          <p:nvPr userDrawn="1"/>
        </p:nvSpPr>
        <p:spPr bwMode="auto">
          <a:xfrm>
            <a:off x="-378" y="3193257"/>
            <a:ext cx="9144378" cy="102842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6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2" y="6446832"/>
            <a:ext cx="1865376" cy="31470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736" cy="6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LLNL_Logo_WHT-LRG.png">
            <a:extLst>
              <a:ext uri="{FF2B5EF4-FFF2-40B4-BE49-F238E27FC236}">
                <a16:creationId xmlns:a16="http://schemas.microsoft.com/office/drawing/2014/main" id="{39FF21F8-A383-4D73-8ED7-5C8EA985E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424" y="5818182"/>
            <a:ext cx="1865376" cy="314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9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2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90909-6878-E44E-9AA0-07880FBE8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" y="6492240"/>
            <a:ext cx="2743200" cy="2834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4" y="6403254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4" y="6698648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6058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F48B607-57D7-4759-A576-6886DF3FBA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95003" y="6476185"/>
            <a:ext cx="1431121" cy="323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sti.gov/biblio/1763931-incorporation-dense-gas-capability-epicode-atmospheric-dispersion-mode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NSR&amp;D Project - Incorporation of a Dense Gas Capability into the EPIcode Chemical Atmospheric Dispersion Model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8738" indent="-158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Summary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Fernando Aluzzi, EPIcode Project Lead</a:t>
            </a:r>
          </a:p>
          <a:p>
            <a:pPr lvl="0"/>
            <a:r>
              <a:rPr lang="en-US" dirty="0"/>
              <a:t>Steve Homann – Lead Scientist, EPIcode Originator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479757" y="3499374"/>
            <a:ext cx="1664243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February 22, 2021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E6FC57A4-D4E5-44CA-829D-38F425570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6" y="2512208"/>
            <a:ext cx="1371600" cy="1360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1.3: Calculate Dense Gas Concentrations</a:t>
            </a:r>
            <a:br>
              <a:rPr lang="en-US" dirty="0"/>
            </a:br>
            <a:r>
              <a:rPr lang="en-US" sz="2400" b="0" dirty="0"/>
              <a:t>Depth &amp; Concentration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15701A-55A8-4382-9BF3-60D11AF7F5C1}"/>
              </a:ext>
            </a:extLst>
          </p:cNvPr>
          <p:cNvCxnSpPr>
            <a:cxnSpLocks/>
          </p:cNvCxnSpPr>
          <p:nvPr/>
        </p:nvCxnSpPr>
        <p:spPr>
          <a:xfrm>
            <a:off x="7982604" y="7406747"/>
            <a:ext cx="1989552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A5092A6-D621-462A-803B-B82B6D375DBD}"/>
              </a:ext>
            </a:extLst>
          </p:cNvPr>
          <p:cNvSpPr/>
          <p:nvPr/>
        </p:nvSpPr>
        <p:spPr>
          <a:xfrm>
            <a:off x="1727889" y="2342730"/>
            <a:ext cx="4278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Depth of the 100% concentration cloud</a:t>
            </a: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Downwind extent of the Zone of Establishment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Volumetric release rate (Task 1.2, Criterion …)</a:t>
            </a:r>
          </a:p>
          <a:p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µ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Ambient wind speed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Area of the dense gas zone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84144-3EB2-42E5-A2EF-FC09A3B1AA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72149" y="3919767"/>
            <a:ext cx="6483193" cy="2207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E98F1D-AFB8-4C70-A9E1-1F78E3FC3266}"/>
                  </a:ext>
                </a:extLst>
              </p:cNvPr>
              <p:cNvSpPr txBox="1"/>
              <p:nvPr/>
            </p:nvSpPr>
            <p:spPr>
              <a:xfrm>
                <a:off x="1772149" y="1513141"/>
                <a:ext cx="1182413" cy="637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µ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E98F1D-AFB8-4C70-A9E1-1F78E3FC3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49" y="1513141"/>
                <a:ext cx="1182413" cy="637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75AF49-350F-46AF-82E6-AC9C34C8BCD5}"/>
              </a:ext>
            </a:extLst>
          </p:cNvPr>
          <p:cNvSpPr txBox="1"/>
          <p:nvPr/>
        </p:nvSpPr>
        <p:spPr>
          <a:xfrm>
            <a:off x="3145978" y="1647248"/>
            <a:ext cx="304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100% Concentration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BCE2CF-0242-4316-A5FE-FF5F71DDA816}"/>
              </a:ext>
            </a:extLst>
          </p:cNvPr>
          <p:cNvSpPr txBox="1"/>
          <p:nvPr/>
        </p:nvSpPr>
        <p:spPr>
          <a:xfrm flipH="1">
            <a:off x="6083810" y="5687359"/>
            <a:ext cx="404446" cy="323165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dirty="0"/>
              <a:t>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9EB20-76A2-405C-B804-F8E998AA00BB}"/>
              </a:ext>
            </a:extLst>
          </p:cNvPr>
          <p:cNvGrpSpPr/>
          <p:nvPr/>
        </p:nvGrpSpPr>
        <p:grpSpPr>
          <a:xfrm>
            <a:off x="5749709" y="5476692"/>
            <a:ext cx="279640" cy="602888"/>
            <a:chOff x="5742565" y="5407636"/>
            <a:chExt cx="279640" cy="60288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37B60B4-4459-4761-AB7A-7524DA209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2386" y="5416062"/>
              <a:ext cx="0" cy="594462"/>
            </a:xfrm>
            <a:prstGeom prst="straightConnector1">
              <a:avLst/>
            </a:prstGeom>
            <a:ln w="28575" cap="flat" cmpd="sng">
              <a:solidFill>
                <a:schemeClr val="accent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79161A-1F4F-4805-9AA7-363652B599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2566" y="5407636"/>
              <a:ext cx="279639" cy="0"/>
            </a:xfrm>
            <a:prstGeom prst="straightConnector1">
              <a:avLst/>
            </a:prstGeom>
            <a:ln w="28575" cap="flat" cmpd="sng">
              <a:solidFill>
                <a:schemeClr val="accent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F86B36D-A74F-4E14-B7DC-012F70319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2565" y="6010524"/>
              <a:ext cx="279639" cy="0"/>
            </a:xfrm>
            <a:prstGeom prst="straightConnector1">
              <a:avLst/>
            </a:prstGeom>
            <a:ln w="28575" cap="flat" cmpd="sng">
              <a:solidFill>
                <a:schemeClr val="accent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68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1.3: Calculate Dense Gas Concentrations</a:t>
            </a:r>
            <a:br>
              <a:rPr lang="en-US" dirty="0"/>
            </a:br>
            <a:r>
              <a:rPr lang="en-US" sz="2400" b="0" dirty="0"/>
              <a:t>Depth &amp; Concentration – Real World Example from NTS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15701A-55A8-4382-9BF3-60D11AF7F5C1}"/>
              </a:ext>
            </a:extLst>
          </p:cNvPr>
          <p:cNvCxnSpPr>
            <a:cxnSpLocks/>
          </p:cNvCxnSpPr>
          <p:nvPr/>
        </p:nvCxnSpPr>
        <p:spPr>
          <a:xfrm>
            <a:off x="4914089" y="7327617"/>
            <a:ext cx="1989552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E98F1D-AFB8-4C70-A9E1-1F78E3FC3266}"/>
                  </a:ext>
                </a:extLst>
              </p:cNvPr>
              <p:cNvSpPr txBox="1"/>
              <p:nvPr/>
            </p:nvSpPr>
            <p:spPr>
              <a:xfrm>
                <a:off x="1772149" y="1513141"/>
                <a:ext cx="1182413" cy="637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µ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E98F1D-AFB8-4C70-A9E1-1F78E3FC3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49" y="1513141"/>
                <a:ext cx="1182413" cy="637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75AF49-350F-46AF-82E6-AC9C34C8BCD5}"/>
              </a:ext>
            </a:extLst>
          </p:cNvPr>
          <p:cNvSpPr txBox="1"/>
          <p:nvPr/>
        </p:nvSpPr>
        <p:spPr>
          <a:xfrm>
            <a:off x="3145978" y="1647248"/>
            <a:ext cx="304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100% Concentration</a:t>
            </a:r>
          </a:p>
        </p:txBody>
      </p:sp>
      <p:pic>
        <p:nvPicPr>
          <p:cNvPr id="11" name="Picture 10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51DF1C08-021F-4ABD-91B9-886ECC436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149" y="2605653"/>
            <a:ext cx="5079365" cy="25015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5556AE-AEE3-4B29-8B2A-113A3F40D466}"/>
              </a:ext>
            </a:extLst>
          </p:cNvPr>
          <p:cNvSpPr/>
          <p:nvPr/>
        </p:nvSpPr>
        <p:spPr>
          <a:xfrm>
            <a:off x="2464327" y="5285206"/>
            <a:ext cx="3373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 dense gas release at the Nevada Spill Test facility.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EF8F5A-E282-45DB-8C0B-602F091A812E}"/>
              </a:ext>
            </a:extLst>
          </p:cNvPr>
          <p:cNvGrpSpPr/>
          <p:nvPr/>
        </p:nvGrpSpPr>
        <p:grpSpPr>
          <a:xfrm>
            <a:off x="794634" y="2884034"/>
            <a:ext cx="1795550" cy="1943128"/>
            <a:chOff x="794634" y="2884034"/>
            <a:chExt cx="1795550" cy="194312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EE5779-F22B-47B5-A302-89B2C1033E5B}"/>
                </a:ext>
              </a:extLst>
            </p:cNvPr>
            <p:cNvSpPr/>
            <p:nvPr/>
          </p:nvSpPr>
          <p:spPr bwMode="auto">
            <a:xfrm>
              <a:off x="1612669" y="4189615"/>
              <a:ext cx="851658" cy="637547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09516E-E9DD-46A3-9394-685174CB2B75}"/>
                </a:ext>
              </a:extLst>
            </p:cNvPr>
            <p:cNvSpPr txBox="1"/>
            <p:nvPr/>
          </p:nvSpPr>
          <p:spPr>
            <a:xfrm>
              <a:off x="794634" y="2884034"/>
              <a:ext cx="179555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Constant depth cloud along 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5194D07-4851-4C09-BB92-90264ACFFA7F}"/>
                </a:ext>
              </a:extLst>
            </p:cNvPr>
            <p:cNvCxnSpPr/>
            <p:nvPr/>
          </p:nvCxnSpPr>
          <p:spPr>
            <a:xfrm>
              <a:off x="1961804" y="3519794"/>
              <a:ext cx="0" cy="57838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65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2610E8F-6991-4494-A34C-F9AC4B03FD14}"/>
              </a:ext>
            </a:extLst>
          </p:cNvPr>
          <p:cNvSpPr txBox="1">
            <a:spLocks/>
          </p:cNvSpPr>
          <p:nvPr/>
        </p:nvSpPr>
        <p:spPr>
          <a:xfrm>
            <a:off x="954137" y="1855288"/>
            <a:ext cx="7732663" cy="493251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dirty="0"/>
              <a:t>Plume Radius at distances less than </a:t>
            </a:r>
            <a:r>
              <a:rPr lang="en-US" sz="1800" i="1" dirty="0"/>
              <a:t>S – </a:t>
            </a:r>
            <a:r>
              <a:rPr lang="en-US" sz="1800" dirty="0" err="1"/>
              <a:t>Britter</a:t>
            </a:r>
            <a:r>
              <a:rPr lang="en-US" sz="1800" dirty="0"/>
              <a:t> (1989) </a:t>
            </a:r>
          </a:p>
          <a:p>
            <a:pPr marL="342900" lvl="1" indent="0" defTabSz="914400">
              <a:buNone/>
            </a:pPr>
            <a:endParaRPr lang="en-US" sz="1800" dirty="0"/>
          </a:p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C00EB31E-A44C-4E52-8A00-393414CF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</p:spPr>
        <p:txBody>
          <a:bodyPr/>
          <a:lstStyle/>
          <a:p>
            <a:r>
              <a:rPr lang="en-US" dirty="0"/>
              <a:t>1.3: Calculate Dense Gas Concentrations</a:t>
            </a:r>
            <a:br>
              <a:rPr lang="en-US" dirty="0"/>
            </a:br>
            <a:r>
              <a:rPr lang="en-US" sz="2400" b="0" dirty="0"/>
              <a:t>Plume Radius (</a:t>
            </a:r>
            <a:r>
              <a:rPr lang="en-US" sz="2400" b="0" i="1" dirty="0"/>
              <a:t>r)</a:t>
            </a:r>
            <a:endParaRPr lang="en-US" sz="240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3584F-9615-44DD-AC98-422A29DD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7764" y="3774282"/>
            <a:ext cx="6483193" cy="2207997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E5A030E1-0D2E-44D4-BF25-21A45244621F}"/>
              </a:ext>
            </a:extLst>
          </p:cNvPr>
          <p:cNvCxnSpPr>
            <a:cxnSpLocks/>
          </p:cNvCxnSpPr>
          <p:nvPr/>
        </p:nvCxnSpPr>
        <p:spPr>
          <a:xfrm flipV="1">
            <a:off x="5423398" y="5404131"/>
            <a:ext cx="959037" cy="427063"/>
          </a:xfrm>
          <a:prstGeom prst="curvedConnector3">
            <a:avLst>
              <a:gd name="adj1" fmla="val -125368"/>
            </a:avLst>
          </a:prstGeom>
          <a:ln w="28575" cmpd="sng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effectLst/>
          <a:scene3d>
            <a:camera prst="orthographicFront">
              <a:rot lat="0" lon="4200000" rev="12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304DB2-25F1-437D-8685-D99E9A5EEC12}"/>
              </a:ext>
            </a:extLst>
          </p:cNvPr>
          <p:cNvSpPr txBox="1"/>
          <p:nvPr/>
        </p:nvSpPr>
        <p:spPr>
          <a:xfrm flipH="1">
            <a:off x="5764123" y="5034799"/>
            <a:ext cx="27758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i="1" dirty="0"/>
              <a:t>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74908-E413-483C-806F-394EA6599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730" y="3092378"/>
            <a:ext cx="4580931" cy="9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D2C40D56-28C8-4CAA-B398-F5A4F76B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</p:spPr>
        <p:txBody>
          <a:bodyPr/>
          <a:lstStyle/>
          <a:p>
            <a:r>
              <a:rPr lang="en-US" dirty="0"/>
              <a:t>1.4: </a:t>
            </a:r>
            <a:r>
              <a:rPr lang="en-US" i="1" dirty="0"/>
              <a:t>Transition from Dense to neutrally-buoyant </a:t>
            </a:r>
            <a:r>
              <a:rPr lang="en-US" sz="2400" b="0" dirty="0"/>
              <a:t>Virtual Source Terms link Gaussian Dispersion to Dense Gas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9E85AAE2-06DC-4DF2-BF22-2111F94EA8A7}"/>
              </a:ext>
            </a:extLst>
          </p:cNvPr>
          <p:cNvSpPr txBox="1">
            <a:spLocks/>
          </p:cNvSpPr>
          <p:nvPr/>
        </p:nvSpPr>
        <p:spPr>
          <a:xfrm>
            <a:off x="338992" y="1531810"/>
            <a:ext cx="8229600" cy="1246576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Virtual source terms used to effect smooth transition from stably stratified shear flow regime to passive dispersion regime </a:t>
            </a:r>
          </a:p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A021517-835F-4842-BC45-9C8DB9D4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20908"/>
            <a:ext cx="4041123" cy="20228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3B0581-A8EC-4197-BC58-76074ACAAC17}"/>
              </a:ext>
            </a:extLst>
          </p:cNvPr>
          <p:cNvGrpSpPr/>
          <p:nvPr/>
        </p:nvGrpSpPr>
        <p:grpSpPr>
          <a:xfrm>
            <a:off x="4954892" y="3986234"/>
            <a:ext cx="3310175" cy="1817750"/>
            <a:chOff x="2203131" y="3247253"/>
            <a:chExt cx="4737738" cy="2379585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7447FA5-46D1-45DD-839D-D77DE37A2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83" r="-1244"/>
            <a:stretch/>
          </p:blipFill>
          <p:spPr>
            <a:xfrm>
              <a:off x="2203131" y="3247253"/>
              <a:ext cx="4737738" cy="237958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5C9D64-C097-4C66-A79E-86402FB749A0}"/>
                </a:ext>
              </a:extLst>
            </p:cNvPr>
            <p:cNvSpPr txBox="1"/>
            <p:nvPr/>
          </p:nvSpPr>
          <p:spPr>
            <a:xfrm flipH="1">
              <a:off x="3605127" y="5294503"/>
              <a:ext cx="37579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9E33B0-8F94-4B88-9484-B5A59CC39081}"/>
              </a:ext>
            </a:extLst>
          </p:cNvPr>
          <p:cNvCxnSpPr/>
          <p:nvPr/>
        </p:nvCxnSpPr>
        <p:spPr>
          <a:xfrm>
            <a:off x="3756991" y="4895109"/>
            <a:ext cx="2708366" cy="191589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80D958E-F82D-481C-8035-13EE39EF9DF3}"/>
              </a:ext>
            </a:extLst>
          </p:cNvPr>
          <p:cNvSpPr/>
          <p:nvPr/>
        </p:nvSpPr>
        <p:spPr bwMode="auto">
          <a:xfrm>
            <a:off x="6342611" y="5086697"/>
            <a:ext cx="579315" cy="239493"/>
          </a:xfrm>
          <a:prstGeom prst="ellipse">
            <a:avLst/>
          </a:prstGeom>
          <a:noFill/>
          <a:ln w="19050">
            <a:solidFill>
              <a:srgbClr val="4F81BD"/>
            </a:solidFill>
            <a:headEnd/>
            <a:tailEnd/>
          </a:ln>
          <a:scene3d>
            <a:camera prst="orthographicFront">
              <a:rot lat="3600000" lon="420000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2610E8F-6991-4494-A34C-F9AC4B03FD14}"/>
              </a:ext>
            </a:extLst>
          </p:cNvPr>
          <p:cNvSpPr txBox="1">
            <a:spLocks/>
          </p:cNvSpPr>
          <p:nvPr/>
        </p:nvSpPr>
        <p:spPr>
          <a:xfrm>
            <a:off x="587518" y="2081612"/>
            <a:ext cx="7968965" cy="2694777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None/>
            </a:pPr>
            <a:r>
              <a:rPr lang="en-US" sz="1800" dirty="0"/>
              <a:t>Compared methodologies of two established dense gas models and incorporated select concepts into EPIcode</a:t>
            </a:r>
          </a:p>
          <a:p>
            <a:pPr lvl="2" defTabSz="914400">
              <a:buFont typeface="Wingdings" panose="05000000000000000000" pitchFamily="2" charset="2"/>
              <a:buChar char="§"/>
            </a:pPr>
            <a:r>
              <a:rPr lang="en-US" sz="1600" dirty="0"/>
              <a:t>DEGADIS</a:t>
            </a:r>
          </a:p>
          <a:p>
            <a:pPr lvl="3" defTabSz="914400"/>
            <a:r>
              <a:rPr lang="en-US" dirty="0"/>
              <a:t>EPA dense gas model (Havens et al, 1989)</a:t>
            </a:r>
          </a:p>
          <a:p>
            <a:pPr lvl="2" defTabSz="914400"/>
            <a:r>
              <a:rPr lang="en-US" dirty="0"/>
              <a:t>SLAB</a:t>
            </a:r>
          </a:p>
          <a:p>
            <a:pPr lvl="3" defTabSz="914400"/>
            <a:r>
              <a:rPr lang="en-US" dirty="0"/>
              <a:t>LLNL dense gas model (D. L. </a:t>
            </a:r>
            <a:r>
              <a:rPr lang="en-US" dirty="0" err="1"/>
              <a:t>Ermak</a:t>
            </a:r>
            <a:r>
              <a:rPr lang="en-US" dirty="0"/>
              <a:t>, 1990)</a:t>
            </a:r>
          </a:p>
          <a:p>
            <a:pPr lvl="2" defTabSz="914400"/>
            <a:r>
              <a:rPr lang="en-US" dirty="0"/>
              <a:t>AEOLUS </a:t>
            </a:r>
          </a:p>
          <a:p>
            <a:pPr lvl="3" defTabSz="914400"/>
            <a:r>
              <a:rPr lang="en-US" dirty="0"/>
              <a:t>(NARAC, LLNL.  A. Gowardhan)</a:t>
            </a:r>
          </a:p>
          <a:p>
            <a:pPr lvl="3" defTabSz="914400"/>
            <a:r>
              <a:rPr lang="en-US" dirty="0"/>
              <a:t>CFD Urban Dispersion Model currently developing a dense gas capability</a:t>
            </a:r>
          </a:p>
          <a:p>
            <a:pPr defTabSz="914400"/>
            <a:endParaRPr lang="en-US" dirty="0">
              <a:solidFill>
                <a:srgbClr val="FF0000"/>
              </a:solidFill>
            </a:endParaRPr>
          </a:p>
          <a:p>
            <a:pPr defTabSz="914400"/>
            <a:endParaRPr lang="en-US" dirty="0">
              <a:solidFill>
                <a:srgbClr val="FF0000"/>
              </a:solidFill>
            </a:endParaRPr>
          </a:p>
          <a:p>
            <a:pPr defTabSz="914400"/>
            <a:endParaRPr lang="en-US" dirty="0">
              <a:solidFill>
                <a:srgbClr val="FF0000"/>
              </a:solidFill>
            </a:endParaRPr>
          </a:p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B7C23-AC81-4D4D-BB84-79AC0B0B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with Other Dense Gas Models</a:t>
            </a:r>
          </a:p>
        </p:txBody>
      </p:sp>
    </p:spTree>
    <p:extLst>
      <p:ext uri="{BB962C8B-B14F-4D97-AF65-F5344CB8AC3E}">
        <p14:creationId xmlns:p14="http://schemas.microsoft.com/office/powerpoint/2010/main" val="14690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1.4 – Implement software for transition from dense gas to neutrally-buoyant conditions</a:t>
            </a:r>
            <a:br>
              <a:rPr lang="en-US" i="1" dirty="0"/>
            </a:br>
            <a:endParaRPr lang="en-US" sz="24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05C26-F881-43BC-A32C-654A17A0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08460"/>
            <a:ext cx="4114800" cy="3108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3B20B9-1029-4488-B63D-3A2B5E333D1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56657" y="2308460"/>
            <a:ext cx="4114800" cy="3108960"/>
          </a:xfrm>
          <a:prstGeom prst="rect">
            <a:avLst/>
          </a:prstGeom>
        </p:spPr>
      </p:pic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C548112C-924E-4390-9B63-7759A3A1DD7E}"/>
              </a:ext>
            </a:extLst>
          </p:cNvPr>
          <p:cNvSpPr txBox="1">
            <a:spLocks/>
          </p:cNvSpPr>
          <p:nvPr/>
        </p:nvSpPr>
        <p:spPr>
          <a:xfrm>
            <a:off x="354894" y="5719399"/>
            <a:ext cx="8514786" cy="468382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None/>
            </a:pPr>
            <a:r>
              <a:rPr lang="en-US" dirty="0"/>
              <a:t>              Current EPIcode                   </a:t>
            </a:r>
            <a:r>
              <a:rPr lang="en-US" dirty="0" err="1"/>
              <a:t>EPIcode</a:t>
            </a:r>
            <a:r>
              <a:rPr lang="en-US" dirty="0"/>
              <a:t> with Dense Gas Option        					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6DAE22-E996-4362-9C81-BF4A003D08EA}"/>
              </a:ext>
            </a:extLst>
          </p:cNvPr>
          <p:cNvSpPr/>
          <p:nvPr/>
        </p:nvSpPr>
        <p:spPr>
          <a:xfrm>
            <a:off x="354894" y="1662762"/>
            <a:ext cx="8331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Transition from dense gas to neutral – 100,000 ppm, 30,000 ppm, 10,000 ppm)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6123EE-C9FC-47ED-B374-FCBA1412026D}"/>
              </a:ext>
            </a:extLst>
          </p:cNvPr>
          <p:cNvGrpSpPr/>
          <p:nvPr/>
        </p:nvGrpSpPr>
        <p:grpSpPr>
          <a:xfrm>
            <a:off x="463780" y="5425830"/>
            <a:ext cx="3947799" cy="369332"/>
            <a:chOff x="463780" y="5425830"/>
            <a:chExt cx="3947799" cy="36933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AFCF0EF-A6E9-4554-B5E7-F5413FF3AFD5}"/>
                </a:ext>
              </a:extLst>
            </p:cNvPr>
            <p:cNvCxnSpPr/>
            <p:nvPr/>
          </p:nvCxnSpPr>
          <p:spPr>
            <a:xfrm>
              <a:off x="1106905" y="5598695"/>
              <a:ext cx="3304674" cy="0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54A523-E37B-48B4-B3B5-A63768DE7A8D}"/>
                </a:ext>
              </a:extLst>
            </p:cNvPr>
            <p:cNvSpPr txBox="1"/>
            <p:nvPr/>
          </p:nvSpPr>
          <p:spPr>
            <a:xfrm>
              <a:off x="463780" y="542583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km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40C77D-2AF3-42A9-A289-87C9A5BE665D}"/>
              </a:ext>
            </a:extLst>
          </p:cNvPr>
          <p:cNvGrpSpPr/>
          <p:nvPr/>
        </p:nvGrpSpPr>
        <p:grpSpPr>
          <a:xfrm>
            <a:off x="4739001" y="5426971"/>
            <a:ext cx="3947799" cy="369332"/>
            <a:chOff x="463780" y="5425830"/>
            <a:chExt cx="3947799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2B4DA41-B676-4149-A299-7014A6E052CE}"/>
                </a:ext>
              </a:extLst>
            </p:cNvPr>
            <p:cNvCxnSpPr/>
            <p:nvPr/>
          </p:nvCxnSpPr>
          <p:spPr>
            <a:xfrm>
              <a:off x="1106905" y="5598695"/>
              <a:ext cx="3304674" cy="0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5E474F-43E8-40E0-A112-146069128F1C}"/>
                </a:ext>
              </a:extLst>
            </p:cNvPr>
            <p:cNvSpPr txBox="1"/>
            <p:nvPr/>
          </p:nvSpPr>
          <p:spPr>
            <a:xfrm>
              <a:off x="463780" y="542583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14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D89282E-6B83-4C11-A55C-AE7E5091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13" y="4038519"/>
            <a:ext cx="5568431" cy="217180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Studies used in V&amp;V </a:t>
            </a:r>
            <a:br>
              <a:rPr lang="en-US" i="1" dirty="0"/>
            </a:br>
            <a:endParaRPr lang="en-US" sz="2400" b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2610E8F-6991-4494-A34C-F9AC4B03FD14}"/>
              </a:ext>
            </a:extLst>
          </p:cNvPr>
          <p:cNvSpPr txBox="1">
            <a:spLocks/>
          </p:cNvSpPr>
          <p:nvPr/>
        </p:nvSpPr>
        <p:spPr>
          <a:xfrm>
            <a:off x="354895" y="1629359"/>
            <a:ext cx="8229600" cy="3167085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58337-3AA3-40A6-B83E-8F1E1ED56227}"/>
              </a:ext>
            </a:extLst>
          </p:cNvPr>
          <p:cNvSpPr/>
          <p:nvPr/>
        </p:nvSpPr>
        <p:spPr>
          <a:xfrm>
            <a:off x="5183599" y="1451179"/>
            <a:ext cx="3039782" cy="1173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Goldfish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NTS, LLNL and Amoco.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 to 1,000 gallons of HF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F7981F-5D64-4C6E-ABF7-BE22D38BB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951" y="2644711"/>
            <a:ext cx="4948761" cy="2329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78456-B3A9-4F9B-BA41-F996E8C7F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34" y="2683602"/>
            <a:ext cx="4944893" cy="23108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1BAD88-5ED5-4440-A744-70EEABEBFEBE}"/>
              </a:ext>
            </a:extLst>
          </p:cNvPr>
          <p:cNvSpPr/>
          <p:nvPr/>
        </p:nvSpPr>
        <p:spPr>
          <a:xfrm>
            <a:off x="466499" y="1451179"/>
            <a:ext cx="3265746" cy="1173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Desert Tortoise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3k gallons of NH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358107-B6A5-4DC3-939A-0ABDC7DD2DAF}"/>
              </a:ext>
            </a:extLst>
          </p:cNvPr>
          <p:cNvSpPr txBox="1">
            <a:spLocks/>
          </p:cNvSpPr>
          <p:nvPr/>
        </p:nvSpPr>
        <p:spPr>
          <a:xfrm>
            <a:off x="641064" y="3544924"/>
            <a:ext cx="7945365" cy="15794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914400">
              <a:lnSpc>
                <a:spcPct val="150000"/>
              </a:lnSpc>
            </a:pPr>
            <a:r>
              <a:rPr lang="en-US" dirty="0"/>
              <a:t>Measurements of release parameters and downwind concentrations and  plume dimensions</a:t>
            </a:r>
          </a:p>
          <a:p>
            <a:pPr lvl="2" defTabSz="914400">
              <a:lnSpc>
                <a:spcPct val="150000"/>
              </a:lnSpc>
            </a:pPr>
            <a:r>
              <a:rPr lang="en-US" dirty="0"/>
              <a:t>Validation based on difference between EPIcode and measured values</a:t>
            </a:r>
            <a:endParaRPr lang="en-US" dirty="0">
              <a:solidFill>
                <a:srgbClr val="C00000"/>
              </a:solidFill>
            </a:endParaRPr>
          </a:p>
          <a:p>
            <a:pPr lvl="2" defTabSz="914400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500C38-8592-48DC-9D00-8735BE1DA8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87163" y="1443096"/>
            <a:ext cx="8615857" cy="465808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83778"/>
            <a:ext cx="8229600" cy="942197"/>
          </a:xfrm>
        </p:spPr>
        <p:txBody>
          <a:bodyPr/>
          <a:lstStyle/>
          <a:p>
            <a:r>
              <a:rPr lang="en-US" dirty="0"/>
              <a:t>Real World Cases</a:t>
            </a:r>
            <a:br>
              <a:rPr lang="en-US" dirty="0"/>
            </a:br>
            <a:r>
              <a:rPr lang="en-US" sz="2400" b="0" dirty="0"/>
              <a:t>Comparisons with other Dense Gas Models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2610E8F-6991-4494-A34C-F9AC4B03FD14}"/>
              </a:ext>
            </a:extLst>
          </p:cNvPr>
          <p:cNvSpPr txBox="1">
            <a:spLocks/>
          </p:cNvSpPr>
          <p:nvPr/>
        </p:nvSpPr>
        <p:spPr>
          <a:xfrm>
            <a:off x="354895" y="1629359"/>
            <a:ext cx="8229600" cy="3167085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F7518E-760D-4319-BC31-7C3FB67D2668}"/>
              </a:ext>
            </a:extLst>
          </p:cNvPr>
          <p:cNvSpPr/>
          <p:nvPr/>
        </p:nvSpPr>
        <p:spPr>
          <a:xfrm>
            <a:off x="862361" y="3212901"/>
            <a:ext cx="7419277" cy="86517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 Publication (Hanna et al, 2008) Compares Six Widely Used Dense Gas Models for Actual Chlorine Accidents</a:t>
            </a:r>
          </a:p>
        </p:txBody>
      </p:sp>
    </p:spTree>
    <p:extLst>
      <p:ext uri="{BB962C8B-B14F-4D97-AF65-F5344CB8AC3E}">
        <p14:creationId xmlns:p14="http://schemas.microsoft.com/office/powerpoint/2010/main" val="55955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83778"/>
            <a:ext cx="8229600" cy="942197"/>
          </a:xfrm>
        </p:spPr>
        <p:txBody>
          <a:bodyPr/>
          <a:lstStyle/>
          <a:p>
            <a:r>
              <a:rPr lang="en-US" dirty="0"/>
              <a:t>Real World Cases</a:t>
            </a:r>
            <a:br>
              <a:rPr lang="en-US" dirty="0"/>
            </a:br>
            <a:r>
              <a:rPr lang="en-US" sz="2400" b="0" dirty="0"/>
              <a:t>Comparisons with other Dense Gas Models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2610E8F-6991-4494-A34C-F9AC4B03FD14}"/>
              </a:ext>
            </a:extLst>
          </p:cNvPr>
          <p:cNvSpPr txBox="1">
            <a:spLocks/>
          </p:cNvSpPr>
          <p:nvPr/>
        </p:nvSpPr>
        <p:spPr>
          <a:xfrm>
            <a:off x="354895" y="1629359"/>
            <a:ext cx="8229600" cy="3167085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56D2B-B103-4619-B0C9-91E15F8E1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17" y="2150980"/>
            <a:ext cx="3683842" cy="2947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D2BEC-D44D-4604-B5DF-DA784985C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8511"/>
            <a:ext cx="3683842" cy="2903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562CC-72BD-433F-A10D-3651773B39C3}"/>
              </a:ext>
            </a:extLst>
          </p:cNvPr>
          <p:cNvSpPr txBox="1"/>
          <p:nvPr/>
        </p:nvSpPr>
        <p:spPr>
          <a:xfrm>
            <a:off x="4572000" y="1745127"/>
            <a:ext cx="327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Macdona, Texas - June 2004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BE955-A57D-49F5-AD4B-328B1D971449}"/>
              </a:ext>
            </a:extLst>
          </p:cNvPr>
          <p:cNvSpPr txBox="1"/>
          <p:nvPr/>
        </p:nvSpPr>
        <p:spPr>
          <a:xfrm>
            <a:off x="690917" y="1745127"/>
            <a:ext cx="327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Festus, Missouri - August 2002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F8C50-D25B-4B30-A853-C42FDA408540}"/>
              </a:ext>
            </a:extLst>
          </p:cNvPr>
          <p:cNvSpPr txBox="1"/>
          <p:nvPr/>
        </p:nvSpPr>
        <p:spPr>
          <a:xfrm>
            <a:off x="1383859" y="5228641"/>
            <a:ext cx="229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Chlorine – 4000 gal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E74C8-C557-47B0-A984-8916BCB47376}"/>
              </a:ext>
            </a:extLst>
          </p:cNvPr>
          <p:cNvSpPr txBox="1"/>
          <p:nvPr/>
        </p:nvSpPr>
        <p:spPr>
          <a:xfrm>
            <a:off x="5339516" y="5228641"/>
            <a:ext cx="229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Chlorine – 9700 gal</a:t>
            </a:r>
            <a:endParaRPr lang="en-US" dirty="0"/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5763962B-02E6-4CA2-BD6C-C964DA52F13D}"/>
              </a:ext>
            </a:extLst>
          </p:cNvPr>
          <p:cNvSpPr txBox="1">
            <a:spLocks/>
          </p:cNvSpPr>
          <p:nvPr/>
        </p:nvSpPr>
        <p:spPr>
          <a:xfrm>
            <a:off x="457200" y="2691345"/>
            <a:ext cx="8072651" cy="17736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914400">
              <a:lnSpc>
                <a:spcPct val="150000"/>
              </a:lnSpc>
            </a:pPr>
            <a:r>
              <a:rPr lang="en-US" dirty="0"/>
              <a:t>Known parameters – release quantities and atmospheric conditions </a:t>
            </a:r>
          </a:p>
          <a:p>
            <a:pPr lvl="3" defTabSz="914400">
              <a:lnSpc>
                <a:spcPct val="150000"/>
              </a:lnSpc>
            </a:pPr>
            <a:r>
              <a:rPr lang="en-US" dirty="0"/>
              <a:t>Hanna et. al 2008 provides results from six models to estimate downwind results</a:t>
            </a:r>
          </a:p>
          <a:p>
            <a:pPr lvl="3" defTabSz="914400">
              <a:lnSpc>
                <a:spcPct val="150000"/>
              </a:lnSpc>
            </a:pPr>
            <a:r>
              <a:rPr lang="en-US" dirty="0"/>
              <a:t>Validation based on difference between EPIcode and median values of the other dispersion models</a:t>
            </a:r>
          </a:p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2" defTabSz="914400"/>
            <a:endParaRPr lang="en-US" dirty="0">
              <a:solidFill>
                <a:srgbClr val="C00000"/>
              </a:solidFill>
            </a:endParaRPr>
          </a:p>
          <a:p>
            <a:pPr lvl="2" defTabSz="914400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0F34691F-ACB6-4872-89F7-A7BE5321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778"/>
            <a:ext cx="8229600" cy="942197"/>
          </a:xfrm>
        </p:spPr>
        <p:txBody>
          <a:bodyPr/>
          <a:lstStyle/>
          <a:p>
            <a:r>
              <a:rPr lang="en-US" dirty="0"/>
              <a:t>Desert Tortoise Comparisons</a:t>
            </a:r>
            <a:br>
              <a:rPr lang="en-US" dirty="0"/>
            </a:br>
            <a:r>
              <a:rPr lang="en-US" sz="2400" b="0" dirty="0"/>
              <a:t>Centerline Concentrations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80B58D7-1C81-4BAA-9223-CC1065C9D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43767"/>
              </p:ext>
            </p:extLst>
          </p:nvPr>
        </p:nvGraphicFramePr>
        <p:xfrm>
          <a:off x="1149825" y="1842452"/>
          <a:ext cx="6844351" cy="3298325"/>
        </p:xfrm>
        <a:graphic>
          <a:graphicData uri="http://schemas.openxmlformats.org/drawingml/2006/table">
            <a:tbl>
              <a:tblPr firstRow="1" firstCol="1" lastCol="1">
                <a:tableStyleId>{5C22544A-7EE6-4342-B048-85BDC9FD1C3A}</a:tableStyleId>
              </a:tblPr>
              <a:tblGrid>
                <a:gridCol w="1045096">
                  <a:extLst>
                    <a:ext uri="{9D8B030D-6E8A-4147-A177-3AD203B41FA5}">
                      <a16:colId xmlns:a16="http://schemas.microsoft.com/office/drawing/2014/main" val="2600559246"/>
                    </a:ext>
                  </a:extLst>
                </a:gridCol>
                <a:gridCol w="1045096">
                  <a:extLst>
                    <a:ext uri="{9D8B030D-6E8A-4147-A177-3AD203B41FA5}">
                      <a16:colId xmlns:a16="http://schemas.microsoft.com/office/drawing/2014/main" val="3927858802"/>
                    </a:ext>
                  </a:extLst>
                </a:gridCol>
                <a:gridCol w="1045096">
                  <a:extLst>
                    <a:ext uri="{9D8B030D-6E8A-4147-A177-3AD203B41FA5}">
                      <a16:colId xmlns:a16="http://schemas.microsoft.com/office/drawing/2014/main" val="770138501"/>
                    </a:ext>
                  </a:extLst>
                </a:gridCol>
                <a:gridCol w="1618871">
                  <a:extLst>
                    <a:ext uri="{9D8B030D-6E8A-4147-A177-3AD203B41FA5}">
                      <a16:colId xmlns:a16="http://schemas.microsoft.com/office/drawing/2014/main" val="3194798528"/>
                    </a:ext>
                  </a:extLst>
                </a:gridCol>
                <a:gridCol w="1045096">
                  <a:extLst>
                    <a:ext uri="{9D8B030D-6E8A-4147-A177-3AD203B41FA5}">
                      <a16:colId xmlns:a16="http://schemas.microsoft.com/office/drawing/2014/main" val="3592799888"/>
                    </a:ext>
                  </a:extLst>
                </a:gridCol>
                <a:gridCol w="1045096">
                  <a:extLst>
                    <a:ext uri="{9D8B030D-6E8A-4147-A177-3AD203B41FA5}">
                      <a16:colId xmlns:a16="http://schemas.microsoft.com/office/drawing/2014/main" val="1925970183"/>
                    </a:ext>
                  </a:extLst>
                </a:gridCol>
              </a:tblGrid>
              <a:tr h="40943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Centerline Concentrations (ppm)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05287"/>
                  </a:ext>
                </a:extLst>
              </a:tr>
              <a:tr h="40657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Distance (km)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EPIcode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DEGADIS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SLAB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Measured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105393"/>
                  </a:ext>
                </a:extLst>
              </a:tr>
              <a:tr h="275813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314815"/>
                  </a:ext>
                </a:extLst>
              </a:tr>
              <a:tr h="2758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DT1</a:t>
                      </a: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37189"/>
                  </a:ext>
                </a:extLst>
              </a:tr>
              <a:tr h="275813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38404"/>
                  </a:ext>
                </a:extLst>
              </a:tr>
              <a:tr h="275813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9505"/>
                  </a:ext>
                </a:extLst>
              </a:tr>
              <a:tr h="275813">
                <a:tc rowSpan="2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30792"/>
                  </a:ext>
                </a:extLst>
              </a:tr>
              <a:tr h="275813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37563"/>
                  </a:ext>
                </a:extLst>
              </a:tr>
              <a:tr h="275813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27051"/>
                  </a:ext>
                </a:extLst>
              </a:tr>
              <a:tr h="275813">
                <a:tc rowSpan="2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2191"/>
                  </a:ext>
                </a:extLst>
              </a:tr>
              <a:tr h="275813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658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85B28E-6ADA-4B24-8A8E-50CA178A3DC3}"/>
              </a:ext>
            </a:extLst>
          </p:cNvPr>
          <p:cNvSpPr txBox="1"/>
          <p:nvPr/>
        </p:nvSpPr>
        <p:spPr>
          <a:xfrm>
            <a:off x="1149820" y="1395968"/>
            <a:ext cx="660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Modeled Centerline Concentrations at Specific Downwind Locations</a:t>
            </a:r>
          </a:p>
        </p:txBody>
      </p:sp>
    </p:spTree>
    <p:extLst>
      <p:ext uri="{BB962C8B-B14F-4D97-AF65-F5344CB8AC3E}">
        <p14:creationId xmlns:p14="http://schemas.microsoft.com/office/powerpoint/2010/main" val="30135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742" y="1687882"/>
            <a:ext cx="8229600" cy="1987475"/>
          </a:xfrm>
        </p:spPr>
        <p:txBody>
          <a:bodyPr>
            <a:normAutofit fontScale="62500" lnSpcReduction="20000"/>
          </a:bodyPr>
          <a:lstStyle/>
          <a:p>
            <a:pPr marL="57150" indent="0">
              <a:buNone/>
            </a:pPr>
            <a:r>
              <a:rPr lang="en-US" u="sng" dirty="0"/>
              <a:t>Task 1	Develop dense-gas capabilities in EPIcode (1st Year Effort)</a:t>
            </a:r>
          </a:p>
          <a:p>
            <a:r>
              <a:rPr lang="en-US" dirty="0"/>
              <a:t>1.1	– Determine plume-density criterion based on literature review</a:t>
            </a:r>
          </a:p>
          <a:p>
            <a:r>
              <a:rPr lang="en-US" dirty="0"/>
              <a:t>1.2	– Implement software identification for the dense-gas conditions</a:t>
            </a:r>
          </a:p>
          <a:p>
            <a:r>
              <a:rPr lang="en-US" dirty="0"/>
              <a:t>1.3	– Implement software calculations for the dense-gas concentrations</a:t>
            </a:r>
          </a:p>
          <a:p>
            <a:r>
              <a:rPr lang="en-US" dirty="0"/>
              <a:t>1.4	– Implement software for transition from dense-gas to neutrally-buoyant conditions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1" y="219509"/>
            <a:ext cx="8530683" cy="1008771"/>
          </a:xfrm>
        </p:spPr>
        <p:txBody>
          <a:bodyPr/>
          <a:lstStyle/>
          <a:p>
            <a:r>
              <a:rPr lang="en-US" dirty="0"/>
              <a:t>Project Activities Overview</a:t>
            </a:r>
            <a:br>
              <a:rPr lang="en-US" dirty="0"/>
            </a:br>
            <a:r>
              <a:rPr lang="en-US" sz="2400" b="0" dirty="0"/>
              <a:t>Year 1 – Methods and implementation</a:t>
            </a:r>
            <a:br>
              <a:rPr lang="en-US" sz="2400" b="0" dirty="0"/>
            </a:br>
            <a:r>
              <a:rPr lang="en-US" sz="2400" b="0" dirty="0"/>
              <a:t>Year 2 – Validation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124B30-8F88-4EC3-87D2-320626A30BEB}"/>
              </a:ext>
            </a:extLst>
          </p:cNvPr>
          <p:cNvSpPr txBox="1">
            <a:spLocks/>
          </p:cNvSpPr>
          <p:nvPr/>
        </p:nvSpPr>
        <p:spPr>
          <a:xfrm>
            <a:off x="607742" y="4023097"/>
            <a:ext cx="8229600" cy="1987475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Font typeface="Wingdings" charset="2"/>
              <a:buNone/>
            </a:pPr>
            <a:r>
              <a:rPr lang="en-US" u="sng" dirty="0"/>
              <a:t>Task 2	Validation (2</a:t>
            </a:r>
            <a:r>
              <a:rPr lang="en-US" u="sng" baseline="30000" dirty="0"/>
              <a:t>nd</a:t>
            </a:r>
            <a:r>
              <a:rPr lang="en-US" u="sng" dirty="0"/>
              <a:t> Year Effort)</a:t>
            </a:r>
          </a:p>
          <a:p>
            <a:pPr defTabSz="914400"/>
            <a:r>
              <a:rPr lang="en-US" dirty="0"/>
              <a:t>2.1	– Collect data from field study experiments</a:t>
            </a:r>
          </a:p>
          <a:p>
            <a:pPr defTabSz="914400"/>
            <a:r>
              <a:rPr lang="en-US" dirty="0"/>
              <a:t>2.2	– Evaluate usefulness of collected data</a:t>
            </a:r>
          </a:p>
          <a:p>
            <a:pPr defTabSz="914400"/>
            <a:r>
              <a:rPr lang="en-US" dirty="0"/>
              <a:t>2.3	– Compare modeled dense gas results with field data</a:t>
            </a:r>
          </a:p>
          <a:p>
            <a:pPr defTabSz="914400"/>
            <a:r>
              <a:rPr lang="en-US" dirty="0"/>
              <a:t>2.4	– Write final report and update EPIcode User’s Guide with description of dense gas capability</a:t>
            </a:r>
          </a:p>
        </p:txBody>
      </p:sp>
    </p:spTree>
    <p:extLst>
      <p:ext uri="{BB962C8B-B14F-4D97-AF65-F5344CB8AC3E}">
        <p14:creationId xmlns:p14="http://schemas.microsoft.com/office/powerpoint/2010/main" val="263780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0F34691F-ACB6-4872-89F7-A7BE5321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778"/>
            <a:ext cx="8229600" cy="942197"/>
          </a:xfrm>
        </p:spPr>
        <p:txBody>
          <a:bodyPr/>
          <a:lstStyle/>
          <a:p>
            <a:r>
              <a:rPr lang="en-US" dirty="0"/>
              <a:t>Desert Tortoise Comparisons</a:t>
            </a:r>
            <a:br>
              <a:rPr lang="en-US" dirty="0"/>
            </a:br>
            <a:r>
              <a:rPr lang="en-US" sz="2400" b="0" dirty="0"/>
              <a:t>Centerline Concentrations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80B58D7-1C81-4BAA-9223-CC1065C9D91D}"/>
              </a:ext>
            </a:extLst>
          </p:cNvPr>
          <p:cNvGraphicFramePr>
            <a:graphicFrameLocks noGrp="1"/>
          </p:cNvGraphicFramePr>
          <p:nvPr/>
        </p:nvGraphicFramePr>
        <p:xfrm>
          <a:off x="1149825" y="1842452"/>
          <a:ext cx="6844351" cy="3298325"/>
        </p:xfrm>
        <a:graphic>
          <a:graphicData uri="http://schemas.openxmlformats.org/drawingml/2006/table">
            <a:tbl>
              <a:tblPr firstRow="1" firstCol="1" lastCol="1">
                <a:tableStyleId>{5C22544A-7EE6-4342-B048-85BDC9FD1C3A}</a:tableStyleId>
              </a:tblPr>
              <a:tblGrid>
                <a:gridCol w="1045096">
                  <a:extLst>
                    <a:ext uri="{9D8B030D-6E8A-4147-A177-3AD203B41FA5}">
                      <a16:colId xmlns:a16="http://schemas.microsoft.com/office/drawing/2014/main" val="2600559246"/>
                    </a:ext>
                  </a:extLst>
                </a:gridCol>
                <a:gridCol w="1045096">
                  <a:extLst>
                    <a:ext uri="{9D8B030D-6E8A-4147-A177-3AD203B41FA5}">
                      <a16:colId xmlns:a16="http://schemas.microsoft.com/office/drawing/2014/main" val="3927858802"/>
                    </a:ext>
                  </a:extLst>
                </a:gridCol>
                <a:gridCol w="1045096">
                  <a:extLst>
                    <a:ext uri="{9D8B030D-6E8A-4147-A177-3AD203B41FA5}">
                      <a16:colId xmlns:a16="http://schemas.microsoft.com/office/drawing/2014/main" val="770138501"/>
                    </a:ext>
                  </a:extLst>
                </a:gridCol>
                <a:gridCol w="1618871">
                  <a:extLst>
                    <a:ext uri="{9D8B030D-6E8A-4147-A177-3AD203B41FA5}">
                      <a16:colId xmlns:a16="http://schemas.microsoft.com/office/drawing/2014/main" val="3194798528"/>
                    </a:ext>
                  </a:extLst>
                </a:gridCol>
                <a:gridCol w="1045096">
                  <a:extLst>
                    <a:ext uri="{9D8B030D-6E8A-4147-A177-3AD203B41FA5}">
                      <a16:colId xmlns:a16="http://schemas.microsoft.com/office/drawing/2014/main" val="3592799888"/>
                    </a:ext>
                  </a:extLst>
                </a:gridCol>
                <a:gridCol w="1045096">
                  <a:extLst>
                    <a:ext uri="{9D8B030D-6E8A-4147-A177-3AD203B41FA5}">
                      <a16:colId xmlns:a16="http://schemas.microsoft.com/office/drawing/2014/main" val="1925970183"/>
                    </a:ext>
                  </a:extLst>
                </a:gridCol>
              </a:tblGrid>
              <a:tr h="40943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Centerline Concentrations (ppm)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05287"/>
                  </a:ext>
                </a:extLst>
              </a:tr>
              <a:tr h="40657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Distance (km)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EPIcode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DEGADIS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SLAB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Measured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105393"/>
                  </a:ext>
                </a:extLst>
              </a:tr>
              <a:tr h="275813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314815"/>
                  </a:ext>
                </a:extLst>
              </a:tr>
              <a:tr h="2758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DT1</a:t>
                      </a: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37189"/>
                  </a:ext>
                </a:extLst>
              </a:tr>
              <a:tr h="275813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38404"/>
                  </a:ext>
                </a:extLst>
              </a:tr>
              <a:tr h="275813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9505"/>
                  </a:ext>
                </a:extLst>
              </a:tr>
              <a:tr h="2758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DT2</a:t>
                      </a: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580,000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30792"/>
                  </a:ext>
                </a:extLst>
              </a:tr>
              <a:tr h="275813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37563"/>
                  </a:ext>
                </a:extLst>
              </a:tr>
              <a:tr h="275813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27051"/>
                  </a:ext>
                </a:extLst>
              </a:tr>
              <a:tr h="2758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DT4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2191"/>
                  </a:ext>
                </a:extLst>
              </a:tr>
              <a:tr h="275813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6583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B13F85-50EF-4608-965F-E01C26A74072}"/>
              </a:ext>
            </a:extLst>
          </p:cNvPr>
          <p:cNvSpPr txBox="1"/>
          <p:nvPr/>
        </p:nvSpPr>
        <p:spPr>
          <a:xfrm>
            <a:off x="1149825" y="5402408"/>
            <a:ext cx="684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EPIcode within a  factor of 2 -3 of both the measured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Centerline concentration defined as maximum centerline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5B28E-6ADA-4B24-8A8E-50CA178A3DC3}"/>
              </a:ext>
            </a:extLst>
          </p:cNvPr>
          <p:cNvSpPr txBox="1"/>
          <p:nvPr/>
        </p:nvSpPr>
        <p:spPr>
          <a:xfrm>
            <a:off x="1149820" y="1395968"/>
            <a:ext cx="660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Modeled Centerline Concentrations at Specific Downwind Locations</a:t>
            </a:r>
          </a:p>
        </p:txBody>
      </p:sp>
    </p:spTree>
    <p:extLst>
      <p:ext uri="{BB962C8B-B14F-4D97-AF65-F5344CB8AC3E}">
        <p14:creationId xmlns:p14="http://schemas.microsoft.com/office/powerpoint/2010/main" val="10348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0F34691F-ACB6-4872-89F7-A7BE5321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778"/>
            <a:ext cx="8229600" cy="942197"/>
          </a:xfrm>
        </p:spPr>
        <p:txBody>
          <a:bodyPr/>
          <a:lstStyle/>
          <a:p>
            <a:r>
              <a:rPr lang="en-US" dirty="0"/>
              <a:t>Desert Tortoise Comparisons</a:t>
            </a:r>
            <a:br>
              <a:rPr lang="en-US" dirty="0"/>
            </a:br>
            <a:r>
              <a:rPr lang="en-US" sz="2400" b="0" dirty="0"/>
              <a:t>Plume Width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13F85-50EF-4608-965F-E01C26A74072}"/>
              </a:ext>
            </a:extLst>
          </p:cNvPr>
          <p:cNvSpPr txBox="1"/>
          <p:nvPr/>
        </p:nvSpPr>
        <p:spPr>
          <a:xfrm>
            <a:off x="1770796" y="4688554"/>
            <a:ext cx="560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EPIcode within a  factor of 2 -3 of the measured width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FA09F6-9F20-4950-AD01-AEE857F71465}"/>
              </a:ext>
            </a:extLst>
          </p:cNvPr>
          <p:cNvGraphicFramePr>
            <a:graphicFrameLocks noGrp="1"/>
          </p:cNvGraphicFramePr>
          <p:nvPr/>
        </p:nvGraphicFramePr>
        <p:xfrm>
          <a:off x="1232882" y="2221754"/>
          <a:ext cx="6678236" cy="1840353"/>
        </p:xfrm>
        <a:graphic>
          <a:graphicData uri="http://schemas.openxmlformats.org/drawingml/2006/table">
            <a:tbl>
              <a:tblPr firstRow="1" firstCol="1" lastCol="1">
                <a:tableStyleId>{5C22544A-7EE6-4342-B048-85BDC9FD1C3A}</a:tableStyleId>
              </a:tblPr>
              <a:tblGrid>
                <a:gridCol w="1203499">
                  <a:extLst>
                    <a:ext uri="{9D8B030D-6E8A-4147-A177-3AD203B41FA5}">
                      <a16:colId xmlns:a16="http://schemas.microsoft.com/office/drawing/2014/main" val="3927858802"/>
                    </a:ext>
                  </a:extLst>
                </a:gridCol>
                <a:gridCol w="1203499">
                  <a:extLst>
                    <a:ext uri="{9D8B030D-6E8A-4147-A177-3AD203B41FA5}">
                      <a16:colId xmlns:a16="http://schemas.microsoft.com/office/drawing/2014/main" val="770138501"/>
                    </a:ext>
                  </a:extLst>
                </a:gridCol>
                <a:gridCol w="1864240">
                  <a:extLst>
                    <a:ext uri="{9D8B030D-6E8A-4147-A177-3AD203B41FA5}">
                      <a16:colId xmlns:a16="http://schemas.microsoft.com/office/drawing/2014/main" val="3194798528"/>
                    </a:ext>
                  </a:extLst>
                </a:gridCol>
                <a:gridCol w="1203499">
                  <a:extLst>
                    <a:ext uri="{9D8B030D-6E8A-4147-A177-3AD203B41FA5}">
                      <a16:colId xmlns:a16="http://schemas.microsoft.com/office/drawing/2014/main" val="3592799888"/>
                    </a:ext>
                  </a:extLst>
                </a:gridCol>
                <a:gridCol w="1203499">
                  <a:extLst>
                    <a:ext uri="{9D8B030D-6E8A-4147-A177-3AD203B41FA5}">
                      <a16:colId xmlns:a16="http://schemas.microsoft.com/office/drawing/2014/main" val="1925970183"/>
                    </a:ext>
                  </a:extLst>
                </a:gridCol>
              </a:tblGrid>
              <a:tr h="49738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Averaged Plume Widths</a:t>
                      </a:r>
                      <a:r>
                        <a:rPr lang="en-US" sz="1400" u="none" strike="noStrike" baseline="30000" dirty="0">
                          <a:effectLst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</a:rPr>
                        <a:t> from DT1, DT2, and DT4 (m)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05287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Distance (km)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EPIcode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DEGADIS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SLAB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Measured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105393"/>
                  </a:ext>
                </a:extLst>
              </a:tr>
              <a:tr h="412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37189"/>
                  </a:ext>
                </a:extLst>
              </a:tr>
              <a:tr h="412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384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E85391D-530A-40EA-A7FB-48A19419DF3B}"/>
              </a:ext>
            </a:extLst>
          </p:cNvPr>
          <p:cNvSpPr txBox="1"/>
          <p:nvPr/>
        </p:nvSpPr>
        <p:spPr>
          <a:xfrm>
            <a:off x="1505138" y="1816785"/>
            <a:ext cx="6133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Modeled maximum plume width at select concentration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65C4D-592A-4ACB-AD41-F08FF683FF47}"/>
              </a:ext>
            </a:extLst>
          </p:cNvPr>
          <p:cNvSpPr txBox="1"/>
          <p:nvPr/>
        </p:nvSpPr>
        <p:spPr>
          <a:xfrm>
            <a:off x="4758267" y="4097744"/>
            <a:ext cx="340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1 - Plume width at 50% centerline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1323492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0F34691F-ACB6-4872-89F7-A7BE5321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778"/>
            <a:ext cx="8229600" cy="942197"/>
          </a:xfrm>
        </p:spPr>
        <p:txBody>
          <a:bodyPr/>
          <a:lstStyle/>
          <a:p>
            <a:r>
              <a:rPr lang="en-US" dirty="0"/>
              <a:t>Field Experiment Comparisons</a:t>
            </a:r>
            <a:br>
              <a:rPr lang="en-US" dirty="0"/>
            </a:br>
            <a:r>
              <a:rPr lang="en-US" sz="2400" b="0" dirty="0"/>
              <a:t>Overview of Data Sets – Festus, Missouri (chlorine)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479A57-AE0A-4678-B61A-BFC4A8078ACB}"/>
              </a:ext>
            </a:extLst>
          </p:cNvPr>
          <p:cNvGraphicFramePr>
            <a:graphicFrameLocks noGrp="1"/>
          </p:cNvGraphicFramePr>
          <p:nvPr/>
        </p:nvGraphicFramePr>
        <p:xfrm>
          <a:off x="957864" y="1838903"/>
          <a:ext cx="6723097" cy="3389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645">
                  <a:extLst>
                    <a:ext uri="{9D8B030D-6E8A-4147-A177-3AD203B41FA5}">
                      <a16:colId xmlns:a16="http://schemas.microsoft.com/office/drawing/2014/main" val="469345456"/>
                    </a:ext>
                  </a:extLst>
                </a:gridCol>
                <a:gridCol w="732645">
                  <a:extLst>
                    <a:ext uri="{9D8B030D-6E8A-4147-A177-3AD203B41FA5}">
                      <a16:colId xmlns:a16="http://schemas.microsoft.com/office/drawing/2014/main" val="624713975"/>
                    </a:ext>
                  </a:extLst>
                </a:gridCol>
                <a:gridCol w="732645">
                  <a:extLst>
                    <a:ext uri="{9D8B030D-6E8A-4147-A177-3AD203B41FA5}">
                      <a16:colId xmlns:a16="http://schemas.microsoft.com/office/drawing/2014/main" val="1035745267"/>
                    </a:ext>
                  </a:extLst>
                </a:gridCol>
                <a:gridCol w="732645">
                  <a:extLst>
                    <a:ext uri="{9D8B030D-6E8A-4147-A177-3AD203B41FA5}">
                      <a16:colId xmlns:a16="http://schemas.microsoft.com/office/drawing/2014/main" val="3238147713"/>
                    </a:ext>
                  </a:extLst>
                </a:gridCol>
                <a:gridCol w="732645">
                  <a:extLst>
                    <a:ext uri="{9D8B030D-6E8A-4147-A177-3AD203B41FA5}">
                      <a16:colId xmlns:a16="http://schemas.microsoft.com/office/drawing/2014/main" val="1508136302"/>
                    </a:ext>
                  </a:extLst>
                </a:gridCol>
                <a:gridCol w="732645">
                  <a:extLst>
                    <a:ext uri="{9D8B030D-6E8A-4147-A177-3AD203B41FA5}">
                      <a16:colId xmlns:a16="http://schemas.microsoft.com/office/drawing/2014/main" val="2281219667"/>
                    </a:ext>
                  </a:extLst>
                </a:gridCol>
                <a:gridCol w="861937">
                  <a:extLst>
                    <a:ext uri="{9D8B030D-6E8A-4147-A177-3AD203B41FA5}">
                      <a16:colId xmlns:a16="http://schemas.microsoft.com/office/drawing/2014/main" val="1278406214"/>
                    </a:ext>
                  </a:extLst>
                </a:gridCol>
                <a:gridCol w="732645">
                  <a:extLst>
                    <a:ext uri="{9D8B030D-6E8A-4147-A177-3AD203B41FA5}">
                      <a16:colId xmlns:a16="http://schemas.microsoft.com/office/drawing/2014/main" val="3879929281"/>
                    </a:ext>
                  </a:extLst>
                </a:gridCol>
                <a:gridCol w="732645">
                  <a:extLst>
                    <a:ext uri="{9D8B030D-6E8A-4147-A177-3AD203B41FA5}">
                      <a16:colId xmlns:a16="http://schemas.microsoft.com/office/drawing/2014/main" val="404175610"/>
                    </a:ext>
                  </a:extLst>
                </a:gridCol>
              </a:tblGrid>
              <a:tr h="3389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Distance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(km)</a:t>
                      </a: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EPIcode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TRACE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SCIPUFF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SLAB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HG-SYSTEM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ALOHA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MEDIAN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02144"/>
                  </a:ext>
                </a:extLst>
              </a:tr>
              <a:tr h="338974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4F81BD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Concentration (ppm)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23027121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1,605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1,050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1,090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33684709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19292616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38255005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0905416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63487739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68733254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46408180"/>
                  </a:ext>
                </a:extLst>
              </a:tr>
              <a:tr h="33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75813021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7A9B32C-A629-4943-A30C-89A4A994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25" y="14003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4CC89-25D4-4515-99B0-75473F0BA258}"/>
              </a:ext>
            </a:extLst>
          </p:cNvPr>
          <p:cNvSpPr txBox="1"/>
          <p:nvPr/>
        </p:nvSpPr>
        <p:spPr>
          <a:xfrm>
            <a:off x="1017812" y="1395968"/>
            <a:ext cx="660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Modeled Centerline Concentrations at Specific Downwind Locations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E1024-9D79-4E35-8ED1-F5CB4B75AA38}"/>
              </a:ext>
            </a:extLst>
          </p:cNvPr>
          <p:cNvSpPr txBox="1"/>
          <p:nvPr/>
        </p:nvSpPr>
        <p:spPr>
          <a:xfrm>
            <a:off x="1386371" y="5318351"/>
            <a:ext cx="672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EPIcode well within a factor of 2 of the median closer to source (100 to 200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Factor of 2 up to ≈ 2 km, increasing beyond 2 km up to a factor of 4</a:t>
            </a:r>
          </a:p>
        </p:txBody>
      </p:sp>
    </p:spTree>
    <p:extLst>
      <p:ext uri="{BB962C8B-B14F-4D97-AF65-F5344CB8AC3E}">
        <p14:creationId xmlns:p14="http://schemas.microsoft.com/office/powerpoint/2010/main" val="326404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2610E8F-6991-4494-A34C-F9AC4B03FD14}"/>
              </a:ext>
            </a:extLst>
          </p:cNvPr>
          <p:cNvSpPr txBox="1">
            <a:spLocks/>
          </p:cNvSpPr>
          <p:nvPr/>
        </p:nvSpPr>
        <p:spPr>
          <a:xfrm>
            <a:off x="354895" y="1629359"/>
            <a:ext cx="8229600" cy="3167085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0F34691F-ACB6-4872-89F7-A7BE5321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778"/>
            <a:ext cx="8229600" cy="942197"/>
          </a:xfrm>
        </p:spPr>
        <p:txBody>
          <a:bodyPr/>
          <a:lstStyle/>
          <a:p>
            <a:r>
              <a:rPr lang="en-US" dirty="0"/>
              <a:t>Field Experiment Comparisons</a:t>
            </a:r>
            <a:br>
              <a:rPr lang="en-US" dirty="0"/>
            </a:br>
            <a:r>
              <a:rPr lang="en-US" sz="2400" b="0" dirty="0"/>
              <a:t>Overview of Data Sets – Festus, Missouri (chlorine)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5D1CF-AA96-4500-BAE9-9AD771F3E33A}"/>
              </a:ext>
            </a:extLst>
          </p:cNvPr>
          <p:cNvSpPr txBox="1"/>
          <p:nvPr/>
        </p:nvSpPr>
        <p:spPr>
          <a:xfrm>
            <a:off x="1549964" y="1967071"/>
            <a:ext cx="6133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Modeled maximum plume width at select concentration values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69F913-88FF-418F-9E25-8D073CCB8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25944"/>
              </p:ext>
            </p:extLst>
          </p:nvPr>
        </p:nvGraphicFramePr>
        <p:xfrm>
          <a:off x="1454432" y="2430888"/>
          <a:ext cx="6324788" cy="1813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740">
                  <a:extLst>
                    <a:ext uri="{9D8B030D-6E8A-4147-A177-3AD203B41FA5}">
                      <a16:colId xmlns:a16="http://schemas.microsoft.com/office/drawing/2014/main" val="4262190184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528842344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2373133656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2665168958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3725317103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1822865672"/>
                    </a:ext>
                  </a:extLst>
                </a:gridCol>
                <a:gridCol w="772957">
                  <a:extLst>
                    <a:ext uri="{9D8B030D-6E8A-4147-A177-3AD203B41FA5}">
                      <a16:colId xmlns:a16="http://schemas.microsoft.com/office/drawing/2014/main" val="2700498505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2997439887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1563607926"/>
                    </a:ext>
                  </a:extLst>
                </a:gridCol>
              </a:tblGrid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Concentration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EPIcode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TRACE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SCIPUFF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SLAB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HG-SYSTEM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ALOHA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MEDIAN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76624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(ppm)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Plume Width (m)</a:t>
                      </a: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04207698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35289656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27206705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992342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Plume Height (m)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71750130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19821334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1473373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580384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D00A31-AAAD-42CD-AB50-A7A271BF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05" y="14403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9AA58-B021-4A3E-B65F-42F367623DF8}"/>
              </a:ext>
            </a:extLst>
          </p:cNvPr>
          <p:cNvSpPr txBox="1"/>
          <p:nvPr/>
        </p:nvSpPr>
        <p:spPr>
          <a:xfrm>
            <a:off x="1344305" y="4462194"/>
            <a:ext cx="550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EPIcode within a Factor of 2 of the median of the 6 models for both plume width and height</a:t>
            </a:r>
          </a:p>
        </p:txBody>
      </p:sp>
    </p:spTree>
    <p:extLst>
      <p:ext uri="{BB962C8B-B14F-4D97-AF65-F5344CB8AC3E}">
        <p14:creationId xmlns:p14="http://schemas.microsoft.com/office/powerpoint/2010/main" val="333389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Documentation Efforts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65010-67F5-4447-B50B-CB7394E1298C}"/>
              </a:ext>
            </a:extLst>
          </p:cNvPr>
          <p:cNvSpPr txBox="1"/>
          <p:nvPr/>
        </p:nvSpPr>
        <p:spPr>
          <a:xfrm>
            <a:off x="4485875" y="2223771"/>
            <a:ext cx="390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Updating user’s manual prior to eventual release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SQA V&amp;V test case(s)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AFC1AD9-2ABA-43DA-9283-FE69DF54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40" y="2122134"/>
            <a:ext cx="3512980" cy="1551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Report on OSTI.GOV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F63691A-BE9A-4B03-A830-9A6696933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19" y="1712374"/>
            <a:ext cx="7235161" cy="3213263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53228172-8FA4-4713-B4E4-435F04F1CE45}"/>
              </a:ext>
            </a:extLst>
          </p:cNvPr>
          <p:cNvSpPr txBox="1"/>
          <p:nvPr/>
        </p:nvSpPr>
        <p:spPr>
          <a:xfrm>
            <a:off x="1148043" y="5237835"/>
            <a:ext cx="6847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https://www.osti.gov/biblio/1763931-incorporation-dense-gas-capability-epicode-atmospheric-dispersion-model</a:t>
            </a:r>
          </a:p>
        </p:txBody>
      </p:sp>
    </p:spTree>
    <p:extLst>
      <p:ext uri="{BB962C8B-B14F-4D97-AF65-F5344CB8AC3E}">
        <p14:creationId xmlns:p14="http://schemas.microsoft.com/office/powerpoint/2010/main" val="159239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D6BBD-D2D3-468A-AC22-DD709B2C2F3E}"/>
              </a:ext>
            </a:extLst>
          </p:cNvPr>
          <p:cNvSpPr txBox="1"/>
          <p:nvPr/>
        </p:nvSpPr>
        <p:spPr>
          <a:xfrm>
            <a:off x="1237717" y="2568483"/>
            <a:ext cx="6364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1F497D"/>
                </a:solidFill>
                <a:latin typeface="Calibri" panose="020F0502020204030204" pitchFamily="34" charset="0"/>
              </a:rPr>
              <a:t>Patrick Frias, Project Sponsor, AU-31, NSR&amp;D Program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Mark Mitchell, LLNL, Safety Analysis Group</a:t>
            </a:r>
            <a:endParaRPr lang="en-US" sz="1800" b="0" i="0" u="none" strike="noStrike" baseline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66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1" y="219509"/>
            <a:ext cx="8530683" cy="1008771"/>
          </a:xfrm>
        </p:spPr>
        <p:txBody>
          <a:bodyPr/>
          <a:lstStyle/>
          <a:p>
            <a:r>
              <a:rPr lang="en-US" dirty="0"/>
              <a:t>Overview of Atmospheric Dense Gas Dispersion </a:t>
            </a:r>
            <a:r>
              <a:rPr lang="en-US" sz="2400" b="0" dirty="0"/>
              <a:t>Task 1 Activities (1</a:t>
            </a:r>
            <a:r>
              <a:rPr lang="en-US" sz="2400" b="0" baseline="30000" dirty="0"/>
              <a:t>st</a:t>
            </a:r>
            <a:r>
              <a:rPr lang="en-US" sz="2400" b="0" dirty="0"/>
              <a:t> Year Effort)</a:t>
            </a:r>
            <a:br>
              <a:rPr lang="en-US" dirty="0"/>
            </a:br>
            <a:endParaRPr lang="en-US" sz="2400" b="0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A5AB812-F6AF-4256-8372-8D0B2452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911033"/>
            <a:ext cx="8256986" cy="2387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894AA-2726-4471-9027-9A4A3A297817}"/>
              </a:ext>
            </a:extLst>
          </p:cNvPr>
          <p:cNvSpPr txBox="1"/>
          <p:nvPr/>
        </p:nvSpPr>
        <p:spPr>
          <a:xfrm>
            <a:off x="1330036" y="1427903"/>
            <a:ext cx="2085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1.1 – Criterion</a:t>
            </a:r>
            <a:r>
              <a:rPr lang="en-US" dirty="0"/>
              <a:t>: </a:t>
            </a:r>
          </a:p>
          <a:p>
            <a:r>
              <a:rPr lang="en-US" dirty="0"/>
              <a:t>Will atmospheric release behave as a dense gas?</a:t>
            </a:r>
          </a:p>
          <a:p>
            <a:endParaRPr lang="en-US" dirty="0"/>
          </a:p>
          <a:p>
            <a:r>
              <a:rPr lang="en-US" i="1" dirty="0"/>
              <a:t>1.2 – Criterion 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B4851-5264-41D1-8534-71FAD43B3AEF}"/>
              </a:ext>
            </a:extLst>
          </p:cNvPr>
          <p:cNvSpPr txBox="1"/>
          <p:nvPr/>
        </p:nvSpPr>
        <p:spPr>
          <a:xfrm>
            <a:off x="3634994" y="1397675"/>
            <a:ext cx="219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1.3 – Calculate Dense Gas Concentrations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A97C5-AC3E-4CA9-AB52-A4470C4B9E0C}"/>
              </a:ext>
            </a:extLst>
          </p:cNvPr>
          <p:cNvSpPr txBox="1"/>
          <p:nvPr/>
        </p:nvSpPr>
        <p:spPr>
          <a:xfrm>
            <a:off x="6198085" y="1397675"/>
            <a:ext cx="243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1.4 – Transition from Dense Gas to neutrally-buoyant conditions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6F39A7-62CA-4EC4-AB17-B2DFA36F4E65}"/>
              </a:ext>
            </a:extLst>
          </p:cNvPr>
          <p:cNvCxnSpPr>
            <a:cxnSpLocks/>
          </p:cNvCxnSpPr>
          <p:nvPr/>
        </p:nvCxnSpPr>
        <p:spPr>
          <a:xfrm>
            <a:off x="5176563" y="2044006"/>
            <a:ext cx="0" cy="267913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106CC7-4215-4A22-B0FB-370B7CD121C0}"/>
              </a:ext>
            </a:extLst>
          </p:cNvPr>
          <p:cNvCxnSpPr>
            <a:cxnSpLocks/>
          </p:cNvCxnSpPr>
          <p:nvPr/>
        </p:nvCxnSpPr>
        <p:spPr>
          <a:xfrm>
            <a:off x="3056689" y="2476440"/>
            <a:ext cx="963648" cy="118241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F8A742-F219-4826-8DC9-3A51925E312D}"/>
              </a:ext>
            </a:extLst>
          </p:cNvPr>
          <p:cNvCxnSpPr>
            <a:cxnSpLocks/>
          </p:cNvCxnSpPr>
          <p:nvPr/>
        </p:nvCxnSpPr>
        <p:spPr>
          <a:xfrm>
            <a:off x="7724539" y="2319284"/>
            <a:ext cx="0" cy="1617926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Richardson Number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EC139-0248-4F72-9E78-70CE4754E3E1}"/>
                  </a:ext>
                </a:extLst>
              </p:cNvPr>
              <p:cNvSpPr txBox="1"/>
              <p:nvPr/>
            </p:nvSpPr>
            <p:spPr>
              <a:xfrm>
                <a:off x="1175451" y="1872704"/>
                <a:ext cx="6651954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𝑅𝑒𝑙𝑒𝑎𝑠𝑒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𝑅𝑖𝑐h𝑎𝑟𝑑𝑠𝑜𝑛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𝑅𝑖𝑐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/>
                                <m:t>∗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EC139-0248-4F72-9E78-70CE4754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51" y="1872704"/>
                <a:ext cx="6651954" cy="649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CAA6559-ACF5-4572-9675-5EF4A30679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8596325"/>
                  </p:ext>
                </p:extLst>
              </p:nvPr>
            </p:nvGraphicFramePr>
            <p:xfrm>
              <a:off x="2287074" y="3118634"/>
              <a:ext cx="4412551" cy="27132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8116">
                      <a:extLst>
                        <a:ext uri="{9D8B030D-6E8A-4147-A177-3AD203B41FA5}">
                          <a16:colId xmlns:a16="http://schemas.microsoft.com/office/drawing/2014/main" val="1633997410"/>
                        </a:ext>
                      </a:extLst>
                    </a:gridCol>
                    <a:gridCol w="3172221">
                      <a:extLst>
                        <a:ext uri="{9D8B030D-6E8A-4147-A177-3AD203B41FA5}">
                          <a16:colId xmlns:a16="http://schemas.microsoft.com/office/drawing/2014/main" val="965227791"/>
                        </a:ext>
                      </a:extLst>
                    </a:gridCol>
                    <a:gridCol w="962214">
                      <a:extLst>
                        <a:ext uri="{9D8B030D-6E8A-4147-A177-3AD203B41FA5}">
                          <a16:colId xmlns:a16="http://schemas.microsoft.com/office/drawing/2014/main" val="1172544255"/>
                        </a:ext>
                      </a:extLst>
                    </a:gridCol>
                  </a:tblGrid>
                  <a:tr h="4060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- acceleration of gravity</a:t>
                          </a:r>
                          <a:endParaRPr lang="en-US" sz="12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9.81 m/s</a:t>
                          </a:r>
                          <a:r>
                            <a:rPr lang="en-US" sz="1200" baseline="30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890035"/>
                      </a:ext>
                    </a:extLst>
                  </a:tr>
                  <a:tr h="406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2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aseline="-2500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density of released gas/aerosol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kg/m3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4733956"/>
                      </a:ext>
                    </a:extLst>
                  </a:tr>
                  <a:tr h="4004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2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aseline="-2500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- density of ambient atmosphere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kg/m3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366279"/>
                      </a:ext>
                    </a:extLst>
                  </a:tr>
                  <a:tr h="4060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volumetric release rate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</a:t>
                          </a:r>
                          <a:r>
                            <a:rPr lang="en-US" sz="1200" baseline="30000" dirty="0"/>
                            <a:t>3</a:t>
                          </a:r>
                          <a:r>
                            <a:rPr lang="en-US" sz="1200" dirty="0"/>
                            <a:t>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1096643"/>
                      </a:ext>
                    </a:extLst>
                  </a:tr>
                  <a:tr h="3513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sz="1200" baseline="-250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friction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084060"/>
                      </a:ext>
                    </a:extLst>
                  </a:tr>
                  <a:tr h="3513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ambient wind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624459"/>
                      </a:ext>
                    </a:extLst>
                  </a:tr>
                  <a:tr h="3513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source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68138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CAA6559-ACF5-4572-9675-5EF4A30679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8596325"/>
                  </p:ext>
                </p:extLst>
              </p:nvPr>
            </p:nvGraphicFramePr>
            <p:xfrm>
              <a:off x="2287074" y="3118634"/>
              <a:ext cx="4412551" cy="27132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8116">
                      <a:extLst>
                        <a:ext uri="{9D8B030D-6E8A-4147-A177-3AD203B41FA5}">
                          <a16:colId xmlns:a16="http://schemas.microsoft.com/office/drawing/2014/main" val="1633997410"/>
                        </a:ext>
                      </a:extLst>
                    </a:gridCol>
                    <a:gridCol w="3172221">
                      <a:extLst>
                        <a:ext uri="{9D8B030D-6E8A-4147-A177-3AD203B41FA5}">
                          <a16:colId xmlns:a16="http://schemas.microsoft.com/office/drawing/2014/main" val="965227791"/>
                        </a:ext>
                      </a:extLst>
                    </a:gridCol>
                    <a:gridCol w="962214">
                      <a:extLst>
                        <a:ext uri="{9D8B030D-6E8A-4147-A177-3AD203B41FA5}">
                          <a16:colId xmlns:a16="http://schemas.microsoft.com/office/drawing/2014/main" val="1172544255"/>
                        </a:ext>
                      </a:extLst>
                    </a:gridCol>
                  </a:tblGrid>
                  <a:tr h="4060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- acceleration of gravity</a:t>
                          </a:r>
                          <a:endParaRPr lang="en-US" sz="12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9.81 m/s</a:t>
                          </a:r>
                          <a:r>
                            <a:rPr lang="en-US" sz="1200" baseline="30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890035"/>
                      </a:ext>
                    </a:extLst>
                  </a:tr>
                  <a:tr h="406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1515" r="-1476087" b="-47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density of released gas/aerosol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kg/m3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4733956"/>
                      </a:ext>
                    </a:extLst>
                  </a:tr>
                  <a:tr h="400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1515" r="-1476087" b="-37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- density of ambient atmosphere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kg/m3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366279"/>
                      </a:ext>
                    </a:extLst>
                  </a:tr>
                  <a:tr h="4060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volumetric release rate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</a:t>
                          </a:r>
                          <a:r>
                            <a:rPr lang="en-US" sz="1200" baseline="30000" dirty="0"/>
                            <a:t>3</a:t>
                          </a:r>
                          <a:r>
                            <a:rPr lang="en-US" sz="1200" dirty="0"/>
                            <a:t>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1096643"/>
                      </a:ext>
                    </a:extLst>
                  </a:tr>
                  <a:tr h="392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15625" r="-1476087" b="-1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friction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084060"/>
                      </a:ext>
                    </a:extLst>
                  </a:tr>
                  <a:tr h="35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568966" r="-14760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ambient wind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624459"/>
                      </a:ext>
                    </a:extLst>
                  </a:tr>
                  <a:tr h="35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68966" r="-147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 source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68138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827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Gas (Negative Buoyancy) Criteria Based on Release Richardson Number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F147AE-DAC8-470A-A4DF-5C17FAF3E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00574"/>
              </p:ext>
            </p:extLst>
          </p:nvPr>
        </p:nvGraphicFramePr>
        <p:xfrm>
          <a:off x="1283033" y="2082602"/>
          <a:ext cx="6441818" cy="221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133">
                  <a:extLst>
                    <a:ext uri="{9D8B030D-6E8A-4147-A177-3AD203B41FA5}">
                      <a16:colId xmlns:a16="http://schemas.microsoft.com/office/drawing/2014/main" val="445297211"/>
                    </a:ext>
                  </a:extLst>
                </a:gridCol>
                <a:gridCol w="4564685">
                  <a:extLst>
                    <a:ext uri="{9D8B030D-6E8A-4147-A177-3AD203B41FA5}">
                      <a16:colId xmlns:a16="http://schemas.microsoft.com/office/drawing/2014/main" val="31433980"/>
                    </a:ext>
                  </a:extLst>
                </a:gridCol>
              </a:tblGrid>
              <a:tr h="44312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Release Richardson Number Criteria - Ri</a:t>
                      </a:r>
                      <a:r>
                        <a:rPr lang="en-US" baseline="-25000" dirty="0"/>
                        <a:t>c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684280"/>
                  </a:ext>
                </a:extLst>
              </a:tr>
              <a:tr h="44312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Range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Buoyancy Regime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935549"/>
                  </a:ext>
                </a:extLst>
              </a:tr>
              <a:tr h="4431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</a:t>
                      </a:r>
                      <a:r>
                        <a:rPr lang="en-US" baseline="-25000" dirty="0"/>
                        <a:t>c </a:t>
                      </a:r>
                      <a:r>
                        <a:rPr lang="en-US" baseline="0" dirty="0"/>
                        <a:t>&gt;=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 buoyancy dominant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8741"/>
                  </a:ext>
                </a:extLst>
              </a:tr>
              <a:tr h="4431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&lt; Ri</a:t>
                      </a:r>
                      <a:r>
                        <a:rPr lang="en-US" baseline="-25000" dirty="0"/>
                        <a:t>c </a:t>
                      </a:r>
                      <a:r>
                        <a:rPr lang="en-US" baseline="0" dirty="0"/>
                        <a:t>&lt; 30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Stably stratified shear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85192"/>
                  </a:ext>
                </a:extLst>
              </a:tr>
              <a:tr h="4431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</a:t>
                      </a:r>
                      <a:r>
                        <a:rPr lang="en-US" baseline="-25000" dirty="0"/>
                        <a:t>c </a:t>
                      </a:r>
                      <a:r>
                        <a:rPr lang="en-US" baseline="0" dirty="0"/>
                        <a:t>&lt;=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 dispersion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722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0B18CB-4D97-4327-A0CB-B1E50B430FE5}"/>
              </a:ext>
            </a:extLst>
          </p:cNvPr>
          <p:cNvSpPr txBox="1"/>
          <p:nvPr/>
        </p:nvSpPr>
        <p:spPr>
          <a:xfrm>
            <a:off x="1283033" y="5005562"/>
            <a:ext cx="6441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dirty="0"/>
              <a:t>Ri</a:t>
            </a:r>
            <a:r>
              <a:rPr lang="en-US" baseline="-25000" dirty="0"/>
              <a:t>c</a:t>
            </a:r>
            <a:r>
              <a:rPr lang="en-US" dirty="0"/>
              <a:t> - Ratio of the vertical plume buoyancy term to the horizontal wind shear term</a:t>
            </a:r>
          </a:p>
        </p:txBody>
      </p:sp>
    </p:spTree>
    <p:extLst>
      <p:ext uri="{BB962C8B-B14F-4D97-AF65-F5344CB8AC3E}">
        <p14:creationId xmlns:p14="http://schemas.microsoft.com/office/powerpoint/2010/main" val="394384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743C311-4402-4DE9-9BB3-7DBAE43AB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83" r="-1244"/>
          <a:stretch/>
        </p:blipFill>
        <p:spPr>
          <a:xfrm>
            <a:off x="741405" y="2404692"/>
            <a:ext cx="6713838" cy="3372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3F7D730-EA08-4824-9D8C-ED7081EF089B}"/>
                  </a:ext>
                </a:extLst>
              </p:cNvPr>
              <p:cNvSpPr/>
              <p:nvPr/>
            </p:nvSpPr>
            <p:spPr>
              <a:xfrm>
                <a:off x="5835912" y="3184170"/>
                <a:ext cx="1557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&lt;30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3F7D730-EA08-4824-9D8C-ED7081EF0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12" y="3184170"/>
                <a:ext cx="15577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0CF1B6-F538-456C-B3AA-021D78A08BE0}"/>
                  </a:ext>
                </a:extLst>
              </p:cNvPr>
              <p:cNvSpPr/>
              <p:nvPr/>
            </p:nvSpPr>
            <p:spPr>
              <a:xfrm>
                <a:off x="4405795" y="3184170"/>
                <a:ext cx="9998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0CF1B6-F538-456C-B3AA-021D78A08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95" y="3184170"/>
                <a:ext cx="9998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FBA330-0DC5-44D4-9BEC-E0A51CF162AD}"/>
                  </a:ext>
                </a:extLst>
              </p:cNvPr>
              <p:cNvSpPr/>
              <p:nvPr/>
            </p:nvSpPr>
            <p:spPr>
              <a:xfrm>
                <a:off x="1186289" y="3368836"/>
                <a:ext cx="1128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≥30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FBA330-0DC5-44D4-9BEC-E0A51CF16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289" y="3368836"/>
                <a:ext cx="11281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2">
            <a:extLst>
              <a:ext uri="{FF2B5EF4-FFF2-40B4-BE49-F238E27FC236}">
                <a16:creationId xmlns:a16="http://schemas.microsoft.com/office/drawing/2014/main" id="{530474A3-CCB1-4F88-9813-251096A1BD88}"/>
              </a:ext>
            </a:extLst>
          </p:cNvPr>
          <p:cNvSpPr txBox="1">
            <a:spLocks/>
          </p:cNvSpPr>
          <p:nvPr/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/>
              <a:t>Dense Gas (Negative Buoyancy) Criteria Based on Release Richardson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3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Richardson Number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EC139-0248-4F72-9E78-70CE4754E3E1}"/>
                  </a:ext>
                </a:extLst>
              </p:cNvPr>
              <p:cNvSpPr txBox="1"/>
              <p:nvPr/>
            </p:nvSpPr>
            <p:spPr>
              <a:xfrm>
                <a:off x="1175451" y="1800989"/>
                <a:ext cx="6651954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𝑅𝑒𝑙𝑒𝑎𝑠𝑒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𝑅𝑖𝑐h𝑎𝑟𝑑𝑠𝑜𝑛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𝑅𝑖𝑐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/>
                                <m:t>∗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EC139-0248-4F72-9E78-70CE4754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51" y="1800989"/>
                <a:ext cx="6651954" cy="649409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A30EB7DC-3C21-42BF-9855-A000051A5A39}"/>
              </a:ext>
            </a:extLst>
          </p:cNvPr>
          <p:cNvSpPr/>
          <p:nvPr/>
        </p:nvSpPr>
        <p:spPr bwMode="auto">
          <a:xfrm>
            <a:off x="5809129" y="1718665"/>
            <a:ext cx="476410" cy="522514"/>
          </a:xfrm>
          <a:prstGeom prst="ellipse">
            <a:avLst/>
          </a:prstGeom>
          <a:noFill/>
          <a:ln w="9525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0FD69B-32FB-4F46-8717-7DF2DF472696}"/>
                  </a:ext>
                </a:extLst>
              </p:cNvPr>
              <p:cNvSpPr txBox="1"/>
              <p:nvPr/>
            </p:nvSpPr>
            <p:spPr>
              <a:xfrm>
                <a:off x="2266895" y="2887907"/>
                <a:ext cx="4469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Two Methods for determining gas density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smtClean="0">
                        <a:latin typeface="Cambria Math" panose="02040503050406030204" pitchFamily="18" charset="0"/>
                      </a:rPr>
                      <m:t>ρ</m:t>
                    </m:r>
                    <m:r>
                      <m:rPr>
                        <m:sty m:val="p"/>
                      </m:rPr>
                      <a:rPr lang="en-US" sz="2000" baseline="-2500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0FD69B-32FB-4F46-8717-7DF2DF472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95" y="2887907"/>
                <a:ext cx="4469066" cy="400110"/>
              </a:xfrm>
              <a:prstGeom prst="rect">
                <a:avLst/>
              </a:prstGeom>
              <a:blipFill>
                <a:blip r:embed="rId4"/>
                <a:stretch>
                  <a:fillRect l="-1228" t="-307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F94A698-86B4-41DB-A4E5-5781953DBC92}"/>
              </a:ext>
            </a:extLst>
          </p:cNvPr>
          <p:cNvSpPr txBox="1"/>
          <p:nvPr/>
        </p:nvSpPr>
        <p:spPr>
          <a:xfrm>
            <a:off x="949032" y="3848775"/>
            <a:ext cx="38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1) Molecular Weight Method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ED381B-59D3-49D5-9CB9-FCAD32A2F8C9}"/>
              </a:ext>
            </a:extLst>
          </p:cNvPr>
          <p:cNvSpPr txBox="1"/>
          <p:nvPr/>
        </p:nvSpPr>
        <p:spPr>
          <a:xfrm>
            <a:off x="949032" y="4719662"/>
            <a:ext cx="75614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2) Liquid Aerosol Approach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dirty="0"/>
              <a:t>Studies show flash vaporization of pressurized containers results in a majority of chemical becoming airborne liquid droplets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dirty="0"/>
              <a:t>EPIcode will assume 100% is saturated liquid aerosol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Test Case Suite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352EFA-6841-4F16-88C9-BF19F69FA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96612"/>
              </p:ext>
            </p:extLst>
          </p:nvPr>
        </p:nvGraphicFramePr>
        <p:xfrm>
          <a:off x="1100300" y="1717381"/>
          <a:ext cx="6687042" cy="417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624">
                  <a:extLst>
                    <a:ext uri="{9D8B030D-6E8A-4147-A177-3AD203B41FA5}">
                      <a16:colId xmlns:a16="http://schemas.microsoft.com/office/drawing/2014/main" val="802419441"/>
                    </a:ext>
                  </a:extLst>
                </a:gridCol>
                <a:gridCol w="2271629">
                  <a:extLst>
                    <a:ext uri="{9D8B030D-6E8A-4147-A177-3AD203B41FA5}">
                      <a16:colId xmlns:a16="http://schemas.microsoft.com/office/drawing/2014/main" val="875365261"/>
                    </a:ext>
                  </a:extLst>
                </a:gridCol>
                <a:gridCol w="1344578">
                  <a:extLst>
                    <a:ext uri="{9D8B030D-6E8A-4147-A177-3AD203B41FA5}">
                      <a16:colId xmlns:a16="http://schemas.microsoft.com/office/drawing/2014/main" val="3144816006"/>
                    </a:ext>
                  </a:extLst>
                </a:gridCol>
                <a:gridCol w="1757211">
                  <a:extLst>
                    <a:ext uri="{9D8B030D-6E8A-4147-A177-3AD203B41FA5}">
                      <a16:colId xmlns:a16="http://schemas.microsoft.com/office/drawing/2014/main" val="4105683916"/>
                    </a:ext>
                  </a:extLst>
                </a:gridCol>
              </a:tblGrid>
              <a:tr h="487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Material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Scenario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Richardson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Molecular Weight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070430"/>
                  </a:ext>
                </a:extLst>
              </a:tr>
              <a:tr h="541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</a:t>
                      </a:r>
                      <a:r>
                        <a:rPr lang="en-US" sz="14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1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Total  Release: 100 kg over 100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Wind speed @ 2 m height: 5. m/s</a:t>
                      </a: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n-lt"/>
                        </a:rPr>
                        <a:t>0.55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n-lt"/>
                        </a:rPr>
                        <a:t>Passive Phase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MW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extLst>
                  <a:ext uri="{0D108BD9-81ED-4DB2-BD59-A6C34878D82A}">
                    <a16:rowId xmlns:a16="http://schemas.microsoft.com/office/drawing/2014/main" val="1843543725"/>
                  </a:ext>
                </a:extLst>
              </a:tr>
              <a:tr h="581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</a:t>
                      </a:r>
                      <a:r>
                        <a:rPr lang="en-US" sz="14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1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 Total  Release: 100 kg over 10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Wind speed @ 2 m height: 5. m/s</a:t>
                      </a: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5.5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Transition Phase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n-lt"/>
                        </a:rPr>
                        <a:t>MW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extLst>
                  <a:ext uri="{0D108BD9-81ED-4DB2-BD59-A6C34878D82A}">
                    <a16:rowId xmlns:a16="http://schemas.microsoft.com/office/drawing/2014/main" val="4248674882"/>
                  </a:ext>
                </a:extLst>
              </a:tr>
              <a:tr h="574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</a:t>
                      </a:r>
                      <a:r>
                        <a:rPr lang="en-US" sz="14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1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 Total  Release: 100 kg over 1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Wind speed @ 2 m height: 5. m/s</a:t>
                      </a: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55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Dense Phase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n-lt"/>
                        </a:rPr>
                        <a:t>MW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extLst>
                  <a:ext uri="{0D108BD9-81ED-4DB2-BD59-A6C34878D82A}">
                    <a16:rowId xmlns:a16="http://schemas.microsoft.com/office/drawing/2014/main" val="1154831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extLst>
                  <a:ext uri="{0D108BD9-81ED-4DB2-BD59-A6C34878D82A}">
                    <a16:rowId xmlns:a16="http://schemas.microsoft.com/office/drawing/2014/main" val="904957451"/>
                  </a:ext>
                </a:extLst>
              </a:tr>
              <a:tr h="661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HF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Total  Release: 20 kg over 100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Wind speed @ 2 m height: 5. m/s</a:t>
                      </a: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0.32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Passive Phase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Pressure/aerosol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extLst>
                  <a:ext uri="{0D108BD9-81ED-4DB2-BD59-A6C34878D82A}">
                    <a16:rowId xmlns:a16="http://schemas.microsoft.com/office/drawing/2014/main" val="1179185471"/>
                  </a:ext>
                </a:extLst>
              </a:tr>
              <a:tr h="581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HF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Total  Release: 20 kg over 10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Wind speed @ 2 m height: 5. m/s</a:t>
                      </a: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3.2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Transition Phase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Pressure/aerosol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extLst>
                  <a:ext uri="{0D108BD9-81ED-4DB2-BD59-A6C34878D82A}">
                    <a16:rowId xmlns:a16="http://schemas.microsoft.com/office/drawing/2014/main" val="4079080590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HF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Total  Release: 20 kg over 1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Wind speed @ 2 m height: 5. m/s</a:t>
                      </a: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32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Dense Phase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Pressure/aerosol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6" marR="66166" marT="0" marB="0" anchor="ctr"/>
                </a:tc>
                <a:extLst>
                  <a:ext uri="{0D108BD9-81ED-4DB2-BD59-A6C34878D82A}">
                    <a16:rowId xmlns:a16="http://schemas.microsoft.com/office/drawing/2014/main" val="265017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8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1.3: Calculate Dense Gas Concentrations</a:t>
            </a:r>
            <a:br>
              <a:rPr lang="en-US" dirty="0"/>
            </a:br>
            <a:r>
              <a:rPr lang="en-US" sz="2400" b="0" dirty="0"/>
              <a:t>Zone of Established Flow (</a:t>
            </a:r>
            <a:r>
              <a:rPr lang="en-US" sz="2400" b="0" i="1" dirty="0"/>
              <a:t>S</a:t>
            </a:r>
            <a:r>
              <a:rPr lang="en-US" sz="2400" b="0" dirty="0"/>
              <a:t>) – The Extent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2610E8F-6991-4494-A34C-F9AC4B03FD14}"/>
              </a:ext>
            </a:extLst>
          </p:cNvPr>
          <p:cNvSpPr txBox="1">
            <a:spLocks/>
          </p:cNvSpPr>
          <p:nvPr/>
        </p:nvSpPr>
        <p:spPr>
          <a:xfrm>
            <a:off x="-34131" y="2283589"/>
            <a:ext cx="6409052" cy="1381568"/>
          </a:xfrm>
          <a:prstGeom prst="rect">
            <a:avLst/>
          </a:prstGeom>
        </p:spPr>
        <p:txBody>
          <a:bodyPr/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None/>
            </a:pPr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marL="342900" lvl="1" indent="0" defTabSz="914400">
              <a:buNone/>
            </a:pPr>
            <a:endParaRPr lang="en-US" dirty="0"/>
          </a:p>
          <a:p>
            <a:pPr marL="628650" lvl="2" indent="0" defTabSz="91440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15701A-55A8-4382-9BF3-60D11AF7F5C1}"/>
              </a:ext>
            </a:extLst>
          </p:cNvPr>
          <p:cNvCxnSpPr>
            <a:cxnSpLocks/>
          </p:cNvCxnSpPr>
          <p:nvPr/>
        </p:nvCxnSpPr>
        <p:spPr>
          <a:xfrm>
            <a:off x="2049564" y="6203954"/>
            <a:ext cx="3006013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5970E-D4A0-42EB-871A-4D8DAB10F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129" y="1528937"/>
            <a:ext cx="4694830" cy="828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5CD7C1-CD6C-4595-80F6-4122BBE09E7E}"/>
              </a:ext>
            </a:extLst>
          </p:cNvPr>
          <p:cNvSpPr txBox="1"/>
          <p:nvPr/>
        </p:nvSpPr>
        <p:spPr>
          <a:xfrm flipH="1">
            <a:off x="5055577" y="6073916"/>
            <a:ext cx="470442" cy="323165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dirty="0"/>
              <a:t>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5C357B-F6EA-44E5-85DC-B7408918B2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53072" y="3765538"/>
            <a:ext cx="6483193" cy="2207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2CC483-D8F1-4F08-AAE9-63B9D5EFBEDA}"/>
              </a:ext>
            </a:extLst>
          </p:cNvPr>
          <p:cNvSpPr/>
          <p:nvPr/>
        </p:nvSpPr>
        <p:spPr>
          <a:xfrm>
            <a:off x="3797952" y="2722972"/>
            <a:ext cx="44380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Downwind extent of Zone of Established Flow </a:t>
            </a:r>
          </a:p>
          <a:p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US" sz="1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Density of the released gas/aerosol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US" sz="1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Density of the ambient air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µ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Ambient wind speed</a:t>
            </a: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= Source Diameter (From 1.2, Criterion)</a:t>
            </a: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=Volumetric Release Rate (From 1.2, Criterion)</a:t>
            </a:r>
          </a:p>
          <a:p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Vertical jet velocity =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/π(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/2)</a:t>
            </a:r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1E212-C2F0-48BB-8652-525FF5D165D2}"/>
              </a:ext>
            </a:extLst>
          </p:cNvPr>
          <p:cNvSpPr txBox="1"/>
          <p:nvPr/>
        </p:nvSpPr>
        <p:spPr>
          <a:xfrm>
            <a:off x="6191112" y="1813876"/>
            <a:ext cx="204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(Havens et al, 1989)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PPT_UNC_V3.02.potx" id="{486D6518-7B02-4A11-A978-4F5636C5A9CC}" vid="{3618D8F4-B68A-4D5A-9002-11AA0021FC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0b319-9d9b-4050-a2da-fb9886bc818d">
      <Terms xmlns="http://schemas.microsoft.com/office/infopath/2007/PartnerControls"/>
    </lcf76f155ced4ddcb4097134ff3c332f>
    <TaxCatchAll xmlns="696b1dda-5637-4d41-9abe-79af3c04e813" xsi:nil="true"/>
  </documentManagement>
</p:properties>
</file>

<file path=customXml/itemProps1.xml><?xml version="1.0" encoding="utf-8"?>
<ds:datastoreItem xmlns:ds="http://schemas.openxmlformats.org/officeDocument/2006/customXml" ds:itemID="{F873BC43-754A-4EED-8979-FA70010D2A55}"/>
</file>

<file path=customXml/itemProps2.xml><?xml version="1.0" encoding="utf-8"?>
<ds:datastoreItem xmlns:ds="http://schemas.openxmlformats.org/officeDocument/2006/customXml" ds:itemID="{F4AF98FB-B9B0-4958-9B7B-4AA2EF577277}"/>
</file>

<file path=customXml/itemProps3.xml><?xml version="1.0" encoding="utf-8"?>
<ds:datastoreItem xmlns:ds="http://schemas.openxmlformats.org/officeDocument/2006/customXml" ds:itemID="{A121F160-3AC8-4542-B160-BFDBD5129D81}"/>
</file>

<file path=docProps/app.xml><?xml version="1.0" encoding="utf-8"?>
<Properties xmlns="http://schemas.openxmlformats.org/officeDocument/2006/extended-properties" xmlns:vt="http://schemas.openxmlformats.org/officeDocument/2006/docPropsVTypes">
  <Template>NARAC Template</Template>
  <TotalTime>11291</TotalTime>
  <Words>2015</Words>
  <Application>Microsoft Office PowerPoint</Application>
  <PresentationFormat>On-screen Show (4:3)</PresentationFormat>
  <Paragraphs>493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Lucida Grande</vt:lpstr>
      <vt:lpstr>Times New Roman</vt:lpstr>
      <vt:lpstr>Wingdings</vt:lpstr>
      <vt:lpstr>Wingdings 2</vt:lpstr>
      <vt:lpstr>2015_PPT_UNC_V7.06 (1)</vt:lpstr>
      <vt:lpstr>NSR&amp;D Project - Incorporation of a Dense Gas Capability into the EPIcode Chemical Atmospheric Dispersion Model</vt:lpstr>
      <vt:lpstr>Project Activities Overview Year 1 – Methods and implementation Year 2 – Validation</vt:lpstr>
      <vt:lpstr>Overview of Atmospheric Dense Gas Dispersion Task 1 Activities (1st Year Effort) </vt:lpstr>
      <vt:lpstr>Release Richardson Number Equation</vt:lpstr>
      <vt:lpstr>Dense Gas (Negative Buoyancy) Criteria Based on Release Richardson Number</vt:lpstr>
      <vt:lpstr>PowerPoint Presentation</vt:lpstr>
      <vt:lpstr>Release Richardson Number Equation</vt:lpstr>
      <vt:lpstr>Criterion Test Case Suite</vt:lpstr>
      <vt:lpstr>1.3: Calculate Dense Gas Concentrations Zone of Established Flow (S) – The Extent</vt:lpstr>
      <vt:lpstr>1.3: Calculate Dense Gas Concentrations Depth &amp; Concentration</vt:lpstr>
      <vt:lpstr>1.3: Calculate Dense Gas Concentrations Depth &amp; Concentration – Real World Example from NTS</vt:lpstr>
      <vt:lpstr>1.3: Calculate Dense Gas Concentrations Plume Radius (r)</vt:lpstr>
      <vt:lpstr>1.4: Transition from Dense to neutrally-buoyant Virtual Source Terms link Gaussian Dispersion to Dense Gas</vt:lpstr>
      <vt:lpstr>Comparisons with Other Dense Gas Models</vt:lpstr>
      <vt:lpstr>1.4 – Implement software for transition from dense gas to neutrally-buoyant conditions </vt:lpstr>
      <vt:lpstr>Field Studies used in V&amp;V  </vt:lpstr>
      <vt:lpstr>Real World Cases Comparisons with other Dense Gas Models</vt:lpstr>
      <vt:lpstr>Real World Cases Comparisons with other Dense Gas Models</vt:lpstr>
      <vt:lpstr>Desert Tortoise Comparisons Centerline Concentrations</vt:lpstr>
      <vt:lpstr>Desert Tortoise Comparisons Centerline Concentrations</vt:lpstr>
      <vt:lpstr>Desert Tortoise Comparisons Plume Width Estimates</vt:lpstr>
      <vt:lpstr>Field Experiment Comparisons Overview of Data Sets – Festus, Missouri (chlorine) </vt:lpstr>
      <vt:lpstr>Field Experiment Comparisons Overview of Data Sets – Festus, Missouri (chlorine) </vt:lpstr>
      <vt:lpstr>Continuing Documentation Efforts</vt:lpstr>
      <vt:lpstr>Final Project Report on OSTI.GOV</vt:lpstr>
      <vt:lpstr>Special Thanks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West, Donald Bruce</dc:creator>
  <cp:lastModifiedBy>Aluzzi, Fernando J.</cp:lastModifiedBy>
  <cp:revision>103</cp:revision>
  <cp:lastPrinted>2018-03-02T18:19:44Z</cp:lastPrinted>
  <dcterms:created xsi:type="dcterms:W3CDTF">2018-03-28T18:05:40Z</dcterms:created>
  <dcterms:modified xsi:type="dcterms:W3CDTF">2021-02-19T23:52:52Z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