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x-msvideo"/>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notesMasterIdLst>
    <p:notesMasterId r:id="rId36"/>
  </p:notesMasterIdLst>
  <p:sldIdLst>
    <p:sldId id="256" r:id="rId2"/>
    <p:sldId id="382" r:id="rId3"/>
    <p:sldId id="390" r:id="rId4"/>
    <p:sldId id="383" r:id="rId5"/>
    <p:sldId id="281" r:id="rId6"/>
    <p:sldId id="291" r:id="rId7"/>
    <p:sldId id="354" r:id="rId8"/>
    <p:sldId id="356" r:id="rId9"/>
    <p:sldId id="357" r:id="rId10"/>
    <p:sldId id="386" r:id="rId11"/>
    <p:sldId id="387" r:id="rId12"/>
    <p:sldId id="388" r:id="rId13"/>
    <p:sldId id="389" r:id="rId14"/>
    <p:sldId id="396" r:id="rId15"/>
    <p:sldId id="397" r:id="rId16"/>
    <p:sldId id="391" r:id="rId17"/>
    <p:sldId id="393" r:id="rId18"/>
    <p:sldId id="384" r:id="rId19"/>
    <p:sldId id="394" r:id="rId20"/>
    <p:sldId id="392" r:id="rId21"/>
    <p:sldId id="395" r:id="rId22"/>
    <p:sldId id="400" r:id="rId23"/>
    <p:sldId id="398" r:id="rId24"/>
    <p:sldId id="399" r:id="rId25"/>
    <p:sldId id="401" r:id="rId26"/>
    <p:sldId id="402" r:id="rId27"/>
    <p:sldId id="403" r:id="rId28"/>
    <p:sldId id="407" r:id="rId29"/>
    <p:sldId id="404" r:id="rId30"/>
    <p:sldId id="385" r:id="rId31"/>
    <p:sldId id="264" r:id="rId32"/>
    <p:sldId id="353" r:id="rId33"/>
    <p:sldId id="362" r:id="rId34"/>
    <p:sldId id="36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Brown, Alexander L" initials="BAL" lastIdx="1" clrIdx="1">
    <p:extLst>
      <p:ext uri="{19B8F6BF-5375-455C-9EA6-DF929625EA0E}">
        <p15:presenceInfo xmlns:p15="http://schemas.microsoft.com/office/powerpoint/2012/main" userId="S::albrown@sandia.gov::94480b1a-a4a9-4695-ab4b-7aadea196d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4070"/>
    <a:srgbClr val="00A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2" autoAdjust="0"/>
    <p:restoredTop sz="91941" autoAdjust="0"/>
  </p:normalViewPr>
  <p:slideViewPr>
    <p:cSldViewPr snapToGrid="0" snapToObjects="1">
      <p:cViewPr varScale="1">
        <p:scale>
          <a:sx n="90" d="100"/>
          <a:sy n="90" d="100"/>
        </p:scale>
        <p:origin x="27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1C89B6-0167-0549-A9D3-815C20C90D38}" type="datetimeFigureOut">
              <a:rPr lang="en-US" smtClean="0"/>
              <a:t>2/17/2021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30F75-B5EC-044F-A636-30352D0A1350}" type="slidenum">
              <a:rPr lang="en-US" smtClean="0"/>
              <a:t>‹#›</a:t>
            </a:fld>
            <a:endParaRPr lang="en-US"/>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30F75-B5EC-044F-A636-30352D0A1350}" type="slidenum">
              <a:rPr lang="en-US" smtClean="0"/>
              <a:t>1</a:t>
            </a:fld>
            <a:endParaRPr lang="en-US"/>
          </a:p>
        </p:txBody>
      </p:sp>
    </p:spTree>
    <p:extLst>
      <p:ext uri="{BB962C8B-B14F-4D97-AF65-F5344CB8AC3E}">
        <p14:creationId xmlns:p14="http://schemas.microsoft.com/office/powerpoint/2010/main" val="944728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Identified from the literature</a:t>
            </a:r>
          </a:p>
          <a:p>
            <a:r>
              <a:rPr lang="en-US" dirty="0"/>
              <a:t>Distribution</a:t>
            </a:r>
            <a:r>
              <a:rPr lang="en-US" baseline="0" dirty="0"/>
              <a:t> of particles – spread “evenly” on the surface by hand, then fuel added via nozzle</a:t>
            </a:r>
          </a:p>
        </p:txBody>
      </p:sp>
      <p:sp>
        <p:nvSpPr>
          <p:cNvPr id="4" name="Slide Number Placeholder 3"/>
          <p:cNvSpPr>
            <a:spLocks noGrp="1"/>
          </p:cNvSpPr>
          <p:nvPr>
            <p:ph type="sldNum" sz="quarter" idx="10"/>
          </p:nvPr>
        </p:nvSpPr>
        <p:spPr/>
        <p:txBody>
          <a:bodyPr/>
          <a:lstStyle/>
          <a:p>
            <a:fld id="{9234AEEF-64BB-47E5-B668-C9740C412412}" type="slidenum">
              <a:rPr lang="en-US" smtClean="0"/>
              <a:t>5</a:t>
            </a:fld>
            <a:endParaRPr lang="en-US" dirty="0"/>
          </a:p>
        </p:txBody>
      </p:sp>
    </p:spTree>
    <p:extLst>
      <p:ext uri="{BB962C8B-B14F-4D97-AF65-F5344CB8AC3E}">
        <p14:creationId xmlns:p14="http://schemas.microsoft.com/office/powerpoint/2010/main" val="4086923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10</a:t>
            </a:fld>
            <a:endParaRPr lang="en-US"/>
          </a:p>
        </p:txBody>
      </p:sp>
    </p:spTree>
    <p:extLst>
      <p:ext uri="{BB962C8B-B14F-4D97-AF65-F5344CB8AC3E}">
        <p14:creationId xmlns:p14="http://schemas.microsoft.com/office/powerpoint/2010/main" val="2897374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11</a:t>
            </a:fld>
            <a:endParaRPr lang="en-US"/>
          </a:p>
        </p:txBody>
      </p:sp>
    </p:spTree>
    <p:extLst>
      <p:ext uri="{BB962C8B-B14F-4D97-AF65-F5344CB8AC3E}">
        <p14:creationId xmlns:p14="http://schemas.microsoft.com/office/powerpoint/2010/main" val="67184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13</a:t>
            </a:fld>
            <a:endParaRPr lang="en-US"/>
          </a:p>
        </p:txBody>
      </p:sp>
    </p:spTree>
    <p:extLst>
      <p:ext uri="{BB962C8B-B14F-4D97-AF65-F5344CB8AC3E}">
        <p14:creationId xmlns:p14="http://schemas.microsoft.com/office/powerpoint/2010/main" val="1859756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14</a:t>
            </a:fld>
            <a:endParaRPr lang="en-US"/>
          </a:p>
        </p:txBody>
      </p:sp>
    </p:spTree>
    <p:extLst>
      <p:ext uri="{BB962C8B-B14F-4D97-AF65-F5344CB8AC3E}">
        <p14:creationId xmlns:p14="http://schemas.microsoft.com/office/powerpoint/2010/main" val="3822185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t>15</a:t>
            </a:fld>
            <a:endParaRPr lang="en-US"/>
          </a:p>
        </p:txBody>
      </p:sp>
    </p:spTree>
    <p:extLst>
      <p:ext uri="{BB962C8B-B14F-4D97-AF65-F5344CB8AC3E}">
        <p14:creationId xmlns:p14="http://schemas.microsoft.com/office/powerpoint/2010/main" val="535401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2430F75-B5EC-044F-A636-30352D0A1350}" type="slidenum">
              <a:rPr lang="en-US" smtClean="0"/>
              <a:t>31</a:t>
            </a:fld>
            <a:endParaRPr lang="en-US"/>
          </a:p>
        </p:txBody>
      </p:sp>
    </p:spTree>
    <p:extLst>
      <p:ext uri="{BB962C8B-B14F-4D97-AF65-F5344CB8AC3E}">
        <p14:creationId xmlns:p14="http://schemas.microsoft.com/office/powerpoint/2010/main" val="97972020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M White Title Slide">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1" y="1228439"/>
            <a:ext cx="12192000" cy="1690255"/>
          </a:xfrm>
          <a:prstGeom prst="rect">
            <a:avLst/>
          </a:prstGeom>
          <a:solidFill>
            <a:schemeClr val="tx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1" name="Picture 30"/>
          <p:cNvPicPr>
            <a:picLocks noChangeAspect="1"/>
          </p:cNvPicPr>
          <p:nvPr userDrawn="1"/>
        </p:nvPicPr>
        <p:blipFill rotWithShape="1">
          <a:blip r:embed="rId2" cstate="email">
            <a:alphaModFix amt="34000"/>
            <a:extLst>
              <a:ext uri="{28A0092B-C50C-407E-A947-70E740481C1C}">
                <a14:useLocalDpi xmlns:a14="http://schemas.microsoft.com/office/drawing/2010/main"/>
              </a:ext>
            </a:extLst>
          </a:blip>
          <a:srcRect/>
          <a:stretch/>
        </p:blipFill>
        <p:spPr>
          <a:xfrm>
            <a:off x="7565572" y="2915624"/>
            <a:ext cx="4626429" cy="4782754"/>
          </a:xfrm>
          <a:prstGeom prst="rect">
            <a:avLst/>
          </a:prstGeom>
        </p:spPr>
      </p:pic>
      <p:sp>
        <p:nvSpPr>
          <p:cNvPr id="11" name="Rectangle 10"/>
          <p:cNvSpPr/>
          <p:nvPr userDrawn="1"/>
        </p:nvSpPr>
        <p:spPr>
          <a:xfrm>
            <a:off x="7565572" y="0"/>
            <a:ext cx="2623459" cy="6858000"/>
          </a:xfrm>
          <a:prstGeom prst="rect">
            <a:avLst/>
          </a:prstGeom>
          <a:solidFill>
            <a:srgbClr val="00ACD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p:cNvSpPr>
            <a:spLocks noGrp="1"/>
          </p:cNvSpPr>
          <p:nvPr>
            <p:ph type="ctrTitle" hasCustomPrompt="1"/>
          </p:nvPr>
        </p:nvSpPr>
        <p:spPr>
          <a:xfrm>
            <a:off x="687681" y="1228439"/>
            <a:ext cx="6190211" cy="1690255"/>
          </a:xfrm>
        </p:spPr>
        <p:txBody>
          <a:bodyPr anchor="ctr">
            <a:normAutofit/>
          </a:bodyPr>
          <a:lstStyle>
            <a:lvl1pPr algn="l">
              <a:lnSpc>
                <a:spcPts val="3700"/>
              </a:lnSpc>
              <a:defRPr sz="3600" spc="31" baseline="0">
                <a:solidFill>
                  <a:schemeClr val="bg1"/>
                </a:solidFill>
              </a:defRPr>
            </a:lvl1pPr>
          </a:lstStyle>
          <a:p>
            <a:r>
              <a:rPr lang="en-US" dirty="0"/>
              <a:t>CLICK TO EDIT MASTER TITLE STYLE</a:t>
            </a:r>
          </a:p>
        </p:txBody>
      </p:sp>
      <p:sp>
        <p:nvSpPr>
          <p:cNvPr id="14" name="Subtitle 2"/>
          <p:cNvSpPr>
            <a:spLocks noGrp="1"/>
          </p:cNvSpPr>
          <p:nvPr>
            <p:ph type="subTitle" idx="1" hasCustomPrompt="1"/>
          </p:nvPr>
        </p:nvSpPr>
        <p:spPr>
          <a:xfrm>
            <a:off x="700412" y="5306898"/>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15" name="Date Placeholder 3"/>
          <p:cNvSpPr>
            <a:spLocks noGrp="1"/>
          </p:cNvSpPr>
          <p:nvPr>
            <p:ph type="dt" sz="half" idx="10"/>
          </p:nvPr>
        </p:nvSpPr>
        <p:spPr>
          <a:xfrm>
            <a:off x="64951" y="6459789"/>
            <a:ext cx="724296" cy="365125"/>
          </a:xfrm>
        </p:spPr>
        <p:txBody>
          <a:bodyPr/>
          <a:lstStyle>
            <a:lvl1pPr>
              <a:defRPr>
                <a:solidFill>
                  <a:schemeClr val="bg1">
                    <a:lumMod val="50000"/>
                  </a:schemeClr>
                </a:solidFill>
              </a:defRPr>
            </a:lvl1pPr>
          </a:lstStyle>
          <a:p>
            <a:fld id="{84A6BEF6-8B5D-3A41-931E-E68E91FD74C0}" type="datetime1">
              <a:rPr lang="en-US" smtClean="0"/>
              <a:t>2/17/2021</a:t>
            </a:fld>
            <a:endParaRPr lang="en-US" dirty="0"/>
          </a:p>
        </p:txBody>
      </p:sp>
      <p:sp>
        <p:nvSpPr>
          <p:cNvPr id="16" name="Footer Placeholder 4"/>
          <p:cNvSpPr>
            <a:spLocks noGrp="1"/>
          </p:cNvSpPr>
          <p:nvPr>
            <p:ph type="ftr" sz="quarter" idx="11"/>
          </p:nvPr>
        </p:nvSpPr>
        <p:spPr>
          <a:xfrm>
            <a:off x="7565572" y="6459789"/>
            <a:ext cx="2623459" cy="365125"/>
          </a:xfrm>
        </p:spPr>
        <p:txBody>
          <a:bodyPr/>
          <a:lstStyle/>
          <a:p>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7835" y="292142"/>
            <a:ext cx="1834523" cy="706611"/>
          </a:xfrm>
          <a:prstGeom prst="rect">
            <a:avLst/>
          </a:prstGeom>
        </p:spPr>
      </p:pic>
      <p:sp>
        <p:nvSpPr>
          <p:cNvPr id="19" name="Rectangle 18"/>
          <p:cNvSpPr/>
          <p:nvPr userDrawn="1"/>
        </p:nvSpPr>
        <p:spPr>
          <a:xfrm>
            <a:off x="1" y="1228439"/>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789245" y="2915627"/>
            <a:ext cx="2037083" cy="905163"/>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2865811" y="2915627"/>
            <a:ext cx="1345972" cy="905163"/>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4251265" y="2915627"/>
            <a:ext cx="3314307" cy="905163"/>
          </a:xfrm>
          <a:prstGeom prst="rect">
            <a:avLst/>
          </a:prstGeom>
          <a:blipFill>
            <a:blip r:embed="rId6"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7565572" y="1363919"/>
            <a:ext cx="2623459" cy="1421017"/>
          </a:xfrm>
          <a:prstGeom prst="rect">
            <a:avLst/>
          </a:prstGeom>
          <a:blipFill>
            <a:blip r:embed="rId7"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0" name="Picture 29"/>
          <p:cNvPicPr>
            <a:picLocks/>
          </p:cNvPicPr>
          <p:nvPr userDrawn="1"/>
        </p:nvPicPr>
        <p:blipFill>
          <a:blip r:embed="rId8" cstate="email">
            <a:extLst>
              <a:ext uri="{28A0092B-C50C-407E-A947-70E740481C1C}">
                <a14:useLocalDpi xmlns:a14="http://schemas.microsoft.com/office/drawing/2010/main"/>
              </a:ext>
            </a:extLst>
          </a:blip>
          <a:stretch>
            <a:fillRect/>
          </a:stretch>
        </p:blipFill>
        <p:spPr>
          <a:xfrm>
            <a:off x="789245" y="5673785"/>
            <a:ext cx="9399784" cy="36576"/>
          </a:xfrm>
          <a:prstGeom prst="rect">
            <a:avLst/>
          </a:prstGeom>
        </p:spPr>
      </p:pic>
      <p:pic>
        <p:nvPicPr>
          <p:cNvPr id="25" name="Picture 24"/>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36794" y="5626954"/>
            <a:ext cx="564475" cy="163698"/>
          </a:xfrm>
          <a:prstGeom prst="rect">
            <a:avLst/>
          </a:prstGeom>
        </p:spPr>
      </p:pic>
      <p:pic>
        <p:nvPicPr>
          <p:cNvPr id="26" name="Picture 25"/>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399371" y="5595527"/>
            <a:ext cx="776320" cy="194889"/>
          </a:xfrm>
          <a:prstGeom prst="rect">
            <a:avLst/>
          </a:prstGeom>
        </p:spPr>
      </p:pic>
      <p:sp>
        <p:nvSpPr>
          <p:cNvPr id="28" name="TextBox 27"/>
          <p:cNvSpPr txBox="1"/>
          <p:nvPr userDrawn="1"/>
        </p:nvSpPr>
        <p:spPr>
          <a:xfrm>
            <a:off x="10280342" y="5912353"/>
            <a:ext cx="1832472" cy="738664"/>
          </a:xfrm>
          <a:prstGeom prst="rect">
            <a:avLst/>
          </a:prstGeom>
          <a:noFill/>
        </p:spPr>
        <p:txBody>
          <a:bodyPr wrap="square" rtlCol="0">
            <a:spAutoFit/>
          </a:bodyPr>
          <a:lstStyle/>
          <a:p>
            <a:pPr algn="ctr"/>
            <a:r>
              <a:rPr lang="en-US" sz="600" b="0" i="0" kern="1200" dirty="0">
                <a:solidFill>
                  <a:schemeClr val="tx1"/>
                </a:solidFill>
                <a:effectLst/>
                <a:latin typeface="+mn-lt"/>
                <a:ea typeface="+mn-ea"/>
                <a:cs typeface="+mn-cs"/>
              </a:rPr>
              <a:t>Sandia National Laboratories is a </a:t>
            </a:r>
            <a:r>
              <a:rPr lang="en-US" sz="600" b="0" i="0" kern="1200" dirty="0" err="1">
                <a:solidFill>
                  <a:schemeClr val="tx1"/>
                </a:solidFill>
                <a:effectLst/>
                <a:latin typeface="+mn-lt"/>
                <a:ea typeface="+mn-ea"/>
                <a:cs typeface="+mn-cs"/>
              </a:rPr>
              <a:t>multimission</a:t>
            </a:r>
            <a:r>
              <a:rPr lang="en-US" sz="600" b="0" i="0" kern="1200" dirty="0">
                <a:solidFill>
                  <a:schemeClr val="tx1"/>
                </a:solidFill>
                <a:effectLst/>
                <a:latin typeface="+mn-lt"/>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600" dirty="0">
              <a:solidFill>
                <a:schemeClr val="tx1"/>
              </a:solidFill>
            </a:endParaRPr>
          </a:p>
        </p:txBody>
      </p:sp>
      <p:sp>
        <p:nvSpPr>
          <p:cNvPr id="3" name="Text Placeholder 2"/>
          <p:cNvSpPr>
            <a:spLocks noGrp="1"/>
          </p:cNvSpPr>
          <p:nvPr>
            <p:ph type="body" sz="quarter" idx="12" hasCustomPrompt="1"/>
          </p:nvPr>
        </p:nvSpPr>
        <p:spPr>
          <a:xfrm>
            <a:off x="700411" y="5004000"/>
            <a:ext cx="4603750" cy="254000"/>
          </a:xfrm>
        </p:spPr>
        <p:txBody>
          <a:bodyPr anchor="ctr" anchorCtr="0">
            <a:noAutofit/>
          </a:bodyPr>
          <a:lstStyle>
            <a:lvl1pPr>
              <a:defRPr sz="1200" b="0" i="1" spc="200" baseline="0">
                <a:solidFill>
                  <a:schemeClr val="accent6"/>
                </a:solidFill>
                <a:latin typeface="Gill Sans MT" charset="0"/>
                <a:ea typeface="Gill Sans MT" charset="0"/>
                <a:cs typeface="Gill Sans MT" charset="0"/>
              </a:defRPr>
            </a:lvl1pPr>
          </a:lstStyle>
          <a:p>
            <a:pPr lvl="0"/>
            <a:r>
              <a:rPr lang="en-US" dirty="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NM Section Title Whit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email">
            <a:alphaModFix amt="33000"/>
            <a:extLst>
              <a:ext uri="{28A0092B-C50C-407E-A947-70E740481C1C}">
                <a14:useLocalDpi xmlns:a14="http://schemas.microsoft.com/office/drawing/2010/main"/>
              </a:ext>
            </a:extLst>
          </a:blip>
          <a:srcRect/>
          <a:stretch/>
        </p:blipFill>
        <p:spPr>
          <a:xfrm>
            <a:off x="0" y="4"/>
            <a:ext cx="12192000" cy="8747085"/>
          </a:xfrm>
          <a:prstGeom prst="rect">
            <a:avLst/>
          </a:prstGeom>
        </p:spPr>
      </p:pic>
      <p:pic>
        <p:nvPicPr>
          <p:cNvPr id="15" name="Picture 14"/>
          <p:cNvPicPr>
            <a:picLocks noChangeAspect="1"/>
          </p:cNvPicPr>
          <p:nvPr userDrawn="1"/>
        </p:nvPicPr>
        <p:blipFill rotWithShape="1">
          <a:blip r:embed="rId3" cstate="email">
            <a:alphaModFix/>
            <a:extLst>
              <a:ext uri="{28A0092B-C50C-407E-A947-70E740481C1C}">
                <a14:useLocalDpi xmlns:a14="http://schemas.microsoft.com/office/drawing/2010/main"/>
              </a:ext>
            </a:extLst>
          </a:blip>
          <a:srcRect/>
          <a:stretch/>
        </p:blipFill>
        <p:spPr>
          <a:xfrm>
            <a:off x="-1" y="4"/>
            <a:ext cx="4038961" cy="8747085"/>
          </a:xfrm>
          <a:prstGeom prst="rect">
            <a:avLst/>
          </a:prstGeom>
        </p:spPr>
      </p:pic>
      <p:sp>
        <p:nvSpPr>
          <p:cNvPr id="10" name="Rectangle 9"/>
          <p:cNvSpPr/>
          <p:nvPr userDrawn="1"/>
        </p:nvSpPr>
        <p:spPr>
          <a:xfrm>
            <a:off x="1" y="3112603"/>
            <a:ext cx="12192000" cy="16952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sp>
        <p:nvSpPr>
          <p:cNvPr id="2" name="Title 1"/>
          <p:cNvSpPr>
            <a:spLocks noGrp="1"/>
          </p:cNvSpPr>
          <p:nvPr>
            <p:ph type="ctrTitle" hasCustomPrompt="1"/>
          </p:nvPr>
        </p:nvSpPr>
        <p:spPr>
          <a:xfrm>
            <a:off x="4130694" y="3112607"/>
            <a:ext cx="6190211" cy="1690255"/>
          </a:xfrm>
        </p:spPr>
        <p:txBody>
          <a:bodyPr anchor="ctr">
            <a:normAutofit/>
          </a:bodyPr>
          <a:lstStyle>
            <a:lvl1pPr algn="l">
              <a:lnSpc>
                <a:spcPts val="3700"/>
              </a:lnSpc>
              <a:defRPr sz="3600" spc="31" baseline="0">
                <a:solidFill>
                  <a:schemeClr val="bg1"/>
                </a:solidFill>
                <a:latin typeface="Gill Sans MT" charset="0"/>
                <a:ea typeface="Gill Sans MT" charset="0"/>
                <a:cs typeface="Gill Sans MT" charset="0"/>
              </a:defRPr>
            </a:lvl1pPr>
          </a:lstStyle>
          <a:p>
            <a:r>
              <a:rPr lang="en-US" dirty="0"/>
              <a:t>CLICK TO EDIT MASTER TITLE STYLE</a:t>
            </a:r>
          </a:p>
        </p:txBody>
      </p:sp>
      <p:sp>
        <p:nvSpPr>
          <p:cNvPr id="3" name="Subtitle 2"/>
          <p:cNvSpPr>
            <a:spLocks noGrp="1"/>
          </p:cNvSpPr>
          <p:nvPr>
            <p:ph type="subTitle" idx="1" hasCustomPrompt="1"/>
          </p:nvPr>
        </p:nvSpPr>
        <p:spPr>
          <a:xfrm>
            <a:off x="4130696" y="5064546"/>
            <a:ext cx="6261331" cy="353125"/>
          </a:xfrm>
        </p:spPr>
        <p:txBody>
          <a:bodyPr lIns="91440" rIns="91440">
            <a:normAutofit/>
          </a:bodyPr>
          <a:lstStyle>
            <a:lvl1pPr marL="0" indent="0" algn="l">
              <a:buNone/>
              <a:defRPr sz="1800" cap="none" spc="200" baseline="0">
                <a:solidFill>
                  <a:schemeClr val="tx1"/>
                </a:solidFill>
                <a:latin typeface="Garamond" charset="0"/>
                <a:ea typeface="Garamond" charset="0"/>
                <a:cs typeface="Garamond"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64951" y="6599583"/>
            <a:ext cx="724296" cy="254206"/>
          </a:xfrm>
        </p:spPr>
        <p:txBody>
          <a:bodyPr/>
          <a:lstStyle>
            <a:lvl1pPr>
              <a:defRPr>
                <a:solidFill>
                  <a:schemeClr val="tx1"/>
                </a:solidFill>
              </a:defRPr>
            </a:lvl1pPr>
          </a:lstStyle>
          <a:p>
            <a:fld id="{F3D0FB7A-0984-5F42-9BF9-4F16409CEBE3}" type="datetime1">
              <a:rPr lang="en-US" smtClean="0"/>
              <a:t>2/17/2021</a:t>
            </a:fld>
            <a:endParaRPr lang="en-US" dirty="0"/>
          </a:p>
        </p:txBody>
      </p:sp>
      <p:sp>
        <p:nvSpPr>
          <p:cNvPr id="5" name="Footer Placeholder 4"/>
          <p:cNvSpPr>
            <a:spLocks noGrp="1"/>
          </p:cNvSpPr>
          <p:nvPr>
            <p:ph type="ftr" sz="quarter" idx="11"/>
          </p:nvPr>
        </p:nvSpPr>
        <p:spPr>
          <a:xfrm>
            <a:off x="4038960" y="6599583"/>
            <a:ext cx="2512064" cy="254206"/>
          </a:xfrm>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a:xfrm>
            <a:off x="-511125" y="6459788"/>
            <a:ext cx="419397" cy="365125"/>
          </a:xfrm>
        </p:spPr>
        <p:txBody>
          <a:bodyPr/>
          <a:lstStyle/>
          <a:p>
            <a:fld id="{4FAB73BC-B049-4115-A692-8D63A059BFB8}" type="slidenum">
              <a:rPr lang="en-US" dirty="0"/>
              <a:t>‹#›</a:t>
            </a:fld>
            <a:endParaRPr lang="en-US" dirty="0"/>
          </a:p>
        </p:txBody>
      </p:sp>
      <p:sp>
        <p:nvSpPr>
          <p:cNvPr id="14" name="Rectangle 13"/>
          <p:cNvSpPr/>
          <p:nvPr userDrawn="1"/>
        </p:nvSpPr>
        <p:spPr>
          <a:xfrm>
            <a:off x="1" y="3112607"/>
            <a:ext cx="203131" cy="1690255"/>
          </a:xfrm>
          <a:prstGeom prst="rect">
            <a:avLst/>
          </a:prstGeom>
          <a:solidFill>
            <a:schemeClr val="accent4">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800" dirty="0"/>
          </a:p>
        </p:txBody>
      </p:sp>
      <p:pic>
        <p:nvPicPr>
          <p:cNvPr id="7" name="Picture 6"/>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038960" y="4893378"/>
            <a:ext cx="8153043" cy="636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DF9367-8E19-584D-AFFE-3EFBBA0295C7}" type="datetime1">
              <a:rPr lang="en-US" smtClean="0"/>
              <a:t>2/17/2021</a:t>
            </a:fld>
            <a:endParaRPr lang="en-US" dirty="0"/>
          </a:p>
        </p:txBody>
      </p:sp>
      <p:sp>
        <p:nvSpPr>
          <p:cNvPr id="5" name="Footer Placeholder 4"/>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6113E31D-E2AB-40D1-8B51-AFA5AFEF393A}"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Double Contn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835B1B-1234-434F-BA64-2F5E81CEE720}" type="datetime1">
              <a:rPr lang="en-US" smtClean="0"/>
              <a:t>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Content Placeholder 6"/>
          <p:cNvSpPr>
            <a:spLocks noGrp="1"/>
          </p:cNvSpPr>
          <p:nvPr>
            <p:ph sz="quarter" idx="13"/>
          </p:nvPr>
        </p:nvSpPr>
        <p:spPr>
          <a:xfrm>
            <a:off x="720725" y="1125414"/>
            <a:ext cx="4934487"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5887330" y="1125414"/>
            <a:ext cx="4891718" cy="4888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31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DE19A3E-72A3-094D-BE9C-748891D343EA}" type="datetime1">
              <a:rPr lang="en-US" smtClean="0"/>
              <a:t>2/17/2021</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BFB98F-B1FD-6E40-922F-164F08E18587}" type="datetime1">
              <a:rPr lang="en-US" smtClean="0"/>
              <a:t>2/17/2021</a:t>
            </a:fld>
            <a:endParaRPr lang="en-US" dirty="0"/>
          </a:p>
        </p:txBody>
      </p:sp>
      <p:sp>
        <p:nvSpPr>
          <p:cNvPr id="4" name="Footer Placeholder 3"/>
          <p:cNvSpPr>
            <a:spLocks noGrp="1"/>
          </p:cNvSpPr>
          <p:nvPr>
            <p:ph type="ftr" sz="quarter" idx="11"/>
          </p:nvPr>
        </p:nvSpPr>
        <p:spPr/>
        <p:txBody>
          <a:bodyPr/>
          <a:lstStyle>
            <a:lvl1pPr>
              <a:defRPr>
                <a:solidFill>
                  <a:schemeClr val="bg2">
                    <a:lumMod val="25000"/>
                  </a:schemeClr>
                </a:solidFill>
              </a:defRPr>
            </a:lvl1p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rot="5400000">
            <a:off x="238399" y="310896"/>
            <a:ext cx="685800" cy="64008"/>
          </a:xfrm>
          <a:prstGeom prst="rect">
            <a:avLst/>
          </a:prstGeom>
          <a:solidFill>
            <a:srgbClr val="00ACD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720648" y="359772"/>
            <a:ext cx="10058400" cy="570225"/>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720648" y="1429233"/>
            <a:ext cx="10058400" cy="34336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951" y="6599583"/>
            <a:ext cx="2472271" cy="251458"/>
          </a:xfrm>
          <a:prstGeom prst="rect">
            <a:avLst/>
          </a:prstGeom>
        </p:spPr>
        <p:txBody>
          <a:bodyPr vert="horz" lIns="91440" tIns="45720" rIns="91440" bIns="45720" rtlCol="0" anchor="ctr"/>
          <a:lstStyle>
            <a:lvl1pPr algn="l">
              <a:defRPr sz="900">
                <a:solidFill>
                  <a:schemeClr val="bg2">
                    <a:lumMod val="25000"/>
                  </a:schemeClr>
                </a:solidFill>
                <a:latin typeface="Gill Sans MT" charset="0"/>
                <a:ea typeface="Gill Sans MT" charset="0"/>
                <a:cs typeface="Gill Sans MT" charset="0"/>
              </a:defRPr>
            </a:lvl1pPr>
          </a:lstStyle>
          <a:p>
            <a:fld id="{51B0C17D-9FEF-794A-8300-E98122063809}" type="datetime1">
              <a:rPr lang="en-US" smtClean="0"/>
              <a:t>2/17/2021</a:t>
            </a:fld>
            <a:endParaRPr lang="en-US" dirty="0"/>
          </a:p>
        </p:txBody>
      </p:sp>
      <p:sp>
        <p:nvSpPr>
          <p:cNvPr id="5" name="Footer Placeholder 4"/>
          <p:cNvSpPr>
            <a:spLocks noGrp="1"/>
          </p:cNvSpPr>
          <p:nvPr>
            <p:ph type="ftr" sz="quarter" idx="3"/>
          </p:nvPr>
        </p:nvSpPr>
        <p:spPr>
          <a:xfrm>
            <a:off x="3686187" y="6599583"/>
            <a:ext cx="4822804" cy="251458"/>
          </a:xfrm>
          <a:prstGeom prst="rect">
            <a:avLst/>
          </a:prstGeom>
        </p:spPr>
        <p:txBody>
          <a:bodyPr vert="horz" lIns="91440" tIns="45720" rIns="91440" bIns="45720" rtlCol="0" anchor="ctr"/>
          <a:lstStyle>
            <a:lvl1pPr algn="ctr">
              <a:defRPr sz="900" cap="all" baseline="0">
                <a:solidFill>
                  <a:schemeClr val="tx1"/>
                </a:solidFill>
                <a:latin typeface="Gill Sans MT" charset="0"/>
                <a:ea typeface="Gill Sans MT" charset="0"/>
                <a:cs typeface="Gill Sans MT" charset="0"/>
              </a:defRPr>
            </a:lvl1pPr>
          </a:lstStyle>
          <a:p>
            <a:endParaRPr lang="en-US" dirty="0"/>
          </a:p>
        </p:txBody>
      </p:sp>
      <p:sp>
        <p:nvSpPr>
          <p:cNvPr id="6" name="Slide Number Placeholder 5"/>
          <p:cNvSpPr>
            <a:spLocks noGrp="1"/>
          </p:cNvSpPr>
          <p:nvPr>
            <p:ph type="sldNum" sz="quarter" idx="4"/>
          </p:nvPr>
        </p:nvSpPr>
        <p:spPr>
          <a:xfrm>
            <a:off x="64951" y="437652"/>
            <a:ext cx="419397" cy="365125"/>
          </a:xfrm>
          <a:prstGeom prst="rect">
            <a:avLst/>
          </a:prstGeom>
        </p:spPr>
        <p:txBody>
          <a:bodyPr vert="horz" lIns="91440" tIns="45720" rIns="91440" bIns="45720" rtlCol="0" anchor="ctr"/>
          <a:lstStyle>
            <a:lvl1pPr algn="r">
              <a:defRPr sz="1400">
                <a:solidFill>
                  <a:schemeClr val="bg2">
                    <a:lumMod val="25000"/>
                  </a:schemeClr>
                </a:solidFill>
              </a:defRPr>
            </a:lvl1pPr>
          </a:lstStyle>
          <a:p>
            <a:fld id="{4FAB73BC-B049-4115-A692-8D63A059BFB8}" type="slidenum">
              <a:rPr lang="en-US" smtClean="0"/>
              <a:pPr/>
              <a:t>‹#›</a:t>
            </a:fld>
            <a:endParaRPr lang="en-US" dirty="0"/>
          </a:p>
        </p:txBody>
      </p:sp>
      <p:sp>
        <p:nvSpPr>
          <p:cNvPr id="12" name="Rectangle 11"/>
          <p:cNvSpPr/>
          <p:nvPr userDrawn="1"/>
        </p:nvSpPr>
        <p:spPr>
          <a:xfrm>
            <a:off x="11506200" y="321774"/>
            <a:ext cx="685800" cy="368300"/>
          </a:xfrm>
          <a:prstGeom prst="rect">
            <a:avLst/>
          </a:prstGeom>
          <a:solidFill>
            <a:srgbClr val="00ACD9">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p:cNvPicPr>
          <p:nvPr userDrawn="1"/>
        </p:nvPicPr>
        <p:blipFill rotWithShape="1">
          <a:blip r:embed="rId8" cstate="email">
            <a:extLst>
              <a:ext uri="{28A0092B-C50C-407E-A947-70E740481C1C}">
                <a14:useLocalDpi xmlns:a14="http://schemas.microsoft.com/office/drawing/2010/main"/>
              </a:ext>
            </a:extLst>
          </a:blip>
          <a:srcRect t="-16865" b="-2"/>
          <a:stretch/>
        </p:blipFill>
        <p:spPr>
          <a:xfrm rot="16200000">
            <a:off x="8725899" y="3391897"/>
            <a:ext cx="6857999" cy="74211"/>
          </a:xfrm>
          <a:prstGeom prst="rect">
            <a:avLst/>
          </a:prstGeom>
        </p:spPr>
      </p:pic>
      <p:pic>
        <p:nvPicPr>
          <p:cNvPr id="11" name="Picture 10"/>
          <p:cNvPicPr>
            <a:picLocks noChangeAspect="1"/>
          </p:cNvPicPr>
          <p:nvPr userDrawn="1"/>
        </p:nvPicPr>
        <p:blipFill rotWithShape="1">
          <a:blip r:embed="rId9">
            <a:extLst>
              <a:ext uri="{28A0092B-C50C-407E-A947-70E740481C1C}">
                <a14:useLocalDpi xmlns:a14="http://schemas.microsoft.com/office/drawing/2010/main" val="0"/>
              </a:ext>
            </a:extLst>
          </a:blip>
          <a:srcRect r="60257"/>
          <a:stretch/>
        </p:blipFill>
        <p:spPr>
          <a:xfrm>
            <a:off x="11589482" y="380825"/>
            <a:ext cx="259618" cy="251610"/>
          </a:xfrm>
          <a:prstGeom prst="rect">
            <a:avLst/>
          </a:prstGeom>
          <a:noFill/>
          <a:ln>
            <a:noFill/>
          </a:ln>
        </p:spPr>
      </p:pic>
    </p:spTree>
    <p:extLst>
      <p:ext uri="{BB962C8B-B14F-4D97-AF65-F5344CB8AC3E}">
        <p14:creationId xmlns:p14="http://schemas.microsoft.com/office/powerpoint/2010/main" val="1185552540"/>
      </p:ext>
    </p:extLst>
  </p:cSld>
  <p:clrMap bg1="lt1" tx1="dk1" bg2="lt2" tx2="dk2" accent1="accent1" accent2="accent2" accent3="accent3" accent4="accent4" accent5="accent5" accent6="accent6" hlink="hlink" folHlink="folHlink"/>
  <p:sldLayoutIdLst>
    <p:sldLayoutId id="2147483678" r:id="rId1"/>
    <p:sldLayoutId id="2147483680" r:id="rId2"/>
    <p:sldLayoutId id="2147483675" r:id="rId3"/>
    <p:sldLayoutId id="2147483686" r:id="rId4"/>
    <p:sldLayoutId id="2147483676" r:id="rId5"/>
    <p:sldLayoutId id="214748367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p:titleStyle>
    <p:body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692D54-FBFE-4309-AA57-DC1E3B4EA6D8}"/>
              </a:ext>
            </a:extLst>
          </p:cNvPr>
          <p:cNvSpPr>
            <a:spLocks noGrp="1"/>
          </p:cNvSpPr>
          <p:nvPr>
            <p:ph type="ctrTitle"/>
          </p:nvPr>
        </p:nvSpPr>
        <p:spPr/>
        <p:txBody>
          <a:bodyPr/>
          <a:lstStyle/>
          <a:p>
            <a:r>
              <a:rPr lang="en-US" dirty="0"/>
              <a:t>Entrainment from Contaminant Accident Scenarios Involving Fire</a:t>
            </a:r>
          </a:p>
        </p:txBody>
      </p:sp>
      <p:sp>
        <p:nvSpPr>
          <p:cNvPr id="8" name="Subtitle 7">
            <a:extLst>
              <a:ext uri="{FF2B5EF4-FFF2-40B4-BE49-F238E27FC236}">
                <a16:creationId xmlns:a16="http://schemas.microsoft.com/office/drawing/2014/main" id="{BD747CC4-F684-4E0E-9A65-F625C329ABEF}"/>
              </a:ext>
            </a:extLst>
          </p:cNvPr>
          <p:cNvSpPr>
            <a:spLocks noGrp="1"/>
          </p:cNvSpPr>
          <p:nvPr>
            <p:ph type="subTitle" idx="1"/>
          </p:nvPr>
        </p:nvSpPr>
        <p:spPr>
          <a:xfrm>
            <a:off x="700412" y="4933653"/>
            <a:ext cx="6657318" cy="353125"/>
          </a:xfrm>
        </p:spPr>
        <p:txBody>
          <a:bodyPr>
            <a:noAutofit/>
          </a:bodyPr>
          <a:lstStyle/>
          <a:p>
            <a:r>
              <a:rPr lang="en-US" sz="1600" dirty="0"/>
              <a:t>Dr. Alexander L. Brown; albrown@sandia.gov; (505)844-1008</a:t>
            </a:r>
          </a:p>
          <a:p>
            <a:r>
              <a:rPr lang="en-US" sz="1600" dirty="0"/>
              <a:t>Dr. Flint Pierce, and Ethan Zepper</a:t>
            </a:r>
          </a:p>
          <a:p>
            <a:r>
              <a:rPr lang="en-US" sz="1600" dirty="0"/>
              <a:t>Fire Science and Technology Department</a:t>
            </a:r>
          </a:p>
          <a:p>
            <a:endParaRPr lang="en-US" sz="2000" dirty="0"/>
          </a:p>
        </p:txBody>
      </p:sp>
      <p:sp>
        <p:nvSpPr>
          <p:cNvPr id="9" name="Text Placeholder 8">
            <a:extLst>
              <a:ext uri="{FF2B5EF4-FFF2-40B4-BE49-F238E27FC236}">
                <a16:creationId xmlns:a16="http://schemas.microsoft.com/office/drawing/2014/main" id="{D50B734B-BBB5-44E6-ADDC-B51D4E464453}"/>
              </a:ext>
            </a:extLst>
          </p:cNvPr>
          <p:cNvSpPr>
            <a:spLocks noGrp="1"/>
          </p:cNvSpPr>
          <p:nvPr>
            <p:ph type="body" sz="quarter" idx="12"/>
          </p:nvPr>
        </p:nvSpPr>
        <p:spPr>
          <a:xfrm>
            <a:off x="700412" y="3989171"/>
            <a:ext cx="4603750" cy="254000"/>
          </a:xfrm>
        </p:spPr>
        <p:txBody>
          <a:bodyPr/>
          <a:lstStyle/>
          <a:p>
            <a:r>
              <a:rPr lang="en-US" dirty="0"/>
              <a:t>For the EFCOG Meeting, February 22, 2021</a:t>
            </a:r>
          </a:p>
        </p:txBody>
      </p:sp>
      <p:sp>
        <p:nvSpPr>
          <p:cNvPr id="16" name="Slide Number Placeholder 15"/>
          <p:cNvSpPr>
            <a:spLocks noGrp="1"/>
          </p:cNvSpPr>
          <p:nvPr>
            <p:ph type="sldNum" sz="quarter" idx="4294967295"/>
          </p:nvPr>
        </p:nvSpPr>
        <p:spPr>
          <a:xfrm>
            <a:off x="0" y="6459538"/>
            <a:ext cx="419100" cy="365125"/>
          </a:xfrm>
        </p:spPr>
        <p:txBody>
          <a:bodyPr/>
          <a:lstStyle/>
          <a:p>
            <a:fld id="{4FAB73BC-B049-4115-A692-8D63A059BFB8}" type="slidenum">
              <a:rPr lang="en-US" smtClean="0"/>
              <a:t>1</a:t>
            </a:fld>
            <a:endParaRPr lang="en-US" dirty="0"/>
          </a:p>
        </p:txBody>
      </p:sp>
      <p:pic>
        <p:nvPicPr>
          <p:cNvPr id="11" name="Picture 4">
            <a:extLst>
              <a:ext uri="{FF2B5EF4-FFF2-40B4-BE49-F238E27FC236}">
                <a16:creationId xmlns:a16="http://schemas.microsoft.com/office/drawing/2014/main" id="{C3F1B459-D9AE-4E39-BA5F-6CED31BC4BD5}"/>
              </a:ext>
            </a:extLst>
          </p:cNvPr>
          <p:cNvPicPr>
            <a:picLocks noChangeAspect="1" noChangeArrowheads="1"/>
          </p:cNvPicPr>
          <p:nvPr/>
        </p:nvPicPr>
        <p:blipFill>
          <a:blip r:embed="rId3"/>
          <a:srcRect/>
          <a:stretch>
            <a:fillRect/>
          </a:stretch>
        </p:blipFill>
        <p:spPr bwMode="auto">
          <a:xfrm>
            <a:off x="1800792" y="6131060"/>
            <a:ext cx="3963988" cy="642938"/>
          </a:xfrm>
          <a:prstGeom prst="rect">
            <a:avLst/>
          </a:prstGeom>
          <a:noFill/>
          <a:ln w="28575">
            <a:solidFill>
              <a:schemeClr val="hlink"/>
            </a:solidFill>
            <a:miter lim="800000"/>
            <a:headEnd/>
            <a:tailEnd/>
          </a:ln>
        </p:spPr>
      </p:pic>
      <p:sp>
        <p:nvSpPr>
          <p:cNvPr id="12" name="Text Box 1046">
            <a:extLst>
              <a:ext uri="{FF2B5EF4-FFF2-40B4-BE49-F238E27FC236}">
                <a16:creationId xmlns:a16="http://schemas.microsoft.com/office/drawing/2014/main" id="{078961AD-98A8-4530-B0F1-38C1FBB4D40D}"/>
              </a:ext>
            </a:extLst>
          </p:cNvPr>
          <p:cNvSpPr txBox="1">
            <a:spLocks noChangeArrowheads="1"/>
          </p:cNvSpPr>
          <p:nvPr/>
        </p:nvSpPr>
        <p:spPr bwMode="auto">
          <a:xfrm>
            <a:off x="10553410" y="6620110"/>
            <a:ext cx="1585690" cy="307777"/>
          </a:xfrm>
          <a:prstGeom prst="rect">
            <a:avLst/>
          </a:prstGeom>
          <a:noFill/>
          <a:ln w="9525">
            <a:noFill/>
            <a:miter lim="800000"/>
            <a:headEnd/>
            <a:tailEnd/>
          </a:ln>
        </p:spPr>
        <p:txBody>
          <a:bodyPr wrap="none">
            <a:spAutoFit/>
          </a:bodyPr>
          <a:lstStyle/>
          <a:p>
            <a:r>
              <a:rPr lang="en-US" sz="1400" dirty="0"/>
              <a:t>SAND2021-1724 C</a:t>
            </a:r>
          </a:p>
        </p:txBody>
      </p:sp>
      <p:sp>
        <p:nvSpPr>
          <p:cNvPr id="10" name="Subtitle 7">
            <a:extLst>
              <a:ext uri="{FF2B5EF4-FFF2-40B4-BE49-F238E27FC236}">
                <a16:creationId xmlns:a16="http://schemas.microsoft.com/office/drawing/2014/main" id="{D100BC72-5D2F-4C13-8778-1DFE433A0708}"/>
              </a:ext>
            </a:extLst>
          </p:cNvPr>
          <p:cNvSpPr txBox="1">
            <a:spLocks/>
          </p:cNvSpPr>
          <p:nvPr/>
        </p:nvSpPr>
        <p:spPr>
          <a:xfrm>
            <a:off x="109863" y="184832"/>
            <a:ext cx="3366762" cy="353125"/>
          </a:xfrm>
          <a:prstGeom prst="rect">
            <a:avLst/>
          </a:prstGeom>
        </p:spPr>
        <p:txBody>
          <a:bodyPr vert="horz" lIns="91440" tIns="45720" rIns="91440" bIns="45720" rtlCol="0">
            <a:noAutofit/>
          </a:bodyPr>
          <a:lstStyle>
            <a:lvl1pPr marL="0" indent="0"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None/>
              <a:defRPr sz="1800" kern="1200" cap="none" spc="200" baseline="0">
                <a:solidFill>
                  <a:schemeClr val="tx1"/>
                </a:solidFill>
                <a:latin typeface="Garamond" charset="0"/>
                <a:ea typeface="Garamond" charset="0"/>
                <a:cs typeface="Garamond" charset="0"/>
              </a:defRPr>
            </a:lvl1pPr>
            <a:lvl2pPr marL="457178" indent="0" algn="ctr" defTabSz="914354" rtl="0" eaLnBrk="1" latinLnBrk="0" hangingPunct="1">
              <a:lnSpc>
                <a:spcPct val="90000"/>
              </a:lnSpc>
              <a:spcBef>
                <a:spcPts val="200"/>
              </a:spcBef>
              <a:spcAft>
                <a:spcPts val="400"/>
              </a:spcAft>
              <a:buClr>
                <a:srgbClr val="00B0F0"/>
              </a:buClr>
              <a:buFont typeface="Calibri" pitchFamily="34" charset="0"/>
              <a:buNone/>
              <a:defRPr sz="2400" kern="1200">
                <a:solidFill>
                  <a:schemeClr val="bg2">
                    <a:lumMod val="25000"/>
                  </a:schemeClr>
                </a:solidFill>
                <a:latin typeface="Garamond" charset="0"/>
                <a:ea typeface="Garamond" charset="0"/>
                <a:cs typeface="Garamond" charset="0"/>
              </a:defRPr>
            </a:lvl2pPr>
            <a:lvl3pPr marL="914354" indent="0" algn="ctr" defTabSz="914354" rtl="0" eaLnBrk="1" latinLnBrk="0" hangingPunct="1">
              <a:lnSpc>
                <a:spcPct val="90000"/>
              </a:lnSpc>
              <a:spcBef>
                <a:spcPts val="200"/>
              </a:spcBef>
              <a:spcAft>
                <a:spcPts val="400"/>
              </a:spcAft>
              <a:buClr>
                <a:srgbClr val="00B0F0"/>
              </a:buClr>
              <a:buFont typeface="Calibri" pitchFamily="34" charset="0"/>
              <a:buNone/>
              <a:defRPr sz="2400" kern="1200">
                <a:solidFill>
                  <a:schemeClr val="bg2">
                    <a:lumMod val="25000"/>
                  </a:schemeClr>
                </a:solidFill>
                <a:latin typeface="Garamond" charset="0"/>
                <a:ea typeface="Garamond" charset="0"/>
                <a:cs typeface="Garamond" charset="0"/>
              </a:defRPr>
            </a:lvl3pPr>
            <a:lvl4pPr marL="1371532" indent="0" algn="ctr" defTabSz="914354" rtl="0" eaLnBrk="1" latinLnBrk="0" hangingPunct="1">
              <a:lnSpc>
                <a:spcPct val="90000"/>
              </a:lnSpc>
              <a:spcBef>
                <a:spcPts val="200"/>
              </a:spcBef>
              <a:spcAft>
                <a:spcPts val="400"/>
              </a:spcAft>
              <a:buClr>
                <a:srgbClr val="00B0F0"/>
              </a:buClr>
              <a:buFont typeface="Calibri" pitchFamily="34" charset="0"/>
              <a:buNone/>
              <a:defRPr sz="2000" kern="1200">
                <a:solidFill>
                  <a:schemeClr val="bg2">
                    <a:lumMod val="25000"/>
                  </a:schemeClr>
                </a:solidFill>
                <a:latin typeface="Garamond" charset="0"/>
                <a:ea typeface="Garamond" charset="0"/>
                <a:cs typeface="Garamond" charset="0"/>
              </a:defRPr>
            </a:lvl4pPr>
            <a:lvl5pPr marL="1828709" indent="0" algn="ctr" defTabSz="914354" rtl="0" eaLnBrk="1" latinLnBrk="0" hangingPunct="1">
              <a:lnSpc>
                <a:spcPct val="90000"/>
              </a:lnSpc>
              <a:spcBef>
                <a:spcPts val="200"/>
              </a:spcBef>
              <a:spcAft>
                <a:spcPts val="400"/>
              </a:spcAft>
              <a:buClr>
                <a:srgbClr val="00B0F0"/>
              </a:buClr>
              <a:buFont typeface="Calibri" pitchFamily="34" charset="0"/>
              <a:buNone/>
              <a:defRPr sz="2000" kern="1200">
                <a:solidFill>
                  <a:schemeClr val="bg2">
                    <a:lumMod val="25000"/>
                  </a:schemeClr>
                </a:solidFill>
                <a:latin typeface="Garamond" charset="0"/>
                <a:ea typeface="Garamond" charset="0"/>
                <a:cs typeface="Garamond" charset="0"/>
              </a:defRPr>
            </a:lvl5pPr>
            <a:lvl6pPr marL="2285886"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062"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240"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418" indent="0" algn="ctr" defTabSz="914354"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spcBef>
                <a:spcPts val="600"/>
              </a:spcBef>
            </a:pPr>
            <a:r>
              <a:rPr lang="en-US" sz="1600" dirty="0"/>
              <a:t>February 8, 2021</a:t>
            </a:r>
            <a:endParaRPr lang="en-US" sz="2000" dirty="0"/>
          </a:p>
        </p:txBody>
      </p:sp>
    </p:spTree>
    <p:extLst>
      <p:ext uri="{BB962C8B-B14F-4D97-AF65-F5344CB8AC3E}">
        <p14:creationId xmlns:p14="http://schemas.microsoft.com/office/powerpoint/2010/main" val="174136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MD for Quantitative Model Parameters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10</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fontScale="92500" lnSpcReduction="10000"/>
          </a:bodyPr>
          <a:lstStyle/>
          <a:p>
            <a:r>
              <a:rPr lang="en-US" sz="2800" dirty="0"/>
              <a:t>We present here the basis for some new modeling capabilities </a:t>
            </a:r>
            <a:endParaRPr lang="en-US" sz="2400" dirty="0"/>
          </a:p>
          <a:p>
            <a:endParaRPr lang="en-US" sz="2600" dirty="0"/>
          </a:p>
          <a:p>
            <a:pPr lvl="1"/>
            <a:r>
              <a:rPr lang="en-US" sz="2400" u="sng" dirty="0"/>
              <a:t>Molecular dynamics (MD)</a:t>
            </a:r>
            <a:r>
              <a:rPr lang="en-US" sz="2400" dirty="0"/>
              <a:t> using the </a:t>
            </a:r>
            <a:r>
              <a:rPr lang="en-US" sz="2400" u="sng" dirty="0"/>
              <a:t>LAMMPS</a:t>
            </a:r>
            <a:r>
              <a:rPr lang="en-US" sz="2400" dirty="0"/>
              <a:t> package developed at SNL allows for a discrete, </a:t>
            </a:r>
            <a:r>
              <a:rPr lang="en-US" sz="2400" u="sng" dirty="0"/>
              <a:t>atomistic- scale method</a:t>
            </a:r>
            <a:r>
              <a:rPr lang="en-US" sz="2400" dirty="0"/>
              <a:t> for interrogating the process of sub-boiling evaporation of a liquid solvent resulting in the release of molecules into the gas phase above the liquid vapor interface (LVI).</a:t>
            </a:r>
          </a:p>
          <a:p>
            <a:pPr lvl="1"/>
            <a:r>
              <a:rPr lang="en-US" sz="2400" dirty="0"/>
              <a:t>By constructing an appropriate and equilibrated sample of solvent with dissolved contaminant species, we can evolve the sample in time and investigate the appearance of contaminant in the gas phase above the LVI. While below the boiling point of the solvent, this process is referred to as EIE (as previously) described.</a:t>
            </a:r>
          </a:p>
          <a:p>
            <a:pPr lvl="1"/>
            <a:r>
              <a:rPr lang="en-US" sz="2400" dirty="0"/>
              <a:t>We have performed LAMMPS simulations of this type for </a:t>
            </a:r>
            <a:r>
              <a:rPr lang="en-US" sz="2400" u="sng" dirty="0"/>
              <a:t>two different solvents </a:t>
            </a:r>
            <a:r>
              <a:rPr lang="en-US" sz="2400" dirty="0"/>
              <a:t>over a range of temperatures below the boiling point for each solvent. The first scenario involves the dilute HNO</a:t>
            </a:r>
            <a:r>
              <a:rPr lang="en-US" sz="2400" baseline="-25000" dirty="0"/>
              <a:t>3</a:t>
            </a:r>
            <a:r>
              <a:rPr lang="en-US" sz="2400" dirty="0"/>
              <a:t> solutions used by Mishima et al. (1968), while the second is </a:t>
            </a:r>
            <a:r>
              <a:rPr lang="en-US" sz="2400" dirty="0" err="1"/>
              <a:t>Purex</a:t>
            </a:r>
            <a:r>
              <a:rPr lang="en-US" sz="2400" dirty="0"/>
              <a:t>, a common separation medium for radio-nuclides, each with appropriate Pu-based contaminants.</a:t>
            </a:r>
          </a:p>
          <a:p>
            <a:pPr lvl="1"/>
            <a:r>
              <a:rPr lang="en-US" sz="2400" dirty="0"/>
              <a:t>LAMMPS allows for a full description of inter- and intra-molecular forcefields including electrostatic, bonded, angle, dihedral/improper angles, and non-bonded (van der Waals) types.  Many of the terms have been informed by the OPLS-AA parameterization developed by Jorgensen, with additional necessary terms for the specific species in this study found in the literature.</a:t>
            </a:r>
          </a:p>
          <a:p>
            <a:endParaRPr lang="en-US" sz="2400" dirty="0"/>
          </a:p>
          <a:p>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38002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5D3DA-2D21-41C9-B279-FA94B5B25189}"/>
              </a:ext>
            </a:extLst>
          </p:cNvPr>
          <p:cNvSpPr>
            <a:spLocks noGrp="1"/>
          </p:cNvSpPr>
          <p:nvPr>
            <p:ph type="title"/>
          </p:nvPr>
        </p:nvSpPr>
        <p:spPr/>
        <p:txBody>
          <a:bodyPr/>
          <a:lstStyle/>
          <a:p>
            <a:r>
              <a:rPr lang="en-US" dirty="0"/>
              <a:t>MD Transient Simulations – Water/</a:t>
            </a:r>
            <a:r>
              <a:rPr lang="en-US" dirty="0" err="1"/>
              <a:t>Purex</a:t>
            </a:r>
            <a:r>
              <a:rPr lang="en-US" dirty="0"/>
              <a:t> Scenarios</a:t>
            </a:r>
          </a:p>
        </p:txBody>
      </p:sp>
      <p:sp>
        <p:nvSpPr>
          <p:cNvPr id="3" name="Content Placeholder 2">
            <a:extLst>
              <a:ext uri="{FF2B5EF4-FFF2-40B4-BE49-F238E27FC236}">
                <a16:creationId xmlns:a16="http://schemas.microsoft.com/office/drawing/2014/main" id="{B4176790-EED0-436C-97AD-E308AAF47BD2}"/>
              </a:ext>
            </a:extLst>
          </p:cNvPr>
          <p:cNvSpPr>
            <a:spLocks noGrp="1"/>
          </p:cNvSpPr>
          <p:nvPr>
            <p:ph idx="1"/>
          </p:nvPr>
        </p:nvSpPr>
        <p:spPr>
          <a:xfrm>
            <a:off x="8162487" y="1008830"/>
            <a:ext cx="3870684" cy="2736854"/>
          </a:xfrm>
        </p:spPr>
        <p:txBody>
          <a:bodyPr>
            <a:normAutofit lnSpcReduction="10000"/>
          </a:bodyPr>
          <a:lstStyle/>
          <a:p>
            <a:r>
              <a:rPr lang="en-US" sz="1800" dirty="0">
                <a:solidFill>
                  <a:srgbClr val="FF0000"/>
                </a:solidFill>
              </a:rPr>
              <a:t>Water (MS-1968) Scenario:</a:t>
            </a:r>
          </a:p>
          <a:p>
            <a:r>
              <a:rPr lang="en-US" sz="1800" dirty="0"/>
              <a:t>H</a:t>
            </a:r>
            <a:r>
              <a:rPr lang="en-US" sz="1800" baseline="-25000" dirty="0"/>
              <a:t>2</a:t>
            </a:r>
            <a:r>
              <a:rPr lang="en-US" sz="1800" dirty="0"/>
              <a:t>O/NO</a:t>
            </a:r>
            <a:r>
              <a:rPr lang="en-US" sz="1800" baseline="-25000" dirty="0"/>
              <a:t>3</a:t>
            </a:r>
            <a:r>
              <a:rPr lang="en-US" sz="1800" baseline="30000" dirty="0"/>
              <a:t>-</a:t>
            </a:r>
            <a:r>
              <a:rPr lang="en-US" sz="1800" dirty="0"/>
              <a:t> shown on left w/ CPK coloring (H – white, O – red, N – blue) and Pu</a:t>
            </a:r>
            <a:r>
              <a:rPr lang="en-US" sz="1800" baseline="30000" dirty="0"/>
              <a:t>4+</a:t>
            </a:r>
            <a:r>
              <a:rPr lang="en-US" sz="1800" dirty="0"/>
              <a:t> in yellow for clarity.  Image is from transient simulation of H</a:t>
            </a:r>
            <a:r>
              <a:rPr lang="en-US" sz="1800" baseline="-25000" dirty="0"/>
              <a:t>2</a:t>
            </a:r>
            <a:r>
              <a:rPr lang="en-US" sz="1800" dirty="0"/>
              <a:t>O with NO</a:t>
            </a:r>
            <a:r>
              <a:rPr lang="en-US" sz="1800" baseline="-25000" dirty="0"/>
              <a:t>3</a:t>
            </a:r>
            <a:r>
              <a:rPr lang="en-US" sz="1800" dirty="0"/>
              <a:t>- and Pu</a:t>
            </a:r>
            <a:r>
              <a:rPr lang="en-US" sz="1800" baseline="30000" dirty="0"/>
              <a:t>4+</a:t>
            </a:r>
            <a:r>
              <a:rPr lang="en-US" sz="1800" dirty="0"/>
              <a:t> contaminant taken from the bulk of the solvent at 300K. </a:t>
            </a:r>
          </a:p>
          <a:p>
            <a:r>
              <a:rPr lang="en-US" sz="1800" dirty="0"/>
              <a:t>Right images are from transient states of the LVI for these samples at 400K and 550K.</a:t>
            </a:r>
          </a:p>
        </p:txBody>
      </p:sp>
      <p:sp>
        <p:nvSpPr>
          <p:cNvPr id="4" name="Slide Number Placeholder 3">
            <a:extLst>
              <a:ext uri="{FF2B5EF4-FFF2-40B4-BE49-F238E27FC236}">
                <a16:creationId xmlns:a16="http://schemas.microsoft.com/office/drawing/2014/main" id="{EA55518E-01D9-446F-88E1-FE969E66CB37}"/>
              </a:ext>
            </a:extLst>
          </p:cNvPr>
          <p:cNvSpPr>
            <a:spLocks noGrp="1"/>
          </p:cNvSpPr>
          <p:nvPr>
            <p:ph type="sldNum" sz="quarter" idx="12"/>
          </p:nvPr>
        </p:nvSpPr>
        <p:spPr/>
        <p:txBody>
          <a:bodyPr/>
          <a:lstStyle/>
          <a:p>
            <a:fld id="{6113E31D-E2AB-40D1-8B51-AFA5AFEF393A}" type="slidenum">
              <a:rPr lang="en-US" smtClean="0"/>
              <a:t>11</a:t>
            </a:fld>
            <a:endParaRPr lang="en-US" dirty="0"/>
          </a:p>
        </p:txBody>
      </p:sp>
      <p:pic>
        <p:nvPicPr>
          <p:cNvPr id="5" name="Picture 4">
            <a:extLst>
              <a:ext uri="{FF2B5EF4-FFF2-40B4-BE49-F238E27FC236}">
                <a16:creationId xmlns:a16="http://schemas.microsoft.com/office/drawing/2014/main" id="{4AE79BCC-5BED-49B2-BDC4-B3169889D419}"/>
              </a:ext>
            </a:extLst>
          </p:cNvPr>
          <p:cNvPicPr/>
          <p:nvPr/>
        </p:nvPicPr>
        <p:blipFill>
          <a:blip r:embed="rId3">
            <a:extLst>
              <a:ext uri="{28A0092B-C50C-407E-A947-70E740481C1C}">
                <a14:useLocalDpi xmlns:a14="http://schemas.microsoft.com/office/drawing/2010/main" val="0"/>
              </a:ext>
            </a:extLst>
          </a:blip>
          <a:stretch>
            <a:fillRect/>
          </a:stretch>
        </p:blipFill>
        <p:spPr>
          <a:xfrm>
            <a:off x="217415" y="1014100"/>
            <a:ext cx="1828800" cy="1828800"/>
          </a:xfrm>
          <a:prstGeom prst="rect">
            <a:avLst/>
          </a:prstGeom>
          <a:ln w="19050">
            <a:solidFill>
              <a:srgbClr val="FF0000"/>
            </a:solidFill>
          </a:ln>
        </p:spPr>
      </p:pic>
      <p:pic>
        <p:nvPicPr>
          <p:cNvPr id="6" name="Picture 5">
            <a:extLst>
              <a:ext uri="{FF2B5EF4-FFF2-40B4-BE49-F238E27FC236}">
                <a16:creationId xmlns:a16="http://schemas.microsoft.com/office/drawing/2014/main" id="{76259334-4D17-4D97-A592-5CB349386710}"/>
              </a:ext>
            </a:extLst>
          </p:cNvPr>
          <p:cNvPicPr/>
          <p:nvPr/>
        </p:nvPicPr>
        <p:blipFill>
          <a:blip r:embed="rId4">
            <a:extLst>
              <a:ext uri="{28A0092B-C50C-407E-A947-70E740481C1C}">
                <a14:useLocalDpi xmlns:a14="http://schemas.microsoft.com/office/drawing/2010/main" val="0"/>
              </a:ext>
            </a:extLst>
          </a:blip>
          <a:stretch>
            <a:fillRect/>
          </a:stretch>
        </p:blipFill>
        <p:spPr>
          <a:xfrm>
            <a:off x="217415" y="3799246"/>
            <a:ext cx="1828800" cy="1828800"/>
          </a:xfrm>
          <a:prstGeom prst="rect">
            <a:avLst/>
          </a:prstGeom>
          <a:ln w="19050">
            <a:solidFill>
              <a:srgbClr val="0070C0"/>
            </a:solidFill>
          </a:ln>
        </p:spPr>
      </p:pic>
      <p:sp>
        <p:nvSpPr>
          <p:cNvPr id="7" name="Content Placeholder 2">
            <a:extLst>
              <a:ext uri="{FF2B5EF4-FFF2-40B4-BE49-F238E27FC236}">
                <a16:creationId xmlns:a16="http://schemas.microsoft.com/office/drawing/2014/main" id="{6A8F7C5D-E6CF-4B2F-909C-9B114D1A9AA4}"/>
              </a:ext>
            </a:extLst>
          </p:cNvPr>
          <p:cNvSpPr txBox="1">
            <a:spLocks/>
          </p:cNvSpPr>
          <p:nvPr/>
        </p:nvSpPr>
        <p:spPr>
          <a:xfrm>
            <a:off x="8138564" y="3782463"/>
            <a:ext cx="3870683" cy="2869035"/>
          </a:xfrm>
          <a:prstGeom prst="rect">
            <a:avLst/>
          </a:prstGeom>
        </p:spPr>
        <p:txBody>
          <a:bodyPr vert="horz" lIns="0" tIns="45720" rIns="0" bIns="45720" rtlCol="0">
            <a:normAutofit fontScale="92500" lnSpcReduction="20000"/>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solidFill>
                  <a:srgbClr val="0070C0"/>
                </a:solidFill>
              </a:rPr>
              <a:t>PUREX Scenario:</a:t>
            </a:r>
          </a:p>
          <a:p>
            <a:r>
              <a:rPr lang="en-US" dirty="0"/>
              <a:t>Kerosene, TBP shown on left with CPK coloring (C – black, H – white, O – red, N – blue, P - orange) and Pu</a:t>
            </a:r>
            <a:r>
              <a:rPr lang="en-US" baseline="30000" dirty="0"/>
              <a:t>4+</a:t>
            </a:r>
            <a:r>
              <a:rPr lang="en-US" dirty="0"/>
              <a:t> in yellow for clarity. Image is from transient simulation of </a:t>
            </a:r>
            <a:r>
              <a:rPr lang="en-US" dirty="0" err="1"/>
              <a:t>Purex</a:t>
            </a:r>
            <a:r>
              <a:rPr lang="en-US" dirty="0"/>
              <a:t> with </a:t>
            </a:r>
            <a:r>
              <a:rPr lang="en-US" dirty="0" err="1"/>
              <a:t>Plutanyl</a:t>
            </a:r>
            <a:r>
              <a:rPr lang="en-US" dirty="0"/>
              <a:t> Nitrate contaminant taken from the bulk of the solvent at 415K. </a:t>
            </a:r>
          </a:p>
          <a:p>
            <a:r>
              <a:rPr lang="en-US" dirty="0"/>
              <a:t>Upper and lower images are from transient states of the LVI for these samples at 315K and 450K. </a:t>
            </a:r>
          </a:p>
        </p:txBody>
      </p:sp>
      <p:pic>
        <p:nvPicPr>
          <p:cNvPr id="8" name="Picture 7">
            <a:extLst>
              <a:ext uri="{FF2B5EF4-FFF2-40B4-BE49-F238E27FC236}">
                <a16:creationId xmlns:a16="http://schemas.microsoft.com/office/drawing/2014/main" id="{8B6F3C69-A904-45C0-9E10-D68849536DD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9084" y="1014100"/>
            <a:ext cx="2743200" cy="1828800"/>
          </a:xfrm>
          <a:prstGeom prst="rect">
            <a:avLst/>
          </a:prstGeom>
          <a:noFill/>
          <a:ln w="19050">
            <a:solidFill>
              <a:srgbClr val="FF0000"/>
            </a:solidFill>
          </a:ln>
        </p:spPr>
      </p:pic>
      <p:pic>
        <p:nvPicPr>
          <p:cNvPr id="10" name="Picture 9">
            <a:extLst>
              <a:ext uri="{FF2B5EF4-FFF2-40B4-BE49-F238E27FC236}">
                <a16:creationId xmlns:a16="http://schemas.microsoft.com/office/drawing/2014/main" id="{82358383-0BBB-4441-9D94-47236A751EC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6471" y="1008830"/>
            <a:ext cx="2743200" cy="1828800"/>
          </a:xfrm>
          <a:prstGeom prst="rect">
            <a:avLst/>
          </a:prstGeom>
          <a:noFill/>
          <a:ln w="19050">
            <a:solidFill>
              <a:srgbClr val="FF0000"/>
            </a:solidFill>
          </a:ln>
        </p:spPr>
      </p:pic>
      <p:pic>
        <p:nvPicPr>
          <p:cNvPr id="11" name="Picture 10">
            <a:extLst>
              <a:ext uri="{FF2B5EF4-FFF2-40B4-BE49-F238E27FC236}">
                <a16:creationId xmlns:a16="http://schemas.microsoft.com/office/drawing/2014/main" id="{0E6BB1BF-C9ED-489F-B35E-5D3E329648D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119084" y="2880645"/>
            <a:ext cx="5934075" cy="1828800"/>
          </a:xfrm>
          <a:prstGeom prst="rect">
            <a:avLst/>
          </a:prstGeom>
          <a:noFill/>
          <a:ln w="19050">
            <a:solidFill>
              <a:srgbClr val="0070C0"/>
            </a:solidFill>
          </a:ln>
        </p:spPr>
      </p:pic>
      <p:pic>
        <p:nvPicPr>
          <p:cNvPr id="12" name="Picture 11">
            <a:extLst>
              <a:ext uri="{FF2B5EF4-FFF2-40B4-BE49-F238E27FC236}">
                <a16:creationId xmlns:a16="http://schemas.microsoft.com/office/drawing/2014/main" id="{776E28AB-9135-4109-9C87-A566E0AF961F}"/>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108569" y="4727575"/>
            <a:ext cx="5943600" cy="2130425"/>
          </a:xfrm>
          <a:prstGeom prst="rect">
            <a:avLst/>
          </a:prstGeom>
          <a:noFill/>
          <a:ln w="19050">
            <a:solidFill>
              <a:srgbClr val="0070C0"/>
            </a:solidFill>
          </a:ln>
        </p:spPr>
      </p:pic>
      <p:sp>
        <p:nvSpPr>
          <p:cNvPr id="9" name="TextBox 8">
            <a:extLst>
              <a:ext uri="{FF2B5EF4-FFF2-40B4-BE49-F238E27FC236}">
                <a16:creationId xmlns:a16="http://schemas.microsoft.com/office/drawing/2014/main" id="{E90EA191-3A5A-4228-B522-84D4F4C84816}"/>
              </a:ext>
            </a:extLst>
          </p:cNvPr>
          <p:cNvSpPr txBox="1"/>
          <p:nvPr/>
        </p:nvSpPr>
        <p:spPr>
          <a:xfrm>
            <a:off x="2155543" y="1080608"/>
            <a:ext cx="683200" cy="369332"/>
          </a:xfrm>
          <a:prstGeom prst="rect">
            <a:avLst/>
          </a:prstGeom>
          <a:noFill/>
        </p:spPr>
        <p:txBody>
          <a:bodyPr wrap="none" rtlCol="0">
            <a:spAutoFit/>
          </a:bodyPr>
          <a:lstStyle/>
          <a:p>
            <a:r>
              <a:rPr lang="en-US" dirty="0">
                <a:solidFill>
                  <a:schemeClr val="bg1"/>
                </a:solidFill>
              </a:rPr>
              <a:t>400K</a:t>
            </a:r>
          </a:p>
        </p:txBody>
      </p:sp>
      <p:sp>
        <p:nvSpPr>
          <p:cNvPr id="13" name="TextBox 12">
            <a:extLst>
              <a:ext uri="{FF2B5EF4-FFF2-40B4-BE49-F238E27FC236}">
                <a16:creationId xmlns:a16="http://schemas.microsoft.com/office/drawing/2014/main" id="{09A11CA3-19DD-425D-9957-7E77F190232D}"/>
              </a:ext>
            </a:extLst>
          </p:cNvPr>
          <p:cNvSpPr txBox="1"/>
          <p:nvPr/>
        </p:nvSpPr>
        <p:spPr>
          <a:xfrm>
            <a:off x="4935153" y="1008830"/>
            <a:ext cx="683200" cy="369332"/>
          </a:xfrm>
          <a:prstGeom prst="rect">
            <a:avLst/>
          </a:prstGeom>
          <a:noFill/>
        </p:spPr>
        <p:txBody>
          <a:bodyPr wrap="none" rtlCol="0">
            <a:spAutoFit/>
          </a:bodyPr>
          <a:lstStyle/>
          <a:p>
            <a:r>
              <a:rPr lang="en-US" dirty="0">
                <a:solidFill>
                  <a:schemeClr val="bg1"/>
                </a:solidFill>
              </a:rPr>
              <a:t>550K</a:t>
            </a:r>
          </a:p>
        </p:txBody>
      </p:sp>
      <p:sp>
        <p:nvSpPr>
          <p:cNvPr id="14" name="TextBox 13">
            <a:extLst>
              <a:ext uri="{FF2B5EF4-FFF2-40B4-BE49-F238E27FC236}">
                <a16:creationId xmlns:a16="http://schemas.microsoft.com/office/drawing/2014/main" id="{E8D32521-78D7-4D69-A89A-0A2D7FE0FF9E}"/>
              </a:ext>
            </a:extLst>
          </p:cNvPr>
          <p:cNvSpPr txBox="1"/>
          <p:nvPr/>
        </p:nvSpPr>
        <p:spPr>
          <a:xfrm>
            <a:off x="2155543" y="2966391"/>
            <a:ext cx="683200" cy="369332"/>
          </a:xfrm>
          <a:prstGeom prst="rect">
            <a:avLst/>
          </a:prstGeom>
          <a:noFill/>
        </p:spPr>
        <p:txBody>
          <a:bodyPr wrap="none" rtlCol="0">
            <a:spAutoFit/>
          </a:bodyPr>
          <a:lstStyle/>
          <a:p>
            <a:r>
              <a:rPr lang="en-US" dirty="0">
                <a:solidFill>
                  <a:schemeClr val="bg1"/>
                </a:solidFill>
              </a:rPr>
              <a:t>315K</a:t>
            </a:r>
          </a:p>
        </p:txBody>
      </p:sp>
      <p:sp>
        <p:nvSpPr>
          <p:cNvPr id="15" name="TextBox 14">
            <a:extLst>
              <a:ext uri="{FF2B5EF4-FFF2-40B4-BE49-F238E27FC236}">
                <a16:creationId xmlns:a16="http://schemas.microsoft.com/office/drawing/2014/main" id="{1E446DF1-12C9-4035-B7AA-EF332D3A2A3D}"/>
              </a:ext>
            </a:extLst>
          </p:cNvPr>
          <p:cNvSpPr txBox="1"/>
          <p:nvPr/>
        </p:nvSpPr>
        <p:spPr>
          <a:xfrm>
            <a:off x="2119084" y="4734866"/>
            <a:ext cx="683200" cy="369332"/>
          </a:xfrm>
          <a:prstGeom prst="rect">
            <a:avLst/>
          </a:prstGeom>
          <a:noFill/>
        </p:spPr>
        <p:txBody>
          <a:bodyPr wrap="none" rtlCol="0">
            <a:spAutoFit/>
          </a:bodyPr>
          <a:lstStyle/>
          <a:p>
            <a:r>
              <a:rPr lang="en-US" dirty="0">
                <a:solidFill>
                  <a:schemeClr val="bg1"/>
                </a:solidFill>
              </a:rPr>
              <a:t>450K</a:t>
            </a:r>
          </a:p>
        </p:txBody>
      </p:sp>
    </p:spTree>
    <p:extLst>
      <p:ext uri="{BB962C8B-B14F-4D97-AF65-F5344CB8AC3E}">
        <p14:creationId xmlns:p14="http://schemas.microsoft.com/office/powerpoint/2010/main" val="416173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AF8C6-2632-4636-973E-208CD5C2445F}"/>
              </a:ext>
            </a:extLst>
          </p:cNvPr>
          <p:cNvSpPr>
            <a:spLocks noGrp="1"/>
          </p:cNvSpPr>
          <p:nvPr>
            <p:ph type="title"/>
          </p:nvPr>
        </p:nvSpPr>
        <p:spPr/>
        <p:txBody>
          <a:bodyPr/>
          <a:lstStyle/>
          <a:p>
            <a:r>
              <a:rPr lang="en-US" dirty="0"/>
              <a:t>Mishima et al. – calculation of EIE/Pu vapor pressure</a:t>
            </a:r>
          </a:p>
        </p:txBody>
      </p:sp>
      <p:sp>
        <p:nvSpPr>
          <p:cNvPr id="3" name="Content Placeholder 2">
            <a:extLst>
              <a:ext uri="{FF2B5EF4-FFF2-40B4-BE49-F238E27FC236}">
                <a16:creationId xmlns:a16="http://schemas.microsoft.com/office/drawing/2014/main" id="{AEFF0800-1F5D-456A-8738-3209EA230B0C}"/>
              </a:ext>
            </a:extLst>
          </p:cNvPr>
          <p:cNvSpPr>
            <a:spLocks noGrp="1"/>
          </p:cNvSpPr>
          <p:nvPr>
            <p:ph idx="1"/>
          </p:nvPr>
        </p:nvSpPr>
        <p:spPr>
          <a:xfrm>
            <a:off x="3431097" y="1659931"/>
            <a:ext cx="3934903" cy="5038678"/>
          </a:xfrm>
        </p:spPr>
        <p:txBody>
          <a:bodyPr>
            <a:normAutofit lnSpcReduction="10000"/>
          </a:bodyPr>
          <a:lstStyle/>
          <a:p>
            <a:r>
              <a:rPr lang="en-US" dirty="0"/>
              <a:t>Left: atomic/molecular mass density profiles for solvent and Pu contaminant at 350K (top) and 500K (bottom) including standard deviations.  Extension of Pu density profile past LVI for solvent allows metric of Pu vapor pressure at the specific temperature.</a:t>
            </a:r>
          </a:p>
          <a:p>
            <a:endParaRPr lang="en-US" dirty="0"/>
          </a:p>
          <a:p>
            <a:r>
              <a:rPr lang="en-US" dirty="0"/>
              <a:t>Right: fraction of Pu in the vapor phase and relative vapor pressure of Pu to H2O solvent as a function of temperature as determined by density profiles.  Exponential fit to data below boiling point of solvent is shown.  These data have been used to compare to Mishima et al. experimental results for EIE.</a:t>
            </a:r>
          </a:p>
        </p:txBody>
      </p:sp>
      <p:sp>
        <p:nvSpPr>
          <p:cNvPr id="4" name="Slide Number Placeholder 3">
            <a:extLst>
              <a:ext uri="{FF2B5EF4-FFF2-40B4-BE49-F238E27FC236}">
                <a16:creationId xmlns:a16="http://schemas.microsoft.com/office/drawing/2014/main" id="{68A6D852-44C1-4611-8B6F-A8D678CB5705}"/>
              </a:ext>
            </a:extLst>
          </p:cNvPr>
          <p:cNvSpPr>
            <a:spLocks noGrp="1"/>
          </p:cNvSpPr>
          <p:nvPr>
            <p:ph type="sldNum" sz="quarter" idx="12"/>
          </p:nvPr>
        </p:nvSpPr>
        <p:spPr/>
        <p:txBody>
          <a:bodyPr/>
          <a:lstStyle/>
          <a:p>
            <a:fld id="{6113E31D-E2AB-40D1-8B51-AFA5AFEF393A}" type="slidenum">
              <a:rPr lang="en-US" smtClean="0"/>
              <a:t>12</a:t>
            </a:fld>
            <a:endParaRPr lang="en-US" dirty="0"/>
          </a:p>
        </p:txBody>
      </p:sp>
      <p:pic>
        <p:nvPicPr>
          <p:cNvPr id="5" name="Picture 4">
            <a:extLst>
              <a:ext uri="{FF2B5EF4-FFF2-40B4-BE49-F238E27FC236}">
                <a16:creationId xmlns:a16="http://schemas.microsoft.com/office/drawing/2014/main" id="{CE52B77B-E9D3-4F76-8C50-8D3736C5B951}"/>
              </a:ext>
            </a:extLst>
          </p:cNvPr>
          <p:cNvPicPr/>
          <p:nvPr/>
        </p:nvPicPr>
        <p:blipFill rotWithShape="1">
          <a:blip r:embed="rId2">
            <a:extLst>
              <a:ext uri="{28A0092B-C50C-407E-A947-70E740481C1C}">
                <a14:useLocalDpi xmlns:a14="http://schemas.microsoft.com/office/drawing/2010/main" val="0"/>
              </a:ext>
            </a:extLst>
          </a:blip>
          <a:srcRect t="11344" b="4339"/>
          <a:stretch/>
        </p:blipFill>
        <p:spPr bwMode="auto">
          <a:xfrm>
            <a:off x="2464" y="1577133"/>
            <a:ext cx="3499940" cy="2543381"/>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8F969E8C-5D93-495E-A945-3059B0CBF490}"/>
              </a:ext>
            </a:extLst>
          </p:cNvPr>
          <p:cNvPicPr/>
          <p:nvPr/>
        </p:nvPicPr>
        <p:blipFill rotWithShape="1">
          <a:blip r:embed="rId3">
            <a:extLst>
              <a:ext uri="{28A0092B-C50C-407E-A947-70E740481C1C}">
                <a14:useLocalDpi xmlns:a14="http://schemas.microsoft.com/office/drawing/2010/main" val="0"/>
              </a:ext>
            </a:extLst>
          </a:blip>
          <a:srcRect t="12628" b="4642"/>
          <a:stretch/>
        </p:blipFill>
        <p:spPr bwMode="auto">
          <a:xfrm>
            <a:off x="2463" y="4303552"/>
            <a:ext cx="3499941" cy="2468495"/>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96289CEB-FFF5-4A48-AB33-B7C67481537D}"/>
              </a:ext>
            </a:extLst>
          </p:cNvPr>
          <p:cNvPicPr>
            <a:picLocks noChangeAspect="1"/>
          </p:cNvPicPr>
          <p:nvPr/>
        </p:nvPicPr>
        <p:blipFill>
          <a:blip r:embed="rId4"/>
          <a:stretch>
            <a:fillRect/>
          </a:stretch>
        </p:blipFill>
        <p:spPr>
          <a:xfrm>
            <a:off x="7509675" y="1924574"/>
            <a:ext cx="4429125" cy="3276600"/>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F5B2DCC-DF7A-4FE5-9129-920B70C6EDBC}"/>
                  </a:ext>
                </a:extLst>
              </p:cNvPr>
              <p:cNvSpPr/>
              <p:nvPr/>
            </p:nvSpPr>
            <p:spPr>
              <a:xfrm>
                <a:off x="7862240" y="5549728"/>
                <a:ext cx="3444596" cy="7684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𝑣𝑎𝑝</m:t>
                                  </m:r>
                                </m:sub>
                              </m:sSub>
                              <m:r>
                                <a:rPr lang="en-US" i="0">
                                  <a:latin typeface="Cambria Math" panose="02040503050406030204" pitchFamily="18" charset="0"/>
                                </a:rPr>
                                <m:t>(</m:t>
                              </m:r>
                              <m:r>
                                <a:rPr lang="en-US" i="1">
                                  <a:latin typeface="Cambria Math" panose="02040503050406030204" pitchFamily="18" charset="0"/>
                                </a:rPr>
                                <m:t>𝑃𝑢</m:t>
                              </m:r>
                            </m:e>
                          </m:d>
                        </m:num>
                        <m:den>
                          <m:d>
                            <m:dPr>
                              <m:beg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𝑣𝑎𝑝</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0">
                                      <a:latin typeface="Cambria Math" panose="02040503050406030204" pitchFamily="18" charset="0"/>
                                    </a:rPr>
                                    <m:t>2</m:t>
                                  </m:r>
                                </m:sub>
                              </m:sSub>
                              <m:r>
                                <a:rPr lang="en-US" i="1">
                                  <a:latin typeface="Cambria Math" panose="02040503050406030204" pitchFamily="18" charset="0"/>
                                </a:rPr>
                                <m:t>𝑂</m:t>
                              </m:r>
                            </m:e>
                          </m:d>
                        </m:den>
                      </m:f>
                      <m:r>
                        <a:rPr lang="en-US" i="0">
                          <a:latin typeface="Cambria Math" panose="02040503050406030204" pitchFamily="18" charset="0"/>
                        </a:rPr>
                        <m:t>=2.06∙</m:t>
                      </m:r>
                      <m:sSup>
                        <m:sSupPr>
                          <m:ctrlPr>
                            <a:rPr lang="en-US" i="1">
                              <a:latin typeface="Cambria Math" panose="02040503050406030204" pitchFamily="18" charset="0"/>
                            </a:rPr>
                          </m:ctrlPr>
                        </m:sSupPr>
                        <m:e>
                          <m:r>
                            <a:rPr lang="en-US" i="0">
                              <a:latin typeface="Cambria Math" panose="02040503050406030204" pitchFamily="18" charset="0"/>
                            </a:rPr>
                            <m:t>10</m:t>
                          </m:r>
                        </m:e>
                        <m:sup>
                          <m:r>
                            <a:rPr lang="en-US" i="0">
                              <a:latin typeface="Cambria Math" panose="02040503050406030204" pitchFamily="18" charset="0"/>
                            </a:rPr>
                            <m:t>−29</m:t>
                          </m:r>
                        </m:sup>
                      </m:sSup>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0.151</m:t>
                          </m:r>
                          <m:r>
                            <a:rPr lang="en-US" i="1">
                              <a:latin typeface="Cambria Math" panose="02040503050406030204" pitchFamily="18" charset="0"/>
                            </a:rPr>
                            <m:t>𝑇</m:t>
                          </m:r>
                        </m:sup>
                      </m:sSup>
                    </m:oMath>
                  </m:oMathPara>
                </a14:m>
                <a:endParaRPr lang="en-US" dirty="0"/>
              </a:p>
            </p:txBody>
          </p:sp>
        </mc:Choice>
        <mc:Fallback xmlns="">
          <p:sp>
            <p:nvSpPr>
              <p:cNvPr id="7" name="Rectangle 6">
                <a:extLst>
                  <a:ext uri="{FF2B5EF4-FFF2-40B4-BE49-F238E27FC236}">
                    <a16:creationId xmlns:a16="http://schemas.microsoft.com/office/drawing/2014/main" id="{BF5B2DCC-DF7A-4FE5-9129-920B70C6EDBC}"/>
                  </a:ext>
                </a:extLst>
              </p:cNvPr>
              <p:cNvSpPr>
                <a:spLocks noRot="1" noChangeAspect="1" noMove="1" noResize="1" noEditPoints="1" noAdjustHandles="1" noChangeArrowheads="1" noChangeShapeType="1" noTextEdit="1"/>
              </p:cNvSpPr>
              <p:nvPr/>
            </p:nvSpPr>
            <p:spPr>
              <a:xfrm>
                <a:off x="7862240" y="5549728"/>
                <a:ext cx="3444596" cy="76848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849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MD predictions of Pu compared to data</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13</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a:bodyPr>
          <a:lstStyle/>
          <a:p>
            <a:r>
              <a:rPr lang="en-US" sz="2600" dirty="0"/>
              <a:t>Comparison of partial pressure model to ARF not 1:1, but instructive (should be correlated)</a:t>
            </a:r>
          </a:p>
          <a:p>
            <a:pPr lvl="1"/>
            <a:r>
              <a:rPr lang="en-US" sz="2400" dirty="0"/>
              <a:t>Partial Pressure model relatively consistent with historical EIE data from MS-1968:</a:t>
            </a:r>
          </a:p>
          <a:p>
            <a:endParaRPr lang="en-US" sz="2400" dirty="0"/>
          </a:p>
          <a:p>
            <a:endParaRPr lang="en-US" sz="2400" dirty="0"/>
          </a:p>
          <a:p>
            <a:pPr lvl="1"/>
            <a:endParaRPr lang="en-US" sz="2400" dirty="0"/>
          </a:p>
          <a:p>
            <a:pPr lvl="1"/>
            <a:endParaRPr lang="en-US" sz="2400" dirty="0"/>
          </a:p>
        </p:txBody>
      </p:sp>
      <p:pic>
        <p:nvPicPr>
          <p:cNvPr id="5" name="Picture 4">
            <a:extLst>
              <a:ext uri="{FF2B5EF4-FFF2-40B4-BE49-F238E27FC236}">
                <a16:creationId xmlns:a16="http://schemas.microsoft.com/office/drawing/2014/main" id="{1D2BDC91-15B3-4DAE-A562-61F0741535B9}"/>
              </a:ext>
            </a:extLst>
          </p:cNvPr>
          <p:cNvPicPr/>
          <p:nvPr/>
        </p:nvPicPr>
        <p:blipFill rotWithShape="1">
          <a:blip r:embed="rId3" cstate="print">
            <a:extLst>
              <a:ext uri="{28A0092B-C50C-407E-A947-70E740481C1C}">
                <a14:useLocalDpi xmlns:a14="http://schemas.microsoft.com/office/drawing/2010/main" val="0"/>
              </a:ext>
            </a:extLst>
          </a:blip>
          <a:srcRect t="8826"/>
          <a:stretch/>
        </p:blipFill>
        <p:spPr bwMode="auto">
          <a:xfrm>
            <a:off x="2108199" y="2389230"/>
            <a:ext cx="6509836" cy="4362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660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MD Results to Quantitative CFD Model</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14</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lnSpcReduction="10000"/>
          </a:bodyPr>
          <a:lstStyle/>
          <a:p>
            <a:endParaRPr lang="en-US" sz="2600" dirty="0"/>
          </a:p>
          <a:p>
            <a:pPr lvl="1"/>
            <a:r>
              <a:rPr lang="en-US" sz="2400" dirty="0"/>
              <a:t>Molecular dynamics simulations using the LAMMPS package have been used to determine EIE source terms for the Mishima et al. (1968) case (Pu contaminant in dilute HNO</a:t>
            </a:r>
            <a:r>
              <a:rPr lang="en-US" sz="2400" baseline="-25000" dirty="0"/>
              <a:t>3</a:t>
            </a:r>
            <a:r>
              <a:rPr lang="en-US" sz="2400" dirty="0"/>
              <a:t>)</a:t>
            </a:r>
          </a:p>
          <a:p>
            <a:pPr lvl="1"/>
            <a:r>
              <a:rPr lang="en-US" sz="2400" dirty="0" err="1"/>
              <a:t>Purex</a:t>
            </a:r>
            <a:r>
              <a:rPr lang="en-US" sz="2400" dirty="0"/>
              <a:t> case requires significantly longer simulation times to derive precise source terms.</a:t>
            </a:r>
          </a:p>
          <a:p>
            <a:pPr lvl="1"/>
            <a:r>
              <a:rPr lang="en-US" sz="2400" dirty="0"/>
              <a:t>SIERRA/Fuego has been enhanced to allow EIE source term of particles (of any size distribution) into CFD domain – tunable to the specific source term determined via MD results.</a:t>
            </a:r>
          </a:p>
          <a:p>
            <a:pPr lvl="2"/>
            <a:r>
              <a:rPr lang="en-US" sz="2000" dirty="0"/>
              <a:t>Particle entrainment relates to the partial pressure model through a simple relation where ‘P’ is determined from the ratio of the partial pressures determined from MD</a:t>
            </a:r>
          </a:p>
          <a:p>
            <a:pPr lvl="2"/>
            <a:endParaRPr lang="en-US" sz="2000" dirty="0"/>
          </a:p>
          <a:p>
            <a:pPr lvl="2"/>
            <a:endParaRPr lang="en-US" sz="2000" dirty="0"/>
          </a:p>
          <a:p>
            <a:pPr lvl="2"/>
            <a:endParaRPr lang="en-US" sz="2000" dirty="0"/>
          </a:p>
          <a:p>
            <a:pPr lvl="1"/>
            <a:r>
              <a:rPr lang="en-US" sz="2400" dirty="0"/>
              <a:t>The only prior model of this nature is suggested by the combined journal paper from researchers on 3 continents, and suggests contaminant release is proportional to soot formation</a:t>
            </a:r>
          </a:p>
          <a:p>
            <a:pPr lvl="2"/>
            <a:r>
              <a:rPr lang="en-US" sz="2000" dirty="0"/>
              <a:t>This doesn’t make sense from a mechanistic standpoint, and is not further pursued here </a:t>
            </a:r>
          </a:p>
          <a:p>
            <a:endParaRPr lang="en-US" sz="2400" dirty="0"/>
          </a:p>
          <a:p>
            <a:endParaRPr lang="en-US" sz="2400" dirty="0"/>
          </a:p>
          <a:p>
            <a:pPr lvl="1"/>
            <a:endParaRPr lang="en-US" sz="2400" dirty="0"/>
          </a:p>
          <a:p>
            <a:pPr lvl="1"/>
            <a:endParaRPr lang="en-US" sz="2400"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ADB75E0-CE97-44D6-B435-A568738CAEEC}"/>
                  </a:ext>
                </a:extLst>
              </p:cNvPr>
              <p:cNvSpPr/>
              <p:nvPr/>
            </p:nvSpPr>
            <p:spPr>
              <a:xfrm>
                <a:off x="4525481" y="4343636"/>
                <a:ext cx="1915333" cy="456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sSubSup>
                            <m:sSubSupPr>
                              <m:ctrlPr>
                                <a:rPr lang="en-US" i="1">
                                  <a:latin typeface="Cambria Math" panose="02040503050406030204" pitchFamily="18" charset="0"/>
                                </a:rPr>
                              </m:ctrlPr>
                            </m:sSubSupPr>
                            <m:e>
                              <m:r>
                                <a:rPr lang="en-US" i="1">
                                  <a:latin typeface="Cambria Math" panose="02040503050406030204" pitchFamily="18" charset="0"/>
                                </a:rPr>
                                <m:t>𝑚</m:t>
                              </m:r>
                            </m:e>
                            <m:sub>
                              <m:r>
                                <a:rPr lang="en-US" i="1">
                                  <a:latin typeface="Cambria Math" panose="02040503050406030204" pitchFamily="18" charset="0"/>
                                </a:rPr>
                                <m:t>𝑃</m:t>
                              </m:r>
                            </m:sub>
                            <m:sup>
                              <m:r>
                                <a:rPr lang="en-US" i="0">
                                  <a:latin typeface="Cambria Math" panose="02040503050406030204" pitchFamily="18" charset="0"/>
                                </a:rPr>
                                <m:t>"</m:t>
                              </m:r>
                            </m:sup>
                          </m:sSubSup>
                        </m:e>
                      </m:acc>
                      <m:r>
                        <a:rPr lang="en-US" i="0">
                          <a:latin typeface="Cambria Math" panose="02040503050406030204" pitchFamily="18" charset="0"/>
                        </a:rPr>
                        <m:t>=</m:t>
                      </m:r>
                      <m:r>
                        <a:rPr lang="en-US" i="1">
                          <a:latin typeface="Cambria Math" panose="02040503050406030204" pitchFamily="18" charset="0"/>
                        </a:rPr>
                        <m:t>𝑃</m:t>
                      </m:r>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𝑅𝑅</m:t>
                          </m:r>
                        </m:e>
                        <m:sub>
                          <m:r>
                            <a:rPr lang="en-US" i="1">
                              <a:latin typeface="Cambria Math" panose="02040503050406030204" pitchFamily="18" charset="0"/>
                            </a:rPr>
                            <m:t>𝑓</m:t>
                          </m:r>
                        </m:sub>
                      </m:sSub>
                      <m:sSub>
                        <m:sSubPr>
                          <m:ctrlPr>
                            <a:rPr lang="en-US" i="1">
                              <a:latin typeface="Cambria Math" panose="02040503050406030204" pitchFamily="18" charset="0"/>
                            </a:rPr>
                          </m:ctrlPr>
                        </m:sSubPr>
                        <m:e>
                          <m:r>
                            <a:rPr lang="en-US" i="1">
                              <a:latin typeface="Cambria Math" panose="02040503050406030204" pitchFamily="18" charset="0"/>
                            </a:rPr>
                            <m:t>𝜌</m:t>
                          </m:r>
                        </m:e>
                        <m:sub>
                          <m:r>
                            <a:rPr lang="en-US" i="1">
                              <a:latin typeface="Cambria Math" panose="02040503050406030204" pitchFamily="18" charset="0"/>
                            </a:rPr>
                            <m:t>𝑓</m:t>
                          </m:r>
                        </m:sub>
                      </m:sSub>
                    </m:oMath>
                  </m:oMathPara>
                </a14:m>
                <a:endParaRPr lang="en-US" dirty="0"/>
              </a:p>
            </p:txBody>
          </p:sp>
        </mc:Choice>
        <mc:Fallback xmlns="">
          <p:sp>
            <p:nvSpPr>
              <p:cNvPr id="3" name="Rectangle 2">
                <a:extLst>
                  <a:ext uri="{FF2B5EF4-FFF2-40B4-BE49-F238E27FC236}">
                    <a16:creationId xmlns:a16="http://schemas.microsoft.com/office/drawing/2014/main" id="{BADB75E0-CE97-44D6-B435-A568738CAEEC}"/>
                  </a:ext>
                </a:extLst>
              </p:cNvPr>
              <p:cNvSpPr>
                <a:spLocks noRot="1" noChangeAspect="1" noMove="1" noResize="1" noEditPoints="1" noAdjustHandles="1" noChangeArrowheads="1" noChangeShapeType="1" noTextEdit="1"/>
              </p:cNvSpPr>
              <p:nvPr/>
            </p:nvSpPr>
            <p:spPr>
              <a:xfrm>
                <a:off x="4525481" y="4343636"/>
                <a:ext cx="1915333" cy="456728"/>
              </a:xfrm>
              <a:prstGeom prst="rect">
                <a:avLst/>
              </a:prstGeom>
              <a:blipFill>
                <a:blip r:embed="rId3"/>
                <a:stretch>
                  <a:fillRect b="-8108"/>
                </a:stretch>
              </a:blipFill>
            </p:spPr>
            <p:txBody>
              <a:bodyPr/>
              <a:lstStyle/>
              <a:p>
                <a:r>
                  <a:rPr lang="en-US">
                    <a:noFill/>
                  </a:rPr>
                  <a:t> </a:t>
                </a:r>
              </a:p>
            </p:txBody>
          </p:sp>
        </mc:Fallback>
      </mc:AlternateContent>
    </p:spTree>
    <p:extLst>
      <p:ext uri="{BB962C8B-B14F-4D97-AF65-F5344CB8AC3E}">
        <p14:creationId xmlns:p14="http://schemas.microsoft.com/office/powerpoint/2010/main" val="134370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CFD simulations</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15</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a:bodyPr>
          <a:lstStyle/>
          <a:p>
            <a:endParaRPr lang="en-US" sz="2600" dirty="0"/>
          </a:p>
          <a:p>
            <a:pPr lvl="1"/>
            <a:r>
              <a:rPr lang="en-US" sz="2400" dirty="0"/>
              <a:t>Using Sandia’s SIERRA/Fuego, a pool regression model predicts the evaporation rate based on thermal feedback from the fire</a:t>
            </a:r>
          </a:p>
          <a:p>
            <a:pPr lvl="1"/>
            <a:r>
              <a:rPr lang="en-US" sz="2400" dirty="0"/>
              <a:t>Particle injections are proportional to the evaporation rate in the model</a:t>
            </a:r>
          </a:p>
          <a:p>
            <a:pPr lvl="1"/>
            <a:endParaRPr lang="en-US" sz="2000" dirty="0"/>
          </a:p>
          <a:p>
            <a:endParaRPr lang="en-US" sz="2400" dirty="0"/>
          </a:p>
          <a:p>
            <a:endParaRPr lang="en-US" sz="2400" dirty="0"/>
          </a:p>
          <a:p>
            <a:pPr lvl="1"/>
            <a:endParaRPr lang="en-US" sz="2400" dirty="0"/>
          </a:p>
          <a:p>
            <a:pPr lvl="1"/>
            <a:endParaRPr lang="en-US" sz="2400" dirty="0"/>
          </a:p>
        </p:txBody>
      </p:sp>
      <p:pic>
        <p:nvPicPr>
          <p:cNvPr id="7" name="Picture 6">
            <a:extLst>
              <a:ext uri="{FF2B5EF4-FFF2-40B4-BE49-F238E27FC236}">
                <a16:creationId xmlns:a16="http://schemas.microsoft.com/office/drawing/2014/main" id="{945309D8-F0EA-4C63-A3AE-FA5436C57D6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548" y="3204713"/>
            <a:ext cx="4484891" cy="3481387"/>
          </a:xfrm>
          <a:prstGeom prst="rect">
            <a:avLst/>
          </a:prstGeom>
          <a:noFill/>
          <a:ln>
            <a:noFill/>
          </a:ln>
        </p:spPr>
      </p:pic>
      <p:pic>
        <p:nvPicPr>
          <p:cNvPr id="8" name="Picture 7" descr="Text&#10;&#10;Description automatically generated">
            <a:extLst>
              <a:ext uri="{FF2B5EF4-FFF2-40B4-BE49-F238E27FC236}">
                <a16:creationId xmlns:a16="http://schemas.microsoft.com/office/drawing/2014/main" id="{FE3FA2E0-1615-4ED9-B0DE-3240EAD6BA9D}"/>
              </a:ext>
            </a:extLst>
          </p:cNvPr>
          <p:cNvPicPr/>
          <p:nvPr/>
        </p:nvPicPr>
        <p:blipFill rotWithShape="1">
          <a:blip r:embed="rId4">
            <a:extLst>
              <a:ext uri="{28A0092B-C50C-407E-A947-70E740481C1C}">
                <a14:useLocalDpi xmlns:a14="http://schemas.microsoft.com/office/drawing/2010/main" val="0"/>
              </a:ext>
            </a:extLst>
          </a:blip>
          <a:srcRect l="25160"/>
          <a:stretch/>
        </p:blipFill>
        <p:spPr bwMode="auto">
          <a:xfrm>
            <a:off x="7506365" y="3507608"/>
            <a:ext cx="4448175" cy="3348355"/>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D640D7E-B672-4C10-99E3-938CD3E7EA5A}"/>
              </a:ext>
            </a:extLst>
          </p:cNvPr>
          <p:cNvSpPr txBox="1"/>
          <p:nvPr/>
        </p:nvSpPr>
        <p:spPr>
          <a:xfrm>
            <a:off x="1739900" y="3733800"/>
            <a:ext cx="1029449" cy="369332"/>
          </a:xfrm>
          <a:prstGeom prst="rect">
            <a:avLst/>
          </a:prstGeom>
          <a:noFill/>
        </p:spPr>
        <p:txBody>
          <a:bodyPr wrap="none" rtlCol="0">
            <a:spAutoFit/>
          </a:bodyPr>
          <a:lstStyle/>
          <a:p>
            <a:r>
              <a:rPr lang="en-US" dirty="0"/>
              <a:t>Start-up</a:t>
            </a:r>
          </a:p>
        </p:txBody>
      </p:sp>
      <p:sp>
        <p:nvSpPr>
          <p:cNvPr id="9" name="TextBox 8">
            <a:extLst>
              <a:ext uri="{FF2B5EF4-FFF2-40B4-BE49-F238E27FC236}">
                <a16:creationId xmlns:a16="http://schemas.microsoft.com/office/drawing/2014/main" id="{B4F0E8E1-3959-4C92-A1AC-4C5BBE83992B}"/>
              </a:ext>
            </a:extLst>
          </p:cNvPr>
          <p:cNvSpPr txBox="1"/>
          <p:nvPr/>
        </p:nvSpPr>
        <p:spPr>
          <a:xfrm>
            <a:off x="2924993" y="4555437"/>
            <a:ext cx="1621607" cy="923330"/>
          </a:xfrm>
          <a:prstGeom prst="rect">
            <a:avLst/>
          </a:prstGeom>
          <a:noFill/>
        </p:spPr>
        <p:txBody>
          <a:bodyPr wrap="square" rtlCol="0">
            <a:spAutoFit/>
          </a:bodyPr>
          <a:lstStyle/>
          <a:p>
            <a:r>
              <a:rPr lang="en-US" dirty="0"/>
              <a:t>Periodic oscillating flame</a:t>
            </a:r>
          </a:p>
        </p:txBody>
      </p:sp>
      <p:cxnSp>
        <p:nvCxnSpPr>
          <p:cNvPr id="11" name="Straight Arrow Connector 10">
            <a:extLst>
              <a:ext uri="{FF2B5EF4-FFF2-40B4-BE49-F238E27FC236}">
                <a16:creationId xmlns:a16="http://schemas.microsoft.com/office/drawing/2014/main" id="{9296FE73-699B-4C66-9415-9B4FD90A2C00}"/>
              </a:ext>
            </a:extLst>
          </p:cNvPr>
          <p:cNvCxnSpPr/>
          <p:nvPr/>
        </p:nvCxnSpPr>
        <p:spPr>
          <a:xfrm flipH="1">
            <a:off x="1562100" y="4103132"/>
            <a:ext cx="469900" cy="1129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D72A5EC-D9BE-4EE7-84A5-1A81C76E9226}"/>
              </a:ext>
            </a:extLst>
          </p:cNvPr>
          <p:cNvCxnSpPr>
            <a:cxnSpLocks/>
            <a:stCxn id="9" idx="2"/>
          </p:cNvCxnSpPr>
          <p:nvPr/>
        </p:nvCxnSpPr>
        <p:spPr>
          <a:xfrm>
            <a:off x="3735797" y="5478767"/>
            <a:ext cx="277403" cy="4394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BCCF49-1D1E-4AF5-8A78-753354A6EE9D}"/>
              </a:ext>
            </a:extLst>
          </p:cNvPr>
          <p:cNvSpPr txBox="1"/>
          <p:nvPr/>
        </p:nvSpPr>
        <p:spPr>
          <a:xfrm>
            <a:off x="7506365" y="2861277"/>
            <a:ext cx="4484891" cy="646331"/>
          </a:xfrm>
          <a:prstGeom prst="rect">
            <a:avLst/>
          </a:prstGeom>
          <a:noFill/>
        </p:spPr>
        <p:txBody>
          <a:bodyPr wrap="square" rtlCol="0">
            <a:spAutoFit/>
          </a:bodyPr>
          <a:lstStyle/>
          <a:p>
            <a:r>
              <a:rPr lang="en-US" dirty="0"/>
              <a:t>Snapshot of pool behavior during oscillating phase of burn</a:t>
            </a:r>
          </a:p>
        </p:txBody>
      </p:sp>
    </p:spTree>
    <p:extLst>
      <p:ext uri="{BB962C8B-B14F-4D97-AF65-F5344CB8AC3E}">
        <p14:creationId xmlns:p14="http://schemas.microsoft.com/office/powerpoint/2010/main" val="389524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Historical Study Review-solid sources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16</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a:bodyPr>
          <a:lstStyle/>
          <a:p>
            <a:r>
              <a:rPr lang="en-US" sz="2800" dirty="0"/>
              <a:t>Limited (fewer than with liquids), highly variable, historical studies exist on entrainment of contaminants from solids during a fire:</a:t>
            </a:r>
          </a:p>
          <a:p>
            <a:endParaRPr lang="en-US" sz="24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graphicFrame>
        <p:nvGraphicFramePr>
          <p:cNvPr id="5" name="Table 4">
            <a:extLst>
              <a:ext uri="{FF2B5EF4-FFF2-40B4-BE49-F238E27FC236}">
                <a16:creationId xmlns:a16="http://schemas.microsoft.com/office/drawing/2014/main" id="{0F08A181-089D-4521-B30A-F692D63F0DF4}"/>
              </a:ext>
            </a:extLst>
          </p:cNvPr>
          <p:cNvGraphicFramePr>
            <a:graphicFrameLocks noGrp="1"/>
          </p:cNvGraphicFramePr>
          <p:nvPr>
            <p:extLst>
              <p:ext uri="{D42A27DB-BD31-4B8C-83A1-F6EECF244321}">
                <p14:modId xmlns:p14="http://schemas.microsoft.com/office/powerpoint/2010/main" val="4116486017"/>
              </p:ext>
            </p:extLst>
          </p:nvPr>
        </p:nvGraphicFramePr>
        <p:xfrm>
          <a:off x="720725" y="2194243"/>
          <a:ext cx="10058400" cy="4480560"/>
        </p:xfrm>
        <a:graphic>
          <a:graphicData uri="http://schemas.openxmlformats.org/drawingml/2006/table">
            <a:tbl>
              <a:tblPr firstRow="1" firstCol="1" bandRow="1">
                <a:tableStyleId>{5C22544A-7EE6-4342-B048-85BDC9FD1C3A}</a:tableStyleId>
              </a:tblPr>
              <a:tblGrid>
                <a:gridCol w="2514600">
                  <a:extLst>
                    <a:ext uri="{9D8B030D-6E8A-4147-A177-3AD203B41FA5}">
                      <a16:colId xmlns:a16="http://schemas.microsoft.com/office/drawing/2014/main" val="2179000385"/>
                    </a:ext>
                  </a:extLst>
                </a:gridCol>
                <a:gridCol w="2514600">
                  <a:extLst>
                    <a:ext uri="{9D8B030D-6E8A-4147-A177-3AD203B41FA5}">
                      <a16:colId xmlns:a16="http://schemas.microsoft.com/office/drawing/2014/main" val="1357239318"/>
                    </a:ext>
                  </a:extLst>
                </a:gridCol>
                <a:gridCol w="2514600">
                  <a:extLst>
                    <a:ext uri="{9D8B030D-6E8A-4147-A177-3AD203B41FA5}">
                      <a16:colId xmlns:a16="http://schemas.microsoft.com/office/drawing/2014/main" val="269425860"/>
                    </a:ext>
                  </a:extLst>
                </a:gridCol>
                <a:gridCol w="2514600">
                  <a:extLst>
                    <a:ext uri="{9D8B030D-6E8A-4147-A177-3AD203B41FA5}">
                      <a16:colId xmlns:a16="http://schemas.microsoft.com/office/drawing/2014/main" val="1923596931"/>
                    </a:ext>
                  </a:extLst>
                </a:gridCol>
              </a:tblGrid>
              <a:tr h="0">
                <a:tc>
                  <a:txBody>
                    <a:bodyPr/>
                    <a:lstStyle/>
                    <a:p>
                      <a:pPr marL="0" marR="0">
                        <a:spcBef>
                          <a:spcPts val="0"/>
                        </a:spcBef>
                        <a:spcAft>
                          <a:spcPts val="0"/>
                        </a:spcAft>
                      </a:pPr>
                      <a:r>
                        <a:rPr lang="en-US" sz="1400">
                          <a:effectLst/>
                        </a:rPr>
                        <a:t>Study</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Solids</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Contaminants</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Sizes Pre-test</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34373018"/>
                  </a:ext>
                </a:extLst>
              </a:tr>
              <a:tr h="0">
                <a:tc>
                  <a:txBody>
                    <a:bodyPr/>
                    <a:lstStyle/>
                    <a:p>
                      <a:pPr marL="0" marR="0">
                        <a:spcBef>
                          <a:spcPts val="0"/>
                        </a:spcBef>
                        <a:spcAft>
                          <a:spcPts val="0"/>
                        </a:spcAft>
                      </a:pPr>
                      <a:r>
                        <a:rPr lang="en-US" sz="1400">
                          <a:effectLst/>
                        </a:rPr>
                        <a:t>MS-1973; BNWL-1730</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4-5 kg of mixed Cardboard, paper, plastic, rubber, rags, oil, tape</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UO2, Uranium nitrate liquid, air dried uranium nitrate</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0.2-30 mm</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7580054"/>
                  </a:ext>
                </a:extLst>
              </a:tr>
              <a:tr h="0">
                <a:tc>
                  <a:txBody>
                    <a:bodyPr/>
                    <a:lstStyle/>
                    <a:p>
                      <a:pPr marL="0" marR="0">
                        <a:spcBef>
                          <a:spcPts val="0"/>
                        </a:spcBef>
                        <a:spcAft>
                          <a:spcPts val="0"/>
                        </a:spcAft>
                      </a:pPr>
                      <a:r>
                        <a:rPr lang="en-US" sz="1400">
                          <a:effectLst/>
                        </a:rPr>
                        <a:t>MS-1973; BNWL-1732</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Sandy soil, vegetation, stainless steel,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UO2, Uranium nitrate liquid, air dried uranium nitrate</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0.2-30 mm</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10203869"/>
                  </a:ext>
                </a:extLst>
              </a:tr>
              <a:tr h="89217">
                <a:tc>
                  <a:txBody>
                    <a:bodyPr/>
                    <a:lstStyle/>
                    <a:p>
                      <a:pPr marL="0" marR="0">
                        <a:spcBef>
                          <a:spcPts val="0"/>
                        </a:spcBef>
                        <a:spcAft>
                          <a:spcPts val="0"/>
                        </a:spcAft>
                      </a:pPr>
                      <a:r>
                        <a:rPr lang="en-US" sz="1400">
                          <a:effectLst/>
                        </a:rPr>
                        <a:t>Halverson et al., 1987</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Polychloroprene, polystyrene, PMMA, cellulose</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UO2, uranyl nitrate hexahydrate (UNH) solution, and UNH salt</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MMD of 1 micron, aqueous, and crystal</a:t>
                      </a:r>
                      <a:endParaRPr lang="en-US"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13567166"/>
                  </a:ext>
                </a:extLst>
              </a:tr>
              <a:tr h="0">
                <a:tc>
                  <a:txBody>
                    <a:bodyPr/>
                    <a:lstStyle/>
                    <a:p>
                      <a:pPr marL="0" marR="0">
                        <a:spcBef>
                          <a:spcPts val="0"/>
                        </a:spcBef>
                        <a:spcAft>
                          <a:spcPts val="0"/>
                        </a:spcAft>
                      </a:pPr>
                      <a:r>
                        <a:rPr lang="en-US" sz="1400" dirty="0" err="1">
                          <a:effectLst/>
                        </a:rPr>
                        <a:t>Bhanti</a:t>
                      </a:r>
                      <a:r>
                        <a:rPr lang="en-US" sz="1400" dirty="0">
                          <a:effectLst/>
                        </a:rPr>
                        <a:t> et al., 1988</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Styrene divinyl benzene co-polymer</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Th in the resin</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N/A</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06148524"/>
                  </a:ext>
                </a:extLst>
              </a:tr>
              <a:tr h="0">
                <a:tc>
                  <a: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400" dirty="0" err="1">
                          <a:effectLst/>
                        </a:rPr>
                        <a:t>Buijs</a:t>
                      </a:r>
                      <a:r>
                        <a:rPr lang="en-US" sz="1400" dirty="0">
                          <a:effectLst/>
                        </a:rPr>
                        <a:t> et al. (1988-1992), Pickering et al. (1987-1989)</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Primarily PMMA with other materials </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Ce, Eu oxides in large-scale tests</a:t>
                      </a:r>
                    </a:p>
                    <a:p>
                      <a:pPr marL="0" marR="0">
                        <a:spcBef>
                          <a:spcPts val="0"/>
                        </a:spcBef>
                        <a:spcAft>
                          <a:spcPts val="0"/>
                        </a:spcAft>
                      </a:pPr>
                      <a:r>
                        <a:rPr lang="en-US" sz="1400">
                          <a:effectLst/>
                        </a:rPr>
                        <a:t>U, Pu ,and Am oxides in small-scale tests</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MMD of 10.5 micron with sieve below 40 </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90786794"/>
                  </a:ext>
                </a:extLst>
              </a:tr>
              <a:tr h="0">
                <a:tc>
                  <a:txBody>
                    <a:bodyPr/>
                    <a:lstStyle/>
                    <a:p>
                      <a:pPr marL="0" marR="0">
                        <a:spcBef>
                          <a:spcPts val="0"/>
                        </a:spcBef>
                        <a:spcAft>
                          <a:spcPts val="0"/>
                        </a:spcAft>
                      </a:pPr>
                      <a:r>
                        <a:rPr lang="en-US" sz="1400" dirty="0">
                          <a:effectLst/>
                        </a:rPr>
                        <a:t>Fernandez and </a:t>
                      </a:r>
                      <a:r>
                        <a:rPr lang="en-US" sz="1400" dirty="0" err="1">
                          <a:effectLst/>
                        </a:rPr>
                        <a:t>Burghoffer</a:t>
                      </a:r>
                      <a:r>
                        <a:rPr lang="en-US" sz="1400" dirty="0">
                          <a:effectLst/>
                        </a:rPr>
                        <a:t> (1995)</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PMMA</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CeO2</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l" defTabSz="114300">
                        <a:spcBef>
                          <a:spcPts val="0"/>
                        </a:spcBef>
                        <a:spcAft>
                          <a:spcPts val="0"/>
                        </a:spcAft>
                      </a:pPr>
                      <a:r>
                        <a:rPr lang="en-US" sz="1400" kern="1200" dirty="0">
                          <a:solidFill>
                            <a:schemeClr val="dk1"/>
                          </a:solidFill>
                          <a:effectLst/>
                          <a:latin typeface="+mn-lt"/>
                          <a:ea typeface="+mn-ea"/>
                          <a:cs typeface="+mn-cs"/>
                        </a:rPr>
                        <a:t>1.75-7.5</a:t>
                      </a:r>
                      <a:r>
                        <a:rPr lang="en-US" sz="1400" dirty="0">
                          <a:effectLst/>
                        </a:rPr>
                        <a:t> micron MMD</a:t>
                      </a:r>
                    </a:p>
                    <a:p>
                      <a:pPr marL="0" marR="0" algn="ctr" defTabSz="114300">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56797680"/>
                  </a:ext>
                </a:extLst>
              </a:tr>
              <a:tr h="0">
                <a:tc>
                  <a:txBody>
                    <a:bodyPr/>
                    <a:lstStyle/>
                    <a:p>
                      <a:pPr marL="0" marR="0">
                        <a:spcBef>
                          <a:spcPts val="0"/>
                        </a:spcBef>
                        <a:spcAft>
                          <a:spcPts val="0"/>
                        </a:spcAft>
                      </a:pPr>
                      <a:r>
                        <a:rPr lang="en-US" sz="1400" b="1" kern="1200" dirty="0">
                          <a:solidFill>
                            <a:schemeClr val="lt1"/>
                          </a:solidFill>
                          <a:effectLst/>
                          <a:latin typeface="+mn-lt"/>
                          <a:ea typeface="+mn-ea"/>
                          <a:cs typeface="+mn-cs"/>
                        </a:rPr>
                        <a:t>Mendoza et al. (2020)</a:t>
                      </a:r>
                    </a:p>
                  </a:txBody>
                  <a:tcPr marL="68580" marR="68580" marT="0" marB="0"/>
                </a:tc>
                <a:tc>
                  <a:txBody>
                    <a:bodyPr/>
                    <a:lstStyle/>
                    <a:p>
                      <a:pPr marL="0" marR="0">
                        <a:spcBef>
                          <a:spcPts val="0"/>
                        </a:spcBef>
                        <a:spcAft>
                          <a:spcPts val="0"/>
                        </a:spcAft>
                      </a:pPr>
                      <a:r>
                        <a:rPr lang="en-US" sz="1400" kern="1200">
                          <a:solidFill>
                            <a:schemeClr val="dk1"/>
                          </a:solidFill>
                          <a:effectLst/>
                          <a:latin typeface="+mn-lt"/>
                          <a:ea typeface="+mn-ea"/>
                          <a:cs typeface="+mn-cs"/>
                        </a:rPr>
                        <a:t>Cheesecloth, plastic bag, PMMA, rubber, cellulose</a:t>
                      </a:r>
                    </a:p>
                  </a:txBody>
                  <a:tcPr marL="68580" marR="68580" marT="0" marB="0"/>
                </a:tc>
                <a:tc>
                  <a:txBody>
                    <a:bodyPr/>
                    <a:lstStyle/>
                    <a:p>
                      <a:pPr marL="0" marR="0">
                        <a:spcBef>
                          <a:spcPts val="0"/>
                        </a:spcBef>
                        <a:spcAft>
                          <a:spcPts val="0"/>
                        </a:spcAft>
                      </a:pPr>
                      <a:r>
                        <a:rPr lang="en-US" sz="1400" kern="1200" dirty="0">
                          <a:solidFill>
                            <a:schemeClr val="dk1"/>
                          </a:solidFill>
                          <a:effectLst/>
                          <a:latin typeface="+mn-lt"/>
                          <a:ea typeface="+mn-ea"/>
                          <a:cs typeface="+mn-cs"/>
                        </a:rPr>
                        <a:t>CeO2</a:t>
                      </a:r>
                    </a:p>
                  </a:txBody>
                  <a:tcPr marL="68580" marR="68580" marT="0" marB="0"/>
                </a:tc>
                <a:tc>
                  <a:txBody>
                    <a:bodyPr/>
                    <a:lstStyle/>
                    <a:p>
                      <a:pPr marL="0" marR="0" algn="ctr" defTabSz="114300">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54529201"/>
                  </a:ext>
                </a:extLst>
              </a:tr>
              <a:tr h="0">
                <a:tc>
                  <a:txBody>
                    <a:bodyPr/>
                    <a:lstStyle/>
                    <a:p>
                      <a:pPr marL="0" marR="0">
                        <a:spcBef>
                          <a:spcPts val="0"/>
                        </a:spcBef>
                        <a:spcAft>
                          <a:spcPts val="0"/>
                        </a:spcAft>
                      </a:pPr>
                      <a:r>
                        <a:rPr lang="en-US" sz="1400" dirty="0">
                          <a:effectLst/>
                        </a:rPr>
                        <a:t>Hubbard et al., 2021</a:t>
                      </a:r>
                      <a:endParaRPr lang="en-US" sz="1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Cellulose</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a:effectLst/>
                        </a:rPr>
                        <a:t>Lu, Yb, U, nitrates and mesoparticles of salts</a:t>
                      </a:r>
                      <a:endParaRPr lang="en-US"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400" dirty="0">
                          <a:effectLst/>
                        </a:rPr>
                        <a:t>N/A</a:t>
                      </a:r>
                      <a:endParaRPr lang="en-US" sz="1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048665538"/>
                  </a:ext>
                </a:extLst>
              </a:tr>
            </a:tbl>
          </a:graphicData>
        </a:graphic>
      </p:graphicFrame>
    </p:spTree>
    <p:extLst>
      <p:ext uri="{BB962C8B-B14F-4D97-AF65-F5344CB8AC3E}">
        <p14:creationId xmlns:p14="http://schemas.microsoft.com/office/powerpoint/2010/main" val="337557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Mishima and </a:t>
            </a:r>
            <a:r>
              <a:rPr lang="en-US" dirty="0" err="1"/>
              <a:t>Schwendiman</a:t>
            </a:r>
            <a:r>
              <a:rPr lang="en-US" dirty="0"/>
              <a:t> (MS)-1973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17</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1" y="1152133"/>
            <a:ext cx="7331739" cy="2276867"/>
          </a:xfrm>
        </p:spPr>
        <p:txBody>
          <a:bodyPr>
            <a:normAutofit/>
          </a:bodyPr>
          <a:lstStyle/>
          <a:p>
            <a:r>
              <a:rPr lang="en-US" sz="2800" dirty="0"/>
              <a:t>Various scales of testing, wide variety of solids and other substrates</a:t>
            </a:r>
          </a:p>
          <a:p>
            <a:r>
              <a:rPr lang="en-US" sz="2800" dirty="0"/>
              <a:t>Limited observations, but wide breadth of data</a:t>
            </a:r>
            <a:endParaRPr lang="en-US" sz="2200" dirty="0"/>
          </a:p>
          <a:p>
            <a:pPr lvl="1"/>
            <a:endParaRPr lang="en-US" sz="22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3" name="Picture 2">
            <a:extLst>
              <a:ext uri="{FF2B5EF4-FFF2-40B4-BE49-F238E27FC236}">
                <a16:creationId xmlns:a16="http://schemas.microsoft.com/office/drawing/2014/main" id="{7FC23954-0C40-42D7-8725-5DD7E3370500}"/>
              </a:ext>
            </a:extLst>
          </p:cNvPr>
          <p:cNvPicPr>
            <a:picLocks noChangeAspect="1"/>
          </p:cNvPicPr>
          <p:nvPr/>
        </p:nvPicPr>
        <p:blipFill>
          <a:blip r:embed="rId2"/>
          <a:stretch>
            <a:fillRect/>
          </a:stretch>
        </p:blipFill>
        <p:spPr>
          <a:xfrm>
            <a:off x="7429396" y="711200"/>
            <a:ext cx="4525143" cy="3479800"/>
          </a:xfrm>
          <a:prstGeom prst="rect">
            <a:avLst/>
          </a:prstGeom>
        </p:spPr>
      </p:pic>
      <p:pic>
        <p:nvPicPr>
          <p:cNvPr id="5" name="Picture 4">
            <a:extLst>
              <a:ext uri="{FF2B5EF4-FFF2-40B4-BE49-F238E27FC236}">
                <a16:creationId xmlns:a16="http://schemas.microsoft.com/office/drawing/2014/main" id="{A80633AB-A53A-45FD-BD0C-79DD2426C4FD}"/>
              </a:ext>
            </a:extLst>
          </p:cNvPr>
          <p:cNvPicPr>
            <a:picLocks noChangeAspect="1"/>
          </p:cNvPicPr>
          <p:nvPr/>
        </p:nvPicPr>
        <p:blipFill>
          <a:blip r:embed="rId3"/>
          <a:stretch>
            <a:fillRect/>
          </a:stretch>
        </p:blipFill>
        <p:spPr>
          <a:xfrm>
            <a:off x="1612900" y="3200404"/>
            <a:ext cx="5473700" cy="3626403"/>
          </a:xfrm>
          <a:prstGeom prst="rect">
            <a:avLst/>
          </a:prstGeom>
        </p:spPr>
      </p:pic>
    </p:spTree>
    <p:extLst>
      <p:ext uri="{BB962C8B-B14F-4D97-AF65-F5344CB8AC3E}">
        <p14:creationId xmlns:p14="http://schemas.microsoft.com/office/powerpoint/2010/main" val="150433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Halverson et al., 1987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18</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1" y="1152133"/>
            <a:ext cx="7941340" cy="5085654"/>
          </a:xfrm>
        </p:spPr>
        <p:txBody>
          <a:bodyPr>
            <a:normAutofit/>
          </a:bodyPr>
          <a:lstStyle/>
          <a:p>
            <a:r>
              <a:rPr lang="en-US" sz="2800" dirty="0"/>
              <a:t>Small-scale testing of liquid and solid contaminants</a:t>
            </a:r>
          </a:p>
          <a:p>
            <a:pPr lvl="1"/>
            <a:r>
              <a:rPr lang="en-US" sz="2200" dirty="0"/>
              <a:t>Various forms of U contamination</a:t>
            </a:r>
          </a:p>
          <a:p>
            <a:pPr lvl="1"/>
            <a:r>
              <a:rPr lang="en-US" sz="2200" dirty="0"/>
              <a:t>Temporal data on evolution</a:t>
            </a:r>
          </a:p>
          <a:p>
            <a:pPr lvl="1"/>
            <a:r>
              <a:rPr lang="en-US" sz="2200" dirty="0"/>
              <a:t>Relatively poor characterization of the irradiance </a:t>
            </a:r>
          </a:p>
          <a:p>
            <a:pPr lvl="1"/>
            <a:r>
              <a:rPr lang="en-US" sz="2200" dirty="0"/>
              <a:t>Limited variation of the flow conditions</a:t>
            </a:r>
          </a:p>
          <a:p>
            <a:pPr lvl="1"/>
            <a:endParaRPr lang="en-US" sz="22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8" name="Picture 7">
            <a:extLst>
              <a:ext uri="{FF2B5EF4-FFF2-40B4-BE49-F238E27FC236}">
                <a16:creationId xmlns:a16="http://schemas.microsoft.com/office/drawing/2014/main" id="{7FDFBEF3-1242-486F-8DB8-C8217A1CD840}"/>
              </a:ext>
            </a:extLst>
          </p:cNvPr>
          <p:cNvPicPr>
            <a:picLocks noChangeAspect="1"/>
          </p:cNvPicPr>
          <p:nvPr/>
        </p:nvPicPr>
        <p:blipFill>
          <a:blip r:embed="rId2"/>
          <a:stretch>
            <a:fillRect/>
          </a:stretch>
        </p:blipFill>
        <p:spPr>
          <a:xfrm>
            <a:off x="7943850" y="620213"/>
            <a:ext cx="3314700" cy="6019800"/>
          </a:xfrm>
          <a:prstGeom prst="rect">
            <a:avLst/>
          </a:prstGeom>
        </p:spPr>
      </p:pic>
    </p:spTree>
    <p:extLst>
      <p:ext uri="{BB962C8B-B14F-4D97-AF65-F5344CB8AC3E}">
        <p14:creationId xmlns:p14="http://schemas.microsoft.com/office/powerpoint/2010/main" val="325027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err="1"/>
              <a:t>Bhanti</a:t>
            </a:r>
            <a:r>
              <a:rPr lang="en-US" dirty="0"/>
              <a:t> et al., 1988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19</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1" y="1152133"/>
            <a:ext cx="6290339" cy="5268215"/>
          </a:xfrm>
        </p:spPr>
        <p:txBody>
          <a:bodyPr>
            <a:normAutofit/>
          </a:bodyPr>
          <a:lstStyle/>
          <a:p>
            <a:r>
              <a:rPr lang="en-US" sz="2800" dirty="0"/>
              <a:t>Burning ion exchange resins</a:t>
            </a:r>
          </a:p>
          <a:p>
            <a:pPr lvl="1"/>
            <a:r>
              <a:rPr lang="en-US" sz="2600" dirty="0"/>
              <a:t>Dropped into a hot crucible</a:t>
            </a:r>
          </a:p>
          <a:p>
            <a:r>
              <a:rPr lang="en-US" sz="2800" dirty="0"/>
              <a:t>Looked at a variety of scales from small to large</a:t>
            </a:r>
          </a:p>
          <a:p>
            <a:r>
              <a:rPr lang="en-US" sz="2800" dirty="0"/>
              <a:t>Noted a relationship between ARF and the scale of the experiments</a:t>
            </a:r>
            <a:endParaRPr lang="en-US" sz="2200" dirty="0"/>
          </a:p>
          <a:p>
            <a:pPr lvl="1"/>
            <a:endParaRPr lang="en-US" sz="22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3" name="Picture 2">
            <a:extLst>
              <a:ext uri="{FF2B5EF4-FFF2-40B4-BE49-F238E27FC236}">
                <a16:creationId xmlns:a16="http://schemas.microsoft.com/office/drawing/2014/main" id="{976579FF-6098-4CBE-9B8D-4929B21D8C19}"/>
              </a:ext>
            </a:extLst>
          </p:cNvPr>
          <p:cNvPicPr>
            <a:picLocks noChangeAspect="1"/>
          </p:cNvPicPr>
          <p:nvPr/>
        </p:nvPicPr>
        <p:blipFill>
          <a:blip r:embed="rId2"/>
          <a:stretch>
            <a:fillRect/>
          </a:stretch>
        </p:blipFill>
        <p:spPr>
          <a:xfrm>
            <a:off x="6332220" y="1254682"/>
            <a:ext cx="5740717" cy="5272087"/>
          </a:xfrm>
          <a:prstGeom prst="rect">
            <a:avLst/>
          </a:prstGeom>
        </p:spPr>
      </p:pic>
    </p:spTree>
    <p:extLst>
      <p:ext uri="{BB962C8B-B14F-4D97-AF65-F5344CB8AC3E}">
        <p14:creationId xmlns:p14="http://schemas.microsoft.com/office/powerpoint/2010/main" val="171332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0A197-4CD3-41F3-AFAC-1D2E1E38CAE5}"/>
              </a:ext>
            </a:extLst>
          </p:cNvPr>
          <p:cNvSpPr>
            <a:spLocks noGrp="1"/>
          </p:cNvSpPr>
          <p:nvPr>
            <p:ph type="sldNum" sz="quarter" idx="12"/>
          </p:nvPr>
        </p:nvSpPr>
        <p:spPr/>
        <p:txBody>
          <a:bodyPr/>
          <a:lstStyle/>
          <a:p>
            <a:fld id="{4FAB73BC-B049-4115-A692-8D63A059BFB8}" type="slidenum">
              <a:rPr lang="en-US" smtClean="0"/>
              <a:pPr/>
              <a:t>2</a:t>
            </a:fld>
            <a:endParaRPr lang="en-US" dirty="0"/>
          </a:p>
        </p:txBody>
      </p:sp>
      <p:sp>
        <p:nvSpPr>
          <p:cNvPr id="3" name="Content Placeholder 2">
            <a:extLst>
              <a:ext uri="{FF2B5EF4-FFF2-40B4-BE49-F238E27FC236}">
                <a16:creationId xmlns:a16="http://schemas.microsoft.com/office/drawing/2014/main" id="{C0B3062C-D27A-4EFB-823B-E892D3FB819D}"/>
              </a:ext>
            </a:extLst>
          </p:cNvPr>
          <p:cNvSpPr txBox="1">
            <a:spLocks/>
          </p:cNvSpPr>
          <p:nvPr/>
        </p:nvSpPr>
        <p:spPr>
          <a:xfrm>
            <a:off x="220940" y="1092785"/>
            <a:ext cx="11728890" cy="5756643"/>
          </a:xfrm>
          <a:prstGeom prst="rect">
            <a:avLst/>
          </a:prstGeom>
        </p:spPr>
        <p:txBody>
          <a:bodyPr>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a:t>This talk will give an overview of the Sandia NSRD project on simulating contaminant entrainment from fires</a:t>
            </a:r>
          </a:p>
          <a:p>
            <a:pPr lvl="1"/>
            <a:r>
              <a:rPr lang="en-US" sz="2400" dirty="0"/>
              <a:t>Year 1 focused on sources of contaminants from </a:t>
            </a:r>
            <a:r>
              <a:rPr lang="en-US" sz="2400" u="sng" dirty="0"/>
              <a:t>liquids</a:t>
            </a:r>
          </a:p>
          <a:p>
            <a:pPr lvl="1"/>
            <a:r>
              <a:rPr lang="en-US" sz="2400" dirty="0"/>
              <a:t>Year 2 is in progress, focused on contaminated </a:t>
            </a:r>
            <a:r>
              <a:rPr lang="en-US" sz="2400" u="sng" dirty="0"/>
              <a:t>solids</a:t>
            </a:r>
          </a:p>
          <a:p>
            <a:r>
              <a:rPr lang="en-US" sz="2600" dirty="0"/>
              <a:t>This work differentiated from prior work because we are looking for </a:t>
            </a:r>
            <a:r>
              <a:rPr lang="en-US" sz="2600" u="sng" dirty="0"/>
              <a:t>mechanistic</a:t>
            </a:r>
            <a:r>
              <a:rPr lang="en-US" sz="2600" dirty="0"/>
              <a:t> behavior, and validation of </a:t>
            </a:r>
            <a:r>
              <a:rPr lang="en-US" sz="2600" u="sng" dirty="0"/>
              <a:t>surrogacy assumptions</a:t>
            </a:r>
            <a:r>
              <a:rPr lang="en-US" sz="2600" dirty="0"/>
              <a:t> common to most datasets</a:t>
            </a:r>
          </a:p>
          <a:p>
            <a:pPr lvl="1"/>
            <a:r>
              <a:rPr lang="en-US" sz="2400" dirty="0"/>
              <a:t>Historically, Airborne Release Fraction (ARF) was the main objective</a:t>
            </a:r>
          </a:p>
          <a:p>
            <a:pPr lvl="1"/>
            <a:r>
              <a:rPr lang="en-US" sz="2400" dirty="0"/>
              <a:t>ARF from </a:t>
            </a:r>
            <a:r>
              <a:rPr lang="en-US" sz="2400" u="sng" dirty="0"/>
              <a:t>limited datasets </a:t>
            </a:r>
            <a:r>
              <a:rPr lang="en-US" sz="2400" dirty="0"/>
              <a:t>might not apply to other/all scenarios, propose using simulation capabilities to help augment coverage, validate surrogacy</a:t>
            </a:r>
          </a:p>
          <a:p>
            <a:pPr lvl="2"/>
            <a:r>
              <a:rPr lang="en-US" sz="2000" dirty="0"/>
              <a:t> If we understand the mechanisms, then we can make models for the phenomena</a:t>
            </a:r>
          </a:p>
          <a:p>
            <a:pPr lvl="1"/>
            <a:r>
              <a:rPr lang="en-US" sz="2400" dirty="0"/>
              <a:t>We aim to contribute to the safety and efficiency through an improved ability to assess hazards</a:t>
            </a:r>
          </a:p>
          <a:p>
            <a:pPr lvl="1"/>
            <a:r>
              <a:rPr lang="en-US" sz="2400" dirty="0"/>
              <a:t>SIERRA/Fuego is the fire simulation tool for the NW program</a:t>
            </a:r>
          </a:p>
          <a:p>
            <a:pPr lvl="2"/>
            <a:r>
              <a:rPr lang="en-US" sz="2000" dirty="0"/>
              <a:t>We would like to develop models appropriate to safety scenarios to enable physical modeling of scenarios to improve upon the largely empirical safety practice of ARF look-up</a:t>
            </a:r>
          </a:p>
          <a:p>
            <a:endParaRPr lang="en-US" dirty="0"/>
          </a:p>
          <a:p>
            <a:endParaRPr lang="en-US" sz="2400" dirty="0"/>
          </a:p>
          <a:p>
            <a:endParaRPr lang="en-US" sz="2400" dirty="0"/>
          </a:p>
          <a:p>
            <a:pPr lvl="1"/>
            <a:endParaRPr lang="en-US" sz="2400" dirty="0"/>
          </a:p>
          <a:p>
            <a:pPr lvl="1"/>
            <a:endParaRPr lang="en-US" sz="2400" dirty="0"/>
          </a:p>
        </p:txBody>
      </p:sp>
      <p:sp>
        <p:nvSpPr>
          <p:cNvPr id="4" name="Title 1">
            <a:extLst>
              <a:ext uri="{FF2B5EF4-FFF2-40B4-BE49-F238E27FC236}">
                <a16:creationId xmlns:a16="http://schemas.microsoft.com/office/drawing/2014/main" id="{98A7F51F-02F0-40D0-B788-C6D9E81CB04B}"/>
              </a:ext>
            </a:extLst>
          </p:cNvPr>
          <p:cNvSpPr txBox="1">
            <a:spLocks/>
          </p:cNvSpPr>
          <p:nvPr/>
        </p:nvSpPr>
        <p:spPr>
          <a:xfrm>
            <a:off x="720648" y="359772"/>
            <a:ext cx="10058400"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Overview</a:t>
            </a:r>
          </a:p>
        </p:txBody>
      </p:sp>
    </p:spTree>
    <p:extLst>
      <p:ext uri="{BB962C8B-B14F-4D97-AF65-F5344CB8AC3E}">
        <p14:creationId xmlns:p14="http://schemas.microsoft.com/office/powerpoint/2010/main" val="305873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err="1"/>
              <a:t>Buijs</a:t>
            </a:r>
            <a:r>
              <a:rPr lang="en-US" dirty="0"/>
              <a:t> et al. (1987), Pickering (1989)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20</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8172893" cy="2276867"/>
          </a:xfrm>
        </p:spPr>
        <p:txBody>
          <a:bodyPr>
            <a:normAutofit lnSpcReduction="10000"/>
          </a:bodyPr>
          <a:lstStyle/>
          <a:p>
            <a:r>
              <a:rPr lang="en-US" sz="2800" dirty="0"/>
              <a:t>Multiple scales of testing, with various contaminants (Eu, Ce, U, Pu, Am), fuels (plastics, organics), configurations</a:t>
            </a:r>
          </a:p>
          <a:p>
            <a:r>
              <a:rPr lang="en-US" sz="2800" dirty="0"/>
              <a:t>Solids arranged more for testing convenience, less for being representative of a fire scenario</a:t>
            </a:r>
          </a:p>
          <a:p>
            <a:r>
              <a:rPr lang="en-US" sz="2800" dirty="0"/>
              <a:t>Images highlight multi-phase challenges with PMMA</a:t>
            </a:r>
            <a:endParaRPr lang="en-US" sz="24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3" name="Picture 2">
            <a:extLst>
              <a:ext uri="{FF2B5EF4-FFF2-40B4-BE49-F238E27FC236}">
                <a16:creationId xmlns:a16="http://schemas.microsoft.com/office/drawing/2014/main" id="{802766EA-30DB-434C-B108-528EF560BFC9}"/>
              </a:ext>
            </a:extLst>
          </p:cNvPr>
          <p:cNvPicPr>
            <a:picLocks noChangeAspect="1"/>
          </p:cNvPicPr>
          <p:nvPr/>
        </p:nvPicPr>
        <p:blipFill>
          <a:blip r:embed="rId2"/>
          <a:stretch>
            <a:fillRect/>
          </a:stretch>
        </p:blipFill>
        <p:spPr>
          <a:xfrm>
            <a:off x="8811196" y="802777"/>
            <a:ext cx="3143344" cy="4213261"/>
          </a:xfrm>
          <a:prstGeom prst="rect">
            <a:avLst/>
          </a:prstGeom>
        </p:spPr>
      </p:pic>
      <p:pic>
        <p:nvPicPr>
          <p:cNvPr id="5" name="Picture 4">
            <a:extLst>
              <a:ext uri="{FF2B5EF4-FFF2-40B4-BE49-F238E27FC236}">
                <a16:creationId xmlns:a16="http://schemas.microsoft.com/office/drawing/2014/main" id="{5845B944-809B-4E77-99CC-1AECA383295D}"/>
              </a:ext>
            </a:extLst>
          </p:cNvPr>
          <p:cNvPicPr>
            <a:picLocks noChangeAspect="1"/>
          </p:cNvPicPr>
          <p:nvPr/>
        </p:nvPicPr>
        <p:blipFill>
          <a:blip r:embed="rId3"/>
          <a:stretch>
            <a:fillRect/>
          </a:stretch>
        </p:blipFill>
        <p:spPr>
          <a:xfrm>
            <a:off x="5135718" y="3415044"/>
            <a:ext cx="3952719" cy="3201987"/>
          </a:xfrm>
          <a:prstGeom prst="rect">
            <a:avLst/>
          </a:prstGeom>
        </p:spPr>
      </p:pic>
      <p:pic>
        <p:nvPicPr>
          <p:cNvPr id="7" name="Picture 6">
            <a:extLst>
              <a:ext uri="{FF2B5EF4-FFF2-40B4-BE49-F238E27FC236}">
                <a16:creationId xmlns:a16="http://schemas.microsoft.com/office/drawing/2014/main" id="{EE3B55E6-3044-48D0-A020-1D31A0A92520}"/>
              </a:ext>
            </a:extLst>
          </p:cNvPr>
          <p:cNvPicPr>
            <a:picLocks noChangeAspect="1"/>
          </p:cNvPicPr>
          <p:nvPr/>
        </p:nvPicPr>
        <p:blipFill>
          <a:blip r:embed="rId4"/>
          <a:stretch>
            <a:fillRect/>
          </a:stretch>
        </p:blipFill>
        <p:spPr>
          <a:xfrm>
            <a:off x="147916" y="3599214"/>
            <a:ext cx="4618006" cy="3070119"/>
          </a:xfrm>
          <a:prstGeom prst="rect">
            <a:avLst/>
          </a:prstGeom>
        </p:spPr>
      </p:pic>
    </p:spTree>
    <p:extLst>
      <p:ext uri="{BB962C8B-B14F-4D97-AF65-F5344CB8AC3E}">
        <p14:creationId xmlns:p14="http://schemas.microsoft.com/office/powerpoint/2010/main" val="43061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Fernandez and </a:t>
            </a:r>
            <a:r>
              <a:rPr lang="en-US" dirty="0" err="1"/>
              <a:t>Burghoffer</a:t>
            </a:r>
            <a:r>
              <a:rPr lang="en-US" dirty="0"/>
              <a:t> (1995)</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21</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1" y="1152133"/>
            <a:ext cx="6300672" cy="5268215"/>
          </a:xfrm>
        </p:spPr>
        <p:txBody>
          <a:bodyPr>
            <a:normAutofit lnSpcReduction="10000"/>
          </a:bodyPr>
          <a:lstStyle/>
          <a:p>
            <a:r>
              <a:rPr lang="en-US" sz="2800" dirty="0"/>
              <a:t>Radiant panel exposure of a contaminated PMMA slab</a:t>
            </a:r>
          </a:p>
          <a:p>
            <a:r>
              <a:rPr lang="en-US" sz="2800" dirty="0"/>
              <a:t>Used design of experiments methods</a:t>
            </a:r>
          </a:p>
          <a:p>
            <a:pPr lvl="1"/>
            <a:r>
              <a:rPr lang="en-US" sz="2600" dirty="0"/>
              <a:t>Two air flows</a:t>
            </a:r>
          </a:p>
          <a:p>
            <a:pPr lvl="1"/>
            <a:r>
              <a:rPr lang="en-US" sz="2600" dirty="0"/>
              <a:t>Two radiant panel temperatures</a:t>
            </a:r>
          </a:p>
          <a:p>
            <a:pPr lvl="1"/>
            <a:r>
              <a:rPr lang="en-US" sz="2600" dirty="0"/>
              <a:t>Two CeO2 mass loadings </a:t>
            </a:r>
          </a:p>
          <a:p>
            <a:pPr lvl="1"/>
            <a:r>
              <a:rPr lang="en-US" sz="2600" dirty="0"/>
              <a:t>Two MMD particle diameters </a:t>
            </a:r>
          </a:p>
          <a:p>
            <a:r>
              <a:rPr lang="en-US" sz="2800" dirty="0"/>
              <a:t>Found that initially superficial particles migrated into the solid during the burn</a:t>
            </a:r>
          </a:p>
          <a:p>
            <a:pPr lvl="1"/>
            <a:r>
              <a:rPr lang="en-US" sz="2600" dirty="0"/>
              <a:t>Mechanistically challenging</a:t>
            </a:r>
          </a:p>
          <a:p>
            <a:r>
              <a:rPr lang="en-US" sz="2800" dirty="0"/>
              <a:t>Describe a non-linear relation between mass loss rate and contaminant release</a:t>
            </a:r>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8" name="Picture 7">
            <a:extLst>
              <a:ext uri="{FF2B5EF4-FFF2-40B4-BE49-F238E27FC236}">
                <a16:creationId xmlns:a16="http://schemas.microsoft.com/office/drawing/2014/main" id="{864F8711-CFF8-44F8-88DE-9839FA9B43A0}"/>
              </a:ext>
            </a:extLst>
          </p:cNvPr>
          <p:cNvPicPr>
            <a:picLocks noChangeAspect="1"/>
          </p:cNvPicPr>
          <p:nvPr/>
        </p:nvPicPr>
        <p:blipFill>
          <a:blip r:embed="rId2"/>
          <a:stretch>
            <a:fillRect/>
          </a:stretch>
        </p:blipFill>
        <p:spPr>
          <a:xfrm>
            <a:off x="6538133" y="905326"/>
            <a:ext cx="5543725" cy="5705867"/>
          </a:xfrm>
          <a:prstGeom prst="rect">
            <a:avLst/>
          </a:prstGeom>
        </p:spPr>
      </p:pic>
    </p:spTree>
    <p:extLst>
      <p:ext uri="{BB962C8B-B14F-4D97-AF65-F5344CB8AC3E}">
        <p14:creationId xmlns:p14="http://schemas.microsoft.com/office/powerpoint/2010/main" val="27999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Fernandez and </a:t>
            </a:r>
            <a:r>
              <a:rPr lang="en-US" dirty="0" err="1"/>
              <a:t>Burghoffer</a:t>
            </a:r>
            <a:r>
              <a:rPr lang="en-US" dirty="0"/>
              <a:t> (1995)</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22</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675139" cy="5268215"/>
          </a:xfrm>
        </p:spPr>
        <p:txBody>
          <a:bodyPr>
            <a:normAutofit/>
          </a:bodyPr>
          <a:lstStyle/>
          <a:p>
            <a:r>
              <a:rPr lang="en-US" sz="2800" dirty="0"/>
              <a:t>PMMA perhaps the most studied solid for contaminant release</a:t>
            </a:r>
          </a:p>
          <a:p>
            <a:pPr lvl="1"/>
            <a:r>
              <a:rPr lang="en-US" sz="2600" dirty="0"/>
              <a:t>Gloveboxes are primarily constructed from PMMA</a:t>
            </a:r>
          </a:p>
          <a:p>
            <a:r>
              <a:rPr lang="en-US" sz="2800" dirty="0"/>
              <a:t>Test results imply complex behavior of contaminants on PMMA surfaces</a:t>
            </a:r>
          </a:p>
          <a:p>
            <a:pPr lvl="1"/>
            <a:r>
              <a:rPr lang="en-US" sz="2600" dirty="0"/>
              <a:t>Migration not likely due to gravity due to vertical orientation of samples</a:t>
            </a:r>
          </a:p>
          <a:p>
            <a:pPr lvl="1"/>
            <a:r>
              <a:rPr lang="en-US" sz="2600" dirty="0"/>
              <a:t>Other forces possibly affecting behavior include surface effects (tension), diffusion, and thermophoresis</a:t>
            </a:r>
          </a:p>
          <a:p>
            <a:pPr lvl="2"/>
            <a:r>
              <a:rPr lang="en-US" sz="2200" dirty="0"/>
              <a:t>Model will be different depending on chosen mechanism</a:t>
            </a:r>
          </a:p>
          <a:p>
            <a:pPr lvl="1"/>
            <a:endParaRPr lang="en-US" sz="2600" dirty="0"/>
          </a:p>
          <a:p>
            <a:pPr lvl="1"/>
            <a:endParaRPr lang="en-US" sz="26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grpSp>
        <p:nvGrpSpPr>
          <p:cNvPr id="51" name="Group 50">
            <a:extLst>
              <a:ext uri="{FF2B5EF4-FFF2-40B4-BE49-F238E27FC236}">
                <a16:creationId xmlns:a16="http://schemas.microsoft.com/office/drawing/2014/main" id="{3A24D24D-07A5-4FCB-A7AA-F530AF110A13}"/>
              </a:ext>
            </a:extLst>
          </p:cNvPr>
          <p:cNvGrpSpPr/>
          <p:nvPr/>
        </p:nvGrpSpPr>
        <p:grpSpPr>
          <a:xfrm>
            <a:off x="3257119" y="4450999"/>
            <a:ext cx="4985458" cy="2071900"/>
            <a:chOff x="1147864" y="629070"/>
            <a:chExt cx="4985458" cy="2071900"/>
          </a:xfrm>
        </p:grpSpPr>
        <p:grpSp>
          <p:nvGrpSpPr>
            <p:cNvPr id="52" name="Group 51">
              <a:extLst>
                <a:ext uri="{FF2B5EF4-FFF2-40B4-BE49-F238E27FC236}">
                  <a16:creationId xmlns:a16="http://schemas.microsoft.com/office/drawing/2014/main" id="{D1DF6A5E-04E5-48A7-9D19-DB6D9907C90E}"/>
                </a:ext>
              </a:extLst>
            </p:cNvPr>
            <p:cNvGrpSpPr/>
            <p:nvPr/>
          </p:nvGrpSpPr>
          <p:grpSpPr>
            <a:xfrm>
              <a:off x="1147864" y="629070"/>
              <a:ext cx="4985458" cy="2071900"/>
              <a:chOff x="1147864" y="629070"/>
              <a:chExt cx="4985458" cy="2071900"/>
            </a:xfrm>
          </p:grpSpPr>
          <p:cxnSp>
            <p:nvCxnSpPr>
              <p:cNvPr id="60" name="Straight Connector 59">
                <a:extLst>
                  <a:ext uri="{FF2B5EF4-FFF2-40B4-BE49-F238E27FC236}">
                    <a16:creationId xmlns:a16="http://schemas.microsoft.com/office/drawing/2014/main" id="{8C49D354-A0D2-485E-8C3B-F32920DE63AA}"/>
                  </a:ext>
                </a:extLst>
              </p:cNvPr>
              <p:cNvCxnSpPr/>
              <p:nvPr/>
            </p:nvCxnSpPr>
            <p:spPr>
              <a:xfrm rot="16200000">
                <a:off x="1106016" y="1666255"/>
                <a:ext cx="20694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AE8E3D3-8F65-46FF-BA73-C398CF32425E}"/>
                  </a:ext>
                </a:extLst>
              </p:cNvPr>
              <p:cNvCxnSpPr>
                <a:cxnSpLocks/>
              </p:cNvCxnSpPr>
              <p:nvPr/>
            </p:nvCxnSpPr>
            <p:spPr>
              <a:xfrm rot="16200000" flipV="1">
                <a:off x="2142450" y="24368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F1AFCB0E-38B1-466C-A793-F16DC2CC1128}"/>
                  </a:ext>
                </a:extLst>
              </p:cNvPr>
              <p:cNvCxnSpPr>
                <a:cxnSpLocks/>
              </p:cNvCxnSpPr>
              <p:nvPr/>
            </p:nvCxnSpPr>
            <p:spPr>
              <a:xfrm rot="16200000" flipV="1">
                <a:off x="2142450" y="22844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BBDA5A5-8748-4DD8-99F0-73F74FF37F5F}"/>
                  </a:ext>
                </a:extLst>
              </p:cNvPr>
              <p:cNvCxnSpPr>
                <a:cxnSpLocks/>
              </p:cNvCxnSpPr>
              <p:nvPr/>
            </p:nvCxnSpPr>
            <p:spPr>
              <a:xfrm rot="16200000" flipV="1">
                <a:off x="2142450" y="21320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9B85E0F-E9A4-4522-AFDD-EC93E2E1F0B3}"/>
                  </a:ext>
                </a:extLst>
              </p:cNvPr>
              <p:cNvCxnSpPr>
                <a:cxnSpLocks/>
              </p:cNvCxnSpPr>
              <p:nvPr/>
            </p:nvCxnSpPr>
            <p:spPr>
              <a:xfrm rot="16200000" flipV="1">
                <a:off x="2142450" y="19796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6E4AED7-3F3A-41B9-9E63-3435A02F765F}"/>
                  </a:ext>
                </a:extLst>
              </p:cNvPr>
              <p:cNvCxnSpPr>
                <a:cxnSpLocks/>
              </p:cNvCxnSpPr>
              <p:nvPr/>
            </p:nvCxnSpPr>
            <p:spPr>
              <a:xfrm rot="16200000" flipV="1">
                <a:off x="2142450" y="18272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7EDA342-4C43-452B-8C92-61750D242746}"/>
                  </a:ext>
                </a:extLst>
              </p:cNvPr>
              <p:cNvCxnSpPr>
                <a:cxnSpLocks/>
              </p:cNvCxnSpPr>
              <p:nvPr/>
            </p:nvCxnSpPr>
            <p:spPr>
              <a:xfrm rot="16200000" flipV="1">
                <a:off x="2142450" y="16748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DB2C8F-2AB8-49E1-A55B-8D0B9320DDFB}"/>
                  </a:ext>
                </a:extLst>
              </p:cNvPr>
              <p:cNvCxnSpPr>
                <a:cxnSpLocks/>
              </p:cNvCxnSpPr>
              <p:nvPr/>
            </p:nvCxnSpPr>
            <p:spPr>
              <a:xfrm rot="16200000" flipV="1">
                <a:off x="2142450" y="15224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8CEE758-7E17-447E-A68B-9FB36AE2F23A}"/>
                  </a:ext>
                </a:extLst>
              </p:cNvPr>
              <p:cNvCxnSpPr>
                <a:cxnSpLocks/>
              </p:cNvCxnSpPr>
              <p:nvPr/>
            </p:nvCxnSpPr>
            <p:spPr>
              <a:xfrm rot="16200000" flipV="1">
                <a:off x="2142450" y="13700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11428AE7-53C0-46C9-9D38-4EDDA39AFDC4}"/>
                  </a:ext>
                </a:extLst>
              </p:cNvPr>
              <p:cNvSpPr/>
              <p:nvPr/>
            </p:nvSpPr>
            <p:spPr>
              <a:xfrm rot="16200000">
                <a:off x="2056919" y="1715441"/>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B32C373-9B9D-4F18-A949-CEB5E1F7F4DE}"/>
                  </a:ext>
                </a:extLst>
              </p:cNvPr>
              <p:cNvSpPr/>
              <p:nvPr/>
            </p:nvSpPr>
            <p:spPr>
              <a:xfrm rot="16200000">
                <a:off x="2061667" y="1442411"/>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8F4FF811-E294-484A-880E-57633583FD18}"/>
                  </a:ext>
                </a:extLst>
              </p:cNvPr>
              <p:cNvSpPr/>
              <p:nvPr/>
            </p:nvSpPr>
            <p:spPr>
              <a:xfrm rot="16200000">
                <a:off x="2061667" y="2041478"/>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D66DF9C6-4A53-4396-97E3-7EB3124A7F07}"/>
                  </a:ext>
                </a:extLst>
              </p:cNvPr>
              <p:cNvCxnSpPr/>
              <p:nvPr/>
            </p:nvCxnSpPr>
            <p:spPr>
              <a:xfrm rot="16200000">
                <a:off x="2858619" y="1666254"/>
                <a:ext cx="20694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270A2DC-008F-4386-9368-D137C78883BD}"/>
                  </a:ext>
                </a:extLst>
              </p:cNvPr>
              <p:cNvCxnSpPr>
                <a:cxnSpLocks/>
              </p:cNvCxnSpPr>
              <p:nvPr/>
            </p:nvCxnSpPr>
            <p:spPr>
              <a:xfrm rot="16200000" flipV="1">
                <a:off x="3895053" y="24368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F1F2D6F-A4D7-4C2D-8113-EFDF6EFC4099}"/>
                  </a:ext>
                </a:extLst>
              </p:cNvPr>
              <p:cNvCxnSpPr>
                <a:cxnSpLocks/>
              </p:cNvCxnSpPr>
              <p:nvPr/>
            </p:nvCxnSpPr>
            <p:spPr>
              <a:xfrm rot="16200000" flipV="1">
                <a:off x="3895053" y="22844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2EF34AF-2D80-4140-B5FD-F6A8006233B5}"/>
                  </a:ext>
                </a:extLst>
              </p:cNvPr>
              <p:cNvCxnSpPr>
                <a:cxnSpLocks/>
              </p:cNvCxnSpPr>
              <p:nvPr/>
            </p:nvCxnSpPr>
            <p:spPr>
              <a:xfrm rot="16200000" flipV="1">
                <a:off x="3895053" y="21320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644A1FC-D833-410D-9533-AEFA4A6F0C7D}"/>
                  </a:ext>
                </a:extLst>
              </p:cNvPr>
              <p:cNvCxnSpPr>
                <a:cxnSpLocks/>
              </p:cNvCxnSpPr>
              <p:nvPr/>
            </p:nvCxnSpPr>
            <p:spPr>
              <a:xfrm rot="16200000" flipV="1">
                <a:off x="3895053" y="19796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65AAD8C-169F-4066-A739-125EB475B6A2}"/>
                  </a:ext>
                </a:extLst>
              </p:cNvPr>
              <p:cNvCxnSpPr>
                <a:cxnSpLocks/>
              </p:cNvCxnSpPr>
              <p:nvPr/>
            </p:nvCxnSpPr>
            <p:spPr>
              <a:xfrm rot="16200000" flipV="1">
                <a:off x="3895053" y="18272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FF2E414-2D28-4B8B-B78B-728E5AA54996}"/>
                  </a:ext>
                </a:extLst>
              </p:cNvPr>
              <p:cNvCxnSpPr>
                <a:cxnSpLocks/>
              </p:cNvCxnSpPr>
              <p:nvPr/>
            </p:nvCxnSpPr>
            <p:spPr>
              <a:xfrm rot="16200000" flipV="1">
                <a:off x="3895053" y="16748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8D1C35C-C6D3-4C94-B827-50D0CF74DC6B}"/>
                  </a:ext>
                </a:extLst>
              </p:cNvPr>
              <p:cNvCxnSpPr>
                <a:cxnSpLocks/>
              </p:cNvCxnSpPr>
              <p:nvPr/>
            </p:nvCxnSpPr>
            <p:spPr>
              <a:xfrm rot="16200000" flipV="1">
                <a:off x="3895053" y="15224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6EB98D3-B225-42CB-B25F-3BA16AEA05B3}"/>
                  </a:ext>
                </a:extLst>
              </p:cNvPr>
              <p:cNvCxnSpPr>
                <a:cxnSpLocks/>
              </p:cNvCxnSpPr>
              <p:nvPr/>
            </p:nvCxnSpPr>
            <p:spPr>
              <a:xfrm rot="16200000" flipV="1">
                <a:off x="3895053" y="13700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BAE342C8-A3A6-441A-A069-62B642F6AE00}"/>
                  </a:ext>
                </a:extLst>
              </p:cNvPr>
              <p:cNvSpPr/>
              <p:nvPr/>
            </p:nvSpPr>
            <p:spPr>
              <a:xfrm rot="16200000">
                <a:off x="3849760" y="1715442"/>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563D99BE-9A9E-48C7-9A91-9F3E81A7C089}"/>
                  </a:ext>
                </a:extLst>
              </p:cNvPr>
              <p:cNvSpPr/>
              <p:nvPr/>
            </p:nvSpPr>
            <p:spPr>
              <a:xfrm rot="16200000">
                <a:off x="3893333" y="1442410"/>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B0A6E9E8-859B-4EE6-9E6B-A1A83CD45AF8}"/>
                  </a:ext>
                </a:extLst>
              </p:cNvPr>
              <p:cNvSpPr/>
              <p:nvPr/>
            </p:nvSpPr>
            <p:spPr>
              <a:xfrm rot="16200000">
                <a:off x="3887083" y="2025430"/>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48BB087F-3B86-4093-B54F-9D10A433A8CE}"/>
                  </a:ext>
                </a:extLst>
              </p:cNvPr>
              <p:cNvGrpSpPr/>
              <p:nvPr/>
            </p:nvGrpSpPr>
            <p:grpSpPr>
              <a:xfrm>
                <a:off x="4862898" y="629070"/>
                <a:ext cx="1270424" cy="2071899"/>
                <a:chOff x="4862898" y="629070"/>
                <a:chExt cx="1270424" cy="2071899"/>
              </a:xfrm>
            </p:grpSpPr>
            <p:cxnSp>
              <p:nvCxnSpPr>
                <p:cNvPr id="88" name="Straight Connector 87">
                  <a:extLst>
                    <a:ext uri="{FF2B5EF4-FFF2-40B4-BE49-F238E27FC236}">
                      <a16:creationId xmlns:a16="http://schemas.microsoft.com/office/drawing/2014/main" id="{3E1673E0-D9D6-4902-9FFD-6345DE0FD29D}"/>
                    </a:ext>
                  </a:extLst>
                </p:cNvPr>
                <p:cNvCxnSpPr/>
                <p:nvPr/>
              </p:nvCxnSpPr>
              <p:spPr>
                <a:xfrm rot="16200000">
                  <a:off x="4890078" y="1666254"/>
                  <a:ext cx="20694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8EABF44-711F-4ADB-B959-47505B27FD3A}"/>
                    </a:ext>
                  </a:extLst>
                </p:cNvPr>
                <p:cNvCxnSpPr>
                  <a:cxnSpLocks/>
                </p:cNvCxnSpPr>
                <p:nvPr/>
              </p:nvCxnSpPr>
              <p:spPr>
                <a:xfrm rot="16200000" flipV="1">
                  <a:off x="5926512" y="24368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6348B9C-D6B2-4487-B5A1-A4ACAE3F044F}"/>
                    </a:ext>
                  </a:extLst>
                </p:cNvPr>
                <p:cNvCxnSpPr>
                  <a:cxnSpLocks/>
                </p:cNvCxnSpPr>
                <p:nvPr/>
              </p:nvCxnSpPr>
              <p:spPr>
                <a:xfrm rot="16200000" flipV="1">
                  <a:off x="5926512" y="22844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64CF17F-ACBE-4B23-8A54-FB651A28344B}"/>
                    </a:ext>
                  </a:extLst>
                </p:cNvPr>
                <p:cNvCxnSpPr>
                  <a:cxnSpLocks/>
                </p:cNvCxnSpPr>
                <p:nvPr/>
              </p:nvCxnSpPr>
              <p:spPr>
                <a:xfrm rot="16200000" flipV="1">
                  <a:off x="5926512" y="21320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C7914AB-C947-4B30-A84A-EE83F188DD5B}"/>
                    </a:ext>
                  </a:extLst>
                </p:cNvPr>
                <p:cNvCxnSpPr>
                  <a:cxnSpLocks/>
                </p:cNvCxnSpPr>
                <p:nvPr/>
              </p:nvCxnSpPr>
              <p:spPr>
                <a:xfrm rot="16200000" flipV="1">
                  <a:off x="5926512" y="19796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F19005F-2873-42EB-9D77-C704F7DF2C9F}"/>
                    </a:ext>
                  </a:extLst>
                </p:cNvPr>
                <p:cNvCxnSpPr>
                  <a:cxnSpLocks/>
                </p:cNvCxnSpPr>
                <p:nvPr/>
              </p:nvCxnSpPr>
              <p:spPr>
                <a:xfrm rot="16200000" flipV="1">
                  <a:off x="5926512" y="18272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90E92EB-BF77-49FE-B08A-2E8CBAA3A4D1}"/>
                    </a:ext>
                  </a:extLst>
                </p:cNvPr>
                <p:cNvCxnSpPr>
                  <a:cxnSpLocks/>
                </p:cNvCxnSpPr>
                <p:nvPr/>
              </p:nvCxnSpPr>
              <p:spPr>
                <a:xfrm rot="16200000" flipV="1">
                  <a:off x="5926512" y="16748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42506CB-1150-4D13-8CC4-347445AFD47A}"/>
                    </a:ext>
                  </a:extLst>
                </p:cNvPr>
                <p:cNvCxnSpPr>
                  <a:cxnSpLocks/>
                </p:cNvCxnSpPr>
                <p:nvPr/>
              </p:nvCxnSpPr>
              <p:spPr>
                <a:xfrm rot="16200000" flipV="1">
                  <a:off x="5926512" y="15224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3A56245-AE1D-47CC-937C-7CDBF5F0AFDC}"/>
                    </a:ext>
                  </a:extLst>
                </p:cNvPr>
                <p:cNvCxnSpPr>
                  <a:cxnSpLocks/>
                </p:cNvCxnSpPr>
                <p:nvPr/>
              </p:nvCxnSpPr>
              <p:spPr>
                <a:xfrm rot="16200000" flipV="1">
                  <a:off x="5926512" y="13700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0F6BA675-953A-4964-ACC6-1ED4BA946606}"/>
                    </a:ext>
                  </a:extLst>
                </p:cNvPr>
                <p:cNvSpPr/>
                <p:nvPr/>
              </p:nvSpPr>
              <p:spPr>
                <a:xfrm rot="16200000">
                  <a:off x="5968664" y="1708758"/>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A50D1DA5-F782-4D34-A8CB-92275F494DAB}"/>
                    </a:ext>
                  </a:extLst>
                </p:cNvPr>
                <p:cNvSpPr/>
                <p:nvPr/>
              </p:nvSpPr>
              <p:spPr>
                <a:xfrm rot="16200000">
                  <a:off x="5984032" y="1442410"/>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CEF31F-1CA5-4D73-A747-7C2AF8226BB8}"/>
                    </a:ext>
                  </a:extLst>
                </p:cNvPr>
                <p:cNvSpPr/>
                <p:nvPr/>
              </p:nvSpPr>
              <p:spPr>
                <a:xfrm rot="16200000">
                  <a:off x="6058677" y="2004155"/>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Shape 99">
                  <a:extLst>
                    <a:ext uri="{FF2B5EF4-FFF2-40B4-BE49-F238E27FC236}">
                      <a16:creationId xmlns:a16="http://schemas.microsoft.com/office/drawing/2014/main" id="{410F0F46-F12F-446D-8FF8-0EADFF9235C7}"/>
                    </a:ext>
                  </a:extLst>
                </p:cNvPr>
                <p:cNvSpPr/>
                <p:nvPr/>
              </p:nvSpPr>
              <p:spPr>
                <a:xfrm rot="16200000">
                  <a:off x="4377703" y="1114265"/>
                  <a:ext cx="1959604" cy="989214"/>
                </a:xfrm>
                <a:custGeom>
                  <a:avLst/>
                  <a:gdLst>
                    <a:gd name="connsiteX0" fmla="*/ 0 w 1959604"/>
                    <a:gd name="connsiteY0" fmla="*/ 989214 h 989214"/>
                    <a:gd name="connsiteX1" fmla="*/ 0 w 1959604"/>
                    <a:gd name="connsiteY1" fmla="*/ 989214 h 989214"/>
                    <a:gd name="connsiteX2" fmla="*/ 368968 w 1959604"/>
                    <a:gd name="connsiteY2" fmla="*/ 981193 h 989214"/>
                    <a:gd name="connsiteX3" fmla="*/ 473242 w 1959604"/>
                    <a:gd name="connsiteY3" fmla="*/ 957130 h 989214"/>
                    <a:gd name="connsiteX4" fmla="*/ 529389 w 1959604"/>
                    <a:gd name="connsiteY4" fmla="*/ 949109 h 989214"/>
                    <a:gd name="connsiteX5" fmla="*/ 577516 w 1959604"/>
                    <a:gd name="connsiteY5" fmla="*/ 941088 h 989214"/>
                    <a:gd name="connsiteX6" fmla="*/ 657726 w 1959604"/>
                    <a:gd name="connsiteY6" fmla="*/ 933067 h 989214"/>
                    <a:gd name="connsiteX7" fmla="*/ 1171073 w 1959604"/>
                    <a:gd name="connsiteY7" fmla="*/ 949109 h 989214"/>
                    <a:gd name="connsiteX8" fmla="*/ 1227221 w 1959604"/>
                    <a:gd name="connsiteY8" fmla="*/ 957130 h 989214"/>
                    <a:gd name="connsiteX9" fmla="*/ 1331494 w 1959604"/>
                    <a:gd name="connsiteY9" fmla="*/ 965151 h 989214"/>
                    <a:gd name="connsiteX10" fmla="*/ 1836821 w 1959604"/>
                    <a:gd name="connsiteY10" fmla="*/ 957130 h 989214"/>
                    <a:gd name="connsiteX11" fmla="*/ 1804737 w 1959604"/>
                    <a:gd name="connsiteY11" fmla="*/ 909004 h 989214"/>
                    <a:gd name="connsiteX12" fmla="*/ 1796716 w 1959604"/>
                    <a:gd name="connsiteY12" fmla="*/ 884941 h 989214"/>
                    <a:gd name="connsiteX13" fmla="*/ 1804737 w 1959604"/>
                    <a:gd name="connsiteY13" fmla="*/ 628267 h 989214"/>
                    <a:gd name="connsiteX14" fmla="*/ 1820779 w 1959604"/>
                    <a:gd name="connsiteY14" fmla="*/ 604204 h 989214"/>
                    <a:gd name="connsiteX15" fmla="*/ 1844842 w 1959604"/>
                    <a:gd name="connsiteY15" fmla="*/ 556078 h 989214"/>
                    <a:gd name="connsiteX16" fmla="*/ 1860884 w 1959604"/>
                    <a:gd name="connsiteY16" fmla="*/ 507951 h 989214"/>
                    <a:gd name="connsiteX17" fmla="*/ 1884947 w 1959604"/>
                    <a:gd name="connsiteY17" fmla="*/ 459825 h 989214"/>
                    <a:gd name="connsiteX18" fmla="*/ 1900989 w 1959604"/>
                    <a:gd name="connsiteY18" fmla="*/ 427741 h 989214"/>
                    <a:gd name="connsiteX19" fmla="*/ 1917031 w 1959604"/>
                    <a:gd name="connsiteY19" fmla="*/ 379614 h 989214"/>
                    <a:gd name="connsiteX20" fmla="*/ 1925052 w 1959604"/>
                    <a:gd name="connsiteY20" fmla="*/ 355551 h 989214"/>
                    <a:gd name="connsiteX21" fmla="*/ 1933073 w 1959604"/>
                    <a:gd name="connsiteY21" fmla="*/ 307425 h 989214"/>
                    <a:gd name="connsiteX22" fmla="*/ 1941094 w 1959604"/>
                    <a:gd name="connsiteY22" fmla="*/ 275341 h 989214"/>
                    <a:gd name="connsiteX23" fmla="*/ 1949116 w 1959604"/>
                    <a:gd name="connsiteY23" fmla="*/ 235235 h 989214"/>
                    <a:gd name="connsiteX24" fmla="*/ 1949116 w 1959604"/>
                    <a:gd name="connsiteY24" fmla="*/ 2625 h 989214"/>
                    <a:gd name="connsiteX25" fmla="*/ 1925052 w 1959604"/>
                    <a:gd name="connsiteY25" fmla="*/ 10646 h 989214"/>
                    <a:gd name="connsiteX26" fmla="*/ 1900989 w 1959604"/>
                    <a:gd name="connsiteY26" fmla="*/ 26688 h 989214"/>
                    <a:gd name="connsiteX27" fmla="*/ 1892968 w 1959604"/>
                    <a:gd name="connsiteY27" fmla="*/ 50751 h 989214"/>
                    <a:gd name="connsiteX28" fmla="*/ 1860884 w 1959604"/>
                    <a:gd name="connsiteY28" fmla="*/ 90857 h 989214"/>
                    <a:gd name="connsiteX29" fmla="*/ 1852863 w 1959604"/>
                    <a:gd name="connsiteY29" fmla="*/ 114920 h 989214"/>
                    <a:gd name="connsiteX30" fmla="*/ 1804737 w 1959604"/>
                    <a:gd name="connsiteY30" fmla="*/ 155025 h 989214"/>
                    <a:gd name="connsiteX31" fmla="*/ 1764631 w 1959604"/>
                    <a:gd name="connsiteY31" fmla="*/ 195130 h 989214"/>
                    <a:gd name="connsiteX32" fmla="*/ 1716505 w 1959604"/>
                    <a:gd name="connsiteY32" fmla="*/ 227214 h 989214"/>
                    <a:gd name="connsiteX33" fmla="*/ 1676400 w 1959604"/>
                    <a:gd name="connsiteY33" fmla="*/ 251278 h 989214"/>
                    <a:gd name="connsiteX34" fmla="*/ 1628273 w 1959604"/>
                    <a:gd name="connsiteY34" fmla="*/ 283362 h 989214"/>
                    <a:gd name="connsiteX35" fmla="*/ 1572126 w 1959604"/>
                    <a:gd name="connsiteY35" fmla="*/ 323467 h 989214"/>
                    <a:gd name="connsiteX36" fmla="*/ 1548063 w 1959604"/>
                    <a:gd name="connsiteY36" fmla="*/ 331488 h 989214"/>
                    <a:gd name="connsiteX37" fmla="*/ 1524000 w 1959604"/>
                    <a:gd name="connsiteY37" fmla="*/ 347530 h 989214"/>
                    <a:gd name="connsiteX38" fmla="*/ 1491916 w 1959604"/>
                    <a:gd name="connsiteY38" fmla="*/ 363572 h 989214"/>
                    <a:gd name="connsiteX39" fmla="*/ 1467852 w 1959604"/>
                    <a:gd name="connsiteY39" fmla="*/ 379614 h 989214"/>
                    <a:gd name="connsiteX40" fmla="*/ 1451810 w 1959604"/>
                    <a:gd name="connsiteY40" fmla="*/ 395657 h 989214"/>
                    <a:gd name="connsiteX41" fmla="*/ 1427747 w 1959604"/>
                    <a:gd name="connsiteY41" fmla="*/ 403678 h 989214"/>
                    <a:gd name="connsiteX42" fmla="*/ 1291389 w 1959604"/>
                    <a:gd name="connsiteY42" fmla="*/ 395657 h 989214"/>
                    <a:gd name="connsiteX43" fmla="*/ 1114926 w 1959604"/>
                    <a:gd name="connsiteY43" fmla="*/ 403678 h 989214"/>
                    <a:gd name="connsiteX44" fmla="*/ 1098884 w 1959604"/>
                    <a:gd name="connsiteY44" fmla="*/ 387635 h 989214"/>
                    <a:gd name="connsiteX45" fmla="*/ 1066800 w 1959604"/>
                    <a:gd name="connsiteY45" fmla="*/ 339509 h 989214"/>
                    <a:gd name="connsiteX46" fmla="*/ 1042737 w 1959604"/>
                    <a:gd name="connsiteY46" fmla="*/ 291383 h 989214"/>
                    <a:gd name="connsiteX47" fmla="*/ 1058779 w 1959604"/>
                    <a:gd name="connsiteY47" fmla="*/ 203151 h 989214"/>
                    <a:gd name="connsiteX48" fmla="*/ 1090863 w 1959604"/>
                    <a:gd name="connsiteY48" fmla="*/ 155025 h 989214"/>
                    <a:gd name="connsiteX49" fmla="*/ 1106905 w 1959604"/>
                    <a:gd name="connsiteY49" fmla="*/ 130962 h 989214"/>
                    <a:gd name="connsiteX50" fmla="*/ 1114926 w 1959604"/>
                    <a:gd name="connsiteY50" fmla="*/ 106899 h 989214"/>
                    <a:gd name="connsiteX51" fmla="*/ 1130968 w 1959604"/>
                    <a:gd name="connsiteY51" fmla="*/ 82835 h 989214"/>
                    <a:gd name="connsiteX52" fmla="*/ 1171073 w 1959604"/>
                    <a:gd name="connsiteY52" fmla="*/ 18667 h 989214"/>
                    <a:gd name="connsiteX53" fmla="*/ 1114926 w 1959604"/>
                    <a:gd name="connsiteY53" fmla="*/ 2625 h 989214"/>
                    <a:gd name="connsiteX54" fmla="*/ 1090863 w 1959604"/>
                    <a:gd name="connsiteY54" fmla="*/ 10646 h 989214"/>
                    <a:gd name="connsiteX55" fmla="*/ 1066800 w 1959604"/>
                    <a:gd name="connsiteY55" fmla="*/ 34709 h 989214"/>
                    <a:gd name="connsiteX56" fmla="*/ 1042737 w 1959604"/>
                    <a:gd name="connsiteY56" fmla="*/ 50751 h 989214"/>
                    <a:gd name="connsiteX57" fmla="*/ 986589 w 1959604"/>
                    <a:gd name="connsiteY57" fmla="*/ 114920 h 989214"/>
                    <a:gd name="connsiteX58" fmla="*/ 962526 w 1959604"/>
                    <a:gd name="connsiteY58" fmla="*/ 138983 h 989214"/>
                    <a:gd name="connsiteX59" fmla="*/ 930442 w 1959604"/>
                    <a:gd name="connsiteY59" fmla="*/ 187109 h 989214"/>
                    <a:gd name="connsiteX60" fmla="*/ 882316 w 1959604"/>
                    <a:gd name="connsiteY60" fmla="*/ 251278 h 989214"/>
                    <a:gd name="connsiteX61" fmla="*/ 834189 w 1959604"/>
                    <a:gd name="connsiteY61" fmla="*/ 299404 h 989214"/>
                    <a:gd name="connsiteX62" fmla="*/ 802105 w 1959604"/>
                    <a:gd name="connsiteY62" fmla="*/ 323467 h 989214"/>
                    <a:gd name="connsiteX63" fmla="*/ 753979 w 1959604"/>
                    <a:gd name="connsiteY63" fmla="*/ 371593 h 989214"/>
                    <a:gd name="connsiteX64" fmla="*/ 729916 w 1959604"/>
                    <a:gd name="connsiteY64" fmla="*/ 387635 h 989214"/>
                    <a:gd name="connsiteX65" fmla="*/ 713873 w 1959604"/>
                    <a:gd name="connsiteY65" fmla="*/ 403678 h 989214"/>
                    <a:gd name="connsiteX66" fmla="*/ 665747 w 1959604"/>
                    <a:gd name="connsiteY66" fmla="*/ 435762 h 989214"/>
                    <a:gd name="connsiteX67" fmla="*/ 625642 w 1959604"/>
                    <a:gd name="connsiteY67" fmla="*/ 467846 h 989214"/>
                    <a:gd name="connsiteX68" fmla="*/ 569494 w 1959604"/>
                    <a:gd name="connsiteY68" fmla="*/ 499930 h 989214"/>
                    <a:gd name="connsiteX69" fmla="*/ 521368 w 1959604"/>
                    <a:gd name="connsiteY69" fmla="*/ 532014 h 989214"/>
                    <a:gd name="connsiteX70" fmla="*/ 505326 w 1959604"/>
                    <a:gd name="connsiteY70" fmla="*/ 548057 h 989214"/>
                    <a:gd name="connsiteX71" fmla="*/ 481263 w 1959604"/>
                    <a:gd name="connsiteY71" fmla="*/ 556078 h 989214"/>
                    <a:gd name="connsiteX72" fmla="*/ 409073 w 1959604"/>
                    <a:gd name="connsiteY72" fmla="*/ 564099 h 989214"/>
                    <a:gd name="connsiteX73" fmla="*/ 360947 w 1959604"/>
                    <a:gd name="connsiteY73" fmla="*/ 588162 h 989214"/>
                    <a:gd name="connsiteX74" fmla="*/ 304800 w 1959604"/>
                    <a:gd name="connsiteY74" fmla="*/ 604204 h 989214"/>
                    <a:gd name="connsiteX75" fmla="*/ 296779 w 1959604"/>
                    <a:gd name="connsiteY75" fmla="*/ 628267 h 989214"/>
                    <a:gd name="connsiteX76" fmla="*/ 256673 w 1959604"/>
                    <a:gd name="connsiteY76" fmla="*/ 668372 h 989214"/>
                    <a:gd name="connsiteX77" fmla="*/ 224589 w 1959604"/>
                    <a:gd name="connsiteY77" fmla="*/ 708478 h 989214"/>
                    <a:gd name="connsiteX78" fmla="*/ 216568 w 1959604"/>
                    <a:gd name="connsiteY78" fmla="*/ 732541 h 989214"/>
                    <a:gd name="connsiteX79" fmla="*/ 200526 w 1959604"/>
                    <a:gd name="connsiteY79" fmla="*/ 756604 h 989214"/>
                    <a:gd name="connsiteX80" fmla="*/ 184484 w 1959604"/>
                    <a:gd name="connsiteY80" fmla="*/ 804730 h 989214"/>
                    <a:gd name="connsiteX81" fmla="*/ 168442 w 1959604"/>
                    <a:gd name="connsiteY81" fmla="*/ 828793 h 989214"/>
                    <a:gd name="connsiteX82" fmla="*/ 152400 w 1959604"/>
                    <a:gd name="connsiteY82" fmla="*/ 860878 h 989214"/>
                    <a:gd name="connsiteX83" fmla="*/ 128337 w 1959604"/>
                    <a:gd name="connsiteY83" fmla="*/ 876920 h 989214"/>
                    <a:gd name="connsiteX84" fmla="*/ 112294 w 1959604"/>
                    <a:gd name="connsiteY84" fmla="*/ 900983 h 989214"/>
                    <a:gd name="connsiteX85" fmla="*/ 88231 w 1959604"/>
                    <a:gd name="connsiteY85" fmla="*/ 949109 h 989214"/>
                    <a:gd name="connsiteX86" fmla="*/ 64168 w 1959604"/>
                    <a:gd name="connsiteY86" fmla="*/ 965151 h 989214"/>
                    <a:gd name="connsiteX87" fmla="*/ 0 w 1959604"/>
                    <a:gd name="connsiteY87" fmla="*/ 989214 h 9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59604" h="989214">
                      <a:moveTo>
                        <a:pt x="0" y="989214"/>
                      </a:moveTo>
                      <a:lnTo>
                        <a:pt x="0" y="989214"/>
                      </a:lnTo>
                      <a:lnTo>
                        <a:pt x="368968" y="981193"/>
                      </a:lnTo>
                      <a:cubicBezTo>
                        <a:pt x="384407" y="980588"/>
                        <a:pt x="470702" y="957493"/>
                        <a:pt x="473242" y="957130"/>
                      </a:cubicBezTo>
                      <a:lnTo>
                        <a:pt x="529389" y="949109"/>
                      </a:lnTo>
                      <a:cubicBezTo>
                        <a:pt x="545463" y="946636"/>
                        <a:pt x="561378" y="943105"/>
                        <a:pt x="577516" y="941088"/>
                      </a:cubicBezTo>
                      <a:cubicBezTo>
                        <a:pt x="604179" y="937755"/>
                        <a:pt x="630989" y="935741"/>
                        <a:pt x="657726" y="933067"/>
                      </a:cubicBezTo>
                      <a:lnTo>
                        <a:pt x="1171073" y="949109"/>
                      </a:lnTo>
                      <a:cubicBezTo>
                        <a:pt x="1189944" y="950253"/>
                        <a:pt x="1208409" y="955249"/>
                        <a:pt x="1227221" y="957130"/>
                      </a:cubicBezTo>
                      <a:cubicBezTo>
                        <a:pt x="1261908" y="960599"/>
                        <a:pt x="1296736" y="962477"/>
                        <a:pt x="1331494" y="965151"/>
                      </a:cubicBezTo>
                      <a:cubicBezTo>
                        <a:pt x="1499936" y="962477"/>
                        <a:pt x="1669531" y="976978"/>
                        <a:pt x="1836821" y="957130"/>
                      </a:cubicBezTo>
                      <a:cubicBezTo>
                        <a:pt x="1855967" y="954858"/>
                        <a:pt x="1810834" y="927295"/>
                        <a:pt x="1804737" y="909004"/>
                      </a:cubicBezTo>
                      <a:lnTo>
                        <a:pt x="1796716" y="884941"/>
                      </a:lnTo>
                      <a:cubicBezTo>
                        <a:pt x="1799390" y="799383"/>
                        <a:pt x="1797427" y="713554"/>
                        <a:pt x="1804737" y="628267"/>
                      </a:cubicBezTo>
                      <a:cubicBezTo>
                        <a:pt x="1805560" y="618662"/>
                        <a:pt x="1816468" y="612826"/>
                        <a:pt x="1820779" y="604204"/>
                      </a:cubicBezTo>
                      <a:cubicBezTo>
                        <a:pt x="1853987" y="537787"/>
                        <a:pt x="1798868" y="625039"/>
                        <a:pt x="1844842" y="556078"/>
                      </a:cubicBezTo>
                      <a:cubicBezTo>
                        <a:pt x="1850189" y="540036"/>
                        <a:pt x="1851504" y="522021"/>
                        <a:pt x="1860884" y="507951"/>
                      </a:cubicBezTo>
                      <a:cubicBezTo>
                        <a:pt x="1891713" y="461708"/>
                        <a:pt x="1865022" y="506317"/>
                        <a:pt x="1884947" y="459825"/>
                      </a:cubicBezTo>
                      <a:cubicBezTo>
                        <a:pt x="1889657" y="448835"/>
                        <a:pt x="1896548" y="438843"/>
                        <a:pt x="1900989" y="427741"/>
                      </a:cubicBezTo>
                      <a:cubicBezTo>
                        <a:pt x="1907269" y="412040"/>
                        <a:pt x="1911684" y="395656"/>
                        <a:pt x="1917031" y="379614"/>
                      </a:cubicBezTo>
                      <a:cubicBezTo>
                        <a:pt x="1919705" y="371593"/>
                        <a:pt x="1923662" y="363891"/>
                        <a:pt x="1925052" y="355551"/>
                      </a:cubicBezTo>
                      <a:cubicBezTo>
                        <a:pt x="1927726" y="339509"/>
                        <a:pt x="1929884" y="323372"/>
                        <a:pt x="1933073" y="307425"/>
                      </a:cubicBezTo>
                      <a:cubicBezTo>
                        <a:pt x="1935235" y="296615"/>
                        <a:pt x="1938702" y="286102"/>
                        <a:pt x="1941094" y="275341"/>
                      </a:cubicBezTo>
                      <a:cubicBezTo>
                        <a:pt x="1944052" y="262032"/>
                        <a:pt x="1946442" y="248604"/>
                        <a:pt x="1949116" y="235235"/>
                      </a:cubicBezTo>
                      <a:cubicBezTo>
                        <a:pt x="1957216" y="154235"/>
                        <a:pt x="1967983" y="87523"/>
                        <a:pt x="1949116" y="2625"/>
                      </a:cubicBezTo>
                      <a:cubicBezTo>
                        <a:pt x="1947282" y="-5629"/>
                        <a:pt x="1933073" y="7972"/>
                        <a:pt x="1925052" y="10646"/>
                      </a:cubicBezTo>
                      <a:cubicBezTo>
                        <a:pt x="1917031" y="15993"/>
                        <a:pt x="1907011" y="19160"/>
                        <a:pt x="1900989" y="26688"/>
                      </a:cubicBezTo>
                      <a:cubicBezTo>
                        <a:pt x="1895707" y="33290"/>
                        <a:pt x="1896749" y="43189"/>
                        <a:pt x="1892968" y="50751"/>
                      </a:cubicBezTo>
                      <a:cubicBezTo>
                        <a:pt x="1882850" y="70987"/>
                        <a:pt x="1875804" y="75936"/>
                        <a:pt x="1860884" y="90857"/>
                      </a:cubicBezTo>
                      <a:cubicBezTo>
                        <a:pt x="1858210" y="98878"/>
                        <a:pt x="1857553" y="107885"/>
                        <a:pt x="1852863" y="114920"/>
                      </a:cubicBezTo>
                      <a:cubicBezTo>
                        <a:pt x="1833547" y="143893"/>
                        <a:pt x="1828411" y="134311"/>
                        <a:pt x="1804737" y="155025"/>
                      </a:cubicBezTo>
                      <a:cubicBezTo>
                        <a:pt x="1790509" y="167475"/>
                        <a:pt x="1780362" y="184643"/>
                        <a:pt x="1764631" y="195130"/>
                      </a:cubicBezTo>
                      <a:cubicBezTo>
                        <a:pt x="1748589" y="205825"/>
                        <a:pt x="1730138" y="213580"/>
                        <a:pt x="1716505" y="227214"/>
                      </a:cubicBezTo>
                      <a:cubicBezTo>
                        <a:pt x="1694485" y="249236"/>
                        <a:pt x="1707637" y="240866"/>
                        <a:pt x="1676400" y="251278"/>
                      </a:cubicBezTo>
                      <a:cubicBezTo>
                        <a:pt x="1620402" y="307276"/>
                        <a:pt x="1682446" y="252407"/>
                        <a:pt x="1628273" y="283362"/>
                      </a:cubicBezTo>
                      <a:cubicBezTo>
                        <a:pt x="1602837" y="297897"/>
                        <a:pt x="1596957" y="311051"/>
                        <a:pt x="1572126" y="323467"/>
                      </a:cubicBezTo>
                      <a:cubicBezTo>
                        <a:pt x="1564564" y="327248"/>
                        <a:pt x="1555625" y="327707"/>
                        <a:pt x="1548063" y="331488"/>
                      </a:cubicBezTo>
                      <a:cubicBezTo>
                        <a:pt x="1539441" y="335799"/>
                        <a:pt x="1532370" y="342747"/>
                        <a:pt x="1524000" y="347530"/>
                      </a:cubicBezTo>
                      <a:cubicBezTo>
                        <a:pt x="1513618" y="353462"/>
                        <a:pt x="1502298" y="357640"/>
                        <a:pt x="1491916" y="363572"/>
                      </a:cubicBezTo>
                      <a:cubicBezTo>
                        <a:pt x="1483546" y="368355"/>
                        <a:pt x="1475380" y="373592"/>
                        <a:pt x="1467852" y="379614"/>
                      </a:cubicBezTo>
                      <a:cubicBezTo>
                        <a:pt x="1461947" y="384338"/>
                        <a:pt x="1458295" y="391766"/>
                        <a:pt x="1451810" y="395657"/>
                      </a:cubicBezTo>
                      <a:cubicBezTo>
                        <a:pt x="1444560" y="400007"/>
                        <a:pt x="1435768" y="401004"/>
                        <a:pt x="1427747" y="403678"/>
                      </a:cubicBezTo>
                      <a:cubicBezTo>
                        <a:pt x="1382294" y="401004"/>
                        <a:pt x="1336920" y="395657"/>
                        <a:pt x="1291389" y="395657"/>
                      </a:cubicBezTo>
                      <a:cubicBezTo>
                        <a:pt x="1232507" y="395657"/>
                        <a:pt x="1173757" y="406130"/>
                        <a:pt x="1114926" y="403678"/>
                      </a:cubicBezTo>
                      <a:cubicBezTo>
                        <a:pt x="1107370" y="403363"/>
                        <a:pt x="1103421" y="393685"/>
                        <a:pt x="1098884" y="387635"/>
                      </a:cubicBezTo>
                      <a:cubicBezTo>
                        <a:pt x="1087316" y="372211"/>
                        <a:pt x="1072897" y="357800"/>
                        <a:pt x="1066800" y="339509"/>
                      </a:cubicBezTo>
                      <a:cubicBezTo>
                        <a:pt x="1055731" y="306301"/>
                        <a:pt x="1063469" y="322481"/>
                        <a:pt x="1042737" y="291383"/>
                      </a:cubicBezTo>
                      <a:cubicBezTo>
                        <a:pt x="1044485" y="277399"/>
                        <a:pt x="1046813" y="224690"/>
                        <a:pt x="1058779" y="203151"/>
                      </a:cubicBezTo>
                      <a:cubicBezTo>
                        <a:pt x="1068142" y="186297"/>
                        <a:pt x="1080168" y="171067"/>
                        <a:pt x="1090863" y="155025"/>
                      </a:cubicBezTo>
                      <a:cubicBezTo>
                        <a:pt x="1096210" y="147004"/>
                        <a:pt x="1103857" y="140107"/>
                        <a:pt x="1106905" y="130962"/>
                      </a:cubicBezTo>
                      <a:cubicBezTo>
                        <a:pt x="1109579" y="122941"/>
                        <a:pt x="1111145" y="114461"/>
                        <a:pt x="1114926" y="106899"/>
                      </a:cubicBezTo>
                      <a:cubicBezTo>
                        <a:pt x="1119237" y="98276"/>
                        <a:pt x="1127053" y="91644"/>
                        <a:pt x="1130968" y="82835"/>
                      </a:cubicBezTo>
                      <a:cubicBezTo>
                        <a:pt x="1159101" y="19535"/>
                        <a:pt x="1127785" y="47525"/>
                        <a:pt x="1171073" y="18667"/>
                      </a:cubicBezTo>
                      <a:cubicBezTo>
                        <a:pt x="1159726" y="14885"/>
                        <a:pt x="1124998" y="2625"/>
                        <a:pt x="1114926" y="2625"/>
                      </a:cubicBezTo>
                      <a:cubicBezTo>
                        <a:pt x="1106471" y="2625"/>
                        <a:pt x="1098884" y="7972"/>
                        <a:pt x="1090863" y="10646"/>
                      </a:cubicBezTo>
                      <a:cubicBezTo>
                        <a:pt x="1082842" y="18667"/>
                        <a:pt x="1075514" y="27447"/>
                        <a:pt x="1066800" y="34709"/>
                      </a:cubicBezTo>
                      <a:cubicBezTo>
                        <a:pt x="1059394" y="40880"/>
                        <a:pt x="1049992" y="44403"/>
                        <a:pt x="1042737" y="50751"/>
                      </a:cubicBezTo>
                      <a:cubicBezTo>
                        <a:pt x="965834" y="118041"/>
                        <a:pt x="1028405" y="64741"/>
                        <a:pt x="986589" y="114920"/>
                      </a:cubicBezTo>
                      <a:cubicBezTo>
                        <a:pt x="979327" y="123634"/>
                        <a:pt x="970547" y="130962"/>
                        <a:pt x="962526" y="138983"/>
                      </a:cubicBezTo>
                      <a:cubicBezTo>
                        <a:pt x="948119" y="182205"/>
                        <a:pt x="964239" y="145801"/>
                        <a:pt x="930442" y="187109"/>
                      </a:cubicBezTo>
                      <a:cubicBezTo>
                        <a:pt x="913511" y="207802"/>
                        <a:pt x="901222" y="232372"/>
                        <a:pt x="882316" y="251278"/>
                      </a:cubicBezTo>
                      <a:cubicBezTo>
                        <a:pt x="866274" y="267320"/>
                        <a:pt x="852339" y="285792"/>
                        <a:pt x="834189" y="299404"/>
                      </a:cubicBezTo>
                      <a:cubicBezTo>
                        <a:pt x="823494" y="307425"/>
                        <a:pt x="812042" y="314524"/>
                        <a:pt x="802105" y="323467"/>
                      </a:cubicBezTo>
                      <a:cubicBezTo>
                        <a:pt x="785242" y="338644"/>
                        <a:pt x="772856" y="359009"/>
                        <a:pt x="753979" y="371593"/>
                      </a:cubicBezTo>
                      <a:cubicBezTo>
                        <a:pt x="745958" y="376940"/>
                        <a:pt x="737444" y="381613"/>
                        <a:pt x="729916" y="387635"/>
                      </a:cubicBezTo>
                      <a:cubicBezTo>
                        <a:pt x="724011" y="392359"/>
                        <a:pt x="719923" y="399140"/>
                        <a:pt x="713873" y="403678"/>
                      </a:cubicBezTo>
                      <a:cubicBezTo>
                        <a:pt x="698449" y="415246"/>
                        <a:pt x="665747" y="435762"/>
                        <a:pt x="665747" y="435762"/>
                      </a:cubicBezTo>
                      <a:cubicBezTo>
                        <a:pt x="635307" y="481423"/>
                        <a:pt x="667365" y="444004"/>
                        <a:pt x="625642" y="467846"/>
                      </a:cubicBezTo>
                      <a:cubicBezTo>
                        <a:pt x="557659" y="506693"/>
                        <a:pt x="624667" y="481540"/>
                        <a:pt x="569494" y="499930"/>
                      </a:cubicBezTo>
                      <a:cubicBezTo>
                        <a:pt x="553452" y="510625"/>
                        <a:pt x="535001" y="518380"/>
                        <a:pt x="521368" y="532014"/>
                      </a:cubicBezTo>
                      <a:cubicBezTo>
                        <a:pt x="516021" y="537362"/>
                        <a:pt x="511811" y="544166"/>
                        <a:pt x="505326" y="548057"/>
                      </a:cubicBezTo>
                      <a:cubicBezTo>
                        <a:pt x="498076" y="552407"/>
                        <a:pt x="489603" y="554688"/>
                        <a:pt x="481263" y="556078"/>
                      </a:cubicBezTo>
                      <a:cubicBezTo>
                        <a:pt x="457381" y="560058"/>
                        <a:pt x="433136" y="561425"/>
                        <a:pt x="409073" y="564099"/>
                      </a:cubicBezTo>
                      <a:cubicBezTo>
                        <a:pt x="348590" y="584260"/>
                        <a:pt x="423143" y="557064"/>
                        <a:pt x="360947" y="588162"/>
                      </a:cubicBezTo>
                      <a:cubicBezTo>
                        <a:pt x="349440" y="593916"/>
                        <a:pt x="315080" y="601634"/>
                        <a:pt x="304800" y="604204"/>
                      </a:cubicBezTo>
                      <a:cubicBezTo>
                        <a:pt x="302126" y="612225"/>
                        <a:pt x="301852" y="621503"/>
                        <a:pt x="296779" y="628267"/>
                      </a:cubicBezTo>
                      <a:cubicBezTo>
                        <a:pt x="285435" y="643392"/>
                        <a:pt x="256673" y="668372"/>
                        <a:pt x="256673" y="668372"/>
                      </a:cubicBezTo>
                      <a:cubicBezTo>
                        <a:pt x="236512" y="728855"/>
                        <a:pt x="266053" y="656647"/>
                        <a:pt x="224589" y="708478"/>
                      </a:cubicBezTo>
                      <a:cubicBezTo>
                        <a:pt x="219307" y="715080"/>
                        <a:pt x="220349" y="724979"/>
                        <a:pt x="216568" y="732541"/>
                      </a:cubicBezTo>
                      <a:cubicBezTo>
                        <a:pt x="212257" y="741163"/>
                        <a:pt x="204441" y="747795"/>
                        <a:pt x="200526" y="756604"/>
                      </a:cubicBezTo>
                      <a:cubicBezTo>
                        <a:pt x="193658" y="772056"/>
                        <a:pt x="193864" y="790660"/>
                        <a:pt x="184484" y="804730"/>
                      </a:cubicBezTo>
                      <a:cubicBezTo>
                        <a:pt x="179137" y="812751"/>
                        <a:pt x="173225" y="820423"/>
                        <a:pt x="168442" y="828793"/>
                      </a:cubicBezTo>
                      <a:cubicBezTo>
                        <a:pt x="162510" y="839175"/>
                        <a:pt x="160055" y="851692"/>
                        <a:pt x="152400" y="860878"/>
                      </a:cubicBezTo>
                      <a:cubicBezTo>
                        <a:pt x="146229" y="868284"/>
                        <a:pt x="136358" y="871573"/>
                        <a:pt x="128337" y="876920"/>
                      </a:cubicBezTo>
                      <a:cubicBezTo>
                        <a:pt x="122989" y="884941"/>
                        <a:pt x="116605" y="892361"/>
                        <a:pt x="112294" y="900983"/>
                      </a:cubicBezTo>
                      <a:cubicBezTo>
                        <a:pt x="99246" y="927079"/>
                        <a:pt x="111219" y="926121"/>
                        <a:pt x="88231" y="949109"/>
                      </a:cubicBezTo>
                      <a:cubicBezTo>
                        <a:pt x="81414" y="955926"/>
                        <a:pt x="72189" y="959804"/>
                        <a:pt x="64168" y="965151"/>
                      </a:cubicBezTo>
                      <a:cubicBezTo>
                        <a:pt x="46029" y="992360"/>
                        <a:pt x="54943" y="982397"/>
                        <a:pt x="0" y="98921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Shape 100">
                  <a:extLst>
                    <a:ext uri="{FF2B5EF4-FFF2-40B4-BE49-F238E27FC236}">
                      <a16:creationId xmlns:a16="http://schemas.microsoft.com/office/drawing/2014/main" id="{A4130444-D448-4EDD-BB7D-E44E9017A4B2}"/>
                    </a:ext>
                  </a:extLst>
                </p:cNvPr>
                <p:cNvSpPr/>
                <p:nvPr/>
              </p:nvSpPr>
              <p:spPr>
                <a:xfrm rot="16200000">
                  <a:off x="4620269" y="1298473"/>
                  <a:ext cx="1718797" cy="713790"/>
                </a:xfrm>
                <a:custGeom>
                  <a:avLst/>
                  <a:gdLst>
                    <a:gd name="connsiteX0" fmla="*/ 0 w 1959604"/>
                    <a:gd name="connsiteY0" fmla="*/ 989214 h 989214"/>
                    <a:gd name="connsiteX1" fmla="*/ 0 w 1959604"/>
                    <a:gd name="connsiteY1" fmla="*/ 989214 h 989214"/>
                    <a:gd name="connsiteX2" fmla="*/ 368968 w 1959604"/>
                    <a:gd name="connsiteY2" fmla="*/ 981193 h 989214"/>
                    <a:gd name="connsiteX3" fmla="*/ 473242 w 1959604"/>
                    <a:gd name="connsiteY3" fmla="*/ 957130 h 989214"/>
                    <a:gd name="connsiteX4" fmla="*/ 529389 w 1959604"/>
                    <a:gd name="connsiteY4" fmla="*/ 949109 h 989214"/>
                    <a:gd name="connsiteX5" fmla="*/ 577516 w 1959604"/>
                    <a:gd name="connsiteY5" fmla="*/ 941088 h 989214"/>
                    <a:gd name="connsiteX6" fmla="*/ 657726 w 1959604"/>
                    <a:gd name="connsiteY6" fmla="*/ 933067 h 989214"/>
                    <a:gd name="connsiteX7" fmla="*/ 1171073 w 1959604"/>
                    <a:gd name="connsiteY7" fmla="*/ 949109 h 989214"/>
                    <a:gd name="connsiteX8" fmla="*/ 1227221 w 1959604"/>
                    <a:gd name="connsiteY8" fmla="*/ 957130 h 989214"/>
                    <a:gd name="connsiteX9" fmla="*/ 1331494 w 1959604"/>
                    <a:gd name="connsiteY9" fmla="*/ 965151 h 989214"/>
                    <a:gd name="connsiteX10" fmla="*/ 1836821 w 1959604"/>
                    <a:gd name="connsiteY10" fmla="*/ 957130 h 989214"/>
                    <a:gd name="connsiteX11" fmla="*/ 1804737 w 1959604"/>
                    <a:gd name="connsiteY11" fmla="*/ 909004 h 989214"/>
                    <a:gd name="connsiteX12" fmla="*/ 1796716 w 1959604"/>
                    <a:gd name="connsiteY12" fmla="*/ 884941 h 989214"/>
                    <a:gd name="connsiteX13" fmla="*/ 1804737 w 1959604"/>
                    <a:gd name="connsiteY13" fmla="*/ 628267 h 989214"/>
                    <a:gd name="connsiteX14" fmla="*/ 1820779 w 1959604"/>
                    <a:gd name="connsiteY14" fmla="*/ 604204 h 989214"/>
                    <a:gd name="connsiteX15" fmla="*/ 1844842 w 1959604"/>
                    <a:gd name="connsiteY15" fmla="*/ 556078 h 989214"/>
                    <a:gd name="connsiteX16" fmla="*/ 1860884 w 1959604"/>
                    <a:gd name="connsiteY16" fmla="*/ 507951 h 989214"/>
                    <a:gd name="connsiteX17" fmla="*/ 1884947 w 1959604"/>
                    <a:gd name="connsiteY17" fmla="*/ 459825 h 989214"/>
                    <a:gd name="connsiteX18" fmla="*/ 1900989 w 1959604"/>
                    <a:gd name="connsiteY18" fmla="*/ 427741 h 989214"/>
                    <a:gd name="connsiteX19" fmla="*/ 1917031 w 1959604"/>
                    <a:gd name="connsiteY19" fmla="*/ 379614 h 989214"/>
                    <a:gd name="connsiteX20" fmla="*/ 1925052 w 1959604"/>
                    <a:gd name="connsiteY20" fmla="*/ 355551 h 989214"/>
                    <a:gd name="connsiteX21" fmla="*/ 1933073 w 1959604"/>
                    <a:gd name="connsiteY21" fmla="*/ 307425 h 989214"/>
                    <a:gd name="connsiteX22" fmla="*/ 1941094 w 1959604"/>
                    <a:gd name="connsiteY22" fmla="*/ 275341 h 989214"/>
                    <a:gd name="connsiteX23" fmla="*/ 1949116 w 1959604"/>
                    <a:gd name="connsiteY23" fmla="*/ 235235 h 989214"/>
                    <a:gd name="connsiteX24" fmla="*/ 1949116 w 1959604"/>
                    <a:gd name="connsiteY24" fmla="*/ 2625 h 989214"/>
                    <a:gd name="connsiteX25" fmla="*/ 1925052 w 1959604"/>
                    <a:gd name="connsiteY25" fmla="*/ 10646 h 989214"/>
                    <a:gd name="connsiteX26" fmla="*/ 1900989 w 1959604"/>
                    <a:gd name="connsiteY26" fmla="*/ 26688 h 989214"/>
                    <a:gd name="connsiteX27" fmla="*/ 1892968 w 1959604"/>
                    <a:gd name="connsiteY27" fmla="*/ 50751 h 989214"/>
                    <a:gd name="connsiteX28" fmla="*/ 1860884 w 1959604"/>
                    <a:gd name="connsiteY28" fmla="*/ 90857 h 989214"/>
                    <a:gd name="connsiteX29" fmla="*/ 1852863 w 1959604"/>
                    <a:gd name="connsiteY29" fmla="*/ 114920 h 989214"/>
                    <a:gd name="connsiteX30" fmla="*/ 1804737 w 1959604"/>
                    <a:gd name="connsiteY30" fmla="*/ 155025 h 989214"/>
                    <a:gd name="connsiteX31" fmla="*/ 1764631 w 1959604"/>
                    <a:gd name="connsiteY31" fmla="*/ 195130 h 989214"/>
                    <a:gd name="connsiteX32" fmla="*/ 1716505 w 1959604"/>
                    <a:gd name="connsiteY32" fmla="*/ 227214 h 989214"/>
                    <a:gd name="connsiteX33" fmla="*/ 1676400 w 1959604"/>
                    <a:gd name="connsiteY33" fmla="*/ 251278 h 989214"/>
                    <a:gd name="connsiteX34" fmla="*/ 1628273 w 1959604"/>
                    <a:gd name="connsiteY34" fmla="*/ 283362 h 989214"/>
                    <a:gd name="connsiteX35" fmla="*/ 1572126 w 1959604"/>
                    <a:gd name="connsiteY35" fmla="*/ 323467 h 989214"/>
                    <a:gd name="connsiteX36" fmla="*/ 1548063 w 1959604"/>
                    <a:gd name="connsiteY36" fmla="*/ 331488 h 989214"/>
                    <a:gd name="connsiteX37" fmla="*/ 1524000 w 1959604"/>
                    <a:gd name="connsiteY37" fmla="*/ 347530 h 989214"/>
                    <a:gd name="connsiteX38" fmla="*/ 1491916 w 1959604"/>
                    <a:gd name="connsiteY38" fmla="*/ 363572 h 989214"/>
                    <a:gd name="connsiteX39" fmla="*/ 1467852 w 1959604"/>
                    <a:gd name="connsiteY39" fmla="*/ 379614 h 989214"/>
                    <a:gd name="connsiteX40" fmla="*/ 1451810 w 1959604"/>
                    <a:gd name="connsiteY40" fmla="*/ 395657 h 989214"/>
                    <a:gd name="connsiteX41" fmla="*/ 1427747 w 1959604"/>
                    <a:gd name="connsiteY41" fmla="*/ 403678 h 989214"/>
                    <a:gd name="connsiteX42" fmla="*/ 1291389 w 1959604"/>
                    <a:gd name="connsiteY42" fmla="*/ 395657 h 989214"/>
                    <a:gd name="connsiteX43" fmla="*/ 1114926 w 1959604"/>
                    <a:gd name="connsiteY43" fmla="*/ 403678 h 989214"/>
                    <a:gd name="connsiteX44" fmla="*/ 1098884 w 1959604"/>
                    <a:gd name="connsiteY44" fmla="*/ 387635 h 989214"/>
                    <a:gd name="connsiteX45" fmla="*/ 1066800 w 1959604"/>
                    <a:gd name="connsiteY45" fmla="*/ 339509 h 989214"/>
                    <a:gd name="connsiteX46" fmla="*/ 1042737 w 1959604"/>
                    <a:gd name="connsiteY46" fmla="*/ 291383 h 989214"/>
                    <a:gd name="connsiteX47" fmla="*/ 1058779 w 1959604"/>
                    <a:gd name="connsiteY47" fmla="*/ 203151 h 989214"/>
                    <a:gd name="connsiteX48" fmla="*/ 1090863 w 1959604"/>
                    <a:gd name="connsiteY48" fmla="*/ 155025 h 989214"/>
                    <a:gd name="connsiteX49" fmla="*/ 1106905 w 1959604"/>
                    <a:gd name="connsiteY49" fmla="*/ 130962 h 989214"/>
                    <a:gd name="connsiteX50" fmla="*/ 1114926 w 1959604"/>
                    <a:gd name="connsiteY50" fmla="*/ 106899 h 989214"/>
                    <a:gd name="connsiteX51" fmla="*/ 1130968 w 1959604"/>
                    <a:gd name="connsiteY51" fmla="*/ 82835 h 989214"/>
                    <a:gd name="connsiteX52" fmla="*/ 1171073 w 1959604"/>
                    <a:gd name="connsiteY52" fmla="*/ 18667 h 989214"/>
                    <a:gd name="connsiteX53" fmla="*/ 1114926 w 1959604"/>
                    <a:gd name="connsiteY53" fmla="*/ 2625 h 989214"/>
                    <a:gd name="connsiteX54" fmla="*/ 1090863 w 1959604"/>
                    <a:gd name="connsiteY54" fmla="*/ 10646 h 989214"/>
                    <a:gd name="connsiteX55" fmla="*/ 1066800 w 1959604"/>
                    <a:gd name="connsiteY55" fmla="*/ 34709 h 989214"/>
                    <a:gd name="connsiteX56" fmla="*/ 1042737 w 1959604"/>
                    <a:gd name="connsiteY56" fmla="*/ 50751 h 989214"/>
                    <a:gd name="connsiteX57" fmla="*/ 986589 w 1959604"/>
                    <a:gd name="connsiteY57" fmla="*/ 114920 h 989214"/>
                    <a:gd name="connsiteX58" fmla="*/ 962526 w 1959604"/>
                    <a:gd name="connsiteY58" fmla="*/ 138983 h 989214"/>
                    <a:gd name="connsiteX59" fmla="*/ 930442 w 1959604"/>
                    <a:gd name="connsiteY59" fmla="*/ 187109 h 989214"/>
                    <a:gd name="connsiteX60" fmla="*/ 882316 w 1959604"/>
                    <a:gd name="connsiteY60" fmla="*/ 251278 h 989214"/>
                    <a:gd name="connsiteX61" fmla="*/ 834189 w 1959604"/>
                    <a:gd name="connsiteY61" fmla="*/ 299404 h 989214"/>
                    <a:gd name="connsiteX62" fmla="*/ 802105 w 1959604"/>
                    <a:gd name="connsiteY62" fmla="*/ 323467 h 989214"/>
                    <a:gd name="connsiteX63" fmla="*/ 753979 w 1959604"/>
                    <a:gd name="connsiteY63" fmla="*/ 371593 h 989214"/>
                    <a:gd name="connsiteX64" fmla="*/ 729916 w 1959604"/>
                    <a:gd name="connsiteY64" fmla="*/ 387635 h 989214"/>
                    <a:gd name="connsiteX65" fmla="*/ 713873 w 1959604"/>
                    <a:gd name="connsiteY65" fmla="*/ 403678 h 989214"/>
                    <a:gd name="connsiteX66" fmla="*/ 665747 w 1959604"/>
                    <a:gd name="connsiteY66" fmla="*/ 435762 h 989214"/>
                    <a:gd name="connsiteX67" fmla="*/ 625642 w 1959604"/>
                    <a:gd name="connsiteY67" fmla="*/ 467846 h 989214"/>
                    <a:gd name="connsiteX68" fmla="*/ 569494 w 1959604"/>
                    <a:gd name="connsiteY68" fmla="*/ 499930 h 989214"/>
                    <a:gd name="connsiteX69" fmla="*/ 521368 w 1959604"/>
                    <a:gd name="connsiteY69" fmla="*/ 532014 h 989214"/>
                    <a:gd name="connsiteX70" fmla="*/ 505326 w 1959604"/>
                    <a:gd name="connsiteY70" fmla="*/ 548057 h 989214"/>
                    <a:gd name="connsiteX71" fmla="*/ 481263 w 1959604"/>
                    <a:gd name="connsiteY71" fmla="*/ 556078 h 989214"/>
                    <a:gd name="connsiteX72" fmla="*/ 409073 w 1959604"/>
                    <a:gd name="connsiteY72" fmla="*/ 564099 h 989214"/>
                    <a:gd name="connsiteX73" fmla="*/ 360947 w 1959604"/>
                    <a:gd name="connsiteY73" fmla="*/ 588162 h 989214"/>
                    <a:gd name="connsiteX74" fmla="*/ 304800 w 1959604"/>
                    <a:gd name="connsiteY74" fmla="*/ 604204 h 989214"/>
                    <a:gd name="connsiteX75" fmla="*/ 296779 w 1959604"/>
                    <a:gd name="connsiteY75" fmla="*/ 628267 h 989214"/>
                    <a:gd name="connsiteX76" fmla="*/ 256673 w 1959604"/>
                    <a:gd name="connsiteY76" fmla="*/ 668372 h 989214"/>
                    <a:gd name="connsiteX77" fmla="*/ 224589 w 1959604"/>
                    <a:gd name="connsiteY77" fmla="*/ 708478 h 989214"/>
                    <a:gd name="connsiteX78" fmla="*/ 216568 w 1959604"/>
                    <a:gd name="connsiteY78" fmla="*/ 732541 h 989214"/>
                    <a:gd name="connsiteX79" fmla="*/ 200526 w 1959604"/>
                    <a:gd name="connsiteY79" fmla="*/ 756604 h 989214"/>
                    <a:gd name="connsiteX80" fmla="*/ 184484 w 1959604"/>
                    <a:gd name="connsiteY80" fmla="*/ 804730 h 989214"/>
                    <a:gd name="connsiteX81" fmla="*/ 168442 w 1959604"/>
                    <a:gd name="connsiteY81" fmla="*/ 828793 h 989214"/>
                    <a:gd name="connsiteX82" fmla="*/ 152400 w 1959604"/>
                    <a:gd name="connsiteY82" fmla="*/ 860878 h 989214"/>
                    <a:gd name="connsiteX83" fmla="*/ 128337 w 1959604"/>
                    <a:gd name="connsiteY83" fmla="*/ 876920 h 989214"/>
                    <a:gd name="connsiteX84" fmla="*/ 112294 w 1959604"/>
                    <a:gd name="connsiteY84" fmla="*/ 900983 h 989214"/>
                    <a:gd name="connsiteX85" fmla="*/ 88231 w 1959604"/>
                    <a:gd name="connsiteY85" fmla="*/ 949109 h 989214"/>
                    <a:gd name="connsiteX86" fmla="*/ 64168 w 1959604"/>
                    <a:gd name="connsiteY86" fmla="*/ 965151 h 989214"/>
                    <a:gd name="connsiteX87" fmla="*/ 0 w 1959604"/>
                    <a:gd name="connsiteY87" fmla="*/ 989214 h 9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59604" h="989214">
                      <a:moveTo>
                        <a:pt x="0" y="989214"/>
                      </a:moveTo>
                      <a:lnTo>
                        <a:pt x="0" y="989214"/>
                      </a:lnTo>
                      <a:lnTo>
                        <a:pt x="368968" y="981193"/>
                      </a:lnTo>
                      <a:cubicBezTo>
                        <a:pt x="384407" y="980588"/>
                        <a:pt x="470702" y="957493"/>
                        <a:pt x="473242" y="957130"/>
                      </a:cubicBezTo>
                      <a:lnTo>
                        <a:pt x="529389" y="949109"/>
                      </a:lnTo>
                      <a:cubicBezTo>
                        <a:pt x="545463" y="946636"/>
                        <a:pt x="561378" y="943105"/>
                        <a:pt x="577516" y="941088"/>
                      </a:cubicBezTo>
                      <a:cubicBezTo>
                        <a:pt x="604179" y="937755"/>
                        <a:pt x="630989" y="935741"/>
                        <a:pt x="657726" y="933067"/>
                      </a:cubicBezTo>
                      <a:lnTo>
                        <a:pt x="1171073" y="949109"/>
                      </a:lnTo>
                      <a:cubicBezTo>
                        <a:pt x="1189944" y="950253"/>
                        <a:pt x="1208409" y="955249"/>
                        <a:pt x="1227221" y="957130"/>
                      </a:cubicBezTo>
                      <a:cubicBezTo>
                        <a:pt x="1261908" y="960599"/>
                        <a:pt x="1296736" y="962477"/>
                        <a:pt x="1331494" y="965151"/>
                      </a:cubicBezTo>
                      <a:cubicBezTo>
                        <a:pt x="1499936" y="962477"/>
                        <a:pt x="1669531" y="976978"/>
                        <a:pt x="1836821" y="957130"/>
                      </a:cubicBezTo>
                      <a:cubicBezTo>
                        <a:pt x="1855967" y="954858"/>
                        <a:pt x="1810834" y="927295"/>
                        <a:pt x="1804737" y="909004"/>
                      </a:cubicBezTo>
                      <a:lnTo>
                        <a:pt x="1796716" y="884941"/>
                      </a:lnTo>
                      <a:cubicBezTo>
                        <a:pt x="1799390" y="799383"/>
                        <a:pt x="1797427" y="713554"/>
                        <a:pt x="1804737" y="628267"/>
                      </a:cubicBezTo>
                      <a:cubicBezTo>
                        <a:pt x="1805560" y="618662"/>
                        <a:pt x="1816468" y="612826"/>
                        <a:pt x="1820779" y="604204"/>
                      </a:cubicBezTo>
                      <a:cubicBezTo>
                        <a:pt x="1853987" y="537787"/>
                        <a:pt x="1798868" y="625039"/>
                        <a:pt x="1844842" y="556078"/>
                      </a:cubicBezTo>
                      <a:cubicBezTo>
                        <a:pt x="1850189" y="540036"/>
                        <a:pt x="1851504" y="522021"/>
                        <a:pt x="1860884" y="507951"/>
                      </a:cubicBezTo>
                      <a:cubicBezTo>
                        <a:pt x="1891713" y="461708"/>
                        <a:pt x="1865022" y="506317"/>
                        <a:pt x="1884947" y="459825"/>
                      </a:cubicBezTo>
                      <a:cubicBezTo>
                        <a:pt x="1889657" y="448835"/>
                        <a:pt x="1896548" y="438843"/>
                        <a:pt x="1900989" y="427741"/>
                      </a:cubicBezTo>
                      <a:cubicBezTo>
                        <a:pt x="1907269" y="412040"/>
                        <a:pt x="1911684" y="395656"/>
                        <a:pt x="1917031" y="379614"/>
                      </a:cubicBezTo>
                      <a:cubicBezTo>
                        <a:pt x="1919705" y="371593"/>
                        <a:pt x="1923662" y="363891"/>
                        <a:pt x="1925052" y="355551"/>
                      </a:cubicBezTo>
                      <a:cubicBezTo>
                        <a:pt x="1927726" y="339509"/>
                        <a:pt x="1929884" y="323372"/>
                        <a:pt x="1933073" y="307425"/>
                      </a:cubicBezTo>
                      <a:cubicBezTo>
                        <a:pt x="1935235" y="296615"/>
                        <a:pt x="1938702" y="286102"/>
                        <a:pt x="1941094" y="275341"/>
                      </a:cubicBezTo>
                      <a:cubicBezTo>
                        <a:pt x="1944052" y="262032"/>
                        <a:pt x="1946442" y="248604"/>
                        <a:pt x="1949116" y="235235"/>
                      </a:cubicBezTo>
                      <a:cubicBezTo>
                        <a:pt x="1957216" y="154235"/>
                        <a:pt x="1967983" y="87523"/>
                        <a:pt x="1949116" y="2625"/>
                      </a:cubicBezTo>
                      <a:cubicBezTo>
                        <a:pt x="1947282" y="-5629"/>
                        <a:pt x="1933073" y="7972"/>
                        <a:pt x="1925052" y="10646"/>
                      </a:cubicBezTo>
                      <a:cubicBezTo>
                        <a:pt x="1917031" y="15993"/>
                        <a:pt x="1907011" y="19160"/>
                        <a:pt x="1900989" y="26688"/>
                      </a:cubicBezTo>
                      <a:cubicBezTo>
                        <a:pt x="1895707" y="33290"/>
                        <a:pt x="1896749" y="43189"/>
                        <a:pt x="1892968" y="50751"/>
                      </a:cubicBezTo>
                      <a:cubicBezTo>
                        <a:pt x="1882850" y="70987"/>
                        <a:pt x="1875804" y="75936"/>
                        <a:pt x="1860884" y="90857"/>
                      </a:cubicBezTo>
                      <a:cubicBezTo>
                        <a:pt x="1858210" y="98878"/>
                        <a:pt x="1857553" y="107885"/>
                        <a:pt x="1852863" y="114920"/>
                      </a:cubicBezTo>
                      <a:cubicBezTo>
                        <a:pt x="1833547" y="143893"/>
                        <a:pt x="1828411" y="134311"/>
                        <a:pt x="1804737" y="155025"/>
                      </a:cubicBezTo>
                      <a:cubicBezTo>
                        <a:pt x="1790509" y="167475"/>
                        <a:pt x="1780362" y="184643"/>
                        <a:pt x="1764631" y="195130"/>
                      </a:cubicBezTo>
                      <a:cubicBezTo>
                        <a:pt x="1748589" y="205825"/>
                        <a:pt x="1730138" y="213580"/>
                        <a:pt x="1716505" y="227214"/>
                      </a:cubicBezTo>
                      <a:cubicBezTo>
                        <a:pt x="1694485" y="249236"/>
                        <a:pt x="1707637" y="240866"/>
                        <a:pt x="1676400" y="251278"/>
                      </a:cubicBezTo>
                      <a:cubicBezTo>
                        <a:pt x="1620402" y="307276"/>
                        <a:pt x="1682446" y="252407"/>
                        <a:pt x="1628273" y="283362"/>
                      </a:cubicBezTo>
                      <a:cubicBezTo>
                        <a:pt x="1602837" y="297897"/>
                        <a:pt x="1596957" y="311051"/>
                        <a:pt x="1572126" y="323467"/>
                      </a:cubicBezTo>
                      <a:cubicBezTo>
                        <a:pt x="1564564" y="327248"/>
                        <a:pt x="1555625" y="327707"/>
                        <a:pt x="1548063" y="331488"/>
                      </a:cubicBezTo>
                      <a:cubicBezTo>
                        <a:pt x="1539441" y="335799"/>
                        <a:pt x="1532370" y="342747"/>
                        <a:pt x="1524000" y="347530"/>
                      </a:cubicBezTo>
                      <a:cubicBezTo>
                        <a:pt x="1513618" y="353462"/>
                        <a:pt x="1502298" y="357640"/>
                        <a:pt x="1491916" y="363572"/>
                      </a:cubicBezTo>
                      <a:cubicBezTo>
                        <a:pt x="1483546" y="368355"/>
                        <a:pt x="1475380" y="373592"/>
                        <a:pt x="1467852" y="379614"/>
                      </a:cubicBezTo>
                      <a:cubicBezTo>
                        <a:pt x="1461947" y="384338"/>
                        <a:pt x="1458295" y="391766"/>
                        <a:pt x="1451810" y="395657"/>
                      </a:cubicBezTo>
                      <a:cubicBezTo>
                        <a:pt x="1444560" y="400007"/>
                        <a:pt x="1435768" y="401004"/>
                        <a:pt x="1427747" y="403678"/>
                      </a:cubicBezTo>
                      <a:cubicBezTo>
                        <a:pt x="1382294" y="401004"/>
                        <a:pt x="1336920" y="395657"/>
                        <a:pt x="1291389" y="395657"/>
                      </a:cubicBezTo>
                      <a:cubicBezTo>
                        <a:pt x="1232507" y="395657"/>
                        <a:pt x="1173757" y="406130"/>
                        <a:pt x="1114926" y="403678"/>
                      </a:cubicBezTo>
                      <a:cubicBezTo>
                        <a:pt x="1107370" y="403363"/>
                        <a:pt x="1103421" y="393685"/>
                        <a:pt x="1098884" y="387635"/>
                      </a:cubicBezTo>
                      <a:cubicBezTo>
                        <a:pt x="1087316" y="372211"/>
                        <a:pt x="1072897" y="357800"/>
                        <a:pt x="1066800" y="339509"/>
                      </a:cubicBezTo>
                      <a:cubicBezTo>
                        <a:pt x="1055731" y="306301"/>
                        <a:pt x="1063469" y="322481"/>
                        <a:pt x="1042737" y="291383"/>
                      </a:cubicBezTo>
                      <a:cubicBezTo>
                        <a:pt x="1044485" y="277399"/>
                        <a:pt x="1046813" y="224690"/>
                        <a:pt x="1058779" y="203151"/>
                      </a:cubicBezTo>
                      <a:cubicBezTo>
                        <a:pt x="1068142" y="186297"/>
                        <a:pt x="1080168" y="171067"/>
                        <a:pt x="1090863" y="155025"/>
                      </a:cubicBezTo>
                      <a:cubicBezTo>
                        <a:pt x="1096210" y="147004"/>
                        <a:pt x="1103857" y="140107"/>
                        <a:pt x="1106905" y="130962"/>
                      </a:cubicBezTo>
                      <a:cubicBezTo>
                        <a:pt x="1109579" y="122941"/>
                        <a:pt x="1111145" y="114461"/>
                        <a:pt x="1114926" y="106899"/>
                      </a:cubicBezTo>
                      <a:cubicBezTo>
                        <a:pt x="1119237" y="98276"/>
                        <a:pt x="1127053" y="91644"/>
                        <a:pt x="1130968" y="82835"/>
                      </a:cubicBezTo>
                      <a:cubicBezTo>
                        <a:pt x="1159101" y="19535"/>
                        <a:pt x="1127785" y="47525"/>
                        <a:pt x="1171073" y="18667"/>
                      </a:cubicBezTo>
                      <a:cubicBezTo>
                        <a:pt x="1159726" y="14885"/>
                        <a:pt x="1124998" y="2625"/>
                        <a:pt x="1114926" y="2625"/>
                      </a:cubicBezTo>
                      <a:cubicBezTo>
                        <a:pt x="1106471" y="2625"/>
                        <a:pt x="1098884" y="7972"/>
                        <a:pt x="1090863" y="10646"/>
                      </a:cubicBezTo>
                      <a:cubicBezTo>
                        <a:pt x="1082842" y="18667"/>
                        <a:pt x="1075514" y="27447"/>
                        <a:pt x="1066800" y="34709"/>
                      </a:cubicBezTo>
                      <a:cubicBezTo>
                        <a:pt x="1059394" y="40880"/>
                        <a:pt x="1049992" y="44403"/>
                        <a:pt x="1042737" y="50751"/>
                      </a:cubicBezTo>
                      <a:cubicBezTo>
                        <a:pt x="965834" y="118041"/>
                        <a:pt x="1028405" y="64741"/>
                        <a:pt x="986589" y="114920"/>
                      </a:cubicBezTo>
                      <a:cubicBezTo>
                        <a:pt x="979327" y="123634"/>
                        <a:pt x="970547" y="130962"/>
                        <a:pt x="962526" y="138983"/>
                      </a:cubicBezTo>
                      <a:cubicBezTo>
                        <a:pt x="948119" y="182205"/>
                        <a:pt x="964239" y="145801"/>
                        <a:pt x="930442" y="187109"/>
                      </a:cubicBezTo>
                      <a:cubicBezTo>
                        <a:pt x="913511" y="207802"/>
                        <a:pt x="901222" y="232372"/>
                        <a:pt x="882316" y="251278"/>
                      </a:cubicBezTo>
                      <a:cubicBezTo>
                        <a:pt x="866274" y="267320"/>
                        <a:pt x="852339" y="285792"/>
                        <a:pt x="834189" y="299404"/>
                      </a:cubicBezTo>
                      <a:cubicBezTo>
                        <a:pt x="823494" y="307425"/>
                        <a:pt x="812042" y="314524"/>
                        <a:pt x="802105" y="323467"/>
                      </a:cubicBezTo>
                      <a:cubicBezTo>
                        <a:pt x="785242" y="338644"/>
                        <a:pt x="772856" y="359009"/>
                        <a:pt x="753979" y="371593"/>
                      </a:cubicBezTo>
                      <a:cubicBezTo>
                        <a:pt x="745958" y="376940"/>
                        <a:pt x="737444" y="381613"/>
                        <a:pt x="729916" y="387635"/>
                      </a:cubicBezTo>
                      <a:cubicBezTo>
                        <a:pt x="724011" y="392359"/>
                        <a:pt x="719923" y="399140"/>
                        <a:pt x="713873" y="403678"/>
                      </a:cubicBezTo>
                      <a:cubicBezTo>
                        <a:pt x="698449" y="415246"/>
                        <a:pt x="665747" y="435762"/>
                        <a:pt x="665747" y="435762"/>
                      </a:cubicBezTo>
                      <a:cubicBezTo>
                        <a:pt x="635307" y="481423"/>
                        <a:pt x="667365" y="444004"/>
                        <a:pt x="625642" y="467846"/>
                      </a:cubicBezTo>
                      <a:cubicBezTo>
                        <a:pt x="557659" y="506693"/>
                        <a:pt x="624667" y="481540"/>
                        <a:pt x="569494" y="499930"/>
                      </a:cubicBezTo>
                      <a:cubicBezTo>
                        <a:pt x="553452" y="510625"/>
                        <a:pt x="535001" y="518380"/>
                        <a:pt x="521368" y="532014"/>
                      </a:cubicBezTo>
                      <a:cubicBezTo>
                        <a:pt x="516021" y="537362"/>
                        <a:pt x="511811" y="544166"/>
                        <a:pt x="505326" y="548057"/>
                      </a:cubicBezTo>
                      <a:cubicBezTo>
                        <a:pt x="498076" y="552407"/>
                        <a:pt x="489603" y="554688"/>
                        <a:pt x="481263" y="556078"/>
                      </a:cubicBezTo>
                      <a:cubicBezTo>
                        <a:pt x="457381" y="560058"/>
                        <a:pt x="433136" y="561425"/>
                        <a:pt x="409073" y="564099"/>
                      </a:cubicBezTo>
                      <a:cubicBezTo>
                        <a:pt x="348590" y="584260"/>
                        <a:pt x="423143" y="557064"/>
                        <a:pt x="360947" y="588162"/>
                      </a:cubicBezTo>
                      <a:cubicBezTo>
                        <a:pt x="349440" y="593916"/>
                        <a:pt x="315080" y="601634"/>
                        <a:pt x="304800" y="604204"/>
                      </a:cubicBezTo>
                      <a:cubicBezTo>
                        <a:pt x="302126" y="612225"/>
                        <a:pt x="301852" y="621503"/>
                        <a:pt x="296779" y="628267"/>
                      </a:cubicBezTo>
                      <a:cubicBezTo>
                        <a:pt x="285435" y="643392"/>
                        <a:pt x="256673" y="668372"/>
                        <a:pt x="256673" y="668372"/>
                      </a:cubicBezTo>
                      <a:cubicBezTo>
                        <a:pt x="236512" y="728855"/>
                        <a:pt x="266053" y="656647"/>
                        <a:pt x="224589" y="708478"/>
                      </a:cubicBezTo>
                      <a:cubicBezTo>
                        <a:pt x="219307" y="715080"/>
                        <a:pt x="220349" y="724979"/>
                        <a:pt x="216568" y="732541"/>
                      </a:cubicBezTo>
                      <a:cubicBezTo>
                        <a:pt x="212257" y="741163"/>
                        <a:pt x="204441" y="747795"/>
                        <a:pt x="200526" y="756604"/>
                      </a:cubicBezTo>
                      <a:cubicBezTo>
                        <a:pt x="193658" y="772056"/>
                        <a:pt x="193864" y="790660"/>
                        <a:pt x="184484" y="804730"/>
                      </a:cubicBezTo>
                      <a:cubicBezTo>
                        <a:pt x="179137" y="812751"/>
                        <a:pt x="173225" y="820423"/>
                        <a:pt x="168442" y="828793"/>
                      </a:cubicBezTo>
                      <a:cubicBezTo>
                        <a:pt x="162510" y="839175"/>
                        <a:pt x="160055" y="851692"/>
                        <a:pt x="152400" y="860878"/>
                      </a:cubicBezTo>
                      <a:cubicBezTo>
                        <a:pt x="146229" y="868284"/>
                        <a:pt x="136358" y="871573"/>
                        <a:pt x="128337" y="876920"/>
                      </a:cubicBezTo>
                      <a:cubicBezTo>
                        <a:pt x="122989" y="884941"/>
                        <a:pt x="116605" y="892361"/>
                        <a:pt x="112294" y="900983"/>
                      </a:cubicBezTo>
                      <a:cubicBezTo>
                        <a:pt x="99246" y="927079"/>
                        <a:pt x="111219" y="926121"/>
                        <a:pt x="88231" y="949109"/>
                      </a:cubicBezTo>
                      <a:cubicBezTo>
                        <a:pt x="81414" y="955926"/>
                        <a:pt x="72189" y="959804"/>
                        <a:pt x="64168" y="965151"/>
                      </a:cubicBezTo>
                      <a:cubicBezTo>
                        <a:pt x="46029" y="992360"/>
                        <a:pt x="54943" y="982397"/>
                        <a:pt x="0" y="98921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TextBox 84">
                <a:extLst>
                  <a:ext uri="{FF2B5EF4-FFF2-40B4-BE49-F238E27FC236}">
                    <a16:creationId xmlns:a16="http://schemas.microsoft.com/office/drawing/2014/main" id="{EF0542CD-A9C4-4F11-8A99-D3AFD965E638}"/>
                  </a:ext>
                </a:extLst>
              </p:cNvPr>
              <p:cNvSpPr txBox="1"/>
              <p:nvPr/>
            </p:nvSpPr>
            <p:spPr>
              <a:xfrm>
                <a:off x="1147864" y="710119"/>
                <a:ext cx="388248" cy="369332"/>
              </a:xfrm>
              <a:prstGeom prst="rect">
                <a:avLst/>
              </a:prstGeom>
              <a:noFill/>
            </p:spPr>
            <p:txBody>
              <a:bodyPr wrap="none" rtlCol="0">
                <a:spAutoFit/>
              </a:bodyPr>
              <a:lstStyle/>
              <a:p>
                <a:r>
                  <a:rPr lang="en-US" dirty="0"/>
                  <a:t>A)</a:t>
                </a:r>
              </a:p>
            </p:txBody>
          </p:sp>
          <p:sp>
            <p:nvSpPr>
              <p:cNvPr id="86" name="TextBox 85">
                <a:extLst>
                  <a:ext uri="{FF2B5EF4-FFF2-40B4-BE49-F238E27FC236}">
                    <a16:creationId xmlns:a16="http://schemas.microsoft.com/office/drawing/2014/main" id="{C6F039AC-DD14-4C55-A5EA-5627D919924A}"/>
                  </a:ext>
                </a:extLst>
              </p:cNvPr>
              <p:cNvSpPr txBox="1"/>
              <p:nvPr/>
            </p:nvSpPr>
            <p:spPr>
              <a:xfrm>
                <a:off x="2758808" y="710119"/>
                <a:ext cx="388248" cy="369332"/>
              </a:xfrm>
              <a:prstGeom prst="rect">
                <a:avLst/>
              </a:prstGeom>
              <a:noFill/>
            </p:spPr>
            <p:txBody>
              <a:bodyPr wrap="none" rtlCol="0">
                <a:spAutoFit/>
              </a:bodyPr>
              <a:lstStyle/>
              <a:p>
                <a:r>
                  <a:rPr lang="en-US" dirty="0"/>
                  <a:t>B)</a:t>
                </a:r>
              </a:p>
            </p:txBody>
          </p:sp>
          <p:sp>
            <p:nvSpPr>
              <p:cNvPr id="87" name="TextBox 86">
                <a:extLst>
                  <a:ext uri="{FF2B5EF4-FFF2-40B4-BE49-F238E27FC236}">
                    <a16:creationId xmlns:a16="http://schemas.microsoft.com/office/drawing/2014/main" id="{8EFAD605-A22A-4977-89BD-6D2378E31D14}"/>
                  </a:ext>
                </a:extLst>
              </p:cNvPr>
              <p:cNvSpPr txBox="1"/>
              <p:nvPr/>
            </p:nvSpPr>
            <p:spPr>
              <a:xfrm>
                <a:off x="4262535" y="710119"/>
                <a:ext cx="378630" cy="369332"/>
              </a:xfrm>
              <a:prstGeom prst="rect">
                <a:avLst/>
              </a:prstGeom>
              <a:noFill/>
            </p:spPr>
            <p:txBody>
              <a:bodyPr wrap="none" rtlCol="0">
                <a:spAutoFit/>
              </a:bodyPr>
              <a:lstStyle/>
              <a:p>
                <a:r>
                  <a:rPr lang="en-US" dirty="0"/>
                  <a:t>C)</a:t>
                </a:r>
              </a:p>
            </p:txBody>
          </p:sp>
        </p:grpSp>
        <p:cxnSp>
          <p:nvCxnSpPr>
            <p:cNvPr id="53" name="Straight Arrow Connector 52">
              <a:extLst>
                <a:ext uri="{FF2B5EF4-FFF2-40B4-BE49-F238E27FC236}">
                  <a16:creationId xmlns:a16="http://schemas.microsoft.com/office/drawing/2014/main" id="{7564B5C0-CBEC-4921-B2AA-E94666491428}"/>
                </a:ext>
              </a:extLst>
            </p:cNvPr>
            <p:cNvCxnSpPr/>
            <p:nvPr/>
          </p:nvCxnSpPr>
          <p:spPr>
            <a:xfrm>
              <a:off x="3122646" y="1250003"/>
              <a:ext cx="55931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7C1D8418-DF76-44F9-A7C2-554A044813EC}"/>
                </a:ext>
              </a:extLst>
            </p:cNvPr>
            <p:cNvCxnSpPr/>
            <p:nvPr/>
          </p:nvCxnSpPr>
          <p:spPr>
            <a:xfrm>
              <a:off x="3122646" y="1402403"/>
              <a:ext cx="55931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E0F2480-6E62-4C7D-A40A-30738466B215}"/>
                </a:ext>
              </a:extLst>
            </p:cNvPr>
            <p:cNvCxnSpPr/>
            <p:nvPr/>
          </p:nvCxnSpPr>
          <p:spPr>
            <a:xfrm>
              <a:off x="3122646" y="1554803"/>
              <a:ext cx="55931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C654832-E7A9-4641-A98A-3554FAED8D33}"/>
                </a:ext>
              </a:extLst>
            </p:cNvPr>
            <p:cNvCxnSpPr/>
            <p:nvPr/>
          </p:nvCxnSpPr>
          <p:spPr>
            <a:xfrm>
              <a:off x="3122646" y="1707203"/>
              <a:ext cx="55931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DAE6AB7-3AC5-49A6-9A05-E3923DA1826F}"/>
                </a:ext>
              </a:extLst>
            </p:cNvPr>
            <p:cNvCxnSpPr/>
            <p:nvPr/>
          </p:nvCxnSpPr>
          <p:spPr>
            <a:xfrm>
              <a:off x="3122646" y="1859603"/>
              <a:ext cx="55931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76740AC-F39B-4DF6-A5E0-068FE939FF92}"/>
                </a:ext>
              </a:extLst>
            </p:cNvPr>
            <p:cNvCxnSpPr/>
            <p:nvPr/>
          </p:nvCxnSpPr>
          <p:spPr>
            <a:xfrm>
              <a:off x="3122646" y="2012003"/>
              <a:ext cx="55931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1B36A810-FEC1-4E58-A265-8F11E26BFE8E}"/>
                </a:ext>
              </a:extLst>
            </p:cNvPr>
            <p:cNvSpPr txBox="1"/>
            <p:nvPr/>
          </p:nvSpPr>
          <p:spPr>
            <a:xfrm rot="16200000">
              <a:off x="2663437" y="1456431"/>
              <a:ext cx="629788" cy="369332"/>
            </a:xfrm>
            <a:prstGeom prst="rect">
              <a:avLst/>
            </a:prstGeom>
            <a:noFill/>
          </p:spPr>
          <p:txBody>
            <a:bodyPr wrap="none" rtlCol="0">
              <a:spAutoFit/>
            </a:bodyPr>
            <a:lstStyle/>
            <a:p>
              <a:r>
                <a:rPr lang="en-US" dirty="0">
                  <a:solidFill>
                    <a:srgbClr val="FF0000"/>
                  </a:solidFill>
                </a:rPr>
                <a:t>Heat</a:t>
              </a:r>
            </a:p>
          </p:txBody>
        </p:sp>
      </p:grpSp>
    </p:spTree>
    <p:extLst>
      <p:ext uri="{BB962C8B-B14F-4D97-AF65-F5344CB8AC3E}">
        <p14:creationId xmlns:p14="http://schemas.microsoft.com/office/powerpoint/2010/main" val="306196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Hubbard et al. (2021)</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23</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1" y="1152133"/>
            <a:ext cx="5172739" cy="5268215"/>
          </a:xfrm>
        </p:spPr>
        <p:txBody>
          <a:bodyPr>
            <a:normAutofit/>
          </a:bodyPr>
          <a:lstStyle/>
          <a:p>
            <a:r>
              <a:rPr lang="en-US" sz="2800" dirty="0"/>
              <a:t>Presented at last EFCOG meeting</a:t>
            </a:r>
          </a:p>
          <a:p>
            <a:r>
              <a:rPr lang="en-US" sz="2800" dirty="0"/>
              <a:t>Cellulose strips contaminated with one of three metals having one of two chemical forms</a:t>
            </a:r>
          </a:p>
          <a:p>
            <a:r>
              <a:rPr lang="en-US" sz="2800" dirty="0"/>
              <a:t>ARF depended significantly on the chemical form, nitrate versus </a:t>
            </a:r>
            <a:r>
              <a:rPr lang="en-US" sz="2800" dirty="0" err="1"/>
              <a:t>mesoparticle</a:t>
            </a:r>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7" name="Picture 6">
            <a:extLst>
              <a:ext uri="{FF2B5EF4-FFF2-40B4-BE49-F238E27FC236}">
                <a16:creationId xmlns:a16="http://schemas.microsoft.com/office/drawing/2014/main" id="{8C8E7EDC-95F6-4D5A-9B69-44019B808DB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300673" y="711200"/>
            <a:ext cx="6826376" cy="3911600"/>
          </a:xfrm>
          <a:prstGeom prst="rect">
            <a:avLst/>
          </a:prstGeom>
          <a:noFill/>
        </p:spPr>
      </p:pic>
      <p:pic>
        <p:nvPicPr>
          <p:cNvPr id="3" name="Picture 2">
            <a:extLst>
              <a:ext uri="{FF2B5EF4-FFF2-40B4-BE49-F238E27FC236}">
                <a16:creationId xmlns:a16="http://schemas.microsoft.com/office/drawing/2014/main" id="{774795B4-1DAA-46DB-B62B-57D518B0806C}"/>
              </a:ext>
            </a:extLst>
          </p:cNvPr>
          <p:cNvPicPr>
            <a:picLocks noChangeAspect="1"/>
          </p:cNvPicPr>
          <p:nvPr/>
        </p:nvPicPr>
        <p:blipFill>
          <a:blip r:embed="rId3"/>
          <a:stretch>
            <a:fillRect/>
          </a:stretch>
        </p:blipFill>
        <p:spPr>
          <a:xfrm>
            <a:off x="5741446" y="4895121"/>
            <a:ext cx="5944829" cy="2173157"/>
          </a:xfrm>
          <a:prstGeom prst="rect">
            <a:avLst/>
          </a:prstGeom>
        </p:spPr>
      </p:pic>
    </p:spTree>
    <p:extLst>
      <p:ext uri="{BB962C8B-B14F-4D97-AF65-F5344CB8AC3E}">
        <p14:creationId xmlns:p14="http://schemas.microsoft.com/office/powerpoint/2010/main" val="94599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Hubbard et al. (2021)</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24</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1" y="1152133"/>
            <a:ext cx="11717078" cy="5268215"/>
          </a:xfrm>
        </p:spPr>
        <p:txBody>
          <a:bodyPr>
            <a:normAutofit/>
          </a:bodyPr>
          <a:lstStyle/>
          <a:p>
            <a:r>
              <a:rPr lang="en-US" sz="2800" dirty="0"/>
              <a:t>Form of the metal contaminant has a marked effect on the ARF yields (right)</a:t>
            </a:r>
          </a:p>
          <a:p>
            <a:r>
              <a:rPr lang="en-US" sz="2800" dirty="0"/>
              <a:t>TGA decomposition data (left image) suggest enhancement of char yield (fixed carbon) depending on metal form</a:t>
            </a:r>
          </a:p>
          <a:p>
            <a:pPr lvl="1"/>
            <a:r>
              <a:rPr lang="en-US" sz="2600" dirty="0"/>
              <a:t>This relation is also a complexity desirable to capture in the models</a:t>
            </a:r>
          </a:p>
          <a:p>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pic>
        <p:nvPicPr>
          <p:cNvPr id="8" name="Picture 7">
            <a:extLst>
              <a:ext uri="{FF2B5EF4-FFF2-40B4-BE49-F238E27FC236}">
                <a16:creationId xmlns:a16="http://schemas.microsoft.com/office/drawing/2014/main" id="{9C3C1183-34F2-4B04-AD66-9172DCC9A2F8}"/>
              </a:ext>
            </a:extLst>
          </p:cNvPr>
          <p:cNvPicPr>
            <a:picLocks noChangeAspect="1"/>
          </p:cNvPicPr>
          <p:nvPr/>
        </p:nvPicPr>
        <p:blipFill>
          <a:blip r:embed="rId2"/>
          <a:stretch>
            <a:fillRect/>
          </a:stretch>
        </p:blipFill>
        <p:spPr>
          <a:xfrm>
            <a:off x="6781800" y="3065734"/>
            <a:ext cx="5172739" cy="3695795"/>
          </a:xfrm>
          <a:prstGeom prst="rect">
            <a:avLst/>
          </a:prstGeom>
        </p:spPr>
      </p:pic>
      <p:pic>
        <p:nvPicPr>
          <p:cNvPr id="9" name="Picture 8">
            <a:extLst>
              <a:ext uri="{FF2B5EF4-FFF2-40B4-BE49-F238E27FC236}">
                <a16:creationId xmlns:a16="http://schemas.microsoft.com/office/drawing/2014/main" id="{CEDB7175-1FD8-43E2-8B9E-E00CA0CD3C34}"/>
              </a:ext>
            </a:extLst>
          </p:cNvPr>
          <p:cNvPicPr>
            <a:picLocks noChangeAspect="1"/>
          </p:cNvPicPr>
          <p:nvPr/>
        </p:nvPicPr>
        <p:blipFill>
          <a:blip r:embed="rId3"/>
          <a:stretch>
            <a:fillRect/>
          </a:stretch>
        </p:blipFill>
        <p:spPr>
          <a:xfrm>
            <a:off x="643861" y="3235391"/>
            <a:ext cx="4766339" cy="3431764"/>
          </a:xfrm>
          <a:prstGeom prst="rect">
            <a:avLst/>
          </a:prstGeom>
        </p:spPr>
      </p:pic>
    </p:spTree>
    <p:extLst>
      <p:ext uri="{BB962C8B-B14F-4D97-AF65-F5344CB8AC3E}">
        <p14:creationId xmlns:p14="http://schemas.microsoft.com/office/powerpoint/2010/main" val="319123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683952" cy="570225"/>
          </a:xfrm>
        </p:spPr>
        <p:txBody>
          <a:bodyPr/>
          <a:lstStyle/>
          <a:p>
            <a:r>
              <a:rPr lang="en-US" dirty="0"/>
              <a:t>Phases of Burning Solids and Release Prospects for Contaminants</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25</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2" y="1152133"/>
            <a:ext cx="5277000" cy="5604267"/>
          </a:xfrm>
        </p:spPr>
        <p:txBody>
          <a:bodyPr>
            <a:normAutofit lnSpcReduction="10000"/>
          </a:bodyPr>
          <a:lstStyle/>
          <a:p>
            <a:r>
              <a:rPr lang="en-US" sz="2800" dirty="0"/>
              <a:t>1. Initial heating and initial pyrolysis</a:t>
            </a:r>
          </a:p>
          <a:p>
            <a:pPr lvl="1"/>
            <a:r>
              <a:rPr lang="en-US" sz="2400" dirty="0"/>
              <a:t>Solid bonds begin to break, liberating gases from the surfaces, possibly evolving particles as well</a:t>
            </a:r>
          </a:p>
          <a:p>
            <a:pPr marL="201159" lvl="1" indent="0">
              <a:buNone/>
            </a:pPr>
            <a:r>
              <a:rPr lang="en-US" sz="2400" dirty="0"/>
              <a:t>2. </a:t>
            </a:r>
            <a:r>
              <a:rPr lang="en-US" sz="2800" dirty="0"/>
              <a:t>Charring and flaming combustion</a:t>
            </a:r>
          </a:p>
          <a:p>
            <a:pPr lvl="1"/>
            <a:r>
              <a:rPr lang="en-US" sz="2400" dirty="0"/>
              <a:t>Some materials yield char, which creates a carbon solid that can envelop the contaminant</a:t>
            </a:r>
          </a:p>
          <a:p>
            <a:pPr marL="201159" lvl="1" indent="0">
              <a:buNone/>
            </a:pPr>
            <a:r>
              <a:rPr lang="en-US" sz="2800" dirty="0"/>
              <a:t>3. Char oxidation</a:t>
            </a:r>
          </a:p>
          <a:p>
            <a:pPr lvl="1">
              <a:lnSpc>
                <a:spcPct val="100000"/>
              </a:lnSpc>
            </a:pPr>
            <a:r>
              <a:rPr lang="en-US" sz="2400" dirty="0"/>
              <a:t>The char can be slowly oxidized, liberating enveloped particles</a:t>
            </a:r>
          </a:p>
          <a:p>
            <a:pPr marL="201159" lvl="1" indent="0">
              <a:buNone/>
            </a:pPr>
            <a:r>
              <a:rPr lang="en-US" sz="2800" dirty="0"/>
              <a:t>4. Residual Ash</a:t>
            </a:r>
          </a:p>
          <a:p>
            <a:pPr lvl="1">
              <a:lnSpc>
                <a:spcPct val="110000"/>
              </a:lnSpc>
            </a:pPr>
            <a:r>
              <a:rPr lang="en-US" sz="2400" dirty="0"/>
              <a:t>Remaining material is typically inorganic, not very cohesive, and easy to disperse</a:t>
            </a:r>
          </a:p>
          <a:p>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sp>
        <p:nvSpPr>
          <p:cNvPr id="10" name="Oval 9">
            <a:extLst>
              <a:ext uri="{FF2B5EF4-FFF2-40B4-BE49-F238E27FC236}">
                <a16:creationId xmlns:a16="http://schemas.microsoft.com/office/drawing/2014/main" id="{68D2F04F-6321-4284-9AA0-923434851A89}"/>
              </a:ext>
            </a:extLst>
          </p:cNvPr>
          <p:cNvSpPr/>
          <p:nvPr/>
        </p:nvSpPr>
        <p:spPr>
          <a:xfrm>
            <a:off x="5841709" y="1152133"/>
            <a:ext cx="1058818" cy="1058818"/>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EF1CDA5-3E20-4E20-9C15-C90B67B290A1}"/>
              </a:ext>
            </a:extLst>
          </p:cNvPr>
          <p:cNvGrpSpPr/>
          <p:nvPr/>
        </p:nvGrpSpPr>
        <p:grpSpPr>
          <a:xfrm>
            <a:off x="5596599" y="2409926"/>
            <a:ext cx="1552660" cy="1781118"/>
            <a:chOff x="4262535" y="2931476"/>
            <a:chExt cx="1961363" cy="2249957"/>
          </a:xfrm>
        </p:grpSpPr>
        <p:sp>
          <p:nvSpPr>
            <p:cNvPr id="12" name="Oval 11">
              <a:extLst>
                <a:ext uri="{FF2B5EF4-FFF2-40B4-BE49-F238E27FC236}">
                  <a16:creationId xmlns:a16="http://schemas.microsoft.com/office/drawing/2014/main" id="{086EE95C-CD08-4D2A-BB74-F71F59179498}"/>
                </a:ext>
              </a:extLst>
            </p:cNvPr>
            <p:cNvSpPr/>
            <p:nvPr/>
          </p:nvSpPr>
          <p:spPr>
            <a:xfrm>
              <a:off x="4634424" y="3891064"/>
              <a:ext cx="1290369" cy="1290369"/>
            </a:xfrm>
            <a:prstGeom prst="ellipse">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A98D5BB-E91D-4989-B42A-E547EA0909A8}"/>
                </a:ext>
              </a:extLst>
            </p:cNvPr>
            <p:cNvSpPr/>
            <p:nvPr/>
          </p:nvSpPr>
          <p:spPr>
            <a:xfrm>
              <a:off x="4632665" y="3847538"/>
              <a:ext cx="1292128" cy="71379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2D566B0-1308-41F9-877E-ABCAF6F2252F}"/>
                </a:ext>
              </a:extLst>
            </p:cNvPr>
            <p:cNvSpPr/>
            <p:nvPr/>
          </p:nvSpPr>
          <p:spPr>
            <a:xfrm>
              <a:off x="4633386" y="3879314"/>
              <a:ext cx="1290369" cy="1290369"/>
            </a:xfrm>
            <a:prstGeom prst="ellipse">
              <a:avLst/>
            </a:prstGeom>
            <a:gradFill flip="none" rotWithShape="1">
              <a:gsLst>
                <a:gs pos="0">
                  <a:sysClr val="windowText" lastClr="000000">
                    <a:lumMod val="85000"/>
                    <a:lumOff val="15000"/>
                  </a:sysClr>
                </a:gs>
                <a:gs pos="23000">
                  <a:sysClr val="windowText" lastClr="000000">
                    <a:lumMod val="85000"/>
                    <a:lumOff val="15000"/>
                  </a:sysClr>
                </a:gs>
                <a:gs pos="68000">
                  <a:srgbClr val="ED7D31">
                    <a:lumMod val="40000"/>
                    <a:lumOff val="6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78F80D1-8085-4D74-A4A2-C2419A9AF9A8}"/>
                </a:ext>
              </a:extLst>
            </p:cNvPr>
            <p:cNvSpPr/>
            <p:nvPr/>
          </p:nvSpPr>
          <p:spPr>
            <a:xfrm>
              <a:off x="4671238" y="3854930"/>
              <a:ext cx="1142197" cy="13474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3339D1F-2BD6-4AEC-ADD4-AADFA6B48BD1}"/>
                </a:ext>
              </a:extLst>
            </p:cNvPr>
            <p:cNvGrpSpPr/>
            <p:nvPr/>
          </p:nvGrpSpPr>
          <p:grpSpPr>
            <a:xfrm>
              <a:off x="4262535" y="2931476"/>
              <a:ext cx="1961363" cy="989214"/>
              <a:chOff x="4262535" y="2931476"/>
              <a:chExt cx="1961363" cy="989214"/>
            </a:xfrm>
          </p:grpSpPr>
          <p:sp>
            <p:nvSpPr>
              <p:cNvPr id="17" name="Freeform: Shape 16">
                <a:extLst>
                  <a:ext uri="{FF2B5EF4-FFF2-40B4-BE49-F238E27FC236}">
                    <a16:creationId xmlns:a16="http://schemas.microsoft.com/office/drawing/2014/main" id="{DBEE3B3B-3A1A-4F12-AA70-8262D11FE2DA}"/>
                  </a:ext>
                </a:extLst>
              </p:cNvPr>
              <p:cNvSpPr/>
              <p:nvPr/>
            </p:nvSpPr>
            <p:spPr>
              <a:xfrm>
                <a:off x="4262535" y="2931476"/>
                <a:ext cx="1959604" cy="989214"/>
              </a:xfrm>
              <a:custGeom>
                <a:avLst/>
                <a:gdLst>
                  <a:gd name="connsiteX0" fmla="*/ 0 w 1959604"/>
                  <a:gd name="connsiteY0" fmla="*/ 989214 h 989214"/>
                  <a:gd name="connsiteX1" fmla="*/ 0 w 1959604"/>
                  <a:gd name="connsiteY1" fmla="*/ 989214 h 989214"/>
                  <a:gd name="connsiteX2" fmla="*/ 368968 w 1959604"/>
                  <a:gd name="connsiteY2" fmla="*/ 981193 h 989214"/>
                  <a:gd name="connsiteX3" fmla="*/ 473242 w 1959604"/>
                  <a:gd name="connsiteY3" fmla="*/ 957130 h 989214"/>
                  <a:gd name="connsiteX4" fmla="*/ 529389 w 1959604"/>
                  <a:gd name="connsiteY4" fmla="*/ 949109 h 989214"/>
                  <a:gd name="connsiteX5" fmla="*/ 577516 w 1959604"/>
                  <a:gd name="connsiteY5" fmla="*/ 941088 h 989214"/>
                  <a:gd name="connsiteX6" fmla="*/ 657726 w 1959604"/>
                  <a:gd name="connsiteY6" fmla="*/ 933067 h 989214"/>
                  <a:gd name="connsiteX7" fmla="*/ 1171073 w 1959604"/>
                  <a:gd name="connsiteY7" fmla="*/ 949109 h 989214"/>
                  <a:gd name="connsiteX8" fmla="*/ 1227221 w 1959604"/>
                  <a:gd name="connsiteY8" fmla="*/ 957130 h 989214"/>
                  <a:gd name="connsiteX9" fmla="*/ 1331494 w 1959604"/>
                  <a:gd name="connsiteY9" fmla="*/ 965151 h 989214"/>
                  <a:gd name="connsiteX10" fmla="*/ 1836821 w 1959604"/>
                  <a:gd name="connsiteY10" fmla="*/ 957130 h 989214"/>
                  <a:gd name="connsiteX11" fmla="*/ 1804737 w 1959604"/>
                  <a:gd name="connsiteY11" fmla="*/ 909004 h 989214"/>
                  <a:gd name="connsiteX12" fmla="*/ 1796716 w 1959604"/>
                  <a:gd name="connsiteY12" fmla="*/ 884941 h 989214"/>
                  <a:gd name="connsiteX13" fmla="*/ 1804737 w 1959604"/>
                  <a:gd name="connsiteY13" fmla="*/ 628267 h 989214"/>
                  <a:gd name="connsiteX14" fmla="*/ 1820779 w 1959604"/>
                  <a:gd name="connsiteY14" fmla="*/ 604204 h 989214"/>
                  <a:gd name="connsiteX15" fmla="*/ 1844842 w 1959604"/>
                  <a:gd name="connsiteY15" fmla="*/ 556078 h 989214"/>
                  <a:gd name="connsiteX16" fmla="*/ 1860884 w 1959604"/>
                  <a:gd name="connsiteY16" fmla="*/ 507951 h 989214"/>
                  <a:gd name="connsiteX17" fmla="*/ 1884947 w 1959604"/>
                  <a:gd name="connsiteY17" fmla="*/ 459825 h 989214"/>
                  <a:gd name="connsiteX18" fmla="*/ 1900989 w 1959604"/>
                  <a:gd name="connsiteY18" fmla="*/ 427741 h 989214"/>
                  <a:gd name="connsiteX19" fmla="*/ 1917031 w 1959604"/>
                  <a:gd name="connsiteY19" fmla="*/ 379614 h 989214"/>
                  <a:gd name="connsiteX20" fmla="*/ 1925052 w 1959604"/>
                  <a:gd name="connsiteY20" fmla="*/ 355551 h 989214"/>
                  <a:gd name="connsiteX21" fmla="*/ 1933073 w 1959604"/>
                  <a:gd name="connsiteY21" fmla="*/ 307425 h 989214"/>
                  <a:gd name="connsiteX22" fmla="*/ 1941094 w 1959604"/>
                  <a:gd name="connsiteY22" fmla="*/ 275341 h 989214"/>
                  <a:gd name="connsiteX23" fmla="*/ 1949116 w 1959604"/>
                  <a:gd name="connsiteY23" fmla="*/ 235235 h 989214"/>
                  <a:gd name="connsiteX24" fmla="*/ 1949116 w 1959604"/>
                  <a:gd name="connsiteY24" fmla="*/ 2625 h 989214"/>
                  <a:gd name="connsiteX25" fmla="*/ 1925052 w 1959604"/>
                  <a:gd name="connsiteY25" fmla="*/ 10646 h 989214"/>
                  <a:gd name="connsiteX26" fmla="*/ 1900989 w 1959604"/>
                  <a:gd name="connsiteY26" fmla="*/ 26688 h 989214"/>
                  <a:gd name="connsiteX27" fmla="*/ 1892968 w 1959604"/>
                  <a:gd name="connsiteY27" fmla="*/ 50751 h 989214"/>
                  <a:gd name="connsiteX28" fmla="*/ 1860884 w 1959604"/>
                  <a:gd name="connsiteY28" fmla="*/ 90857 h 989214"/>
                  <a:gd name="connsiteX29" fmla="*/ 1852863 w 1959604"/>
                  <a:gd name="connsiteY29" fmla="*/ 114920 h 989214"/>
                  <a:gd name="connsiteX30" fmla="*/ 1804737 w 1959604"/>
                  <a:gd name="connsiteY30" fmla="*/ 155025 h 989214"/>
                  <a:gd name="connsiteX31" fmla="*/ 1764631 w 1959604"/>
                  <a:gd name="connsiteY31" fmla="*/ 195130 h 989214"/>
                  <a:gd name="connsiteX32" fmla="*/ 1716505 w 1959604"/>
                  <a:gd name="connsiteY32" fmla="*/ 227214 h 989214"/>
                  <a:gd name="connsiteX33" fmla="*/ 1676400 w 1959604"/>
                  <a:gd name="connsiteY33" fmla="*/ 251278 h 989214"/>
                  <a:gd name="connsiteX34" fmla="*/ 1628273 w 1959604"/>
                  <a:gd name="connsiteY34" fmla="*/ 283362 h 989214"/>
                  <a:gd name="connsiteX35" fmla="*/ 1572126 w 1959604"/>
                  <a:gd name="connsiteY35" fmla="*/ 323467 h 989214"/>
                  <a:gd name="connsiteX36" fmla="*/ 1548063 w 1959604"/>
                  <a:gd name="connsiteY36" fmla="*/ 331488 h 989214"/>
                  <a:gd name="connsiteX37" fmla="*/ 1524000 w 1959604"/>
                  <a:gd name="connsiteY37" fmla="*/ 347530 h 989214"/>
                  <a:gd name="connsiteX38" fmla="*/ 1491916 w 1959604"/>
                  <a:gd name="connsiteY38" fmla="*/ 363572 h 989214"/>
                  <a:gd name="connsiteX39" fmla="*/ 1467852 w 1959604"/>
                  <a:gd name="connsiteY39" fmla="*/ 379614 h 989214"/>
                  <a:gd name="connsiteX40" fmla="*/ 1451810 w 1959604"/>
                  <a:gd name="connsiteY40" fmla="*/ 395657 h 989214"/>
                  <a:gd name="connsiteX41" fmla="*/ 1427747 w 1959604"/>
                  <a:gd name="connsiteY41" fmla="*/ 403678 h 989214"/>
                  <a:gd name="connsiteX42" fmla="*/ 1291389 w 1959604"/>
                  <a:gd name="connsiteY42" fmla="*/ 395657 h 989214"/>
                  <a:gd name="connsiteX43" fmla="*/ 1114926 w 1959604"/>
                  <a:gd name="connsiteY43" fmla="*/ 403678 h 989214"/>
                  <a:gd name="connsiteX44" fmla="*/ 1098884 w 1959604"/>
                  <a:gd name="connsiteY44" fmla="*/ 387635 h 989214"/>
                  <a:gd name="connsiteX45" fmla="*/ 1066800 w 1959604"/>
                  <a:gd name="connsiteY45" fmla="*/ 339509 h 989214"/>
                  <a:gd name="connsiteX46" fmla="*/ 1042737 w 1959604"/>
                  <a:gd name="connsiteY46" fmla="*/ 291383 h 989214"/>
                  <a:gd name="connsiteX47" fmla="*/ 1058779 w 1959604"/>
                  <a:gd name="connsiteY47" fmla="*/ 203151 h 989214"/>
                  <a:gd name="connsiteX48" fmla="*/ 1090863 w 1959604"/>
                  <a:gd name="connsiteY48" fmla="*/ 155025 h 989214"/>
                  <a:gd name="connsiteX49" fmla="*/ 1106905 w 1959604"/>
                  <a:gd name="connsiteY49" fmla="*/ 130962 h 989214"/>
                  <a:gd name="connsiteX50" fmla="*/ 1114926 w 1959604"/>
                  <a:gd name="connsiteY50" fmla="*/ 106899 h 989214"/>
                  <a:gd name="connsiteX51" fmla="*/ 1130968 w 1959604"/>
                  <a:gd name="connsiteY51" fmla="*/ 82835 h 989214"/>
                  <a:gd name="connsiteX52" fmla="*/ 1171073 w 1959604"/>
                  <a:gd name="connsiteY52" fmla="*/ 18667 h 989214"/>
                  <a:gd name="connsiteX53" fmla="*/ 1114926 w 1959604"/>
                  <a:gd name="connsiteY53" fmla="*/ 2625 h 989214"/>
                  <a:gd name="connsiteX54" fmla="*/ 1090863 w 1959604"/>
                  <a:gd name="connsiteY54" fmla="*/ 10646 h 989214"/>
                  <a:gd name="connsiteX55" fmla="*/ 1066800 w 1959604"/>
                  <a:gd name="connsiteY55" fmla="*/ 34709 h 989214"/>
                  <a:gd name="connsiteX56" fmla="*/ 1042737 w 1959604"/>
                  <a:gd name="connsiteY56" fmla="*/ 50751 h 989214"/>
                  <a:gd name="connsiteX57" fmla="*/ 986589 w 1959604"/>
                  <a:gd name="connsiteY57" fmla="*/ 114920 h 989214"/>
                  <a:gd name="connsiteX58" fmla="*/ 962526 w 1959604"/>
                  <a:gd name="connsiteY58" fmla="*/ 138983 h 989214"/>
                  <a:gd name="connsiteX59" fmla="*/ 930442 w 1959604"/>
                  <a:gd name="connsiteY59" fmla="*/ 187109 h 989214"/>
                  <a:gd name="connsiteX60" fmla="*/ 882316 w 1959604"/>
                  <a:gd name="connsiteY60" fmla="*/ 251278 h 989214"/>
                  <a:gd name="connsiteX61" fmla="*/ 834189 w 1959604"/>
                  <a:gd name="connsiteY61" fmla="*/ 299404 h 989214"/>
                  <a:gd name="connsiteX62" fmla="*/ 802105 w 1959604"/>
                  <a:gd name="connsiteY62" fmla="*/ 323467 h 989214"/>
                  <a:gd name="connsiteX63" fmla="*/ 753979 w 1959604"/>
                  <a:gd name="connsiteY63" fmla="*/ 371593 h 989214"/>
                  <a:gd name="connsiteX64" fmla="*/ 729916 w 1959604"/>
                  <a:gd name="connsiteY64" fmla="*/ 387635 h 989214"/>
                  <a:gd name="connsiteX65" fmla="*/ 713873 w 1959604"/>
                  <a:gd name="connsiteY65" fmla="*/ 403678 h 989214"/>
                  <a:gd name="connsiteX66" fmla="*/ 665747 w 1959604"/>
                  <a:gd name="connsiteY66" fmla="*/ 435762 h 989214"/>
                  <a:gd name="connsiteX67" fmla="*/ 625642 w 1959604"/>
                  <a:gd name="connsiteY67" fmla="*/ 467846 h 989214"/>
                  <a:gd name="connsiteX68" fmla="*/ 569494 w 1959604"/>
                  <a:gd name="connsiteY68" fmla="*/ 499930 h 989214"/>
                  <a:gd name="connsiteX69" fmla="*/ 521368 w 1959604"/>
                  <a:gd name="connsiteY69" fmla="*/ 532014 h 989214"/>
                  <a:gd name="connsiteX70" fmla="*/ 505326 w 1959604"/>
                  <a:gd name="connsiteY70" fmla="*/ 548057 h 989214"/>
                  <a:gd name="connsiteX71" fmla="*/ 481263 w 1959604"/>
                  <a:gd name="connsiteY71" fmla="*/ 556078 h 989214"/>
                  <a:gd name="connsiteX72" fmla="*/ 409073 w 1959604"/>
                  <a:gd name="connsiteY72" fmla="*/ 564099 h 989214"/>
                  <a:gd name="connsiteX73" fmla="*/ 360947 w 1959604"/>
                  <a:gd name="connsiteY73" fmla="*/ 588162 h 989214"/>
                  <a:gd name="connsiteX74" fmla="*/ 304800 w 1959604"/>
                  <a:gd name="connsiteY74" fmla="*/ 604204 h 989214"/>
                  <a:gd name="connsiteX75" fmla="*/ 296779 w 1959604"/>
                  <a:gd name="connsiteY75" fmla="*/ 628267 h 989214"/>
                  <a:gd name="connsiteX76" fmla="*/ 256673 w 1959604"/>
                  <a:gd name="connsiteY76" fmla="*/ 668372 h 989214"/>
                  <a:gd name="connsiteX77" fmla="*/ 224589 w 1959604"/>
                  <a:gd name="connsiteY77" fmla="*/ 708478 h 989214"/>
                  <a:gd name="connsiteX78" fmla="*/ 216568 w 1959604"/>
                  <a:gd name="connsiteY78" fmla="*/ 732541 h 989214"/>
                  <a:gd name="connsiteX79" fmla="*/ 200526 w 1959604"/>
                  <a:gd name="connsiteY79" fmla="*/ 756604 h 989214"/>
                  <a:gd name="connsiteX80" fmla="*/ 184484 w 1959604"/>
                  <a:gd name="connsiteY80" fmla="*/ 804730 h 989214"/>
                  <a:gd name="connsiteX81" fmla="*/ 168442 w 1959604"/>
                  <a:gd name="connsiteY81" fmla="*/ 828793 h 989214"/>
                  <a:gd name="connsiteX82" fmla="*/ 152400 w 1959604"/>
                  <a:gd name="connsiteY82" fmla="*/ 860878 h 989214"/>
                  <a:gd name="connsiteX83" fmla="*/ 128337 w 1959604"/>
                  <a:gd name="connsiteY83" fmla="*/ 876920 h 989214"/>
                  <a:gd name="connsiteX84" fmla="*/ 112294 w 1959604"/>
                  <a:gd name="connsiteY84" fmla="*/ 900983 h 989214"/>
                  <a:gd name="connsiteX85" fmla="*/ 88231 w 1959604"/>
                  <a:gd name="connsiteY85" fmla="*/ 949109 h 989214"/>
                  <a:gd name="connsiteX86" fmla="*/ 64168 w 1959604"/>
                  <a:gd name="connsiteY86" fmla="*/ 965151 h 989214"/>
                  <a:gd name="connsiteX87" fmla="*/ 0 w 1959604"/>
                  <a:gd name="connsiteY87" fmla="*/ 989214 h 9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59604" h="989214">
                    <a:moveTo>
                      <a:pt x="0" y="989214"/>
                    </a:moveTo>
                    <a:lnTo>
                      <a:pt x="0" y="989214"/>
                    </a:lnTo>
                    <a:lnTo>
                      <a:pt x="368968" y="981193"/>
                    </a:lnTo>
                    <a:cubicBezTo>
                      <a:pt x="384407" y="980588"/>
                      <a:pt x="470702" y="957493"/>
                      <a:pt x="473242" y="957130"/>
                    </a:cubicBezTo>
                    <a:lnTo>
                      <a:pt x="529389" y="949109"/>
                    </a:lnTo>
                    <a:cubicBezTo>
                      <a:pt x="545463" y="946636"/>
                      <a:pt x="561378" y="943105"/>
                      <a:pt x="577516" y="941088"/>
                    </a:cubicBezTo>
                    <a:cubicBezTo>
                      <a:pt x="604179" y="937755"/>
                      <a:pt x="630989" y="935741"/>
                      <a:pt x="657726" y="933067"/>
                    </a:cubicBezTo>
                    <a:lnTo>
                      <a:pt x="1171073" y="949109"/>
                    </a:lnTo>
                    <a:cubicBezTo>
                      <a:pt x="1189944" y="950253"/>
                      <a:pt x="1208409" y="955249"/>
                      <a:pt x="1227221" y="957130"/>
                    </a:cubicBezTo>
                    <a:cubicBezTo>
                      <a:pt x="1261908" y="960599"/>
                      <a:pt x="1296736" y="962477"/>
                      <a:pt x="1331494" y="965151"/>
                    </a:cubicBezTo>
                    <a:cubicBezTo>
                      <a:pt x="1499936" y="962477"/>
                      <a:pt x="1669531" y="976978"/>
                      <a:pt x="1836821" y="957130"/>
                    </a:cubicBezTo>
                    <a:cubicBezTo>
                      <a:pt x="1855967" y="954858"/>
                      <a:pt x="1810834" y="927295"/>
                      <a:pt x="1804737" y="909004"/>
                    </a:cubicBezTo>
                    <a:lnTo>
                      <a:pt x="1796716" y="884941"/>
                    </a:lnTo>
                    <a:cubicBezTo>
                      <a:pt x="1799390" y="799383"/>
                      <a:pt x="1797427" y="713554"/>
                      <a:pt x="1804737" y="628267"/>
                    </a:cubicBezTo>
                    <a:cubicBezTo>
                      <a:pt x="1805560" y="618662"/>
                      <a:pt x="1816468" y="612826"/>
                      <a:pt x="1820779" y="604204"/>
                    </a:cubicBezTo>
                    <a:cubicBezTo>
                      <a:pt x="1853987" y="537787"/>
                      <a:pt x="1798868" y="625039"/>
                      <a:pt x="1844842" y="556078"/>
                    </a:cubicBezTo>
                    <a:cubicBezTo>
                      <a:pt x="1850189" y="540036"/>
                      <a:pt x="1851504" y="522021"/>
                      <a:pt x="1860884" y="507951"/>
                    </a:cubicBezTo>
                    <a:cubicBezTo>
                      <a:pt x="1891713" y="461708"/>
                      <a:pt x="1865022" y="506317"/>
                      <a:pt x="1884947" y="459825"/>
                    </a:cubicBezTo>
                    <a:cubicBezTo>
                      <a:pt x="1889657" y="448835"/>
                      <a:pt x="1896548" y="438843"/>
                      <a:pt x="1900989" y="427741"/>
                    </a:cubicBezTo>
                    <a:cubicBezTo>
                      <a:pt x="1907269" y="412040"/>
                      <a:pt x="1911684" y="395656"/>
                      <a:pt x="1917031" y="379614"/>
                    </a:cubicBezTo>
                    <a:cubicBezTo>
                      <a:pt x="1919705" y="371593"/>
                      <a:pt x="1923662" y="363891"/>
                      <a:pt x="1925052" y="355551"/>
                    </a:cubicBezTo>
                    <a:cubicBezTo>
                      <a:pt x="1927726" y="339509"/>
                      <a:pt x="1929884" y="323372"/>
                      <a:pt x="1933073" y="307425"/>
                    </a:cubicBezTo>
                    <a:cubicBezTo>
                      <a:pt x="1935235" y="296615"/>
                      <a:pt x="1938702" y="286102"/>
                      <a:pt x="1941094" y="275341"/>
                    </a:cubicBezTo>
                    <a:cubicBezTo>
                      <a:pt x="1944052" y="262032"/>
                      <a:pt x="1946442" y="248604"/>
                      <a:pt x="1949116" y="235235"/>
                    </a:cubicBezTo>
                    <a:cubicBezTo>
                      <a:pt x="1957216" y="154235"/>
                      <a:pt x="1967983" y="87523"/>
                      <a:pt x="1949116" y="2625"/>
                    </a:cubicBezTo>
                    <a:cubicBezTo>
                      <a:pt x="1947282" y="-5629"/>
                      <a:pt x="1933073" y="7972"/>
                      <a:pt x="1925052" y="10646"/>
                    </a:cubicBezTo>
                    <a:cubicBezTo>
                      <a:pt x="1917031" y="15993"/>
                      <a:pt x="1907011" y="19160"/>
                      <a:pt x="1900989" y="26688"/>
                    </a:cubicBezTo>
                    <a:cubicBezTo>
                      <a:pt x="1895707" y="33290"/>
                      <a:pt x="1896749" y="43189"/>
                      <a:pt x="1892968" y="50751"/>
                    </a:cubicBezTo>
                    <a:cubicBezTo>
                      <a:pt x="1882850" y="70987"/>
                      <a:pt x="1875804" y="75936"/>
                      <a:pt x="1860884" y="90857"/>
                    </a:cubicBezTo>
                    <a:cubicBezTo>
                      <a:pt x="1858210" y="98878"/>
                      <a:pt x="1857553" y="107885"/>
                      <a:pt x="1852863" y="114920"/>
                    </a:cubicBezTo>
                    <a:cubicBezTo>
                      <a:pt x="1833547" y="143893"/>
                      <a:pt x="1828411" y="134311"/>
                      <a:pt x="1804737" y="155025"/>
                    </a:cubicBezTo>
                    <a:cubicBezTo>
                      <a:pt x="1790509" y="167475"/>
                      <a:pt x="1780362" y="184643"/>
                      <a:pt x="1764631" y="195130"/>
                    </a:cubicBezTo>
                    <a:cubicBezTo>
                      <a:pt x="1748589" y="205825"/>
                      <a:pt x="1730138" y="213580"/>
                      <a:pt x="1716505" y="227214"/>
                    </a:cubicBezTo>
                    <a:cubicBezTo>
                      <a:pt x="1694485" y="249236"/>
                      <a:pt x="1707637" y="240866"/>
                      <a:pt x="1676400" y="251278"/>
                    </a:cubicBezTo>
                    <a:cubicBezTo>
                      <a:pt x="1620402" y="307276"/>
                      <a:pt x="1682446" y="252407"/>
                      <a:pt x="1628273" y="283362"/>
                    </a:cubicBezTo>
                    <a:cubicBezTo>
                      <a:pt x="1602837" y="297897"/>
                      <a:pt x="1596957" y="311051"/>
                      <a:pt x="1572126" y="323467"/>
                    </a:cubicBezTo>
                    <a:cubicBezTo>
                      <a:pt x="1564564" y="327248"/>
                      <a:pt x="1555625" y="327707"/>
                      <a:pt x="1548063" y="331488"/>
                    </a:cubicBezTo>
                    <a:cubicBezTo>
                      <a:pt x="1539441" y="335799"/>
                      <a:pt x="1532370" y="342747"/>
                      <a:pt x="1524000" y="347530"/>
                    </a:cubicBezTo>
                    <a:cubicBezTo>
                      <a:pt x="1513618" y="353462"/>
                      <a:pt x="1502298" y="357640"/>
                      <a:pt x="1491916" y="363572"/>
                    </a:cubicBezTo>
                    <a:cubicBezTo>
                      <a:pt x="1483546" y="368355"/>
                      <a:pt x="1475380" y="373592"/>
                      <a:pt x="1467852" y="379614"/>
                    </a:cubicBezTo>
                    <a:cubicBezTo>
                      <a:pt x="1461947" y="384338"/>
                      <a:pt x="1458295" y="391766"/>
                      <a:pt x="1451810" y="395657"/>
                    </a:cubicBezTo>
                    <a:cubicBezTo>
                      <a:pt x="1444560" y="400007"/>
                      <a:pt x="1435768" y="401004"/>
                      <a:pt x="1427747" y="403678"/>
                    </a:cubicBezTo>
                    <a:cubicBezTo>
                      <a:pt x="1382294" y="401004"/>
                      <a:pt x="1336920" y="395657"/>
                      <a:pt x="1291389" y="395657"/>
                    </a:cubicBezTo>
                    <a:cubicBezTo>
                      <a:pt x="1232507" y="395657"/>
                      <a:pt x="1173757" y="406130"/>
                      <a:pt x="1114926" y="403678"/>
                    </a:cubicBezTo>
                    <a:cubicBezTo>
                      <a:pt x="1107370" y="403363"/>
                      <a:pt x="1103421" y="393685"/>
                      <a:pt x="1098884" y="387635"/>
                    </a:cubicBezTo>
                    <a:cubicBezTo>
                      <a:pt x="1087316" y="372211"/>
                      <a:pt x="1072897" y="357800"/>
                      <a:pt x="1066800" y="339509"/>
                    </a:cubicBezTo>
                    <a:cubicBezTo>
                      <a:pt x="1055731" y="306301"/>
                      <a:pt x="1063469" y="322481"/>
                      <a:pt x="1042737" y="291383"/>
                    </a:cubicBezTo>
                    <a:cubicBezTo>
                      <a:pt x="1044485" y="277399"/>
                      <a:pt x="1046813" y="224690"/>
                      <a:pt x="1058779" y="203151"/>
                    </a:cubicBezTo>
                    <a:cubicBezTo>
                      <a:pt x="1068142" y="186297"/>
                      <a:pt x="1080168" y="171067"/>
                      <a:pt x="1090863" y="155025"/>
                    </a:cubicBezTo>
                    <a:cubicBezTo>
                      <a:pt x="1096210" y="147004"/>
                      <a:pt x="1103857" y="140107"/>
                      <a:pt x="1106905" y="130962"/>
                    </a:cubicBezTo>
                    <a:cubicBezTo>
                      <a:pt x="1109579" y="122941"/>
                      <a:pt x="1111145" y="114461"/>
                      <a:pt x="1114926" y="106899"/>
                    </a:cubicBezTo>
                    <a:cubicBezTo>
                      <a:pt x="1119237" y="98276"/>
                      <a:pt x="1127053" y="91644"/>
                      <a:pt x="1130968" y="82835"/>
                    </a:cubicBezTo>
                    <a:cubicBezTo>
                      <a:pt x="1159101" y="19535"/>
                      <a:pt x="1127785" y="47525"/>
                      <a:pt x="1171073" y="18667"/>
                    </a:cubicBezTo>
                    <a:cubicBezTo>
                      <a:pt x="1159726" y="14885"/>
                      <a:pt x="1124998" y="2625"/>
                      <a:pt x="1114926" y="2625"/>
                    </a:cubicBezTo>
                    <a:cubicBezTo>
                      <a:pt x="1106471" y="2625"/>
                      <a:pt x="1098884" y="7972"/>
                      <a:pt x="1090863" y="10646"/>
                    </a:cubicBezTo>
                    <a:cubicBezTo>
                      <a:pt x="1082842" y="18667"/>
                      <a:pt x="1075514" y="27447"/>
                      <a:pt x="1066800" y="34709"/>
                    </a:cubicBezTo>
                    <a:cubicBezTo>
                      <a:pt x="1059394" y="40880"/>
                      <a:pt x="1049992" y="44403"/>
                      <a:pt x="1042737" y="50751"/>
                    </a:cubicBezTo>
                    <a:cubicBezTo>
                      <a:pt x="965834" y="118041"/>
                      <a:pt x="1028405" y="64741"/>
                      <a:pt x="986589" y="114920"/>
                    </a:cubicBezTo>
                    <a:cubicBezTo>
                      <a:pt x="979327" y="123634"/>
                      <a:pt x="970547" y="130962"/>
                      <a:pt x="962526" y="138983"/>
                    </a:cubicBezTo>
                    <a:cubicBezTo>
                      <a:pt x="948119" y="182205"/>
                      <a:pt x="964239" y="145801"/>
                      <a:pt x="930442" y="187109"/>
                    </a:cubicBezTo>
                    <a:cubicBezTo>
                      <a:pt x="913511" y="207802"/>
                      <a:pt x="901222" y="232372"/>
                      <a:pt x="882316" y="251278"/>
                    </a:cubicBezTo>
                    <a:cubicBezTo>
                      <a:pt x="866274" y="267320"/>
                      <a:pt x="852339" y="285792"/>
                      <a:pt x="834189" y="299404"/>
                    </a:cubicBezTo>
                    <a:cubicBezTo>
                      <a:pt x="823494" y="307425"/>
                      <a:pt x="812042" y="314524"/>
                      <a:pt x="802105" y="323467"/>
                    </a:cubicBezTo>
                    <a:cubicBezTo>
                      <a:pt x="785242" y="338644"/>
                      <a:pt x="772856" y="359009"/>
                      <a:pt x="753979" y="371593"/>
                    </a:cubicBezTo>
                    <a:cubicBezTo>
                      <a:pt x="745958" y="376940"/>
                      <a:pt x="737444" y="381613"/>
                      <a:pt x="729916" y="387635"/>
                    </a:cubicBezTo>
                    <a:cubicBezTo>
                      <a:pt x="724011" y="392359"/>
                      <a:pt x="719923" y="399140"/>
                      <a:pt x="713873" y="403678"/>
                    </a:cubicBezTo>
                    <a:cubicBezTo>
                      <a:pt x="698449" y="415246"/>
                      <a:pt x="665747" y="435762"/>
                      <a:pt x="665747" y="435762"/>
                    </a:cubicBezTo>
                    <a:cubicBezTo>
                      <a:pt x="635307" y="481423"/>
                      <a:pt x="667365" y="444004"/>
                      <a:pt x="625642" y="467846"/>
                    </a:cubicBezTo>
                    <a:cubicBezTo>
                      <a:pt x="557659" y="506693"/>
                      <a:pt x="624667" y="481540"/>
                      <a:pt x="569494" y="499930"/>
                    </a:cubicBezTo>
                    <a:cubicBezTo>
                      <a:pt x="553452" y="510625"/>
                      <a:pt x="535001" y="518380"/>
                      <a:pt x="521368" y="532014"/>
                    </a:cubicBezTo>
                    <a:cubicBezTo>
                      <a:pt x="516021" y="537362"/>
                      <a:pt x="511811" y="544166"/>
                      <a:pt x="505326" y="548057"/>
                    </a:cubicBezTo>
                    <a:cubicBezTo>
                      <a:pt x="498076" y="552407"/>
                      <a:pt x="489603" y="554688"/>
                      <a:pt x="481263" y="556078"/>
                    </a:cubicBezTo>
                    <a:cubicBezTo>
                      <a:pt x="457381" y="560058"/>
                      <a:pt x="433136" y="561425"/>
                      <a:pt x="409073" y="564099"/>
                    </a:cubicBezTo>
                    <a:cubicBezTo>
                      <a:pt x="348590" y="584260"/>
                      <a:pt x="423143" y="557064"/>
                      <a:pt x="360947" y="588162"/>
                    </a:cubicBezTo>
                    <a:cubicBezTo>
                      <a:pt x="349440" y="593916"/>
                      <a:pt x="315080" y="601634"/>
                      <a:pt x="304800" y="604204"/>
                    </a:cubicBezTo>
                    <a:cubicBezTo>
                      <a:pt x="302126" y="612225"/>
                      <a:pt x="301852" y="621503"/>
                      <a:pt x="296779" y="628267"/>
                    </a:cubicBezTo>
                    <a:cubicBezTo>
                      <a:pt x="285435" y="643392"/>
                      <a:pt x="256673" y="668372"/>
                      <a:pt x="256673" y="668372"/>
                    </a:cubicBezTo>
                    <a:cubicBezTo>
                      <a:pt x="236512" y="728855"/>
                      <a:pt x="266053" y="656647"/>
                      <a:pt x="224589" y="708478"/>
                    </a:cubicBezTo>
                    <a:cubicBezTo>
                      <a:pt x="219307" y="715080"/>
                      <a:pt x="220349" y="724979"/>
                      <a:pt x="216568" y="732541"/>
                    </a:cubicBezTo>
                    <a:cubicBezTo>
                      <a:pt x="212257" y="741163"/>
                      <a:pt x="204441" y="747795"/>
                      <a:pt x="200526" y="756604"/>
                    </a:cubicBezTo>
                    <a:cubicBezTo>
                      <a:pt x="193658" y="772056"/>
                      <a:pt x="193864" y="790660"/>
                      <a:pt x="184484" y="804730"/>
                    </a:cubicBezTo>
                    <a:cubicBezTo>
                      <a:pt x="179137" y="812751"/>
                      <a:pt x="173225" y="820423"/>
                      <a:pt x="168442" y="828793"/>
                    </a:cubicBezTo>
                    <a:cubicBezTo>
                      <a:pt x="162510" y="839175"/>
                      <a:pt x="160055" y="851692"/>
                      <a:pt x="152400" y="860878"/>
                    </a:cubicBezTo>
                    <a:cubicBezTo>
                      <a:pt x="146229" y="868284"/>
                      <a:pt x="136358" y="871573"/>
                      <a:pt x="128337" y="876920"/>
                    </a:cubicBezTo>
                    <a:cubicBezTo>
                      <a:pt x="122989" y="884941"/>
                      <a:pt x="116605" y="892361"/>
                      <a:pt x="112294" y="900983"/>
                    </a:cubicBezTo>
                    <a:cubicBezTo>
                      <a:pt x="99246" y="927079"/>
                      <a:pt x="111219" y="926121"/>
                      <a:pt x="88231" y="949109"/>
                    </a:cubicBezTo>
                    <a:cubicBezTo>
                      <a:pt x="81414" y="955926"/>
                      <a:pt x="72189" y="959804"/>
                      <a:pt x="64168" y="965151"/>
                    </a:cubicBezTo>
                    <a:cubicBezTo>
                      <a:pt x="46029" y="992360"/>
                      <a:pt x="54943" y="982397"/>
                      <a:pt x="0" y="989214"/>
                    </a:cubicBezTo>
                    <a:close/>
                  </a:path>
                </a:pathLst>
              </a:cu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48DED31-C1B2-4FF6-BA32-236618BDD5E1}"/>
                  </a:ext>
                </a:extLst>
              </p:cNvPr>
              <p:cNvSpPr/>
              <p:nvPr/>
            </p:nvSpPr>
            <p:spPr>
              <a:xfrm>
                <a:off x="4505101" y="3115684"/>
                <a:ext cx="1718797" cy="713790"/>
              </a:xfrm>
              <a:custGeom>
                <a:avLst/>
                <a:gdLst>
                  <a:gd name="connsiteX0" fmla="*/ 0 w 1959604"/>
                  <a:gd name="connsiteY0" fmla="*/ 989214 h 989214"/>
                  <a:gd name="connsiteX1" fmla="*/ 0 w 1959604"/>
                  <a:gd name="connsiteY1" fmla="*/ 989214 h 989214"/>
                  <a:gd name="connsiteX2" fmla="*/ 368968 w 1959604"/>
                  <a:gd name="connsiteY2" fmla="*/ 981193 h 989214"/>
                  <a:gd name="connsiteX3" fmla="*/ 473242 w 1959604"/>
                  <a:gd name="connsiteY3" fmla="*/ 957130 h 989214"/>
                  <a:gd name="connsiteX4" fmla="*/ 529389 w 1959604"/>
                  <a:gd name="connsiteY4" fmla="*/ 949109 h 989214"/>
                  <a:gd name="connsiteX5" fmla="*/ 577516 w 1959604"/>
                  <a:gd name="connsiteY5" fmla="*/ 941088 h 989214"/>
                  <a:gd name="connsiteX6" fmla="*/ 657726 w 1959604"/>
                  <a:gd name="connsiteY6" fmla="*/ 933067 h 989214"/>
                  <a:gd name="connsiteX7" fmla="*/ 1171073 w 1959604"/>
                  <a:gd name="connsiteY7" fmla="*/ 949109 h 989214"/>
                  <a:gd name="connsiteX8" fmla="*/ 1227221 w 1959604"/>
                  <a:gd name="connsiteY8" fmla="*/ 957130 h 989214"/>
                  <a:gd name="connsiteX9" fmla="*/ 1331494 w 1959604"/>
                  <a:gd name="connsiteY9" fmla="*/ 965151 h 989214"/>
                  <a:gd name="connsiteX10" fmla="*/ 1836821 w 1959604"/>
                  <a:gd name="connsiteY10" fmla="*/ 957130 h 989214"/>
                  <a:gd name="connsiteX11" fmla="*/ 1804737 w 1959604"/>
                  <a:gd name="connsiteY11" fmla="*/ 909004 h 989214"/>
                  <a:gd name="connsiteX12" fmla="*/ 1796716 w 1959604"/>
                  <a:gd name="connsiteY12" fmla="*/ 884941 h 989214"/>
                  <a:gd name="connsiteX13" fmla="*/ 1804737 w 1959604"/>
                  <a:gd name="connsiteY13" fmla="*/ 628267 h 989214"/>
                  <a:gd name="connsiteX14" fmla="*/ 1820779 w 1959604"/>
                  <a:gd name="connsiteY14" fmla="*/ 604204 h 989214"/>
                  <a:gd name="connsiteX15" fmla="*/ 1844842 w 1959604"/>
                  <a:gd name="connsiteY15" fmla="*/ 556078 h 989214"/>
                  <a:gd name="connsiteX16" fmla="*/ 1860884 w 1959604"/>
                  <a:gd name="connsiteY16" fmla="*/ 507951 h 989214"/>
                  <a:gd name="connsiteX17" fmla="*/ 1884947 w 1959604"/>
                  <a:gd name="connsiteY17" fmla="*/ 459825 h 989214"/>
                  <a:gd name="connsiteX18" fmla="*/ 1900989 w 1959604"/>
                  <a:gd name="connsiteY18" fmla="*/ 427741 h 989214"/>
                  <a:gd name="connsiteX19" fmla="*/ 1917031 w 1959604"/>
                  <a:gd name="connsiteY19" fmla="*/ 379614 h 989214"/>
                  <a:gd name="connsiteX20" fmla="*/ 1925052 w 1959604"/>
                  <a:gd name="connsiteY20" fmla="*/ 355551 h 989214"/>
                  <a:gd name="connsiteX21" fmla="*/ 1933073 w 1959604"/>
                  <a:gd name="connsiteY21" fmla="*/ 307425 h 989214"/>
                  <a:gd name="connsiteX22" fmla="*/ 1941094 w 1959604"/>
                  <a:gd name="connsiteY22" fmla="*/ 275341 h 989214"/>
                  <a:gd name="connsiteX23" fmla="*/ 1949116 w 1959604"/>
                  <a:gd name="connsiteY23" fmla="*/ 235235 h 989214"/>
                  <a:gd name="connsiteX24" fmla="*/ 1949116 w 1959604"/>
                  <a:gd name="connsiteY24" fmla="*/ 2625 h 989214"/>
                  <a:gd name="connsiteX25" fmla="*/ 1925052 w 1959604"/>
                  <a:gd name="connsiteY25" fmla="*/ 10646 h 989214"/>
                  <a:gd name="connsiteX26" fmla="*/ 1900989 w 1959604"/>
                  <a:gd name="connsiteY26" fmla="*/ 26688 h 989214"/>
                  <a:gd name="connsiteX27" fmla="*/ 1892968 w 1959604"/>
                  <a:gd name="connsiteY27" fmla="*/ 50751 h 989214"/>
                  <a:gd name="connsiteX28" fmla="*/ 1860884 w 1959604"/>
                  <a:gd name="connsiteY28" fmla="*/ 90857 h 989214"/>
                  <a:gd name="connsiteX29" fmla="*/ 1852863 w 1959604"/>
                  <a:gd name="connsiteY29" fmla="*/ 114920 h 989214"/>
                  <a:gd name="connsiteX30" fmla="*/ 1804737 w 1959604"/>
                  <a:gd name="connsiteY30" fmla="*/ 155025 h 989214"/>
                  <a:gd name="connsiteX31" fmla="*/ 1764631 w 1959604"/>
                  <a:gd name="connsiteY31" fmla="*/ 195130 h 989214"/>
                  <a:gd name="connsiteX32" fmla="*/ 1716505 w 1959604"/>
                  <a:gd name="connsiteY32" fmla="*/ 227214 h 989214"/>
                  <a:gd name="connsiteX33" fmla="*/ 1676400 w 1959604"/>
                  <a:gd name="connsiteY33" fmla="*/ 251278 h 989214"/>
                  <a:gd name="connsiteX34" fmla="*/ 1628273 w 1959604"/>
                  <a:gd name="connsiteY34" fmla="*/ 283362 h 989214"/>
                  <a:gd name="connsiteX35" fmla="*/ 1572126 w 1959604"/>
                  <a:gd name="connsiteY35" fmla="*/ 323467 h 989214"/>
                  <a:gd name="connsiteX36" fmla="*/ 1548063 w 1959604"/>
                  <a:gd name="connsiteY36" fmla="*/ 331488 h 989214"/>
                  <a:gd name="connsiteX37" fmla="*/ 1524000 w 1959604"/>
                  <a:gd name="connsiteY37" fmla="*/ 347530 h 989214"/>
                  <a:gd name="connsiteX38" fmla="*/ 1491916 w 1959604"/>
                  <a:gd name="connsiteY38" fmla="*/ 363572 h 989214"/>
                  <a:gd name="connsiteX39" fmla="*/ 1467852 w 1959604"/>
                  <a:gd name="connsiteY39" fmla="*/ 379614 h 989214"/>
                  <a:gd name="connsiteX40" fmla="*/ 1451810 w 1959604"/>
                  <a:gd name="connsiteY40" fmla="*/ 395657 h 989214"/>
                  <a:gd name="connsiteX41" fmla="*/ 1427747 w 1959604"/>
                  <a:gd name="connsiteY41" fmla="*/ 403678 h 989214"/>
                  <a:gd name="connsiteX42" fmla="*/ 1291389 w 1959604"/>
                  <a:gd name="connsiteY42" fmla="*/ 395657 h 989214"/>
                  <a:gd name="connsiteX43" fmla="*/ 1114926 w 1959604"/>
                  <a:gd name="connsiteY43" fmla="*/ 403678 h 989214"/>
                  <a:gd name="connsiteX44" fmla="*/ 1098884 w 1959604"/>
                  <a:gd name="connsiteY44" fmla="*/ 387635 h 989214"/>
                  <a:gd name="connsiteX45" fmla="*/ 1066800 w 1959604"/>
                  <a:gd name="connsiteY45" fmla="*/ 339509 h 989214"/>
                  <a:gd name="connsiteX46" fmla="*/ 1042737 w 1959604"/>
                  <a:gd name="connsiteY46" fmla="*/ 291383 h 989214"/>
                  <a:gd name="connsiteX47" fmla="*/ 1058779 w 1959604"/>
                  <a:gd name="connsiteY47" fmla="*/ 203151 h 989214"/>
                  <a:gd name="connsiteX48" fmla="*/ 1090863 w 1959604"/>
                  <a:gd name="connsiteY48" fmla="*/ 155025 h 989214"/>
                  <a:gd name="connsiteX49" fmla="*/ 1106905 w 1959604"/>
                  <a:gd name="connsiteY49" fmla="*/ 130962 h 989214"/>
                  <a:gd name="connsiteX50" fmla="*/ 1114926 w 1959604"/>
                  <a:gd name="connsiteY50" fmla="*/ 106899 h 989214"/>
                  <a:gd name="connsiteX51" fmla="*/ 1130968 w 1959604"/>
                  <a:gd name="connsiteY51" fmla="*/ 82835 h 989214"/>
                  <a:gd name="connsiteX52" fmla="*/ 1171073 w 1959604"/>
                  <a:gd name="connsiteY52" fmla="*/ 18667 h 989214"/>
                  <a:gd name="connsiteX53" fmla="*/ 1114926 w 1959604"/>
                  <a:gd name="connsiteY53" fmla="*/ 2625 h 989214"/>
                  <a:gd name="connsiteX54" fmla="*/ 1090863 w 1959604"/>
                  <a:gd name="connsiteY54" fmla="*/ 10646 h 989214"/>
                  <a:gd name="connsiteX55" fmla="*/ 1066800 w 1959604"/>
                  <a:gd name="connsiteY55" fmla="*/ 34709 h 989214"/>
                  <a:gd name="connsiteX56" fmla="*/ 1042737 w 1959604"/>
                  <a:gd name="connsiteY56" fmla="*/ 50751 h 989214"/>
                  <a:gd name="connsiteX57" fmla="*/ 986589 w 1959604"/>
                  <a:gd name="connsiteY57" fmla="*/ 114920 h 989214"/>
                  <a:gd name="connsiteX58" fmla="*/ 962526 w 1959604"/>
                  <a:gd name="connsiteY58" fmla="*/ 138983 h 989214"/>
                  <a:gd name="connsiteX59" fmla="*/ 930442 w 1959604"/>
                  <a:gd name="connsiteY59" fmla="*/ 187109 h 989214"/>
                  <a:gd name="connsiteX60" fmla="*/ 882316 w 1959604"/>
                  <a:gd name="connsiteY60" fmla="*/ 251278 h 989214"/>
                  <a:gd name="connsiteX61" fmla="*/ 834189 w 1959604"/>
                  <a:gd name="connsiteY61" fmla="*/ 299404 h 989214"/>
                  <a:gd name="connsiteX62" fmla="*/ 802105 w 1959604"/>
                  <a:gd name="connsiteY62" fmla="*/ 323467 h 989214"/>
                  <a:gd name="connsiteX63" fmla="*/ 753979 w 1959604"/>
                  <a:gd name="connsiteY63" fmla="*/ 371593 h 989214"/>
                  <a:gd name="connsiteX64" fmla="*/ 729916 w 1959604"/>
                  <a:gd name="connsiteY64" fmla="*/ 387635 h 989214"/>
                  <a:gd name="connsiteX65" fmla="*/ 713873 w 1959604"/>
                  <a:gd name="connsiteY65" fmla="*/ 403678 h 989214"/>
                  <a:gd name="connsiteX66" fmla="*/ 665747 w 1959604"/>
                  <a:gd name="connsiteY66" fmla="*/ 435762 h 989214"/>
                  <a:gd name="connsiteX67" fmla="*/ 625642 w 1959604"/>
                  <a:gd name="connsiteY67" fmla="*/ 467846 h 989214"/>
                  <a:gd name="connsiteX68" fmla="*/ 569494 w 1959604"/>
                  <a:gd name="connsiteY68" fmla="*/ 499930 h 989214"/>
                  <a:gd name="connsiteX69" fmla="*/ 521368 w 1959604"/>
                  <a:gd name="connsiteY69" fmla="*/ 532014 h 989214"/>
                  <a:gd name="connsiteX70" fmla="*/ 505326 w 1959604"/>
                  <a:gd name="connsiteY70" fmla="*/ 548057 h 989214"/>
                  <a:gd name="connsiteX71" fmla="*/ 481263 w 1959604"/>
                  <a:gd name="connsiteY71" fmla="*/ 556078 h 989214"/>
                  <a:gd name="connsiteX72" fmla="*/ 409073 w 1959604"/>
                  <a:gd name="connsiteY72" fmla="*/ 564099 h 989214"/>
                  <a:gd name="connsiteX73" fmla="*/ 360947 w 1959604"/>
                  <a:gd name="connsiteY73" fmla="*/ 588162 h 989214"/>
                  <a:gd name="connsiteX74" fmla="*/ 304800 w 1959604"/>
                  <a:gd name="connsiteY74" fmla="*/ 604204 h 989214"/>
                  <a:gd name="connsiteX75" fmla="*/ 296779 w 1959604"/>
                  <a:gd name="connsiteY75" fmla="*/ 628267 h 989214"/>
                  <a:gd name="connsiteX76" fmla="*/ 256673 w 1959604"/>
                  <a:gd name="connsiteY76" fmla="*/ 668372 h 989214"/>
                  <a:gd name="connsiteX77" fmla="*/ 224589 w 1959604"/>
                  <a:gd name="connsiteY77" fmla="*/ 708478 h 989214"/>
                  <a:gd name="connsiteX78" fmla="*/ 216568 w 1959604"/>
                  <a:gd name="connsiteY78" fmla="*/ 732541 h 989214"/>
                  <a:gd name="connsiteX79" fmla="*/ 200526 w 1959604"/>
                  <a:gd name="connsiteY79" fmla="*/ 756604 h 989214"/>
                  <a:gd name="connsiteX80" fmla="*/ 184484 w 1959604"/>
                  <a:gd name="connsiteY80" fmla="*/ 804730 h 989214"/>
                  <a:gd name="connsiteX81" fmla="*/ 168442 w 1959604"/>
                  <a:gd name="connsiteY81" fmla="*/ 828793 h 989214"/>
                  <a:gd name="connsiteX82" fmla="*/ 152400 w 1959604"/>
                  <a:gd name="connsiteY82" fmla="*/ 860878 h 989214"/>
                  <a:gd name="connsiteX83" fmla="*/ 128337 w 1959604"/>
                  <a:gd name="connsiteY83" fmla="*/ 876920 h 989214"/>
                  <a:gd name="connsiteX84" fmla="*/ 112294 w 1959604"/>
                  <a:gd name="connsiteY84" fmla="*/ 900983 h 989214"/>
                  <a:gd name="connsiteX85" fmla="*/ 88231 w 1959604"/>
                  <a:gd name="connsiteY85" fmla="*/ 949109 h 989214"/>
                  <a:gd name="connsiteX86" fmla="*/ 64168 w 1959604"/>
                  <a:gd name="connsiteY86" fmla="*/ 965151 h 989214"/>
                  <a:gd name="connsiteX87" fmla="*/ 0 w 1959604"/>
                  <a:gd name="connsiteY87" fmla="*/ 989214 h 9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59604" h="989214">
                    <a:moveTo>
                      <a:pt x="0" y="989214"/>
                    </a:moveTo>
                    <a:lnTo>
                      <a:pt x="0" y="989214"/>
                    </a:lnTo>
                    <a:lnTo>
                      <a:pt x="368968" y="981193"/>
                    </a:lnTo>
                    <a:cubicBezTo>
                      <a:pt x="384407" y="980588"/>
                      <a:pt x="470702" y="957493"/>
                      <a:pt x="473242" y="957130"/>
                    </a:cubicBezTo>
                    <a:lnTo>
                      <a:pt x="529389" y="949109"/>
                    </a:lnTo>
                    <a:cubicBezTo>
                      <a:pt x="545463" y="946636"/>
                      <a:pt x="561378" y="943105"/>
                      <a:pt x="577516" y="941088"/>
                    </a:cubicBezTo>
                    <a:cubicBezTo>
                      <a:pt x="604179" y="937755"/>
                      <a:pt x="630989" y="935741"/>
                      <a:pt x="657726" y="933067"/>
                    </a:cubicBezTo>
                    <a:lnTo>
                      <a:pt x="1171073" y="949109"/>
                    </a:lnTo>
                    <a:cubicBezTo>
                      <a:pt x="1189944" y="950253"/>
                      <a:pt x="1208409" y="955249"/>
                      <a:pt x="1227221" y="957130"/>
                    </a:cubicBezTo>
                    <a:cubicBezTo>
                      <a:pt x="1261908" y="960599"/>
                      <a:pt x="1296736" y="962477"/>
                      <a:pt x="1331494" y="965151"/>
                    </a:cubicBezTo>
                    <a:cubicBezTo>
                      <a:pt x="1499936" y="962477"/>
                      <a:pt x="1669531" y="976978"/>
                      <a:pt x="1836821" y="957130"/>
                    </a:cubicBezTo>
                    <a:cubicBezTo>
                      <a:pt x="1855967" y="954858"/>
                      <a:pt x="1810834" y="927295"/>
                      <a:pt x="1804737" y="909004"/>
                    </a:cubicBezTo>
                    <a:lnTo>
                      <a:pt x="1796716" y="884941"/>
                    </a:lnTo>
                    <a:cubicBezTo>
                      <a:pt x="1799390" y="799383"/>
                      <a:pt x="1797427" y="713554"/>
                      <a:pt x="1804737" y="628267"/>
                    </a:cubicBezTo>
                    <a:cubicBezTo>
                      <a:pt x="1805560" y="618662"/>
                      <a:pt x="1816468" y="612826"/>
                      <a:pt x="1820779" y="604204"/>
                    </a:cubicBezTo>
                    <a:cubicBezTo>
                      <a:pt x="1853987" y="537787"/>
                      <a:pt x="1798868" y="625039"/>
                      <a:pt x="1844842" y="556078"/>
                    </a:cubicBezTo>
                    <a:cubicBezTo>
                      <a:pt x="1850189" y="540036"/>
                      <a:pt x="1851504" y="522021"/>
                      <a:pt x="1860884" y="507951"/>
                    </a:cubicBezTo>
                    <a:cubicBezTo>
                      <a:pt x="1891713" y="461708"/>
                      <a:pt x="1865022" y="506317"/>
                      <a:pt x="1884947" y="459825"/>
                    </a:cubicBezTo>
                    <a:cubicBezTo>
                      <a:pt x="1889657" y="448835"/>
                      <a:pt x="1896548" y="438843"/>
                      <a:pt x="1900989" y="427741"/>
                    </a:cubicBezTo>
                    <a:cubicBezTo>
                      <a:pt x="1907269" y="412040"/>
                      <a:pt x="1911684" y="395656"/>
                      <a:pt x="1917031" y="379614"/>
                    </a:cubicBezTo>
                    <a:cubicBezTo>
                      <a:pt x="1919705" y="371593"/>
                      <a:pt x="1923662" y="363891"/>
                      <a:pt x="1925052" y="355551"/>
                    </a:cubicBezTo>
                    <a:cubicBezTo>
                      <a:pt x="1927726" y="339509"/>
                      <a:pt x="1929884" y="323372"/>
                      <a:pt x="1933073" y="307425"/>
                    </a:cubicBezTo>
                    <a:cubicBezTo>
                      <a:pt x="1935235" y="296615"/>
                      <a:pt x="1938702" y="286102"/>
                      <a:pt x="1941094" y="275341"/>
                    </a:cubicBezTo>
                    <a:cubicBezTo>
                      <a:pt x="1944052" y="262032"/>
                      <a:pt x="1946442" y="248604"/>
                      <a:pt x="1949116" y="235235"/>
                    </a:cubicBezTo>
                    <a:cubicBezTo>
                      <a:pt x="1957216" y="154235"/>
                      <a:pt x="1967983" y="87523"/>
                      <a:pt x="1949116" y="2625"/>
                    </a:cubicBezTo>
                    <a:cubicBezTo>
                      <a:pt x="1947282" y="-5629"/>
                      <a:pt x="1933073" y="7972"/>
                      <a:pt x="1925052" y="10646"/>
                    </a:cubicBezTo>
                    <a:cubicBezTo>
                      <a:pt x="1917031" y="15993"/>
                      <a:pt x="1907011" y="19160"/>
                      <a:pt x="1900989" y="26688"/>
                    </a:cubicBezTo>
                    <a:cubicBezTo>
                      <a:pt x="1895707" y="33290"/>
                      <a:pt x="1896749" y="43189"/>
                      <a:pt x="1892968" y="50751"/>
                    </a:cubicBezTo>
                    <a:cubicBezTo>
                      <a:pt x="1882850" y="70987"/>
                      <a:pt x="1875804" y="75936"/>
                      <a:pt x="1860884" y="90857"/>
                    </a:cubicBezTo>
                    <a:cubicBezTo>
                      <a:pt x="1858210" y="98878"/>
                      <a:pt x="1857553" y="107885"/>
                      <a:pt x="1852863" y="114920"/>
                    </a:cubicBezTo>
                    <a:cubicBezTo>
                      <a:pt x="1833547" y="143893"/>
                      <a:pt x="1828411" y="134311"/>
                      <a:pt x="1804737" y="155025"/>
                    </a:cubicBezTo>
                    <a:cubicBezTo>
                      <a:pt x="1790509" y="167475"/>
                      <a:pt x="1780362" y="184643"/>
                      <a:pt x="1764631" y="195130"/>
                    </a:cubicBezTo>
                    <a:cubicBezTo>
                      <a:pt x="1748589" y="205825"/>
                      <a:pt x="1730138" y="213580"/>
                      <a:pt x="1716505" y="227214"/>
                    </a:cubicBezTo>
                    <a:cubicBezTo>
                      <a:pt x="1694485" y="249236"/>
                      <a:pt x="1707637" y="240866"/>
                      <a:pt x="1676400" y="251278"/>
                    </a:cubicBezTo>
                    <a:cubicBezTo>
                      <a:pt x="1620402" y="307276"/>
                      <a:pt x="1682446" y="252407"/>
                      <a:pt x="1628273" y="283362"/>
                    </a:cubicBezTo>
                    <a:cubicBezTo>
                      <a:pt x="1602837" y="297897"/>
                      <a:pt x="1596957" y="311051"/>
                      <a:pt x="1572126" y="323467"/>
                    </a:cubicBezTo>
                    <a:cubicBezTo>
                      <a:pt x="1564564" y="327248"/>
                      <a:pt x="1555625" y="327707"/>
                      <a:pt x="1548063" y="331488"/>
                    </a:cubicBezTo>
                    <a:cubicBezTo>
                      <a:pt x="1539441" y="335799"/>
                      <a:pt x="1532370" y="342747"/>
                      <a:pt x="1524000" y="347530"/>
                    </a:cubicBezTo>
                    <a:cubicBezTo>
                      <a:pt x="1513618" y="353462"/>
                      <a:pt x="1502298" y="357640"/>
                      <a:pt x="1491916" y="363572"/>
                    </a:cubicBezTo>
                    <a:cubicBezTo>
                      <a:pt x="1483546" y="368355"/>
                      <a:pt x="1475380" y="373592"/>
                      <a:pt x="1467852" y="379614"/>
                    </a:cubicBezTo>
                    <a:cubicBezTo>
                      <a:pt x="1461947" y="384338"/>
                      <a:pt x="1458295" y="391766"/>
                      <a:pt x="1451810" y="395657"/>
                    </a:cubicBezTo>
                    <a:cubicBezTo>
                      <a:pt x="1444560" y="400007"/>
                      <a:pt x="1435768" y="401004"/>
                      <a:pt x="1427747" y="403678"/>
                    </a:cubicBezTo>
                    <a:cubicBezTo>
                      <a:pt x="1382294" y="401004"/>
                      <a:pt x="1336920" y="395657"/>
                      <a:pt x="1291389" y="395657"/>
                    </a:cubicBezTo>
                    <a:cubicBezTo>
                      <a:pt x="1232507" y="395657"/>
                      <a:pt x="1173757" y="406130"/>
                      <a:pt x="1114926" y="403678"/>
                    </a:cubicBezTo>
                    <a:cubicBezTo>
                      <a:pt x="1107370" y="403363"/>
                      <a:pt x="1103421" y="393685"/>
                      <a:pt x="1098884" y="387635"/>
                    </a:cubicBezTo>
                    <a:cubicBezTo>
                      <a:pt x="1087316" y="372211"/>
                      <a:pt x="1072897" y="357800"/>
                      <a:pt x="1066800" y="339509"/>
                    </a:cubicBezTo>
                    <a:cubicBezTo>
                      <a:pt x="1055731" y="306301"/>
                      <a:pt x="1063469" y="322481"/>
                      <a:pt x="1042737" y="291383"/>
                    </a:cubicBezTo>
                    <a:cubicBezTo>
                      <a:pt x="1044485" y="277399"/>
                      <a:pt x="1046813" y="224690"/>
                      <a:pt x="1058779" y="203151"/>
                    </a:cubicBezTo>
                    <a:cubicBezTo>
                      <a:pt x="1068142" y="186297"/>
                      <a:pt x="1080168" y="171067"/>
                      <a:pt x="1090863" y="155025"/>
                    </a:cubicBezTo>
                    <a:cubicBezTo>
                      <a:pt x="1096210" y="147004"/>
                      <a:pt x="1103857" y="140107"/>
                      <a:pt x="1106905" y="130962"/>
                    </a:cubicBezTo>
                    <a:cubicBezTo>
                      <a:pt x="1109579" y="122941"/>
                      <a:pt x="1111145" y="114461"/>
                      <a:pt x="1114926" y="106899"/>
                    </a:cubicBezTo>
                    <a:cubicBezTo>
                      <a:pt x="1119237" y="98276"/>
                      <a:pt x="1127053" y="91644"/>
                      <a:pt x="1130968" y="82835"/>
                    </a:cubicBezTo>
                    <a:cubicBezTo>
                      <a:pt x="1159101" y="19535"/>
                      <a:pt x="1127785" y="47525"/>
                      <a:pt x="1171073" y="18667"/>
                    </a:cubicBezTo>
                    <a:cubicBezTo>
                      <a:pt x="1159726" y="14885"/>
                      <a:pt x="1124998" y="2625"/>
                      <a:pt x="1114926" y="2625"/>
                    </a:cubicBezTo>
                    <a:cubicBezTo>
                      <a:pt x="1106471" y="2625"/>
                      <a:pt x="1098884" y="7972"/>
                      <a:pt x="1090863" y="10646"/>
                    </a:cubicBezTo>
                    <a:cubicBezTo>
                      <a:pt x="1082842" y="18667"/>
                      <a:pt x="1075514" y="27447"/>
                      <a:pt x="1066800" y="34709"/>
                    </a:cubicBezTo>
                    <a:cubicBezTo>
                      <a:pt x="1059394" y="40880"/>
                      <a:pt x="1049992" y="44403"/>
                      <a:pt x="1042737" y="50751"/>
                    </a:cubicBezTo>
                    <a:cubicBezTo>
                      <a:pt x="965834" y="118041"/>
                      <a:pt x="1028405" y="64741"/>
                      <a:pt x="986589" y="114920"/>
                    </a:cubicBezTo>
                    <a:cubicBezTo>
                      <a:pt x="979327" y="123634"/>
                      <a:pt x="970547" y="130962"/>
                      <a:pt x="962526" y="138983"/>
                    </a:cubicBezTo>
                    <a:cubicBezTo>
                      <a:pt x="948119" y="182205"/>
                      <a:pt x="964239" y="145801"/>
                      <a:pt x="930442" y="187109"/>
                    </a:cubicBezTo>
                    <a:cubicBezTo>
                      <a:pt x="913511" y="207802"/>
                      <a:pt x="901222" y="232372"/>
                      <a:pt x="882316" y="251278"/>
                    </a:cubicBezTo>
                    <a:cubicBezTo>
                      <a:pt x="866274" y="267320"/>
                      <a:pt x="852339" y="285792"/>
                      <a:pt x="834189" y="299404"/>
                    </a:cubicBezTo>
                    <a:cubicBezTo>
                      <a:pt x="823494" y="307425"/>
                      <a:pt x="812042" y="314524"/>
                      <a:pt x="802105" y="323467"/>
                    </a:cubicBezTo>
                    <a:cubicBezTo>
                      <a:pt x="785242" y="338644"/>
                      <a:pt x="772856" y="359009"/>
                      <a:pt x="753979" y="371593"/>
                    </a:cubicBezTo>
                    <a:cubicBezTo>
                      <a:pt x="745958" y="376940"/>
                      <a:pt x="737444" y="381613"/>
                      <a:pt x="729916" y="387635"/>
                    </a:cubicBezTo>
                    <a:cubicBezTo>
                      <a:pt x="724011" y="392359"/>
                      <a:pt x="719923" y="399140"/>
                      <a:pt x="713873" y="403678"/>
                    </a:cubicBezTo>
                    <a:cubicBezTo>
                      <a:pt x="698449" y="415246"/>
                      <a:pt x="665747" y="435762"/>
                      <a:pt x="665747" y="435762"/>
                    </a:cubicBezTo>
                    <a:cubicBezTo>
                      <a:pt x="635307" y="481423"/>
                      <a:pt x="667365" y="444004"/>
                      <a:pt x="625642" y="467846"/>
                    </a:cubicBezTo>
                    <a:cubicBezTo>
                      <a:pt x="557659" y="506693"/>
                      <a:pt x="624667" y="481540"/>
                      <a:pt x="569494" y="499930"/>
                    </a:cubicBezTo>
                    <a:cubicBezTo>
                      <a:pt x="553452" y="510625"/>
                      <a:pt x="535001" y="518380"/>
                      <a:pt x="521368" y="532014"/>
                    </a:cubicBezTo>
                    <a:cubicBezTo>
                      <a:pt x="516021" y="537362"/>
                      <a:pt x="511811" y="544166"/>
                      <a:pt x="505326" y="548057"/>
                    </a:cubicBezTo>
                    <a:cubicBezTo>
                      <a:pt x="498076" y="552407"/>
                      <a:pt x="489603" y="554688"/>
                      <a:pt x="481263" y="556078"/>
                    </a:cubicBezTo>
                    <a:cubicBezTo>
                      <a:pt x="457381" y="560058"/>
                      <a:pt x="433136" y="561425"/>
                      <a:pt x="409073" y="564099"/>
                    </a:cubicBezTo>
                    <a:cubicBezTo>
                      <a:pt x="348590" y="584260"/>
                      <a:pt x="423143" y="557064"/>
                      <a:pt x="360947" y="588162"/>
                    </a:cubicBezTo>
                    <a:cubicBezTo>
                      <a:pt x="349440" y="593916"/>
                      <a:pt x="315080" y="601634"/>
                      <a:pt x="304800" y="604204"/>
                    </a:cubicBezTo>
                    <a:cubicBezTo>
                      <a:pt x="302126" y="612225"/>
                      <a:pt x="301852" y="621503"/>
                      <a:pt x="296779" y="628267"/>
                    </a:cubicBezTo>
                    <a:cubicBezTo>
                      <a:pt x="285435" y="643392"/>
                      <a:pt x="256673" y="668372"/>
                      <a:pt x="256673" y="668372"/>
                    </a:cubicBezTo>
                    <a:cubicBezTo>
                      <a:pt x="236512" y="728855"/>
                      <a:pt x="266053" y="656647"/>
                      <a:pt x="224589" y="708478"/>
                    </a:cubicBezTo>
                    <a:cubicBezTo>
                      <a:pt x="219307" y="715080"/>
                      <a:pt x="220349" y="724979"/>
                      <a:pt x="216568" y="732541"/>
                    </a:cubicBezTo>
                    <a:cubicBezTo>
                      <a:pt x="212257" y="741163"/>
                      <a:pt x="204441" y="747795"/>
                      <a:pt x="200526" y="756604"/>
                    </a:cubicBezTo>
                    <a:cubicBezTo>
                      <a:pt x="193658" y="772056"/>
                      <a:pt x="193864" y="790660"/>
                      <a:pt x="184484" y="804730"/>
                    </a:cubicBezTo>
                    <a:cubicBezTo>
                      <a:pt x="179137" y="812751"/>
                      <a:pt x="173225" y="820423"/>
                      <a:pt x="168442" y="828793"/>
                    </a:cubicBezTo>
                    <a:cubicBezTo>
                      <a:pt x="162510" y="839175"/>
                      <a:pt x="160055" y="851692"/>
                      <a:pt x="152400" y="860878"/>
                    </a:cubicBezTo>
                    <a:cubicBezTo>
                      <a:pt x="146229" y="868284"/>
                      <a:pt x="136358" y="871573"/>
                      <a:pt x="128337" y="876920"/>
                    </a:cubicBezTo>
                    <a:cubicBezTo>
                      <a:pt x="122989" y="884941"/>
                      <a:pt x="116605" y="892361"/>
                      <a:pt x="112294" y="900983"/>
                    </a:cubicBezTo>
                    <a:cubicBezTo>
                      <a:pt x="99246" y="927079"/>
                      <a:pt x="111219" y="926121"/>
                      <a:pt x="88231" y="949109"/>
                    </a:cubicBezTo>
                    <a:cubicBezTo>
                      <a:pt x="81414" y="955926"/>
                      <a:pt x="72189" y="959804"/>
                      <a:pt x="64168" y="965151"/>
                    </a:cubicBezTo>
                    <a:cubicBezTo>
                      <a:pt x="46029" y="992360"/>
                      <a:pt x="54943" y="982397"/>
                      <a:pt x="0" y="989214"/>
                    </a:cubicBezTo>
                    <a:close/>
                  </a:path>
                </a:pathLst>
              </a:cu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9" name="Group 18">
            <a:extLst>
              <a:ext uri="{FF2B5EF4-FFF2-40B4-BE49-F238E27FC236}">
                <a16:creationId xmlns:a16="http://schemas.microsoft.com/office/drawing/2014/main" id="{6E5B9188-FF4D-48DA-9DE9-977FACB27113}"/>
              </a:ext>
            </a:extLst>
          </p:cNvPr>
          <p:cNvGrpSpPr/>
          <p:nvPr/>
        </p:nvGrpSpPr>
        <p:grpSpPr>
          <a:xfrm>
            <a:off x="5864291" y="4338467"/>
            <a:ext cx="1170368" cy="1208199"/>
            <a:chOff x="7307474" y="3903794"/>
            <a:chExt cx="1292128" cy="1333895"/>
          </a:xfrm>
        </p:grpSpPr>
        <p:sp>
          <p:nvSpPr>
            <p:cNvPr id="20" name="Oval 19">
              <a:extLst>
                <a:ext uri="{FF2B5EF4-FFF2-40B4-BE49-F238E27FC236}">
                  <a16:creationId xmlns:a16="http://schemas.microsoft.com/office/drawing/2014/main" id="{7E303EED-C96B-453E-A5C8-65B6E04279A3}"/>
                </a:ext>
              </a:extLst>
            </p:cNvPr>
            <p:cNvSpPr/>
            <p:nvPr/>
          </p:nvSpPr>
          <p:spPr>
            <a:xfrm>
              <a:off x="7309233" y="3947320"/>
              <a:ext cx="1290369" cy="1290369"/>
            </a:xfrm>
            <a:prstGeom prst="ellipse">
              <a:avLst/>
            </a:prstGeom>
            <a:no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DD55DDDD-CADC-4B7E-9F58-0ACEA0A67358}"/>
                </a:ext>
              </a:extLst>
            </p:cNvPr>
            <p:cNvSpPr/>
            <p:nvPr/>
          </p:nvSpPr>
          <p:spPr>
            <a:xfrm>
              <a:off x="7307474" y="3903794"/>
              <a:ext cx="1292128" cy="71379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0981D1EC-09E5-42D9-95F5-BE99F57C9201}"/>
                </a:ext>
              </a:extLst>
            </p:cNvPr>
            <p:cNvSpPr/>
            <p:nvPr/>
          </p:nvSpPr>
          <p:spPr>
            <a:xfrm>
              <a:off x="7308195" y="3935570"/>
              <a:ext cx="1290369" cy="1290369"/>
            </a:xfrm>
            <a:prstGeom prst="ellipse">
              <a:avLst/>
            </a:prstGeom>
            <a:gradFill flip="none" rotWithShape="1">
              <a:gsLst>
                <a:gs pos="0">
                  <a:srgbClr val="C50303"/>
                </a:gs>
                <a:gs pos="23000">
                  <a:sysClr val="windowText" lastClr="000000">
                    <a:lumMod val="85000"/>
                    <a:lumOff val="15000"/>
                  </a:sysClr>
                </a:gs>
                <a:gs pos="68000">
                  <a:sysClr val="windowText" lastClr="000000">
                    <a:lumMod val="85000"/>
                    <a:lumOff val="15000"/>
                  </a:sys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18BC2CD-2826-46DF-8607-4C101C1B0DDB}"/>
                </a:ext>
              </a:extLst>
            </p:cNvPr>
            <p:cNvSpPr/>
            <p:nvPr/>
          </p:nvSpPr>
          <p:spPr>
            <a:xfrm>
              <a:off x="7346047" y="3911186"/>
              <a:ext cx="1142197" cy="13474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4" name="Cloud 23">
            <a:extLst>
              <a:ext uri="{FF2B5EF4-FFF2-40B4-BE49-F238E27FC236}">
                <a16:creationId xmlns:a16="http://schemas.microsoft.com/office/drawing/2014/main" id="{D96F7DD4-8831-4330-9DC6-80ED9DEE018B}"/>
              </a:ext>
            </a:extLst>
          </p:cNvPr>
          <p:cNvSpPr/>
          <p:nvPr/>
        </p:nvSpPr>
        <p:spPr>
          <a:xfrm>
            <a:off x="5700430" y="5920172"/>
            <a:ext cx="1551269" cy="420557"/>
          </a:xfrm>
          <a:prstGeom prst="cloud">
            <a:avLst/>
          </a:prstGeom>
          <a:gradFill flip="none" rotWithShape="1">
            <a:gsLst>
              <a:gs pos="0">
                <a:sysClr val="windowText" lastClr="000000">
                  <a:lumMod val="50000"/>
                  <a:lumOff val="50000"/>
                </a:sysClr>
              </a:gs>
              <a:gs pos="50000">
                <a:sysClr val="window" lastClr="FFFFFF">
                  <a:lumMod val="85000"/>
                </a:sysClr>
              </a:gs>
              <a:gs pos="100000">
                <a:srgbClr val="4472C4">
                  <a:tint val="23500"/>
                  <a:satMod val="160000"/>
                </a:srgbClr>
              </a:gs>
            </a:gsLst>
            <a:lin ang="54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2B85B128-9433-426F-B25C-8A810F8AE6CA}"/>
              </a:ext>
            </a:extLst>
          </p:cNvPr>
          <p:cNvSpPr txBox="1">
            <a:spLocks/>
          </p:cNvSpPr>
          <p:nvPr/>
        </p:nvSpPr>
        <p:spPr>
          <a:xfrm>
            <a:off x="7171197" y="1135866"/>
            <a:ext cx="4783341" cy="5604267"/>
          </a:xfrm>
          <a:prstGeom prst="rect">
            <a:avLst/>
          </a:prstGeom>
        </p:spPr>
        <p:txBody>
          <a:bodyPr vert="horz" lIns="0" tIns="45720" rIns="0" bIns="45720" rtlCol="0">
            <a:normAutofit fontScale="92500" lnSpcReduction="10000"/>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a:t>1. Initial heating and initial pyrolysis</a:t>
            </a:r>
          </a:p>
          <a:p>
            <a:pPr lvl="1"/>
            <a:r>
              <a:rPr lang="en-US" sz="2400" dirty="0"/>
              <a:t>Thermal stress and jetting can entrain contaminants</a:t>
            </a:r>
          </a:p>
          <a:p>
            <a:pPr marL="201159" lvl="1" indent="0">
              <a:buFont typeface="Calibri" pitchFamily="34" charset="0"/>
              <a:buNone/>
            </a:pPr>
            <a:r>
              <a:rPr lang="en-US" sz="2400" dirty="0"/>
              <a:t>2. </a:t>
            </a:r>
            <a:r>
              <a:rPr lang="en-US" sz="2800" dirty="0"/>
              <a:t>Charring and flaming combustion</a:t>
            </a:r>
          </a:p>
          <a:p>
            <a:pPr lvl="1"/>
            <a:r>
              <a:rPr lang="en-US" sz="2400" dirty="0"/>
              <a:t>Flow induced by flames may augment entrainment, char formation may enhance retention of particles</a:t>
            </a:r>
          </a:p>
          <a:p>
            <a:pPr marL="201159" lvl="1" indent="0">
              <a:buFont typeface="Calibri" pitchFamily="34" charset="0"/>
              <a:buNone/>
            </a:pPr>
            <a:r>
              <a:rPr lang="en-US" sz="2800" dirty="0"/>
              <a:t>3. Char oxidation</a:t>
            </a:r>
          </a:p>
          <a:p>
            <a:pPr lvl="1">
              <a:lnSpc>
                <a:spcPct val="100000"/>
              </a:lnSpc>
            </a:pPr>
            <a:r>
              <a:rPr lang="en-US" sz="2400" dirty="0"/>
              <a:t>Carbon burning away from around the particles can provide a new opportunity for entrainment</a:t>
            </a:r>
          </a:p>
          <a:p>
            <a:pPr marL="201159" lvl="1" indent="0">
              <a:buFont typeface="Calibri" pitchFamily="34" charset="0"/>
              <a:buNone/>
            </a:pPr>
            <a:r>
              <a:rPr lang="en-US" sz="2800" dirty="0"/>
              <a:t>4. Residual Ash</a:t>
            </a:r>
          </a:p>
          <a:p>
            <a:pPr lvl="1">
              <a:lnSpc>
                <a:spcPct val="110000"/>
              </a:lnSpc>
            </a:pPr>
            <a:r>
              <a:rPr lang="en-US" sz="2400" dirty="0"/>
              <a:t>Without an organic substrate, the contaminants may be easy to liberate and disperse in this phase</a:t>
            </a:r>
          </a:p>
          <a:p>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sp>
        <p:nvSpPr>
          <p:cNvPr id="3" name="Arrow: Curved Right 2">
            <a:extLst>
              <a:ext uri="{FF2B5EF4-FFF2-40B4-BE49-F238E27FC236}">
                <a16:creationId xmlns:a16="http://schemas.microsoft.com/office/drawing/2014/main" id="{DD70C714-2CA5-4041-A708-D3C418E0C858}"/>
              </a:ext>
            </a:extLst>
          </p:cNvPr>
          <p:cNvSpPr/>
          <p:nvPr/>
        </p:nvSpPr>
        <p:spPr>
          <a:xfrm>
            <a:off x="5384800" y="1651000"/>
            <a:ext cx="368756" cy="1917700"/>
          </a:xfrm>
          <a:prstGeom prst="curved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Curved Right 26">
            <a:extLst>
              <a:ext uri="{FF2B5EF4-FFF2-40B4-BE49-F238E27FC236}">
                <a16:creationId xmlns:a16="http://schemas.microsoft.com/office/drawing/2014/main" id="{64FE7564-8D19-4E38-8222-158E8B19C725}"/>
              </a:ext>
            </a:extLst>
          </p:cNvPr>
          <p:cNvSpPr/>
          <p:nvPr/>
        </p:nvSpPr>
        <p:spPr>
          <a:xfrm>
            <a:off x="5352022" y="3619496"/>
            <a:ext cx="368756" cy="1453804"/>
          </a:xfrm>
          <a:prstGeom prst="curved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urved Right 27">
            <a:extLst>
              <a:ext uri="{FF2B5EF4-FFF2-40B4-BE49-F238E27FC236}">
                <a16:creationId xmlns:a16="http://schemas.microsoft.com/office/drawing/2014/main" id="{367CA144-389D-4EF0-AA56-1189C0EF4905}"/>
              </a:ext>
            </a:extLst>
          </p:cNvPr>
          <p:cNvSpPr/>
          <p:nvPr/>
        </p:nvSpPr>
        <p:spPr>
          <a:xfrm>
            <a:off x="5331674" y="5073300"/>
            <a:ext cx="368756" cy="846872"/>
          </a:xfrm>
          <a:prstGeom prst="curvedRight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BFE42EB3-B4BE-4B49-B03A-8F3DABC9860D}"/>
              </a:ext>
            </a:extLst>
          </p:cNvPr>
          <p:cNvSpPr txBox="1"/>
          <p:nvPr/>
        </p:nvSpPr>
        <p:spPr>
          <a:xfrm>
            <a:off x="329609" y="744580"/>
            <a:ext cx="9559348" cy="461665"/>
          </a:xfrm>
          <a:prstGeom prst="rect">
            <a:avLst/>
          </a:prstGeom>
          <a:noFill/>
        </p:spPr>
        <p:txBody>
          <a:bodyPr wrap="none" rtlCol="0">
            <a:spAutoFit/>
          </a:bodyPr>
          <a:lstStyle/>
          <a:p>
            <a:r>
              <a:rPr lang="en-US" sz="2400" u="sng" dirty="0"/>
              <a:t>Burning Phases</a:t>
            </a:r>
            <a:r>
              <a:rPr lang="en-US" sz="2400" dirty="0"/>
              <a:t>											</a:t>
            </a:r>
            <a:r>
              <a:rPr lang="en-US" sz="2400" u="sng" dirty="0"/>
              <a:t>Release Prospects</a:t>
            </a:r>
          </a:p>
        </p:txBody>
      </p:sp>
    </p:spTree>
    <p:extLst>
      <p:ext uri="{BB962C8B-B14F-4D97-AF65-F5344CB8AC3E}">
        <p14:creationId xmlns:p14="http://schemas.microsoft.com/office/powerpoint/2010/main" val="263784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683952" cy="570225"/>
          </a:xfrm>
        </p:spPr>
        <p:txBody>
          <a:bodyPr/>
          <a:lstStyle/>
          <a:p>
            <a:r>
              <a:rPr lang="en-US" dirty="0"/>
              <a:t>Plastics versus natural organics</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26</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2" y="1152133"/>
            <a:ext cx="11167138" cy="5604267"/>
          </a:xfrm>
        </p:spPr>
        <p:txBody>
          <a:bodyPr>
            <a:normAutofit/>
          </a:bodyPr>
          <a:lstStyle/>
          <a:p>
            <a:r>
              <a:rPr lang="en-US" sz="2800" dirty="0"/>
              <a:t>There are a variety of plastics and plastic behaviors during fires</a:t>
            </a:r>
          </a:p>
          <a:p>
            <a:endParaRPr lang="en-US" sz="2800" dirty="0"/>
          </a:p>
          <a:p>
            <a:r>
              <a:rPr lang="en-US" sz="2800" dirty="0"/>
              <a:t> 1. Initial heating and initial pyrolysis</a:t>
            </a:r>
          </a:p>
          <a:p>
            <a:pPr lvl="1"/>
            <a:r>
              <a:rPr lang="en-US" sz="2400" dirty="0"/>
              <a:t>Some plastics melt and flow before they burn</a:t>
            </a:r>
          </a:p>
          <a:p>
            <a:pPr marL="201159" lvl="1" indent="0">
              <a:buNone/>
            </a:pPr>
            <a:r>
              <a:rPr lang="en-US" sz="2400" dirty="0"/>
              <a:t>2. </a:t>
            </a:r>
            <a:r>
              <a:rPr lang="en-US" sz="2800" dirty="0"/>
              <a:t>Charring and flaming combustion</a:t>
            </a:r>
          </a:p>
          <a:p>
            <a:pPr lvl="1"/>
            <a:r>
              <a:rPr lang="en-US" sz="2400" dirty="0"/>
              <a:t>Plastics may or may not char</a:t>
            </a:r>
          </a:p>
          <a:p>
            <a:pPr marL="201159" lvl="1" indent="0">
              <a:buNone/>
            </a:pPr>
            <a:r>
              <a:rPr lang="en-US" sz="2800" dirty="0"/>
              <a:t>3. Char oxidation</a:t>
            </a:r>
          </a:p>
          <a:p>
            <a:pPr lvl="1">
              <a:lnSpc>
                <a:spcPct val="100000"/>
              </a:lnSpc>
            </a:pPr>
            <a:r>
              <a:rPr lang="en-US" sz="2400" dirty="0"/>
              <a:t>Instead of char oxidizing, a melting polymer will boil, which looks more like a liquid fire</a:t>
            </a:r>
          </a:p>
          <a:p>
            <a:pPr marL="201159" lvl="1" indent="0">
              <a:buNone/>
            </a:pPr>
            <a:r>
              <a:rPr lang="en-US" sz="2800" dirty="0"/>
              <a:t>4. Residual Ash</a:t>
            </a:r>
          </a:p>
          <a:p>
            <a:pPr lvl="1">
              <a:lnSpc>
                <a:spcPct val="110000"/>
              </a:lnSpc>
            </a:pPr>
            <a:r>
              <a:rPr lang="en-US" sz="2400" dirty="0"/>
              <a:t>Many plastics will yield some ash, and it is postulated that contaminants will contribute thereto</a:t>
            </a:r>
          </a:p>
          <a:p>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26236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683952" cy="570225"/>
          </a:xfrm>
        </p:spPr>
        <p:txBody>
          <a:bodyPr/>
          <a:lstStyle/>
          <a:p>
            <a:r>
              <a:rPr lang="en-US" dirty="0"/>
              <a:t>PMMA Fire</a:t>
            </a:r>
            <a:br>
              <a:rPr lang="en-US" dirty="0"/>
            </a:br>
            <a:r>
              <a:rPr lang="en-US" dirty="0"/>
              <a:t>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27</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2" y="1152133"/>
            <a:ext cx="11167138" cy="5604267"/>
          </a:xfrm>
        </p:spPr>
        <p:txBody>
          <a:bodyPr>
            <a:normAutofit/>
          </a:bodyPr>
          <a:lstStyle/>
          <a:p>
            <a:r>
              <a:rPr lang="en-US" sz="2800" dirty="0"/>
              <a:t>The International Association of Fire Safety Science (IAFSS) is conducting a workshop in late April 2021 focusing on PMMA decomposition</a:t>
            </a:r>
          </a:p>
          <a:p>
            <a:pPr lvl="1"/>
            <a:r>
              <a:rPr lang="en-US" sz="2200" dirty="0"/>
              <a:t>Dozens of institutions testing and modeling identical samples</a:t>
            </a:r>
          </a:p>
          <a:p>
            <a:pPr lvl="1"/>
            <a:r>
              <a:rPr lang="en-US" sz="2200" dirty="0"/>
              <a:t>We are participating in this activity</a:t>
            </a:r>
          </a:p>
          <a:p>
            <a:pPr lvl="1"/>
            <a:r>
              <a:rPr lang="en-US" sz="2200" dirty="0"/>
              <a:t>Expected to result in improved understanding of reaction rates</a:t>
            </a:r>
          </a:p>
          <a:p>
            <a:r>
              <a:rPr lang="en-US" sz="2400" dirty="0"/>
              <a:t>PMMA is one of the more widely contaminated solid combustibles studied in the historical literature</a:t>
            </a:r>
          </a:p>
          <a:p>
            <a:pPr lvl="1"/>
            <a:r>
              <a:rPr lang="en-US" sz="2200" dirty="0"/>
              <a:t>This is one of our target materials for model development</a:t>
            </a:r>
          </a:p>
          <a:p>
            <a:pPr lvl="1"/>
            <a:r>
              <a:rPr lang="en-US" sz="2200" dirty="0"/>
              <a:t>We have a model that assumes the rate of pyrolysis is proportional to the particle evolution</a:t>
            </a:r>
          </a:p>
          <a:p>
            <a:pPr lvl="2"/>
            <a:r>
              <a:rPr lang="en-US" sz="1800" dirty="0"/>
              <a:t>Perhaps true for a very small contaminant uniformly dispersed through the solid</a:t>
            </a:r>
          </a:p>
          <a:p>
            <a:pPr lvl="2"/>
            <a:r>
              <a:rPr lang="en-US" sz="1800" dirty="0"/>
              <a:t>Literature review suggests some additional complexity to the real problem</a:t>
            </a:r>
          </a:p>
          <a:p>
            <a:pPr lvl="1"/>
            <a:r>
              <a:rPr lang="en-US" sz="2200" dirty="0"/>
              <a:t>Never tested, probably more likely a fire on the outside, particles on the inside</a:t>
            </a:r>
          </a:p>
          <a:p>
            <a:pPr lvl="2"/>
            <a:r>
              <a:rPr lang="en-US" sz="1800" dirty="0"/>
              <a:t>This case possibly more likely because glovebox atmospheres are typically inert (N</a:t>
            </a:r>
            <a:r>
              <a:rPr lang="en-US" sz="1800" baseline="-25000" dirty="0"/>
              <a:t>2</a:t>
            </a:r>
            <a:r>
              <a:rPr lang="en-US" sz="1800" dirty="0"/>
              <a:t>) on the inside </a:t>
            </a:r>
          </a:p>
          <a:p>
            <a:pPr lvl="1"/>
            <a:endParaRPr lang="en-US" sz="2200" dirty="0"/>
          </a:p>
          <a:p>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grpSp>
        <p:nvGrpSpPr>
          <p:cNvPr id="5" name="Group 4">
            <a:extLst>
              <a:ext uri="{FF2B5EF4-FFF2-40B4-BE49-F238E27FC236}">
                <a16:creationId xmlns:a16="http://schemas.microsoft.com/office/drawing/2014/main" id="{7E568EFB-5322-4445-BFB6-BF34A2B154A3}"/>
              </a:ext>
            </a:extLst>
          </p:cNvPr>
          <p:cNvGrpSpPr/>
          <p:nvPr/>
        </p:nvGrpSpPr>
        <p:grpSpPr>
          <a:xfrm>
            <a:off x="9554006" y="4665708"/>
            <a:ext cx="1850594" cy="2080317"/>
            <a:chOff x="4862898" y="620652"/>
            <a:chExt cx="1850594" cy="2080317"/>
          </a:xfrm>
        </p:grpSpPr>
        <p:grpSp>
          <p:nvGrpSpPr>
            <p:cNvPr id="7" name="Group 6">
              <a:extLst>
                <a:ext uri="{FF2B5EF4-FFF2-40B4-BE49-F238E27FC236}">
                  <a16:creationId xmlns:a16="http://schemas.microsoft.com/office/drawing/2014/main" id="{B0726286-524A-43D1-9DF0-74A44DA607F1}"/>
                </a:ext>
              </a:extLst>
            </p:cNvPr>
            <p:cNvGrpSpPr/>
            <p:nvPr/>
          </p:nvGrpSpPr>
          <p:grpSpPr>
            <a:xfrm flipH="1">
              <a:off x="6473842" y="620652"/>
              <a:ext cx="239650" cy="2069431"/>
              <a:chOff x="2056919" y="631539"/>
              <a:chExt cx="239650" cy="2069431"/>
            </a:xfrm>
          </p:grpSpPr>
          <p:cxnSp>
            <p:nvCxnSpPr>
              <p:cNvPr id="19" name="Straight Connector 18">
                <a:extLst>
                  <a:ext uri="{FF2B5EF4-FFF2-40B4-BE49-F238E27FC236}">
                    <a16:creationId xmlns:a16="http://schemas.microsoft.com/office/drawing/2014/main" id="{48BAA82F-7947-4993-98EE-59A0C6979F1C}"/>
                  </a:ext>
                </a:extLst>
              </p:cNvPr>
              <p:cNvCxnSpPr/>
              <p:nvPr/>
            </p:nvCxnSpPr>
            <p:spPr>
              <a:xfrm rot="16200000">
                <a:off x="1106016" y="1666255"/>
                <a:ext cx="20694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9C811B-E14E-41E2-92C4-F30F293D857E}"/>
                  </a:ext>
                </a:extLst>
              </p:cNvPr>
              <p:cNvCxnSpPr>
                <a:cxnSpLocks/>
              </p:cNvCxnSpPr>
              <p:nvPr/>
            </p:nvCxnSpPr>
            <p:spPr>
              <a:xfrm rot="16200000" flipV="1">
                <a:off x="2142450" y="24368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B31C06-A49D-4B63-96AD-386F95ECC52E}"/>
                  </a:ext>
                </a:extLst>
              </p:cNvPr>
              <p:cNvCxnSpPr>
                <a:cxnSpLocks/>
              </p:cNvCxnSpPr>
              <p:nvPr/>
            </p:nvCxnSpPr>
            <p:spPr>
              <a:xfrm rot="16200000" flipV="1">
                <a:off x="2142450" y="22844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3705D05-4286-49EA-8286-DFE323A2C857}"/>
                  </a:ext>
                </a:extLst>
              </p:cNvPr>
              <p:cNvCxnSpPr>
                <a:cxnSpLocks/>
              </p:cNvCxnSpPr>
              <p:nvPr/>
            </p:nvCxnSpPr>
            <p:spPr>
              <a:xfrm rot="16200000" flipV="1">
                <a:off x="2142450" y="21320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486F37-0268-4B55-A164-DD195D1C2D6B}"/>
                  </a:ext>
                </a:extLst>
              </p:cNvPr>
              <p:cNvCxnSpPr>
                <a:cxnSpLocks/>
              </p:cNvCxnSpPr>
              <p:nvPr/>
            </p:nvCxnSpPr>
            <p:spPr>
              <a:xfrm rot="16200000" flipV="1">
                <a:off x="2142450" y="19796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3182A7-31E2-4ED0-AA52-C5DD9F324E56}"/>
                  </a:ext>
                </a:extLst>
              </p:cNvPr>
              <p:cNvCxnSpPr>
                <a:cxnSpLocks/>
              </p:cNvCxnSpPr>
              <p:nvPr/>
            </p:nvCxnSpPr>
            <p:spPr>
              <a:xfrm rot="16200000" flipV="1">
                <a:off x="2142450" y="18272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03666B6-BF95-44D5-B6BC-8976B69FD923}"/>
                  </a:ext>
                </a:extLst>
              </p:cNvPr>
              <p:cNvCxnSpPr>
                <a:cxnSpLocks/>
              </p:cNvCxnSpPr>
              <p:nvPr/>
            </p:nvCxnSpPr>
            <p:spPr>
              <a:xfrm rot="16200000" flipV="1">
                <a:off x="2142450" y="16748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9CBBC8B-A870-4049-8624-CA4C22F338CA}"/>
                  </a:ext>
                </a:extLst>
              </p:cNvPr>
              <p:cNvCxnSpPr>
                <a:cxnSpLocks/>
              </p:cNvCxnSpPr>
              <p:nvPr/>
            </p:nvCxnSpPr>
            <p:spPr>
              <a:xfrm rot="16200000" flipV="1">
                <a:off x="2142450" y="15224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EDF0BED-A951-4B74-A378-00357BE5E2D5}"/>
                  </a:ext>
                </a:extLst>
              </p:cNvPr>
              <p:cNvCxnSpPr>
                <a:cxnSpLocks/>
              </p:cNvCxnSpPr>
              <p:nvPr/>
            </p:nvCxnSpPr>
            <p:spPr>
              <a:xfrm rot="16200000" flipV="1">
                <a:off x="2142450" y="1370048"/>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02F23CA8-97D4-4D79-A03E-13C981F4FB20}"/>
                  </a:ext>
                </a:extLst>
              </p:cNvPr>
              <p:cNvSpPr/>
              <p:nvPr/>
            </p:nvSpPr>
            <p:spPr>
              <a:xfrm rot="16200000">
                <a:off x="2056919" y="1715441"/>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42B1701-7082-4CD9-938E-2B80ABC4305E}"/>
                  </a:ext>
                </a:extLst>
              </p:cNvPr>
              <p:cNvSpPr/>
              <p:nvPr/>
            </p:nvSpPr>
            <p:spPr>
              <a:xfrm rot="16200000">
                <a:off x="2061667" y="1442411"/>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0503BF0-9F9C-45D1-935E-264F8968D887}"/>
                  </a:ext>
                </a:extLst>
              </p:cNvPr>
              <p:cNvSpPr/>
              <p:nvPr/>
            </p:nvSpPr>
            <p:spPr>
              <a:xfrm rot="16200000">
                <a:off x="2061667" y="2041478"/>
                <a:ext cx="74645" cy="74645"/>
              </a:xfrm>
              <a:prstGeom prst="ellips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8" name="Straight Connector 7">
              <a:extLst>
                <a:ext uri="{FF2B5EF4-FFF2-40B4-BE49-F238E27FC236}">
                  <a16:creationId xmlns:a16="http://schemas.microsoft.com/office/drawing/2014/main" id="{B0BEA281-9300-4C8A-B216-34BE5EC0ABFD}"/>
                </a:ext>
              </a:extLst>
            </p:cNvPr>
            <p:cNvCxnSpPr/>
            <p:nvPr/>
          </p:nvCxnSpPr>
          <p:spPr>
            <a:xfrm rot="16200000">
              <a:off x="4890078" y="1666254"/>
              <a:ext cx="206943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5D8B43-892D-4FF9-97B2-413D216C70EC}"/>
                </a:ext>
              </a:extLst>
            </p:cNvPr>
            <p:cNvCxnSpPr>
              <a:cxnSpLocks/>
            </p:cNvCxnSpPr>
            <p:nvPr/>
          </p:nvCxnSpPr>
          <p:spPr>
            <a:xfrm rot="16200000" flipV="1">
              <a:off x="5926512" y="24368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25F0DC-25C8-4C5F-AD5A-BD6D443625B0}"/>
                </a:ext>
              </a:extLst>
            </p:cNvPr>
            <p:cNvCxnSpPr>
              <a:cxnSpLocks/>
            </p:cNvCxnSpPr>
            <p:nvPr/>
          </p:nvCxnSpPr>
          <p:spPr>
            <a:xfrm rot="16200000" flipV="1">
              <a:off x="5926512" y="22844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782B2E-5DFE-4821-A42B-D0C9511A2A2F}"/>
                </a:ext>
              </a:extLst>
            </p:cNvPr>
            <p:cNvCxnSpPr>
              <a:cxnSpLocks/>
            </p:cNvCxnSpPr>
            <p:nvPr/>
          </p:nvCxnSpPr>
          <p:spPr>
            <a:xfrm rot="16200000" flipV="1">
              <a:off x="5926512" y="21320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160AA87-7C18-42A9-A98C-4B877473FB95}"/>
                </a:ext>
              </a:extLst>
            </p:cNvPr>
            <p:cNvCxnSpPr>
              <a:cxnSpLocks/>
            </p:cNvCxnSpPr>
            <p:nvPr/>
          </p:nvCxnSpPr>
          <p:spPr>
            <a:xfrm rot="16200000" flipV="1">
              <a:off x="5926512" y="19796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6B13910-2D2B-4348-9458-73C87B759AF2}"/>
                </a:ext>
              </a:extLst>
            </p:cNvPr>
            <p:cNvCxnSpPr>
              <a:cxnSpLocks/>
            </p:cNvCxnSpPr>
            <p:nvPr/>
          </p:nvCxnSpPr>
          <p:spPr>
            <a:xfrm rot="16200000" flipV="1">
              <a:off x="5926512" y="18272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CB821A-CA30-4BA7-AF92-E2AA7C4218E5}"/>
                </a:ext>
              </a:extLst>
            </p:cNvPr>
            <p:cNvCxnSpPr>
              <a:cxnSpLocks/>
            </p:cNvCxnSpPr>
            <p:nvPr/>
          </p:nvCxnSpPr>
          <p:spPr>
            <a:xfrm rot="16200000" flipV="1">
              <a:off x="5926512" y="16748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FFEC7E-9934-49B4-B1DA-CDE30FCF4370}"/>
                </a:ext>
              </a:extLst>
            </p:cNvPr>
            <p:cNvCxnSpPr>
              <a:cxnSpLocks/>
            </p:cNvCxnSpPr>
            <p:nvPr/>
          </p:nvCxnSpPr>
          <p:spPr>
            <a:xfrm rot="16200000" flipV="1">
              <a:off x="5926512" y="15224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0E8B8B-EFEE-4771-80F5-D32AD65589EF}"/>
                </a:ext>
              </a:extLst>
            </p:cNvPr>
            <p:cNvCxnSpPr>
              <a:cxnSpLocks/>
            </p:cNvCxnSpPr>
            <p:nvPr/>
          </p:nvCxnSpPr>
          <p:spPr>
            <a:xfrm rot="16200000" flipV="1">
              <a:off x="5926512" y="1370047"/>
              <a:ext cx="152400" cy="1558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C7EFA0AB-3F5B-43DA-AAE0-70C96DD5697A}"/>
                </a:ext>
              </a:extLst>
            </p:cNvPr>
            <p:cNvSpPr/>
            <p:nvPr/>
          </p:nvSpPr>
          <p:spPr>
            <a:xfrm rot="16200000">
              <a:off x="4377703" y="1114265"/>
              <a:ext cx="1959604" cy="989214"/>
            </a:xfrm>
            <a:custGeom>
              <a:avLst/>
              <a:gdLst>
                <a:gd name="connsiteX0" fmla="*/ 0 w 1959604"/>
                <a:gd name="connsiteY0" fmla="*/ 989214 h 989214"/>
                <a:gd name="connsiteX1" fmla="*/ 0 w 1959604"/>
                <a:gd name="connsiteY1" fmla="*/ 989214 h 989214"/>
                <a:gd name="connsiteX2" fmla="*/ 368968 w 1959604"/>
                <a:gd name="connsiteY2" fmla="*/ 981193 h 989214"/>
                <a:gd name="connsiteX3" fmla="*/ 473242 w 1959604"/>
                <a:gd name="connsiteY3" fmla="*/ 957130 h 989214"/>
                <a:gd name="connsiteX4" fmla="*/ 529389 w 1959604"/>
                <a:gd name="connsiteY4" fmla="*/ 949109 h 989214"/>
                <a:gd name="connsiteX5" fmla="*/ 577516 w 1959604"/>
                <a:gd name="connsiteY5" fmla="*/ 941088 h 989214"/>
                <a:gd name="connsiteX6" fmla="*/ 657726 w 1959604"/>
                <a:gd name="connsiteY6" fmla="*/ 933067 h 989214"/>
                <a:gd name="connsiteX7" fmla="*/ 1171073 w 1959604"/>
                <a:gd name="connsiteY7" fmla="*/ 949109 h 989214"/>
                <a:gd name="connsiteX8" fmla="*/ 1227221 w 1959604"/>
                <a:gd name="connsiteY8" fmla="*/ 957130 h 989214"/>
                <a:gd name="connsiteX9" fmla="*/ 1331494 w 1959604"/>
                <a:gd name="connsiteY9" fmla="*/ 965151 h 989214"/>
                <a:gd name="connsiteX10" fmla="*/ 1836821 w 1959604"/>
                <a:gd name="connsiteY10" fmla="*/ 957130 h 989214"/>
                <a:gd name="connsiteX11" fmla="*/ 1804737 w 1959604"/>
                <a:gd name="connsiteY11" fmla="*/ 909004 h 989214"/>
                <a:gd name="connsiteX12" fmla="*/ 1796716 w 1959604"/>
                <a:gd name="connsiteY12" fmla="*/ 884941 h 989214"/>
                <a:gd name="connsiteX13" fmla="*/ 1804737 w 1959604"/>
                <a:gd name="connsiteY13" fmla="*/ 628267 h 989214"/>
                <a:gd name="connsiteX14" fmla="*/ 1820779 w 1959604"/>
                <a:gd name="connsiteY14" fmla="*/ 604204 h 989214"/>
                <a:gd name="connsiteX15" fmla="*/ 1844842 w 1959604"/>
                <a:gd name="connsiteY15" fmla="*/ 556078 h 989214"/>
                <a:gd name="connsiteX16" fmla="*/ 1860884 w 1959604"/>
                <a:gd name="connsiteY16" fmla="*/ 507951 h 989214"/>
                <a:gd name="connsiteX17" fmla="*/ 1884947 w 1959604"/>
                <a:gd name="connsiteY17" fmla="*/ 459825 h 989214"/>
                <a:gd name="connsiteX18" fmla="*/ 1900989 w 1959604"/>
                <a:gd name="connsiteY18" fmla="*/ 427741 h 989214"/>
                <a:gd name="connsiteX19" fmla="*/ 1917031 w 1959604"/>
                <a:gd name="connsiteY19" fmla="*/ 379614 h 989214"/>
                <a:gd name="connsiteX20" fmla="*/ 1925052 w 1959604"/>
                <a:gd name="connsiteY20" fmla="*/ 355551 h 989214"/>
                <a:gd name="connsiteX21" fmla="*/ 1933073 w 1959604"/>
                <a:gd name="connsiteY21" fmla="*/ 307425 h 989214"/>
                <a:gd name="connsiteX22" fmla="*/ 1941094 w 1959604"/>
                <a:gd name="connsiteY22" fmla="*/ 275341 h 989214"/>
                <a:gd name="connsiteX23" fmla="*/ 1949116 w 1959604"/>
                <a:gd name="connsiteY23" fmla="*/ 235235 h 989214"/>
                <a:gd name="connsiteX24" fmla="*/ 1949116 w 1959604"/>
                <a:gd name="connsiteY24" fmla="*/ 2625 h 989214"/>
                <a:gd name="connsiteX25" fmla="*/ 1925052 w 1959604"/>
                <a:gd name="connsiteY25" fmla="*/ 10646 h 989214"/>
                <a:gd name="connsiteX26" fmla="*/ 1900989 w 1959604"/>
                <a:gd name="connsiteY26" fmla="*/ 26688 h 989214"/>
                <a:gd name="connsiteX27" fmla="*/ 1892968 w 1959604"/>
                <a:gd name="connsiteY27" fmla="*/ 50751 h 989214"/>
                <a:gd name="connsiteX28" fmla="*/ 1860884 w 1959604"/>
                <a:gd name="connsiteY28" fmla="*/ 90857 h 989214"/>
                <a:gd name="connsiteX29" fmla="*/ 1852863 w 1959604"/>
                <a:gd name="connsiteY29" fmla="*/ 114920 h 989214"/>
                <a:gd name="connsiteX30" fmla="*/ 1804737 w 1959604"/>
                <a:gd name="connsiteY30" fmla="*/ 155025 h 989214"/>
                <a:gd name="connsiteX31" fmla="*/ 1764631 w 1959604"/>
                <a:gd name="connsiteY31" fmla="*/ 195130 h 989214"/>
                <a:gd name="connsiteX32" fmla="*/ 1716505 w 1959604"/>
                <a:gd name="connsiteY32" fmla="*/ 227214 h 989214"/>
                <a:gd name="connsiteX33" fmla="*/ 1676400 w 1959604"/>
                <a:gd name="connsiteY33" fmla="*/ 251278 h 989214"/>
                <a:gd name="connsiteX34" fmla="*/ 1628273 w 1959604"/>
                <a:gd name="connsiteY34" fmla="*/ 283362 h 989214"/>
                <a:gd name="connsiteX35" fmla="*/ 1572126 w 1959604"/>
                <a:gd name="connsiteY35" fmla="*/ 323467 h 989214"/>
                <a:gd name="connsiteX36" fmla="*/ 1548063 w 1959604"/>
                <a:gd name="connsiteY36" fmla="*/ 331488 h 989214"/>
                <a:gd name="connsiteX37" fmla="*/ 1524000 w 1959604"/>
                <a:gd name="connsiteY37" fmla="*/ 347530 h 989214"/>
                <a:gd name="connsiteX38" fmla="*/ 1491916 w 1959604"/>
                <a:gd name="connsiteY38" fmla="*/ 363572 h 989214"/>
                <a:gd name="connsiteX39" fmla="*/ 1467852 w 1959604"/>
                <a:gd name="connsiteY39" fmla="*/ 379614 h 989214"/>
                <a:gd name="connsiteX40" fmla="*/ 1451810 w 1959604"/>
                <a:gd name="connsiteY40" fmla="*/ 395657 h 989214"/>
                <a:gd name="connsiteX41" fmla="*/ 1427747 w 1959604"/>
                <a:gd name="connsiteY41" fmla="*/ 403678 h 989214"/>
                <a:gd name="connsiteX42" fmla="*/ 1291389 w 1959604"/>
                <a:gd name="connsiteY42" fmla="*/ 395657 h 989214"/>
                <a:gd name="connsiteX43" fmla="*/ 1114926 w 1959604"/>
                <a:gd name="connsiteY43" fmla="*/ 403678 h 989214"/>
                <a:gd name="connsiteX44" fmla="*/ 1098884 w 1959604"/>
                <a:gd name="connsiteY44" fmla="*/ 387635 h 989214"/>
                <a:gd name="connsiteX45" fmla="*/ 1066800 w 1959604"/>
                <a:gd name="connsiteY45" fmla="*/ 339509 h 989214"/>
                <a:gd name="connsiteX46" fmla="*/ 1042737 w 1959604"/>
                <a:gd name="connsiteY46" fmla="*/ 291383 h 989214"/>
                <a:gd name="connsiteX47" fmla="*/ 1058779 w 1959604"/>
                <a:gd name="connsiteY47" fmla="*/ 203151 h 989214"/>
                <a:gd name="connsiteX48" fmla="*/ 1090863 w 1959604"/>
                <a:gd name="connsiteY48" fmla="*/ 155025 h 989214"/>
                <a:gd name="connsiteX49" fmla="*/ 1106905 w 1959604"/>
                <a:gd name="connsiteY49" fmla="*/ 130962 h 989214"/>
                <a:gd name="connsiteX50" fmla="*/ 1114926 w 1959604"/>
                <a:gd name="connsiteY50" fmla="*/ 106899 h 989214"/>
                <a:gd name="connsiteX51" fmla="*/ 1130968 w 1959604"/>
                <a:gd name="connsiteY51" fmla="*/ 82835 h 989214"/>
                <a:gd name="connsiteX52" fmla="*/ 1171073 w 1959604"/>
                <a:gd name="connsiteY52" fmla="*/ 18667 h 989214"/>
                <a:gd name="connsiteX53" fmla="*/ 1114926 w 1959604"/>
                <a:gd name="connsiteY53" fmla="*/ 2625 h 989214"/>
                <a:gd name="connsiteX54" fmla="*/ 1090863 w 1959604"/>
                <a:gd name="connsiteY54" fmla="*/ 10646 h 989214"/>
                <a:gd name="connsiteX55" fmla="*/ 1066800 w 1959604"/>
                <a:gd name="connsiteY55" fmla="*/ 34709 h 989214"/>
                <a:gd name="connsiteX56" fmla="*/ 1042737 w 1959604"/>
                <a:gd name="connsiteY56" fmla="*/ 50751 h 989214"/>
                <a:gd name="connsiteX57" fmla="*/ 986589 w 1959604"/>
                <a:gd name="connsiteY57" fmla="*/ 114920 h 989214"/>
                <a:gd name="connsiteX58" fmla="*/ 962526 w 1959604"/>
                <a:gd name="connsiteY58" fmla="*/ 138983 h 989214"/>
                <a:gd name="connsiteX59" fmla="*/ 930442 w 1959604"/>
                <a:gd name="connsiteY59" fmla="*/ 187109 h 989214"/>
                <a:gd name="connsiteX60" fmla="*/ 882316 w 1959604"/>
                <a:gd name="connsiteY60" fmla="*/ 251278 h 989214"/>
                <a:gd name="connsiteX61" fmla="*/ 834189 w 1959604"/>
                <a:gd name="connsiteY61" fmla="*/ 299404 h 989214"/>
                <a:gd name="connsiteX62" fmla="*/ 802105 w 1959604"/>
                <a:gd name="connsiteY62" fmla="*/ 323467 h 989214"/>
                <a:gd name="connsiteX63" fmla="*/ 753979 w 1959604"/>
                <a:gd name="connsiteY63" fmla="*/ 371593 h 989214"/>
                <a:gd name="connsiteX64" fmla="*/ 729916 w 1959604"/>
                <a:gd name="connsiteY64" fmla="*/ 387635 h 989214"/>
                <a:gd name="connsiteX65" fmla="*/ 713873 w 1959604"/>
                <a:gd name="connsiteY65" fmla="*/ 403678 h 989214"/>
                <a:gd name="connsiteX66" fmla="*/ 665747 w 1959604"/>
                <a:gd name="connsiteY66" fmla="*/ 435762 h 989214"/>
                <a:gd name="connsiteX67" fmla="*/ 625642 w 1959604"/>
                <a:gd name="connsiteY67" fmla="*/ 467846 h 989214"/>
                <a:gd name="connsiteX68" fmla="*/ 569494 w 1959604"/>
                <a:gd name="connsiteY68" fmla="*/ 499930 h 989214"/>
                <a:gd name="connsiteX69" fmla="*/ 521368 w 1959604"/>
                <a:gd name="connsiteY69" fmla="*/ 532014 h 989214"/>
                <a:gd name="connsiteX70" fmla="*/ 505326 w 1959604"/>
                <a:gd name="connsiteY70" fmla="*/ 548057 h 989214"/>
                <a:gd name="connsiteX71" fmla="*/ 481263 w 1959604"/>
                <a:gd name="connsiteY71" fmla="*/ 556078 h 989214"/>
                <a:gd name="connsiteX72" fmla="*/ 409073 w 1959604"/>
                <a:gd name="connsiteY72" fmla="*/ 564099 h 989214"/>
                <a:gd name="connsiteX73" fmla="*/ 360947 w 1959604"/>
                <a:gd name="connsiteY73" fmla="*/ 588162 h 989214"/>
                <a:gd name="connsiteX74" fmla="*/ 304800 w 1959604"/>
                <a:gd name="connsiteY74" fmla="*/ 604204 h 989214"/>
                <a:gd name="connsiteX75" fmla="*/ 296779 w 1959604"/>
                <a:gd name="connsiteY75" fmla="*/ 628267 h 989214"/>
                <a:gd name="connsiteX76" fmla="*/ 256673 w 1959604"/>
                <a:gd name="connsiteY76" fmla="*/ 668372 h 989214"/>
                <a:gd name="connsiteX77" fmla="*/ 224589 w 1959604"/>
                <a:gd name="connsiteY77" fmla="*/ 708478 h 989214"/>
                <a:gd name="connsiteX78" fmla="*/ 216568 w 1959604"/>
                <a:gd name="connsiteY78" fmla="*/ 732541 h 989214"/>
                <a:gd name="connsiteX79" fmla="*/ 200526 w 1959604"/>
                <a:gd name="connsiteY79" fmla="*/ 756604 h 989214"/>
                <a:gd name="connsiteX80" fmla="*/ 184484 w 1959604"/>
                <a:gd name="connsiteY80" fmla="*/ 804730 h 989214"/>
                <a:gd name="connsiteX81" fmla="*/ 168442 w 1959604"/>
                <a:gd name="connsiteY81" fmla="*/ 828793 h 989214"/>
                <a:gd name="connsiteX82" fmla="*/ 152400 w 1959604"/>
                <a:gd name="connsiteY82" fmla="*/ 860878 h 989214"/>
                <a:gd name="connsiteX83" fmla="*/ 128337 w 1959604"/>
                <a:gd name="connsiteY83" fmla="*/ 876920 h 989214"/>
                <a:gd name="connsiteX84" fmla="*/ 112294 w 1959604"/>
                <a:gd name="connsiteY84" fmla="*/ 900983 h 989214"/>
                <a:gd name="connsiteX85" fmla="*/ 88231 w 1959604"/>
                <a:gd name="connsiteY85" fmla="*/ 949109 h 989214"/>
                <a:gd name="connsiteX86" fmla="*/ 64168 w 1959604"/>
                <a:gd name="connsiteY86" fmla="*/ 965151 h 989214"/>
                <a:gd name="connsiteX87" fmla="*/ 0 w 1959604"/>
                <a:gd name="connsiteY87" fmla="*/ 989214 h 9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59604" h="989214">
                  <a:moveTo>
                    <a:pt x="0" y="989214"/>
                  </a:moveTo>
                  <a:lnTo>
                    <a:pt x="0" y="989214"/>
                  </a:lnTo>
                  <a:lnTo>
                    <a:pt x="368968" y="981193"/>
                  </a:lnTo>
                  <a:cubicBezTo>
                    <a:pt x="384407" y="980588"/>
                    <a:pt x="470702" y="957493"/>
                    <a:pt x="473242" y="957130"/>
                  </a:cubicBezTo>
                  <a:lnTo>
                    <a:pt x="529389" y="949109"/>
                  </a:lnTo>
                  <a:cubicBezTo>
                    <a:pt x="545463" y="946636"/>
                    <a:pt x="561378" y="943105"/>
                    <a:pt x="577516" y="941088"/>
                  </a:cubicBezTo>
                  <a:cubicBezTo>
                    <a:pt x="604179" y="937755"/>
                    <a:pt x="630989" y="935741"/>
                    <a:pt x="657726" y="933067"/>
                  </a:cubicBezTo>
                  <a:lnTo>
                    <a:pt x="1171073" y="949109"/>
                  </a:lnTo>
                  <a:cubicBezTo>
                    <a:pt x="1189944" y="950253"/>
                    <a:pt x="1208409" y="955249"/>
                    <a:pt x="1227221" y="957130"/>
                  </a:cubicBezTo>
                  <a:cubicBezTo>
                    <a:pt x="1261908" y="960599"/>
                    <a:pt x="1296736" y="962477"/>
                    <a:pt x="1331494" y="965151"/>
                  </a:cubicBezTo>
                  <a:cubicBezTo>
                    <a:pt x="1499936" y="962477"/>
                    <a:pt x="1669531" y="976978"/>
                    <a:pt x="1836821" y="957130"/>
                  </a:cubicBezTo>
                  <a:cubicBezTo>
                    <a:pt x="1855967" y="954858"/>
                    <a:pt x="1810834" y="927295"/>
                    <a:pt x="1804737" y="909004"/>
                  </a:cubicBezTo>
                  <a:lnTo>
                    <a:pt x="1796716" y="884941"/>
                  </a:lnTo>
                  <a:cubicBezTo>
                    <a:pt x="1799390" y="799383"/>
                    <a:pt x="1797427" y="713554"/>
                    <a:pt x="1804737" y="628267"/>
                  </a:cubicBezTo>
                  <a:cubicBezTo>
                    <a:pt x="1805560" y="618662"/>
                    <a:pt x="1816468" y="612826"/>
                    <a:pt x="1820779" y="604204"/>
                  </a:cubicBezTo>
                  <a:cubicBezTo>
                    <a:pt x="1853987" y="537787"/>
                    <a:pt x="1798868" y="625039"/>
                    <a:pt x="1844842" y="556078"/>
                  </a:cubicBezTo>
                  <a:cubicBezTo>
                    <a:pt x="1850189" y="540036"/>
                    <a:pt x="1851504" y="522021"/>
                    <a:pt x="1860884" y="507951"/>
                  </a:cubicBezTo>
                  <a:cubicBezTo>
                    <a:pt x="1891713" y="461708"/>
                    <a:pt x="1865022" y="506317"/>
                    <a:pt x="1884947" y="459825"/>
                  </a:cubicBezTo>
                  <a:cubicBezTo>
                    <a:pt x="1889657" y="448835"/>
                    <a:pt x="1896548" y="438843"/>
                    <a:pt x="1900989" y="427741"/>
                  </a:cubicBezTo>
                  <a:cubicBezTo>
                    <a:pt x="1907269" y="412040"/>
                    <a:pt x="1911684" y="395656"/>
                    <a:pt x="1917031" y="379614"/>
                  </a:cubicBezTo>
                  <a:cubicBezTo>
                    <a:pt x="1919705" y="371593"/>
                    <a:pt x="1923662" y="363891"/>
                    <a:pt x="1925052" y="355551"/>
                  </a:cubicBezTo>
                  <a:cubicBezTo>
                    <a:pt x="1927726" y="339509"/>
                    <a:pt x="1929884" y="323372"/>
                    <a:pt x="1933073" y="307425"/>
                  </a:cubicBezTo>
                  <a:cubicBezTo>
                    <a:pt x="1935235" y="296615"/>
                    <a:pt x="1938702" y="286102"/>
                    <a:pt x="1941094" y="275341"/>
                  </a:cubicBezTo>
                  <a:cubicBezTo>
                    <a:pt x="1944052" y="262032"/>
                    <a:pt x="1946442" y="248604"/>
                    <a:pt x="1949116" y="235235"/>
                  </a:cubicBezTo>
                  <a:cubicBezTo>
                    <a:pt x="1957216" y="154235"/>
                    <a:pt x="1967983" y="87523"/>
                    <a:pt x="1949116" y="2625"/>
                  </a:cubicBezTo>
                  <a:cubicBezTo>
                    <a:pt x="1947282" y="-5629"/>
                    <a:pt x="1933073" y="7972"/>
                    <a:pt x="1925052" y="10646"/>
                  </a:cubicBezTo>
                  <a:cubicBezTo>
                    <a:pt x="1917031" y="15993"/>
                    <a:pt x="1907011" y="19160"/>
                    <a:pt x="1900989" y="26688"/>
                  </a:cubicBezTo>
                  <a:cubicBezTo>
                    <a:pt x="1895707" y="33290"/>
                    <a:pt x="1896749" y="43189"/>
                    <a:pt x="1892968" y="50751"/>
                  </a:cubicBezTo>
                  <a:cubicBezTo>
                    <a:pt x="1882850" y="70987"/>
                    <a:pt x="1875804" y="75936"/>
                    <a:pt x="1860884" y="90857"/>
                  </a:cubicBezTo>
                  <a:cubicBezTo>
                    <a:pt x="1858210" y="98878"/>
                    <a:pt x="1857553" y="107885"/>
                    <a:pt x="1852863" y="114920"/>
                  </a:cubicBezTo>
                  <a:cubicBezTo>
                    <a:pt x="1833547" y="143893"/>
                    <a:pt x="1828411" y="134311"/>
                    <a:pt x="1804737" y="155025"/>
                  </a:cubicBezTo>
                  <a:cubicBezTo>
                    <a:pt x="1790509" y="167475"/>
                    <a:pt x="1780362" y="184643"/>
                    <a:pt x="1764631" y="195130"/>
                  </a:cubicBezTo>
                  <a:cubicBezTo>
                    <a:pt x="1748589" y="205825"/>
                    <a:pt x="1730138" y="213580"/>
                    <a:pt x="1716505" y="227214"/>
                  </a:cubicBezTo>
                  <a:cubicBezTo>
                    <a:pt x="1694485" y="249236"/>
                    <a:pt x="1707637" y="240866"/>
                    <a:pt x="1676400" y="251278"/>
                  </a:cubicBezTo>
                  <a:cubicBezTo>
                    <a:pt x="1620402" y="307276"/>
                    <a:pt x="1682446" y="252407"/>
                    <a:pt x="1628273" y="283362"/>
                  </a:cubicBezTo>
                  <a:cubicBezTo>
                    <a:pt x="1602837" y="297897"/>
                    <a:pt x="1596957" y="311051"/>
                    <a:pt x="1572126" y="323467"/>
                  </a:cubicBezTo>
                  <a:cubicBezTo>
                    <a:pt x="1564564" y="327248"/>
                    <a:pt x="1555625" y="327707"/>
                    <a:pt x="1548063" y="331488"/>
                  </a:cubicBezTo>
                  <a:cubicBezTo>
                    <a:pt x="1539441" y="335799"/>
                    <a:pt x="1532370" y="342747"/>
                    <a:pt x="1524000" y="347530"/>
                  </a:cubicBezTo>
                  <a:cubicBezTo>
                    <a:pt x="1513618" y="353462"/>
                    <a:pt x="1502298" y="357640"/>
                    <a:pt x="1491916" y="363572"/>
                  </a:cubicBezTo>
                  <a:cubicBezTo>
                    <a:pt x="1483546" y="368355"/>
                    <a:pt x="1475380" y="373592"/>
                    <a:pt x="1467852" y="379614"/>
                  </a:cubicBezTo>
                  <a:cubicBezTo>
                    <a:pt x="1461947" y="384338"/>
                    <a:pt x="1458295" y="391766"/>
                    <a:pt x="1451810" y="395657"/>
                  </a:cubicBezTo>
                  <a:cubicBezTo>
                    <a:pt x="1444560" y="400007"/>
                    <a:pt x="1435768" y="401004"/>
                    <a:pt x="1427747" y="403678"/>
                  </a:cubicBezTo>
                  <a:cubicBezTo>
                    <a:pt x="1382294" y="401004"/>
                    <a:pt x="1336920" y="395657"/>
                    <a:pt x="1291389" y="395657"/>
                  </a:cubicBezTo>
                  <a:cubicBezTo>
                    <a:pt x="1232507" y="395657"/>
                    <a:pt x="1173757" y="406130"/>
                    <a:pt x="1114926" y="403678"/>
                  </a:cubicBezTo>
                  <a:cubicBezTo>
                    <a:pt x="1107370" y="403363"/>
                    <a:pt x="1103421" y="393685"/>
                    <a:pt x="1098884" y="387635"/>
                  </a:cubicBezTo>
                  <a:cubicBezTo>
                    <a:pt x="1087316" y="372211"/>
                    <a:pt x="1072897" y="357800"/>
                    <a:pt x="1066800" y="339509"/>
                  </a:cubicBezTo>
                  <a:cubicBezTo>
                    <a:pt x="1055731" y="306301"/>
                    <a:pt x="1063469" y="322481"/>
                    <a:pt x="1042737" y="291383"/>
                  </a:cubicBezTo>
                  <a:cubicBezTo>
                    <a:pt x="1044485" y="277399"/>
                    <a:pt x="1046813" y="224690"/>
                    <a:pt x="1058779" y="203151"/>
                  </a:cubicBezTo>
                  <a:cubicBezTo>
                    <a:pt x="1068142" y="186297"/>
                    <a:pt x="1080168" y="171067"/>
                    <a:pt x="1090863" y="155025"/>
                  </a:cubicBezTo>
                  <a:cubicBezTo>
                    <a:pt x="1096210" y="147004"/>
                    <a:pt x="1103857" y="140107"/>
                    <a:pt x="1106905" y="130962"/>
                  </a:cubicBezTo>
                  <a:cubicBezTo>
                    <a:pt x="1109579" y="122941"/>
                    <a:pt x="1111145" y="114461"/>
                    <a:pt x="1114926" y="106899"/>
                  </a:cubicBezTo>
                  <a:cubicBezTo>
                    <a:pt x="1119237" y="98276"/>
                    <a:pt x="1127053" y="91644"/>
                    <a:pt x="1130968" y="82835"/>
                  </a:cubicBezTo>
                  <a:cubicBezTo>
                    <a:pt x="1159101" y="19535"/>
                    <a:pt x="1127785" y="47525"/>
                    <a:pt x="1171073" y="18667"/>
                  </a:cubicBezTo>
                  <a:cubicBezTo>
                    <a:pt x="1159726" y="14885"/>
                    <a:pt x="1124998" y="2625"/>
                    <a:pt x="1114926" y="2625"/>
                  </a:cubicBezTo>
                  <a:cubicBezTo>
                    <a:pt x="1106471" y="2625"/>
                    <a:pt x="1098884" y="7972"/>
                    <a:pt x="1090863" y="10646"/>
                  </a:cubicBezTo>
                  <a:cubicBezTo>
                    <a:pt x="1082842" y="18667"/>
                    <a:pt x="1075514" y="27447"/>
                    <a:pt x="1066800" y="34709"/>
                  </a:cubicBezTo>
                  <a:cubicBezTo>
                    <a:pt x="1059394" y="40880"/>
                    <a:pt x="1049992" y="44403"/>
                    <a:pt x="1042737" y="50751"/>
                  </a:cubicBezTo>
                  <a:cubicBezTo>
                    <a:pt x="965834" y="118041"/>
                    <a:pt x="1028405" y="64741"/>
                    <a:pt x="986589" y="114920"/>
                  </a:cubicBezTo>
                  <a:cubicBezTo>
                    <a:pt x="979327" y="123634"/>
                    <a:pt x="970547" y="130962"/>
                    <a:pt x="962526" y="138983"/>
                  </a:cubicBezTo>
                  <a:cubicBezTo>
                    <a:pt x="948119" y="182205"/>
                    <a:pt x="964239" y="145801"/>
                    <a:pt x="930442" y="187109"/>
                  </a:cubicBezTo>
                  <a:cubicBezTo>
                    <a:pt x="913511" y="207802"/>
                    <a:pt x="901222" y="232372"/>
                    <a:pt x="882316" y="251278"/>
                  </a:cubicBezTo>
                  <a:cubicBezTo>
                    <a:pt x="866274" y="267320"/>
                    <a:pt x="852339" y="285792"/>
                    <a:pt x="834189" y="299404"/>
                  </a:cubicBezTo>
                  <a:cubicBezTo>
                    <a:pt x="823494" y="307425"/>
                    <a:pt x="812042" y="314524"/>
                    <a:pt x="802105" y="323467"/>
                  </a:cubicBezTo>
                  <a:cubicBezTo>
                    <a:pt x="785242" y="338644"/>
                    <a:pt x="772856" y="359009"/>
                    <a:pt x="753979" y="371593"/>
                  </a:cubicBezTo>
                  <a:cubicBezTo>
                    <a:pt x="745958" y="376940"/>
                    <a:pt x="737444" y="381613"/>
                    <a:pt x="729916" y="387635"/>
                  </a:cubicBezTo>
                  <a:cubicBezTo>
                    <a:pt x="724011" y="392359"/>
                    <a:pt x="719923" y="399140"/>
                    <a:pt x="713873" y="403678"/>
                  </a:cubicBezTo>
                  <a:cubicBezTo>
                    <a:pt x="698449" y="415246"/>
                    <a:pt x="665747" y="435762"/>
                    <a:pt x="665747" y="435762"/>
                  </a:cubicBezTo>
                  <a:cubicBezTo>
                    <a:pt x="635307" y="481423"/>
                    <a:pt x="667365" y="444004"/>
                    <a:pt x="625642" y="467846"/>
                  </a:cubicBezTo>
                  <a:cubicBezTo>
                    <a:pt x="557659" y="506693"/>
                    <a:pt x="624667" y="481540"/>
                    <a:pt x="569494" y="499930"/>
                  </a:cubicBezTo>
                  <a:cubicBezTo>
                    <a:pt x="553452" y="510625"/>
                    <a:pt x="535001" y="518380"/>
                    <a:pt x="521368" y="532014"/>
                  </a:cubicBezTo>
                  <a:cubicBezTo>
                    <a:pt x="516021" y="537362"/>
                    <a:pt x="511811" y="544166"/>
                    <a:pt x="505326" y="548057"/>
                  </a:cubicBezTo>
                  <a:cubicBezTo>
                    <a:pt x="498076" y="552407"/>
                    <a:pt x="489603" y="554688"/>
                    <a:pt x="481263" y="556078"/>
                  </a:cubicBezTo>
                  <a:cubicBezTo>
                    <a:pt x="457381" y="560058"/>
                    <a:pt x="433136" y="561425"/>
                    <a:pt x="409073" y="564099"/>
                  </a:cubicBezTo>
                  <a:cubicBezTo>
                    <a:pt x="348590" y="584260"/>
                    <a:pt x="423143" y="557064"/>
                    <a:pt x="360947" y="588162"/>
                  </a:cubicBezTo>
                  <a:cubicBezTo>
                    <a:pt x="349440" y="593916"/>
                    <a:pt x="315080" y="601634"/>
                    <a:pt x="304800" y="604204"/>
                  </a:cubicBezTo>
                  <a:cubicBezTo>
                    <a:pt x="302126" y="612225"/>
                    <a:pt x="301852" y="621503"/>
                    <a:pt x="296779" y="628267"/>
                  </a:cubicBezTo>
                  <a:cubicBezTo>
                    <a:pt x="285435" y="643392"/>
                    <a:pt x="256673" y="668372"/>
                    <a:pt x="256673" y="668372"/>
                  </a:cubicBezTo>
                  <a:cubicBezTo>
                    <a:pt x="236512" y="728855"/>
                    <a:pt x="266053" y="656647"/>
                    <a:pt x="224589" y="708478"/>
                  </a:cubicBezTo>
                  <a:cubicBezTo>
                    <a:pt x="219307" y="715080"/>
                    <a:pt x="220349" y="724979"/>
                    <a:pt x="216568" y="732541"/>
                  </a:cubicBezTo>
                  <a:cubicBezTo>
                    <a:pt x="212257" y="741163"/>
                    <a:pt x="204441" y="747795"/>
                    <a:pt x="200526" y="756604"/>
                  </a:cubicBezTo>
                  <a:cubicBezTo>
                    <a:pt x="193658" y="772056"/>
                    <a:pt x="193864" y="790660"/>
                    <a:pt x="184484" y="804730"/>
                  </a:cubicBezTo>
                  <a:cubicBezTo>
                    <a:pt x="179137" y="812751"/>
                    <a:pt x="173225" y="820423"/>
                    <a:pt x="168442" y="828793"/>
                  </a:cubicBezTo>
                  <a:cubicBezTo>
                    <a:pt x="162510" y="839175"/>
                    <a:pt x="160055" y="851692"/>
                    <a:pt x="152400" y="860878"/>
                  </a:cubicBezTo>
                  <a:cubicBezTo>
                    <a:pt x="146229" y="868284"/>
                    <a:pt x="136358" y="871573"/>
                    <a:pt x="128337" y="876920"/>
                  </a:cubicBezTo>
                  <a:cubicBezTo>
                    <a:pt x="122989" y="884941"/>
                    <a:pt x="116605" y="892361"/>
                    <a:pt x="112294" y="900983"/>
                  </a:cubicBezTo>
                  <a:cubicBezTo>
                    <a:pt x="99246" y="927079"/>
                    <a:pt x="111219" y="926121"/>
                    <a:pt x="88231" y="949109"/>
                  </a:cubicBezTo>
                  <a:cubicBezTo>
                    <a:pt x="81414" y="955926"/>
                    <a:pt x="72189" y="959804"/>
                    <a:pt x="64168" y="965151"/>
                  </a:cubicBezTo>
                  <a:cubicBezTo>
                    <a:pt x="46029" y="992360"/>
                    <a:pt x="54943" y="982397"/>
                    <a:pt x="0" y="98921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DB620A46-A10C-4497-8B5B-0E8AC55C908D}"/>
                </a:ext>
              </a:extLst>
            </p:cNvPr>
            <p:cNvSpPr/>
            <p:nvPr/>
          </p:nvSpPr>
          <p:spPr>
            <a:xfrm rot="16200000">
              <a:off x="4620269" y="1298473"/>
              <a:ext cx="1718797" cy="713790"/>
            </a:xfrm>
            <a:custGeom>
              <a:avLst/>
              <a:gdLst>
                <a:gd name="connsiteX0" fmla="*/ 0 w 1959604"/>
                <a:gd name="connsiteY0" fmla="*/ 989214 h 989214"/>
                <a:gd name="connsiteX1" fmla="*/ 0 w 1959604"/>
                <a:gd name="connsiteY1" fmla="*/ 989214 h 989214"/>
                <a:gd name="connsiteX2" fmla="*/ 368968 w 1959604"/>
                <a:gd name="connsiteY2" fmla="*/ 981193 h 989214"/>
                <a:gd name="connsiteX3" fmla="*/ 473242 w 1959604"/>
                <a:gd name="connsiteY3" fmla="*/ 957130 h 989214"/>
                <a:gd name="connsiteX4" fmla="*/ 529389 w 1959604"/>
                <a:gd name="connsiteY4" fmla="*/ 949109 h 989214"/>
                <a:gd name="connsiteX5" fmla="*/ 577516 w 1959604"/>
                <a:gd name="connsiteY5" fmla="*/ 941088 h 989214"/>
                <a:gd name="connsiteX6" fmla="*/ 657726 w 1959604"/>
                <a:gd name="connsiteY6" fmla="*/ 933067 h 989214"/>
                <a:gd name="connsiteX7" fmla="*/ 1171073 w 1959604"/>
                <a:gd name="connsiteY7" fmla="*/ 949109 h 989214"/>
                <a:gd name="connsiteX8" fmla="*/ 1227221 w 1959604"/>
                <a:gd name="connsiteY8" fmla="*/ 957130 h 989214"/>
                <a:gd name="connsiteX9" fmla="*/ 1331494 w 1959604"/>
                <a:gd name="connsiteY9" fmla="*/ 965151 h 989214"/>
                <a:gd name="connsiteX10" fmla="*/ 1836821 w 1959604"/>
                <a:gd name="connsiteY10" fmla="*/ 957130 h 989214"/>
                <a:gd name="connsiteX11" fmla="*/ 1804737 w 1959604"/>
                <a:gd name="connsiteY11" fmla="*/ 909004 h 989214"/>
                <a:gd name="connsiteX12" fmla="*/ 1796716 w 1959604"/>
                <a:gd name="connsiteY12" fmla="*/ 884941 h 989214"/>
                <a:gd name="connsiteX13" fmla="*/ 1804737 w 1959604"/>
                <a:gd name="connsiteY13" fmla="*/ 628267 h 989214"/>
                <a:gd name="connsiteX14" fmla="*/ 1820779 w 1959604"/>
                <a:gd name="connsiteY14" fmla="*/ 604204 h 989214"/>
                <a:gd name="connsiteX15" fmla="*/ 1844842 w 1959604"/>
                <a:gd name="connsiteY15" fmla="*/ 556078 h 989214"/>
                <a:gd name="connsiteX16" fmla="*/ 1860884 w 1959604"/>
                <a:gd name="connsiteY16" fmla="*/ 507951 h 989214"/>
                <a:gd name="connsiteX17" fmla="*/ 1884947 w 1959604"/>
                <a:gd name="connsiteY17" fmla="*/ 459825 h 989214"/>
                <a:gd name="connsiteX18" fmla="*/ 1900989 w 1959604"/>
                <a:gd name="connsiteY18" fmla="*/ 427741 h 989214"/>
                <a:gd name="connsiteX19" fmla="*/ 1917031 w 1959604"/>
                <a:gd name="connsiteY19" fmla="*/ 379614 h 989214"/>
                <a:gd name="connsiteX20" fmla="*/ 1925052 w 1959604"/>
                <a:gd name="connsiteY20" fmla="*/ 355551 h 989214"/>
                <a:gd name="connsiteX21" fmla="*/ 1933073 w 1959604"/>
                <a:gd name="connsiteY21" fmla="*/ 307425 h 989214"/>
                <a:gd name="connsiteX22" fmla="*/ 1941094 w 1959604"/>
                <a:gd name="connsiteY22" fmla="*/ 275341 h 989214"/>
                <a:gd name="connsiteX23" fmla="*/ 1949116 w 1959604"/>
                <a:gd name="connsiteY23" fmla="*/ 235235 h 989214"/>
                <a:gd name="connsiteX24" fmla="*/ 1949116 w 1959604"/>
                <a:gd name="connsiteY24" fmla="*/ 2625 h 989214"/>
                <a:gd name="connsiteX25" fmla="*/ 1925052 w 1959604"/>
                <a:gd name="connsiteY25" fmla="*/ 10646 h 989214"/>
                <a:gd name="connsiteX26" fmla="*/ 1900989 w 1959604"/>
                <a:gd name="connsiteY26" fmla="*/ 26688 h 989214"/>
                <a:gd name="connsiteX27" fmla="*/ 1892968 w 1959604"/>
                <a:gd name="connsiteY27" fmla="*/ 50751 h 989214"/>
                <a:gd name="connsiteX28" fmla="*/ 1860884 w 1959604"/>
                <a:gd name="connsiteY28" fmla="*/ 90857 h 989214"/>
                <a:gd name="connsiteX29" fmla="*/ 1852863 w 1959604"/>
                <a:gd name="connsiteY29" fmla="*/ 114920 h 989214"/>
                <a:gd name="connsiteX30" fmla="*/ 1804737 w 1959604"/>
                <a:gd name="connsiteY30" fmla="*/ 155025 h 989214"/>
                <a:gd name="connsiteX31" fmla="*/ 1764631 w 1959604"/>
                <a:gd name="connsiteY31" fmla="*/ 195130 h 989214"/>
                <a:gd name="connsiteX32" fmla="*/ 1716505 w 1959604"/>
                <a:gd name="connsiteY32" fmla="*/ 227214 h 989214"/>
                <a:gd name="connsiteX33" fmla="*/ 1676400 w 1959604"/>
                <a:gd name="connsiteY33" fmla="*/ 251278 h 989214"/>
                <a:gd name="connsiteX34" fmla="*/ 1628273 w 1959604"/>
                <a:gd name="connsiteY34" fmla="*/ 283362 h 989214"/>
                <a:gd name="connsiteX35" fmla="*/ 1572126 w 1959604"/>
                <a:gd name="connsiteY35" fmla="*/ 323467 h 989214"/>
                <a:gd name="connsiteX36" fmla="*/ 1548063 w 1959604"/>
                <a:gd name="connsiteY36" fmla="*/ 331488 h 989214"/>
                <a:gd name="connsiteX37" fmla="*/ 1524000 w 1959604"/>
                <a:gd name="connsiteY37" fmla="*/ 347530 h 989214"/>
                <a:gd name="connsiteX38" fmla="*/ 1491916 w 1959604"/>
                <a:gd name="connsiteY38" fmla="*/ 363572 h 989214"/>
                <a:gd name="connsiteX39" fmla="*/ 1467852 w 1959604"/>
                <a:gd name="connsiteY39" fmla="*/ 379614 h 989214"/>
                <a:gd name="connsiteX40" fmla="*/ 1451810 w 1959604"/>
                <a:gd name="connsiteY40" fmla="*/ 395657 h 989214"/>
                <a:gd name="connsiteX41" fmla="*/ 1427747 w 1959604"/>
                <a:gd name="connsiteY41" fmla="*/ 403678 h 989214"/>
                <a:gd name="connsiteX42" fmla="*/ 1291389 w 1959604"/>
                <a:gd name="connsiteY42" fmla="*/ 395657 h 989214"/>
                <a:gd name="connsiteX43" fmla="*/ 1114926 w 1959604"/>
                <a:gd name="connsiteY43" fmla="*/ 403678 h 989214"/>
                <a:gd name="connsiteX44" fmla="*/ 1098884 w 1959604"/>
                <a:gd name="connsiteY44" fmla="*/ 387635 h 989214"/>
                <a:gd name="connsiteX45" fmla="*/ 1066800 w 1959604"/>
                <a:gd name="connsiteY45" fmla="*/ 339509 h 989214"/>
                <a:gd name="connsiteX46" fmla="*/ 1042737 w 1959604"/>
                <a:gd name="connsiteY46" fmla="*/ 291383 h 989214"/>
                <a:gd name="connsiteX47" fmla="*/ 1058779 w 1959604"/>
                <a:gd name="connsiteY47" fmla="*/ 203151 h 989214"/>
                <a:gd name="connsiteX48" fmla="*/ 1090863 w 1959604"/>
                <a:gd name="connsiteY48" fmla="*/ 155025 h 989214"/>
                <a:gd name="connsiteX49" fmla="*/ 1106905 w 1959604"/>
                <a:gd name="connsiteY49" fmla="*/ 130962 h 989214"/>
                <a:gd name="connsiteX50" fmla="*/ 1114926 w 1959604"/>
                <a:gd name="connsiteY50" fmla="*/ 106899 h 989214"/>
                <a:gd name="connsiteX51" fmla="*/ 1130968 w 1959604"/>
                <a:gd name="connsiteY51" fmla="*/ 82835 h 989214"/>
                <a:gd name="connsiteX52" fmla="*/ 1171073 w 1959604"/>
                <a:gd name="connsiteY52" fmla="*/ 18667 h 989214"/>
                <a:gd name="connsiteX53" fmla="*/ 1114926 w 1959604"/>
                <a:gd name="connsiteY53" fmla="*/ 2625 h 989214"/>
                <a:gd name="connsiteX54" fmla="*/ 1090863 w 1959604"/>
                <a:gd name="connsiteY54" fmla="*/ 10646 h 989214"/>
                <a:gd name="connsiteX55" fmla="*/ 1066800 w 1959604"/>
                <a:gd name="connsiteY55" fmla="*/ 34709 h 989214"/>
                <a:gd name="connsiteX56" fmla="*/ 1042737 w 1959604"/>
                <a:gd name="connsiteY56" fmla="*/ 50751 h 989214"/>
                <a:gd name="connsiteX57" fmla="*/ 986589 w 1959604"/>
                <a:gd name="connsiteY57" fmla="*/ 114920 h 989214"/>
                <a:gd name="connsiteX58" fmla="*/ 962526 w 1959604"/>
                <a:gd name="connsiteY58" fmla="*/ 138983 h 989214"/>
                <a:gd name="connsiteX59" fmla="*/ 930442 w 1959604"/>
                <a:gd name="connsiteY59" fmla="*/ 187109 h 989214"/>
                <a:gd name="connsiteX60" fmla="*/ 882316 w 1959604"/>
                <a:gd name="connsiteY60" fmla="*/ 251278 h 989214"/>
                <a:gd name="connsiteX61" fmla="*/ 834189 w 1959604"/>
                <a:gd name="connsiteY61" fmla="*/ 299404 h 989214"/>
                <a:gd name="connsiteX62" fmla="*/ 802105 w 1959604"/>
                <a:gd name="connsiteY62" fmla="*/ 323467 h 989214"/>
                <a:gd name="connsiteX63" fmla="*/ 753979 w 1959604"/>
                <a:gd name="connsiteY63" fmla="*/ 371593 h 989214"/>
                <a:gd name="connsiteX64" fmla="*/ 729916 w 1959604"/>
                <a:gd name="connsiteY64" fmla="*/ 387635 h 989214"/>
                <a:gd name="connsiteX65" fmla="*/ 713873 w 1959604"/>
                <a:gd name="connsiteY65" fmla="*/ 403678 h 989214"/>
                <a:gd name="connsiteX66" fmla="*/ 665747 w 1959604"/>
                <a:gd name="connsiteY66" fmla="*/ 435762 h 989214"/>
                <a:gd name="connsiteX67" fmla="*/ 625642 w 1959604"/>
                <a:gd name="connsiteY67" fmla="*/ 467846 h 989214"/>
                <a:gd name="connsiteX68" fmla="*/ 569494 w 1959604"/>
                <a:gd name="connsiteY68" fmla="*/ 499930 h 989214"/>
                <a:gd name="connsiteX69" fmla="*/ 521368 w 1959604"/>
                <a:gd name="connsiteY69" fmla="*/ 532014 h 989214"/>
                <a:gd name="connsiteX70" fmla="*/ 505326 w 1959604"/>
                <a:gd name="connsiteY70" fmla="*/ 548057 h 989214"/>
                <a:gd name="connsiteX71" fmla="*/ 481263 w 1959604"/>
                <a:gd name="connsiteY71" fmla="*/ 556078 h 989214"/>
                <a:gd name="connsiteX72" fmla="*/ 409073 w 1959604"/>
                <a:gd name="connsiteY72" fmla="*/ 564099 h 989214"/>
                <a:gd name="connsiteX73" fmla="*/ 360947 w 1959604"/>
                <a:gd name="connsiteY73" fmla="*/ 588162 h 989214"/>
                <a:gd name="connsiteX74" fmla="*/ 304800 w 1959604"/>
                <a:gd name="connsiteY74" fmla="*/ 604204 h 989214"/>
                <a:gd name="connsiteX75" fmla="*/ 296779 w 1959604"/>
                <a:gd name="connsiteY75" fmla="*/ 628267 h 989214"/>
                <a:gd name="connsiteX76" fmla="*/ 256673 w 1959604"/>
                <a:gd name="connsiteY76" fmla="*/ 668372 h 989214"/>
                <a:gd name="connsiteX77" fmla="*/ 224589 w 1959604"/>
                <a:gd name="connsiteY77" fmla="*/ 708478 h 989214"/>
                <a:gd name="connsiteX78" fmla="*/ 216568 w 1959604"/>
                <a:gd name="connsiteY78" fmla="*/ 732541 h 989214"/>
                <a:gd name="connsiteX79" fmla="*/ 200526 w 1959604"/>
                <a:gd name="connsiteY79" fmla="*/ 756604 h 989214"/>
                <a:gd name="connsiteX80" fmla="*/ 184484 w 1959604"/>
                <a:gd name="connsiteY80" fmla="*/ 804730 h 989214"/>
                <a:gd name="connsiteX81" fmla="*/ 168442 w 1959604"/>
                <a:gd name="connsiteY81" fmla="*/ 828793 h 989214"/>
                <a:gd name="connsiteX82" fmla="*/ 152400 w 1959604"/>
                <a:gd name="connsiteY82" fmla="*/ 860878 h 989214"/>
                <a:gd name="connsiteX83" fmla="*/ 128337 w 1959604"/>
                <a:gd name="connsiteY83" fmla="*/ 876920 h 989214"/>
                <a:gd name="connsiteX84" fmla="*/ 112294 w 1959604"/>
                <a:gd name="connsiteY84" fmla="*/ 900983 h 989214"/>
                <a:gd name="connsiteX85" fmla="*/ 88231 w 1959604"/>
                <a:gd name="connsiteY85" fmla="*/ 949109 h 989214"/>
                <a:gd name="connsiteX86" fmla="*/ 64168 w 1959604"/>
                <a:gd name="connsiteY86" fmla="*/ 965151 h 989214"/>
                <a:gd name="connsiteX87" fmla="*/ 0 w 1959604"/>
                <a:gd name="connsiteY87" fmla="*/ 989214 h 98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959604" h="989214">
                  <a:moveTo>
                    <a:pt x="0" y="989214"/>
                  </a:moveTo>
                  <a:lnTo>
                    <a:pt x="0" y="989214"/>
                  </a:lnTo>
                  <a:lnTo>
                    <a:pt x="368968" y="981193"/>
                  </a:lnTo>
                  <a:cubicBezTo>
                    <a:pt x="384407" y="980588"/>
                    <a:pt x="470702" y="957493"/>
                    <a:pt x="473242" y="957130"/>
                  </a:cubicBezTo>
                  <a:lnTo>
                    <a:pt x="529389" y="949109"/>
                  </a:lnTo>
                  <a:cubicBezTo>
                    <a:pt x="545463" y="946636"/>
                    <a:pt x="561378" y="943105"/>
                    <a:pt x="577516" y="941088"/>
                  </a:cubicBezTo>
                  <a:cubicBezTo>
                    <a:pt x="604179" y="937755"/>
                    <a:pt x="630989" y="935741"/>
                    <a:pt x="657726" y="933067"/>
                  </a:cubicBezTo>
                  <a:lnTo>
                    <a:pt x="1171073" y="949109"/>
                  </a:lnTo>
                  <a:cubicBezTo>
                    <a:pt x="1189944" y="950253"/>
                    <a:pt x="1208409" y="955249"/>
                    <a:pt x="1227221" y="957130"/>
                  </a:cubicBezTo>
                  <a:cubicBezTo>
                    <a:pt x="1261908" y="960599"/>
                    <a:pt x="1296736" y="962477"/>
                    <a:pt x="1331494" y="965151"/>
                  </a:cubicBezTo>
                  <a:cubicBezTo>
                    <a:pt x="1499936" y="962477"/>
                    <a:pt x="1669531" y="976978"/>
                    <a:pt x="1836821" y="957130"/>
                  </a:cubicBezTo>
                  <a:cubicBezTo>
                    <a:pt x="1855967" y="954858"/>
                    <a:pt x="1810834" y="927295"/>
                    <a:pt x="1804737" y="909004"/>
                  </a:cubicBezTo>
                  <a:lnTo>
                    <a:pt x="1796716" y="884941"/>
                  </a:lnTo>
                  <a:cubicBezTo>
                    <a:pt x="1799390" y="799383"/>
                    <a:pt x="1797427" y="713554"/>
                    <a:pt x="1804737" y="628267"/>
                  </a:cubicBezTo>
                  <a:cubicBezTo>
                    <a:pt x="1805560" y="618662"/>
                    <a:pt x="1816468" y="612826"/>
                    <a:pt x="1820779" y="604204"/>
                  </a:cubicBezTo>
                  <a:cubicBezTo>
                    <a:pt x="1853987" y="537787"/>
                    <a:pt x="1798868" y="625039"/>
                    <a:pt x="1844842" y="556078"/>
                  </a:cubicBezTo>
                  <a:cubicBezTo>
                    <a:pt x="1850189" y="540036"/>
                    <a:pt x="1851504" y="522021"/>
                    <a:pt x="1860884" y="507951"/>
                  </a:cubicBezTo>
                  <a:cubicBezTo>
                    <a:pt x="1891713" y="461708"/>
                    <a:pt x="1865022" y="506317"/>
                    <a:pt x="1884947" y="459825"/>
                  </a:cubicBezTo>
                  <a:cubicBezTo>
                    <a:pt x="1889657" y="448835"/>
                    <a:pt x="1896548" y="438843"/>
                    <a:pt x="1900989" y="427741"/>
                  </a:cubicBezTo>
                  <a:cubicBezTo>
                    <a:pt x="1907269" y="412040"/>
                    <a:pt x="1911684" y="395656"/>
                    <a:pt x="1917031" y="379614"/>
                  </a:cubicBezTo>
                  <a:cubicBezTo>
                    <a:pt x="1919705" y="371593"/>
                    <a:pt x="1923662" y="363891"/>
                    <a:pt x="1925052" y="355551"/>
                  </a:cubicBezTo>
                  <a:cubicBezTo>
                    <a:pt x="1927726" y="339509"/>
                    <a:pt x="1929884" y="323372"/>
                    <a:pt x="1933073" y="307425"/>
                  </a:cubicBezTo>
                  <a:cubicBezTo>
                    <a:pt x="1935235" y="296615"/>
                    <a:pt x="1938702" y="286102"/>
                    <a:pt x="1941094" y="275341"/>
                  </a:cubicBezTo>
                  <a:cubicBezTo>
                    <a:pt x="1944052" y="262032"/>
                    <a:pt x="1946442" y="248604"/>
                    <a:pt x="1949116" y="235235"/>
                  </a:cubicBezTo>
                  <a:cubicBezTo>
                    <a:pt x="1957216" y="154235"/>
                    <a:pt x="1967983" y="87523"/>
                    <a:pt x="1949116" y="2625"/>
                  </a:cubicBezTo>
                  <a:cubicBezTo>
                    <a:pt x="1947282" y="-5629"/>
                    <a:pt x="1933073" y="7972"/>
                    <a:pt x="1925052" y="10646"/>
                  </a:cubicBezTo>
                  <a:cubicBezTo>
                    <a:pt x="1917031" y="15993"/>
                    <a:pt x="1907011" y="19160"/>
                    <a:pt x="1900989" y="26688"/>
                  </a:cubicBezTo>
                  <a:cubicBezTo>
                    <a:pt x="1895707" y="33290"/>
                    <a:pt x="1896749" y="43189"/>
                    <a:pt x="1892968" y="50751"/>
                  </a:cubicBezTo>
                  <a:cubicBezTo>
                    <a:pt x="1882850" y="70987"/>
                    <a:pt x="1875804" y="75936"/>
                    <a:pt x="1860884" y="90857"/>
                  </a:cubicBezTo>
                  <a:cubicBezTo>
                    <a:pt x="1858210" y="98878"/>
                    <a:pt x="1857553" y="107885"/>
                    <a:pt x="1852863" y="114920"/>
                  </a:cubicBezTo>
                  <a:cubicBezTo>
                    <a:pt x="1833547" y="143893"/>
                    <a:pt x="1828411" y="134311"/>
                    <a:pt x="1804737" y="155025"/>
                  </a:cubicBezTo>
                  <a:cubicBezTo>
                    <a:pt x="1790509" y="167475"/>
                    <a:pt x="1780362" y="184643"/>
                    <a:pt x="1764631" y="195130"/>
                  </a:cubicBezTo>
                  <a:cubicBezTo>
                    <a:pt x="1748589" y="205825"/>
                    <a:pt x="1730138" y="213580"/>
                    <a:pt x="1716505" y="227214"/>
                  </a:cubicBezTo>
                  <a:cubicBezTo>
                    <a:pt x="1694485" y="249236"/>
                    <a:pt x="1707637" y="240866"/>
                    <a:pt x="1676400" y="251278"/>
                  </a:cubicBezTo>
                  <a:cubicBezTo>
                    <a:pt x="1620402" y="307276"/>
                    <a:pt x="1682446" y="252407"/>
                    <a:pt x="1628273" y="283362"/>
                  </a:cubicBezTo>
                  <a:cubicBezTo>
                    <a:pt x="1602837" y="297897"/>
                    <a:pt x="1596957" y="311051"/>
                    <a:pt x="1572126" y="323467"/>
                  </a:cubicBezTo>
                  <a:cubicBezTo>
                    <a:pt x="1564564" y="327248"/>
                    <a:pt x="1555625" y="327707"/>
                    <a:pt x="1548063" y="331488"/>
                  </a:cubicBezTo>
                  <a:cubicBezTo>
                    <a:pt x="1539441" y="335799"/>
                    <a:pt x="1532370" y="342747"/>
                    <a:pt x="1524000" y="347530"/>
                  </a:cubicBezTo>
                  <a:cubicBezTo>
                    <a:pt x="1513618" y="353462"/>
                    <a:pt x="1502298" y="357640"/>
                    <a:pt x="1491916" y="363572"/>
                  </a:cubicBezTo>
                  <a:cubicBezTo>
                    <a:pt x="1483546" y="368355"/>
                    <a:pt x="1475380" y="373592"/>
                    <a:pt x="1467852" y="379614"/>
                  </a:cubicBezTo>
                  <a:cubicBezTo>
                    <a:pt x="1461947" y="384338"/>
                    <a:pt x="1458295" y="391766"/>
                    <a:pt x="1451810" y="395657"/>
                  </a:cubicBezTo>
                  <a:cubicBezTo>
                    <a:pt x="1444560" y="400007"/>
                    <a:pt x="1435768" y="401004"/>
                    <a:pt x="1427747" y="403678"/>
                  </a:cubicBezTo>
                  <a:cubicBezTo>
                    <a:pt x="1382294" y="401004"/>
                    <a:pt x="1336920" y="395657"/>
                    <a:pt x="1291389" y="395657"/>
                  </a:cubicBezTo>
                  <a:cubicBezTo>
                    <a:pt x="1232507" y="395657"/>
                    <a:pt x="1173757" y="406130"/>
                    <a:pt x="1114926" y="403678"/>
                  </a:cubicBezTo>
                  <a:cubicBezTo>
                    <a:pt x="1107370" y="403363"/>
                    <a:pt x="1103421" y="393685"/>
                    <a:pt x="1098884" y="387635"/>
                  </a:cubicBezTo>
                  <a:cubicBezTo>
                    <a:pt x="1087316" y="372211"/>
                    <a:pt x="1072897" y="357800"/>
                    <a:pt x="1066800" y="339509"/>
                  </a:cubicBezTo>
                  <a:cubicBezTo>
                    <a:pt x="1055731" y="306301"/>
                    <a:pt x="1063469" y="322481"/>
                    <a:pt x="1042737" y="291383"/>
                  </a:cubicBezTo>
                  <a:cubicBezTo>
                    <a:pt x="1044485" y="277399"/>
                    <a:pt x="1046813" y="224690"/>
                    <a:pt x="1058779" y="203151"/>
                  </a:cubicBezTo>
                  <a:cubicBezTo>
                    <a:pt x="1068142" y="186297"/>
                    <a:pt x="1080168" y="171067"/>
                    <a:pt x="1090863" y="155025"/>
                  </a:cubicBezTo>
                  <a:cubicBezTo>
                    <a:pt x="1096210" y="147004"/>
                    <a:pt x="1103857" y="140107"/>
                    <a:pt x="1106905" y="130962"/>
                  </a:cubicBezTo>
                  <a:cubicBezTo>
                    <a:pt x="1109579" y="122941"/>
                    <a:pt x="1111145" y="114461"/>
                    <a:pt x="1114926" y="106899"/>
                  </a:cubicBezTo>
                  <a:cubicBezTo>
                    <a:pt x="1119237" y="98276"/>
                    <a:pt x="1127053" y="91644"/>
                    <a:pt x="1130968" y="82835"/>
                  </a:cubicBezTo>
                  <a:cubicBezTo>
                    <a:pt x="1159101" y="19535"/>
                    <a:pt x="1127785" y="47525"/>
                    <a:pt x="1171073" y="18667"/>
                  </a:cubicBezTo>
                  <a:cubicBezTo>
                    <a:pt x="1159726" y="14885"/>
                    <a:pt x="1124998" y="2625"/>
                    <a:pt x="1114926" y="2625"/>
                  </a:cubicBezTo>
                  <a:cubicBezTo>
                    <a:pt x="1106471" y="2625"/>
                    <a:pt x="1098884" y="7972"/>
                    <a:pt x="1090863" y="10646"/>
                  </a:cubicBezTo>
                  <a:cubicBezTo>
                    <a:pt x="1082842" y="18667"/>
                    <a:pt x="1075514" y="27447"/>
                    <a:pt x="1066800" y="34709"/>
                  </a:cubicBezTo>
                  <a:cubicBezTo>
                    <a:pt x="1059394" y="40880"/>
                    <a:pt x="1049992" y="44403"/>
                    <a:pt x="1042737" y="50751"/>
                  </a:cubicBezTo>
                  <a:cubicBezTo>
                    <a:pt x="965834" y="118041"/>
                    <a:pt x="1028405" y="64741"/>
                    <a:pt x="986589" y="114920"/>
                  </a:cubicBezTo>
                  <a:cubicBezTo>
                    <a:pt x="979327" y="123634"/>
                    <a:pt x="970547" y="130962"/>
                    <a:pt x="962526" y="138983"/>
                  </a:cubicBezTo>
                  <a:cubicBezTo>
                    <a:pt x="948119" y="182205"/>
                    <a:pt x="964239" y="145801"/>
                    <a:pt x="930442" y="187109"/>
                  </a:cubicBezTo>
                  <a:cubicBezTo>
                    <a:pt x="913511" y="207802"/>
                    <a:pt x="901222" y="232372"/>
                    <a:pt x="882316" y="251278"/>
                  </a:cubicBezTo>
                  <a:cubicBezTo>
                    <a:pt x="866274" y="267320"/>
                    <a:pt x="852339" y="285792"/>
                    <a:pt x="834189" y="299404"/>
                  </a:cubicBezTo>
                  <a:cubicBezTo>
                    <a:pt x="823494" y="307425"/>
                    <a:pt x="812042" y="314524"/>
                    <a:pt x="802105" y="323467"/>
                  </a:cubicBezTo>
                  <a:cubicBezTo>
                    <a:pt x="785242" y="338644"/>
                    <a:pt x="772856" y="359009"/>
                    <a:pt x="753979" y="371593"/>
                  </a:cubicBezTo>
                  <a:cubicBezTo>
                    <a:pt x="745958" y="376940"/>
                    <a:pt x="737444" y="381613"/>
                    <a:pt x="729916" y="387635"/>
                  </a:cubicBezTo>
                  <a:cubicBezTo>
                    <a:pt x="724011" y="392359"/>
                    <a:pt x="719923" y="399140"/>
                    <a:pt x="713873" y="403678"/>
                  </a:cubicBezTo>
                  <a:cubicBezTo>
                    <a:pt x="698449" y="415246"/>
                    <a:pt x="665747" y="435762"/>
                    <a:pt x="665747" y="435762"/>
                  </a:cubicBezTo>
                  <a:cubicBezTo>
                    <a:pt x="635307" y="481423"/>
                    <a:pt x="667365" y="444004"/>
                    <a:pt x="625642" y="467846"/>
                  </a:cubicBezTo>
                  <a:cubicBezTo>
                    <a:pt x="557659" y="506693"/>
                    <a:pt x="624667" y="481540"/>
                    <a:pt x="569494" y="499930"/>
                  </a:cubicBezTo>
                  <a:cubicBezTo>
                    <a:pt x="553452" y="510625"/>
                    <a:pt x="535001" y="518380"/>
                    <a:pt x="521368" y="532014"/>
                  </a:cubicBezTo>
                  <a:cubicBezTo>
                    <a:pt x="516021" y="537362"/>
                    <a:pt x="511811" y="544166"/>
                    <a:pt x="505326" y="548057"/>
                  </a:cubicBezTo>
                  <a:cubicBezTo>
                    <a:pt x="498076" y="552407"/>
                    <a:pt x="489603" y="554688"/>
                    <a:pt x="481263" y="556078"/>
                  </a:cubicBezTo>
                  <a:cubicBezTo>
                    <a:pt x="457381" y="560058"/>
                    <a:pt x="433136" y="561425"/>
                    <a:pt x="409073" y="564099"/>
                  </a:cubicBezTo>
                  <a:cubicBezTo>
                    <a:pt x="348590" y="584260"/>
                    <a:pt x="423143" y="557064"/>
                    <a:pt x="360947" y="588162"/>
                  </a:cubicBezTo>
                  <a:cubicBezTo>
                    <a:pt x="349440" y="593916"/>
                    <a:pt x="315080" y="601634"/>
                    <a:pt x="304800" y="604204"/>
                  </a:cubicBezTo>
                  <a:cubicBezTo>
                    <a:pt x="302126" y="612225"/>
                    <a:pt x="301852" y="621503"/>
                    <a:pt x="296779" y="628267"/>
                  </a:cubicBezTo>
                  <a:cubicBezTo>
                    <a:pt x="285435" y="643392"/>
                    <a:pt x="256673" y="668372"/>
                    <a:pt x="256673" y="668372"/>
                  </a:cubicBezTo>
                  <a:cubicBezTo>
                    <a:pt x="236512" y="728855"/>
                    <a:pt x="266053" y="656647"/>
                    <a:pt x="224589" y="708478"/>
                  </a:cubicBezTo>
                  <a:cubicBezTo>
                    <a:pt x="219307" y="715080"/>
                    <a:pt x="220349" y="724979"/>
                    <a:pt x="216568" y="732541"/>
                  </a:cubicBezTo>
                  <a:cubicBezTo>
                    <a:pt x="212257" y="741163"/>
                    <a:pt x="204441" y="747795"/>
                    <a:pt x="200526" y="756604"/>
                  </a:cubicBezTo>
                  <a:cubicBezTo>
                    <a:pt x="193658" y="772056"/>
                    <a:pt x="193864" y="790660"/>
                    <a:pt x="184484" y="804730"/>
                  </a:cubicBezTo>
                  <a:cubicBezTo>
                    <a:pt x="179137" y="812751"/>
                    <a:pt x="173225" y="820423"/>
                    <a:pt x="168442" y="828793"/>
                  </a:cubicBezTo>
                  <a:cubicBezTo>
                    <a:pt x="162510" y="839175"/>
                    <a:pt x="160055" y="851692"/>
                    <a:pt x="152400" y="860878"/>
                  </a:cubicBezTo>
                  <a:cubicBezTo>
                    <a:pt x="146229" y="868284"/>
                    <a:pt x="136358" y="871573"/>
                    <a:pt x="128337" y="876920"/>
                  </a:cubicBezTo>
                  <a:cubicBezTo>
                    <a:pt x="122989" y="884941"/>
                    <a:pt x="116605" y="892361"/>
                    <a:pt x="112294" y="900983"/>
                  </a:cubicBezTo>
                  <a:cubicBezTo>
                    <a:pt x="99246" y="927079"/>
                    <a:pt x="111219" y="926121"/>
                    <a:pt x="88231" y="949109"/>
                  </a:cubicBezTo>
                  <a:cubicBezTo>
                    <a:pt x="81414" y="955926"/>
                    <a:pt x="72189" y="959804"/>
                    <a:pt x="64168" y="965151"/>
                  </a:cubicBezTo>
                  <a:cubicBezTo>
                    <a:pt x="46029" y="992360"/>
                    <a:pt x="54943" y="982397"/>
                    <a:pt x="0" y="989214"/>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46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PMMA Fire Video</a:t>
            </a:r>
          </a:p>
        </p:txBody>
      </p:sp>
      <p:sp>
        <p:nvSpPr>
          <p:cNvPr id="3" name="Content Placeholder 2"/>
          <p:cNvSpPr>
            <a:spLocks noGrp="1"/>
          </p:cNvSpPr>
          <p:nvPr>
            <p:ph idx="1"/>
          </p:nvPr>
        </p:nvSpPr>
        <p:spPr>
          <a:xfrm>
            <a:off x="1981200" y="953620"/>
            <a:ext cx="8229600" cy="5376060"/>
          </a:xfrm>
        </p:spPr>
        <p:txBody>
          <a:bodyPr/>
          <a:lstStyle/>
          <a:p>
            <a:pPr lvl="1"/>
            <a:endParaRPr lang="en-US" dirty="0"/>
          </a:p>
          <a:p>
            <a:pPr marL="914400" lvl="1" indent="-457200">
              <a:buFont typeface="+mj-lt"/>
              <a:buAutoNum type="arabicPeriod"/>
            </a:pPr>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28</a:t>
            </a:fld>
            <a:endParaRPr lang="en-US"/>
          </a:p>
        </p:txBody>
      </p:sp>
      <p:pic>
        <p:nvPicPr>
          <p:cNvPr id="6" name="PMMA_dynamic">
            <a:hlinkClick r:id="" action="ppaction://media"/>
            <a:extLst>
              <a:ext uri="{FF2B5EF4-FFF2-40B4-BE49-F238E27FC236}">
                <a16:creationId xmlns:a16="http://schemas.microsoft.com/office/drawing/2014/main" id="{E3A5DF96-E390-4488-9E91-35A903230C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9396" y="1989392"/>
            <a:ext cx="9144000" cy="4695825"/>
          </a:xfrm>
          <a:prstGeom prst="rect">
            <a:avLst/>
          </a:prstGeom>
        </p:spPr>
      </p:pic>
      <p:sp>
        <p:nvSpPr>
          <p:cNvPr id="7" name="Content Placeholder 2">
            <a:extLst>
              <a:ext uri="{FF2B5EF4-FFF2-40B4-BE49-F238E27FC236}">
                <a16:creationId xmlns:a16="http://schemas.microsoft.com/office/drawing/2014/main" id="{0145748C-32F3-4F45-8C11-04FD086F5471}"/>
              </a:ext>
            </a:extLst>
          </p:cNvPr>
          <p:cNvSpPr txBox="1">
            <a:spLocks/>
          </p:cNvSpPr>
          <p:nvPr/>
        </p:nvSpPr>
        <p:spPr>
          <a:xfrm>
            <a:off x="237462" y="898645"/>
            <a:ext cx="11167138" cy="5604267"/>
          </a:xfrm>
          <a:prstGeom prst="rect">
            <a:avLst/>
          </a:prstGeom>
        </p:spPr>
        <p:txBody>
          <a:bodyPr vert="horz" lIns="0" tIns="45720" rIns="0" bIns="45720" rtlCol="0">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800" dirty="0"/>
              <a:t>Particle entrainment model development in progress; PMMA burn illustrated below with particle entrainment functional with pyrolysis rate</a:t>
            </a:r>
            <a:endParaRPr lang="en-US" sz="1800" dirty="0"/>
          </a:p>
          <a:p>
            <a:pPr lvl="1"/>
            <a:endParaRPr lang="en-US" sz="2200" dirty="0"/>
          </a:p>
          <a:p>
            <a:endParaRPr lang="en-US" sz="2800" dirty="0"/>
          </a:p>
          <a:p>
            <a:endParaRPr lang="en-US" sz="28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345996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Project Outlook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29</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a:bodyPr>
          <a:lstStyle/>
          <a:p>
            <a:r>
              <a:rPr lang="en-US" sz="2800" dirty="0"/>
              <a:t>We have identified some complexities associated with contaminant emission from solid materials</a:t>
            </a:r>
          </a:p>
          <a:p>
            <a:pPr lvl="1"/>
            <a:r>
              <a:rPr lang="en-US" sz="2200" dirty="0"/>
              <a:t>Variable propensity to form and be subsumed in the char during pyrolysis/burning of cellulose depending on contaminant form</a:t>
            </a:r>
          </a:p>
          <a:p>
            <a:pPr lvl="1"/>
            <a:r>
              <a:rPr lang="en-US" sz="2200" dirty="0"/>
              <a:t>Particles migrating inward on a decomposing/burning PMMA sample</a:t>
            </a:r>
          </a:p>
          <a:p>
            <a:r>
              <a:rPr lang="en-US" sz="2400" dirty="0"/>
              <a:t>We are addressing these by developing generalized models that can simulate this behavior</a:t>
            </a:r>
          </a:p>
          <a:p>
            <a:pPr lvl="1"/>
            <a:r>
              <a:rPr lang="en-US" sz="2200" dirty="0"/>
              <a:t>Models being implemented in SIERRA/Fuego, the DOE fire code for the NW complex</a:t>
            </a:r>
          </a:p>
          <a:p>
            <a:pPr lvl="1"/>
            <a:r>
              <a:rPr lang="en-US" sz="2200" dirty="0"/>
              <a:t>General models can be adapted to fit a variety of scenario results</a:t>
            </a:r>
          </a:p>
          <a:p>
            <a:r>
              <a:rPr lang="en-US" sz="2400" dirty="0"/>
              <a:t>Uncertainties exist in the nature of the observations</a:t>
            </a:r>
          </a:p>
          <a:p>
            <a:pPr lvl="1"/>
            <a:r>
              <a:rPr lang="en-US" sz="2200" dirty="0"/>
              <a:t>Modeling work depends on future data shedding additional light on behavior and appropriate model parameters</a:t>
            </a:r>
          </a:p>
          <a:p>
            <a:endParaRPr lang="en-US" sz="24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424620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Historical Study Review-liquid sources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3</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a:bodyPr>
          <a:lstStyle/>
          <a:p>
            <a:r>
              <a:rPr lang="en-US" sz="2800" dirty="0"/>
              <a:t>A review of liquid fire contaminant experimental work was conducted</a:t>
            </a:r>
          </a:p>
          <a:p>
            <a:r>
              <a:rPr lang="en-US" sz="2800" dirty="0"/>
              <a:t>Limited (surprisingly few) historical studies exist on entrainment of contaminants from liquids during a fire:</a:t>
            </a:r>
          </a:p>
          <a:p>
            <a:endParaRPr lang="en-US" sz="24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graphicFrame>
        <p:nvGraphicFramePr>
          <p:cNvPr id="3" name="Table 2">
            <a:extLst>
              <a:ext uri="{FF2B5EF4-FFF2-40B4-BE49-F238E27FC236}">
                <a16:creationId xmlns:a16="http://schemas.microsoft.com/office/drawing/2014/main" id="{F6DFFF5D-10EE-4C6F-8C05-FF875B034EF4}"/>
              </a:ext>
            </a:extLst>
          </p:cNvPr>
          <p:cNvGraphicFramePr>
            <a:graphicFrameLocks noGrp="1"/>
          </p:cNvGraphicFramePr>
          <p:nvPr>
            <p:extLst>
              <p:ext uri="{D42A27DB-BD31-4B8C-83A1-F6EECF244321}">
                <p14:modId xmlns:p14="http://schemas.microsoft.com/office/powerpoint/2010/main" val="2614419405"/>
              </p:ext>
            </p:extLst>
          </p:nvPr>
        </p:nvGraphicFramePr>
        <p:xfrm>
          <a:off x="720725" y="2687713"/>
          <a:ext cx="10058400" cy="3840480"/>
        </p:xfrm>
        <a:graphic>
          <a:graphicData uri="http://schemas.openxmlformats.org/drawingml/2006/table">
            <a:tbl>
              <a:tblPr firstRow="1" firstCol="1" bandRow="1">
                <a:tableStyleId>{5C22544A-7EE6-4342-B048-85BDC9FD1C3A}</a:tableStyleId>
              </a:tblPr>
              <a:tblGrid>
                <a:gridCol w="3352800">
                  <a:extLst>
                    <a:ext uri="{9D8B030D-6E8A-4147-A177-3AD203B41FA5}">
                      <a16:colId xmlns:a16="http://schemas.microsoft.com/office/drawing/2014/main" val="2283979129"/>
                    </a:ext>
                  </a:extLst>
                </a:gridCol>
                <a:gridCol w="3352800">
                  <a:extLst>
                    <a:ext uri="{9D8B030D-6E8A-4147-A177-3AD203B41FA5}">
                      <a16:colId xmlns:a16="http://schemas.microsoft.com/office/drawing/2014/main" val="2059579248"/>
                    </a:ext>
                  </a:extLst>
                </a:gridCol>
                <a:gridCol w="3352800">
                  <a:extLst>
                    <a:ext uri="{9D8B030D-6E8A-4147-A177-3AD203B41FA5}">
                      <a16:colId xmlns:a16="http://schemas.microsoft.com/office/drawing/2014/main" val="2450242524"/>
                    </a:ext>
                  </a:extLst>
                </a:gridCol>
              </a:tblGrid>
              <a:tr h="0">
                <a:tc>
                  <a:txBody>
                    <a:bodyPr/>
                    <a:lstStyle/>
                    <a:p>
                      <a:pPr marL="0" marR="0">
                        <a:spcBef>
                          <a:spcPts val="0"/>
                        </a:spcBef>
                        <a:spcAft>
                          <a:spcPts val="0"/>
                        </a:spcAft>
                      </a:pPr>
                      <a:r>
                        <a:rPr lang="en-US" sz="1800">
                          <a:effectLst/>
                        </a:rPr>
                        <a:t>Study</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Liquids</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Contaminants</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78204436"/>
                  </a:ext>
                </a:extLst>
              </a:tr>
              <a:tr h="0">
                <a:tc>
                  <a:txBody>
                    <a:bodyPr/>
                    <a:lstStyle/>
                    <a:p>
                      <a:pPr marL="0" marR="0">
                        <a:spcBef>
                          <a:spcPts val="0"/>
                        </a:spcBef>
                        <a:spcAft>
                          <a:spcPts val="0"/>
                        </a:spcAft>
                      </a:pPr>
                      <a:r>
                        <a:rPr lang="en-US" sz="1800">
                          <a:effectLst/>
                        </a:rPr>
                        <a:t>MS-1968</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Water nitrate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Pu(NO</a:t>
                      </a:r>
                      <a:r>
                        <a:rPr lang="en-US" sz="1800" baseline="-25000">
                          <a:effectLst/>
                        </a:rPr>
                        <a:t>3</a:t>
                      </a:r>
                      <a:r>
                        <a:rPr lang="en-US" sz="1800">
                          <a:effectLst/>
                        </a:rPr>
                        <a:t>)n</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50263951"/>
                  </a:ext>
                </a:extLst>
              </a:tr>
              <a:tr h="0">
                <a:tc>
                  <a:txBody>
                    <a:bodyPr/>
                    <a:lstStyle/>
                    <a:p>
                      <a:pPr marL="0" marR="0">
                        <a:spcBef>
                          <a:spcPts val="0"/>
                        </a:spcBef>
                        <a:spcAft>
                          <a:spcPts val="0"/>
                        </a:spcAft>
                      </a:pPr>
                      <a:r>
                        <a:rPr lang="en-US" sz="1800">
                          <a:effectLst/>
                        </a:rPr>
                        <a:t>MS-1973</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TBP/Kerosene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U, Ce, Cs, Zr, I</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9233065"/>
                  </a:ext>
                </a:extLst>
              </a:tr>
              <a:tr h="0">
                <a:tc>
                  <a:txBody>
                    <a:bodyPr/>
                    <a:lstStyle/>
                    <a:p>
                      <a:pPr marL="0" marR="0">
                        <a:spcBef>
                          <a:spcPts val="0"/>
                        </a:spcBef>
                        <a:spcAft>
                          <a:spcPts val="0"/>
                        </a:spcAft>
                      </a:pPr>
                      <a:r>
                        <a:rPr lang="en-US" sz="1800">
                          <a:effectLst/>
                        </a:rPr>
                        <a:t>MS-1973</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Gasoline, water</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UO</a:t>
                      </a:r>
                      <a:r>
                        <a:rPr lang="en-US" sz="1800" baseline="-25000">
                          <a:effectLst/>
                        </a:rPr>
                        <a:t>2</a:t>
                      </a:r>
                      <a:r>
                        <a:rPr lang="en-US" sz="1800">
                          <a:effectLst/>
                        </a:rPr>
                        <a:t>, U(NO</a:t>
                      </a:r>
                      <a:r>
                        <a:rPr lang="en-US" sz="1800" baseline="-25000">
                          <a:effectLst/>
                        </a:rPr>
                        <a:t>3</a:t>
                      </a:r>
                      <a:r>
                        <a:rPr lang="en-US" sz="1800">
                          <a:effectLst/>
                        </a:rPr>
                        <a:t>)n</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66178544"/>
                  </a:ext>
                </a:extLst>
              </a:tr>
              <a:tr h="0">
                <a:tc>
                  <a:txBody>
                    <a:bodyPr/>
                    <a:lstStyle/>
                    <a:p>
                      <a:pPr marL="0" marR="0">
                        <a:spcBef>
                          <a:spcPts val="0"/>
                        </a:spcBef>
                        <a:spcAft>
                          <a:spcPts val="0"/>
                        </a:spcAft>
                      </a:pPr>
                      <a:r>
                        <a:rPr lang="en-US" sz="1800">
                          <a:effectLst/>
                        </a:rPr>
                        <a:t>Sutter et al., 1974</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TBP/Kerosene</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Sr</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75684421"/>
                  </a:ext>
                </a:extLst>
              </a:tr>
              <a:tr h="0">
                <a:tc>
                  <a:txBody>
                    <a:bodyPr/>
                    <a:lstStyle/>
                    <a:p>
                      <a:pPr marL="0" marR="0">
                        <a:spcBef>
                          <a:spcPts val="0"/>
                        </a:spcBef>
                        <a:spcAft>
                          <a:spcPts val="0"/>
                        </a:spcAft>
                      </a:pPr>
                      <a:r>
                        <a:rPr lang="en-US" sz="1800">
                          <a:effectLst/>
                        </a:rPr>
                        <a:t>Malet et al., 1983</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TBP/Kerosene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Ce, Th</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42254251"/>
                  </a:ext>
                </a:extLst>
              </a:tr>
              <a:tr h="0">
                <a:tc>
                  <a:txBody>
                    <a:bodyPr/>
                    <a:lstStyle/>
                    <a:p>
                      <a:pPr marL="0" marR="0">
                        <a:spcBef>
                          <a:spcPts val="0"/>
                        </a:spcBef>
                        <a:spcAft>
                          <a:spcPts val="0"/>
                        </a:spcAft>
                      </a:pPr>
                      <a:r>
                        <a:rPr lang="en-US" sz="1800">
                          <a:effectLst/>
                        </a:rPr>
                        <a:t>Seehars and Hochrainer, 1983</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Kerosene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Ce and Pu oxides</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9057430"/>
                  </a:ext>
                </a:extLst>
              </a:tr>
              <a:tr h="0">
                <a:tc>
                  <a:txBody>
                    <a:bodyPr/>
                    <a:lstStyle/>
                    <a:p>
                      <a:pPr marL="0" marR="0">
                        <a:spcBef>
                          <a:spcPts val="0"/>
                        </a:spcBef>
                        <a:spcAft>
                          <a:spcPts val="0"/>
                        </a:spcAft>
                      </a:pPr>
                      <a:r>
                        <a:rPr lang="en-US" sz="1800" dirty="0">
                          <a:effectLst/>
                        </a:rPr>
                        <a:t>Jordan and Lindner, 1983, 1985*</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TBP/Kerosene, nitrate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U</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0067818"/>
                  </a:ext>
                </a:extLst>
              </a:tr>
              <a:tr h="0">
                <a:tc>
                  <a:txBody>
                    <a:bodyPr/>
                    <a:lstStyle/>
                    <a:p>
                      <a:pPr marL="0" marR="0">
                        <a:spcBef>
                          <a:spcPts val="0"/>
                        </a:spcBef>
                        <a:spcAft>
                          <a:spcPts val="0"/>
                        </a:spcAft>
                      </a:pPr>
                      <a:r>
                        <a:rPr lang="en-US" sz="1800">
                          <a:effectLst/>
                        </a:rPr>
                        <a:t>Halverson et al., 1987</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TBP/Kerosene, nitrate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U</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29159668"/>
                  </a:ext>
                </a:extLst>
              </a:tr>
              <a:tr h="0">
                <a:tc>
                  <a:txBody>
                    <a:bodyPr/>
                    <a:lstStyle/>
                    <a:p>
                      <a:pPr marL="0" marR="0">
                        <a:spcBef>
                          <a:spcPts val="0"/>
                        </a:spcBef>
                        <a:spcAft>
                          <a:spcPts val="0"/>
                        </a:spcAft>
                      </a:pPr>
                      <a:r>
                        <a:rPr lang="en-US" sz="1800">
                          <a:effectLst/>
                        </a:rPr>
                        <a:t>Nishio and Hasimoto, 1989</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TBP/Kerosene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Cs, UO</a:t>
                      </a:r>
                      <a:r>
                        <a:rPr lang="en-US" sz="1800" baseline="-25000">
                          <a:effectLst/>
                        </a:rPr>
                        <a:t>2</a:t>
                      </a:r>
                      <a:r>
                        <a:rPr lang="en-US" sz="1800">
                          <a:effectLst/>
                        </a:rPr>
                        <a:t>, Ce, Zr</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0988515"/>
                  </a:ext>
                </a:extLst>
              </a:tr>
              <a:tr h="0">
                <a:tc>
                  <a:txBody>
                    <a:bodyPr/>
                    <a:lstStyle/>
                    <a:p>
                      <a:pPr marL="0" marR="0">
                        <a:spcBef>
                          <a:spcPts val="0"/>
                        </a:spcBef>
                        <a:spcAft>
                          <a:spcPts val="0"/>
                        </a:spcAft>
                      </a:pPr>
                      <a:r>
                        <a:rPr lang="en-US" sz="1800" dirty="0" err="1">
                          <a:effectLst/>
                        </a:rPr>
                        <a:t>Lahaye</a:t>
                      </a:r>
                      <a:r>
                        <a:rPr lang="en-US" sz="1800" dirty="0">
                          <a:effectLst/>
                        </a:rPr>
                        <a:t> et al. 1996</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Hexadecane</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Ce</a:t>
                      </a:r>
                      <a:endParaRPr lang="en-US"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7710325"/>
                  </a:ext>
                </a:extLst>
              </a:tr>
              <a:tr h="0">
                <a:tc>
                  <a:txBody>
                    <a:bodyPr/>
                    <a:lstStyle/>
                    <a:p>
                      <a:pPr marL="0" marR="0">
                        <a:spcBef>
                          <a:spcPts val="0"/>
                        </a:spcBef>
                        <a:spcAft>
                          <a:spcPts val="0"/>
                        </a:spcAft>
                      </a:pPr>
                      <a:r>
                        <a:rPr lang="en-US" sz="1800" b="1" kern="1200" dirty="0">
                          <a:solidFill>
                            <a:schemeClr val="lt1"/>
                          </a:solidFill>
                          <a:effectLst/>
                          <a:latin typeface="+mn-lt"/>
                          <a:ea typeface="+mn-ea"/>
                          <a:cs typeface="+mn-cs"/>
                        </a:rPr>
                        <a:t>Ono et al., 2017</a:t>
                      </a:r>
                    </a:p>
                  </a:txBody>
                  <a:tcPr marL="68580" marR="68580" marT="0" marB="0"/>
                </a:tc>
                <a:tc>
                  <a:txBody>
                    <a:bodyPr/>
                    <a:lstStyle/>
                    <a:p>
                      <a:pPr marL="0" marR="0">
                        <a:spcBef>
                          <a:spcPts val="0"/>
                        </a:spcBef>
                        <a:spcAft>
                          <a:spcPts val="0"/>
                        </a:spcAft>
                      </a:pPr>
                      <a:r>
                        <a:rPr lang="en-US" sz="1800" kern="1200" dirty="0">
                          <a:solidFill>
                            <a:schemeClr val="dk1"/>
                          </a:solidFill>
                          <a:effectLst/>
                          <a:latin typeface="+mn-lt"/>
                          <a:ea typeface="+mn-ea"/>
                          <a:cs typeface="+mn-cs"/>
                        </a:rPr>
                        <a:t>TBP/Dodecane</a:t>
                      </a:r>
                    </a:p>
                  </a:txBody>
                  <a:tcPr marL="68580" marR="68580" marT="0" marB="0"/>
                </a:tc>
                <a:tc>
                  <a:txBody>
                    <a:bodyPr/>
                    <a:lstStyle/>
                    <a:p>
                      <a:pPr marL="0" marR="0" algn="l" defTabSz="914354" rtl="0" eaLnBrk="1" latinLnBrk="0" hangingPunct="1">
                        <a:spcBef>
                          <a:spcPts val="0"/>
                        </a:spcBef>
                        <a:spcAft>
                          <a:spcPts val="0"/>
                        </a:spcAft>
                      </a:pPr>
                      <a:r>
                        <a:rPr lang="en-US" sz="1800" kern="1200" dirty="0">
                          <a:solidFill>
                            <a:schemeClr val="dk1"/>
                          </a:solidFill>
                          <a:effectLst/>
                          <a:latin typeface="+mn-lt"/>
                          <a:ea typeface="+mn-ea"/>
                          <a:cs typeface="+mn-cs"/>
                        </a:rPr>
                        <a:t>Ru, Eu</a:t>
                      </a:r>
                    </a:p>
                  </a:txBody>
                  <a:tcPr marL="68580" marR="68580" marT="0" marB="0"/>
                </a:tc>
                <a:extLst>
                  <a:ext uri="{0D108BD9-81ED-4DB2-BD59-A6C34878D82A}">
                    <a16:rowId xmlns:a16="http://schemas.microsoft.com/office/drawing/2014/main" val="4103750705"/>
                  </a:ext>
                </a:extLst>
              </a:tr>
              <a:tr h="0">
                <a:tc>
                  <a:txBody>
                    <a:bodyPr/>
                    <a:lstStyle/>
                    <a:p>
                      <a:pPr marL="0" marR="0">
                        <a:spcBef>
                          <a:spcPts val="0"/>
                        </a:spcBef>
                        <a:spcAft>
                          <a:spcPts val="0"/>
                        </a:spcAft>
                      </a:pPr>
                      <a:r>
                        <a:rPr lang="en-US" sz="1800" dirty="0">
                          <a:effectLst/>
                        </a:rPr>
                        <a:t>Hubbard et al., 2020</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TBP/kerosene, nitrate</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rPr>
                        <a:t>Lu, </a:t>
                      </a:r>
                      <a:r>
                        <a:rPr lang="en-US" sz="1800" dirty="0" err="1">
                          <a:effectLst/>
                        </a:rPr>
                        <a:t>Yb</a:t>
                      </a:r>
                      <a:r>
                        <a:rPr lang="en-US" sz="1800" dirty="0">
                          <a:effectLst/>
                        </a:rPr>
                        <a:t>, U</a:t>
                      </a:r>
                      <a:endParaRPr lang="en-US"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95603657"/>
                  </a:ext>
                </a:extLst>
              </a:tr>
            </a:tbl>
          </a:graphicData>
        </a:graphic>
      </p:graphicFrame>
    </p:spTree>
    <p:extLst>
      <p:ext uri="{BB962C8B-B14F-4D97-AF65-F5344CB8AC3E}">
        <p14:creationId xmlns:p14="http://schemas.microsoft.com/office/powerpoint/2010/main" val="268881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648" y="335101"/>
            <a:ext cx="10058400" cy="570225"/>
          </a:xfrm>
        </p:spPr>
        <p:txBody>
          <a:bodyPr/>
          <a:lstStyle/>
          <a:p>
            <a:r>
              <a:rPr lang="en-US" dirty="0"/>
              <a:t>Summary	</a:t>
            </a:r>
          </a:p>
        </p:txBody>
      </p:sp>
      <p:sp>
        <p:nvSpPr>
          <p:cNvPr id="4" name="Slide Number Placeholder 3"/>
          <p:cNvSpPr>
            <a:spLocks noGrp="1"/>
          </p:cNvSpPr>
          <p:nvPr>
            <p:ph type="sldNum" sz="quarter" idx="12"/>
          </p:nvPr>
        </p:nvSpPr>
        <p:spPr/>
        <p:txBody>
          <a:bodyPr/>
          <a:lstStyle/>
          <a:p>
            <a:fld id="{A5E55A7B-7854-E145-92D9-B491DF4BAE2D}" type="slidenum">
              <a:rPr lang="en-US" smtClean="0"/>
              <a:pPr/>
              <a:t>30</a:t>
            </a:fld>
            <a:endParaRPr lang="en-US"/>
          </a:p>
        </p:txBody>
      </p:sp>
      <p:sp>
        <p:nvSpPr>
          <p:cNvPr id="6" name="Content Placeholder 2">
            <a:extLst>
              <a:ext uri="{FF2B5EF4-FFF2-40B4-BE49-F238E27FC236}">
                <a16:creationId xmlns:a16="http://schemas.microsoft.com/office/drawing/2014/main" id="{64FC2132-0A3C-471C-A9E0-5846A55521D7}"/>
              </a:ext>
            </a:extLst>
          </p:cNvPr>
          <p:cNvSpPr>
            <a:spLocks noGrp="1"/>
          </p:cNvSpPr>
          <p:nvPr>
            <p:ph idx="1"/>
          </p:nvPr>
        </p:nvSpPr>
        <p:spPr>
          <a:xfrm>
            <a:off x="237460" y="1152133"/>
            <a:ext cx="11474376" cy="5376060"/>
          </a:xfrm>
        </p:spPr>
        <p:txBody>
          <a:bodyPr>
            <a:normAutofit/>
          </a:bodyPr>
          <a:lstStyle/>
          <a:p>
            <a:r>
              <a:rPr lang="en-US" sz="2800" dirty="0"/>
              <a:t>A review of experiments on contaminant entrainment from fires has been completed for solid and liquid combustibles</a:t>
            </a:r>
          </a:p>
          <a:p>
            <a:r>
              <a:rPr lang="en-US" sz="2800" dirty="0"/>
              <a:t>Evaporation Induced Entrainment is described quantitatively based on MD simulations</a:t>
            </a:r>
          </a:p>
          <a:p>
            <a:pPr lvl="1"/>
            <a:r>
              <a:rPr lang="en-US" sz="2600" dirty="0"/>
              <a:t>The model is adaptable to permit predictive evolution using a CFD code</a:t>
            </a:r>
          </a:p>
          <a:p>
            <a:r>
              <a:rPr lang="en-US" sz="2800" dirty="0"/>
              <a:t>Solid emissions are potentially sensitive to:</a:t>
            </a:r>
          </a:p>
          <a:p>
            <a:pPr lvl="1"/>
            <a:r>
              <a:rPr lang="en-US" sz="2600" dirty="0"/>
              <a:t>The propensity for the char to accumulate around the particles</a:t>
            </a:r>
          </a:p>
          <a:p>
            <a:pPr lvl="1"/>
            <a:r>
              <a:rPr lang="en-US" sz="2600" dirty="0"/>
              <a:t>Transit of particles into liquid polymers</a:t>
            </a:r>
          </a:p>
          <a:p>
            <a:r>
              <a:rPr lang="en-US" sz="2800" dirty="0"/>
              <a:t>We are pursuing mechanistic models for predicting airborne release</a:t>
            </a:r>
          </a:p>
          <a:p>
            <a:pPr lvl="1"/>
            <a:r>
              <a:rPr lang="en-US" sz="2600" dirty="0"/>
              <a:t>Using SIERRA/Fuego as a platform for model development</a:t>
            </a:r>
          </a:p>
          <a:p>
            <a:pPr lvl="1"/>
            <a:r>
              <a:rPr lang="en-US" sz="2600" dirty="0"/>
              <a:t>Data are lacking to sufficiently characterize the test behaviors</a:t>
            </a:r>
          </a:p>
          <a:p>
            <a:pPr lvl="1"/>
            <a:endParaRPr lang="en-US" sz="2200" dirty="0"/>
          </a:p>
          <a:p>
            <a:endParaRPr lang="en-US" sz="2600" dirty="0"/>
          </a:p>
          <a:p>
            <a:pPr lvl="1"/>
            <a:endParaRPr lang="en-US" sz="2400" dirty="0"/>
          </a:p>
          <a:p>
            <a:endParaRPr lang="en-US" sz="2400" dirty="0"/>
          </a:p>
          <a:p>
            <a:endParaRPr lang="en-US" sz="2400" dirty="0"/>
          </a:p>
          <a:p>
            <a:pPr lvl="1"/>
            <a:endParaRPr lang="en-US" sz="2400" dirty="0"/>
          </a:p>
          <a:p>
            <a:pPr lvl="1"/>
            <a:endParaRPr lang="en-US" sz="2400" dirty="0"/>
          </a:p>
        </p:txBody>
      </p:sp>
    </p:spTree>
    <p:extLst>
      <p:ext uri="{BB962C8B-B14F-4D97-AF65-F5344CB8AC3E}">
        <p14:creationId xmlns:p14="http://schemas.microsoft.com/office/powerpoint/2010/main" val="101144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Extras</a:t>
            </a:r>
          </a:p>
        </p:txBody>
      </p:sp>
      <p:sp>
        <p:nvSpPr>
          <p:cNvPr id="3" name="Subtitle 2"/>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31</a:t>
            </a:fld>
            <a:endParaRPr lang="en-US" dirty="0"/>
          </a:p>
        </p:txBody>
      </p:sp>
    </p:spTree>
    <p:extLst>
      <p:ext uri="{BB962C8B-B14F-4D97-AF65-F5344CB8AC3E}">
        <p14:creationId xmlns:p14="http://schemas.microsoft.com/office/powerpoint/2010/main" val="60576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a:t>
            </a:r>
          </a:p>
        </p:txBody>
      </p:sp>
      <p:sp>
        <p:nvSpPr>
          <p:cNvPr id="3" name="Content Placeholder 2"/>
          <p:cNvSpPr>
            <a:spLocks noGrp="1"/>
          </p:cNvSpPr>
          <p:nvPr>
            <p:ph idx="1"/>
          </p:nvPr>
        </p:nvSpPr>
        <p:spPr>
          <a:xfrm>
            <a:off x="237460" y="1558140"/>
            <a:ext cx="3634134" cy="5376060"/>
          </a:xfrm>
        </p:spPr>
        <p:txBody>
          <a:bodyPr>
            <a:normAutofit/>
          </a:bodyPr>
          <a:lstStyle/>
          <a:p>
            <a:pPr>
              <a:buFont typeface="Arial" panose="020B0604020202020204" pitchFamily="34" charset="0"/>
              <a:buChar char="•"/>
            </a:pPr>
            <a:r>
              <a:rPr lang="en-US" sz="2800" dirty="0"/>
              <a:t>We have designed a test enclosure to provide heating to a sample that off-gases or burns</a:t>
            </a:r>
          </a:p>
          <a:p>
            <a:pPr>
              <a:buFont typeface="Arial" panose="020B0604020202020204" pitchFamily="34" charset="0"/>
              <a:buChar char="•"/>
            </a:pPr>
            <a:r>
              <a:rPr lang="en-US" sz="2800" dirty="0"/>
              <a:t>Heating from below or ignition through a side port</a:t>
            </a:r>
          </a:p>
          <a:p>
            <a:pPr>
              <a:buFont typeface="Arial" panose="020B0604020202020204" pitchFamily="34" charset="0"/>
              <a:buChar char="•"/>
            </a:pPr>
            <a:r>
              <a:rPr lang="en-US" sz="2800" dirty="0"/>
              <a:t>Porous sleeve prevents wall deposition</a:t>
            </a:r>
          </a:p>
          <a:p>
            <a:pPr>
              <a:buFont typeface="Arial" panose="020B0604020202020204" pitchFamily="34" charset="0"/>
              <a:buChar char="•"/>
            </a:pPr>
            <a:r>
              <a:rPr lang="en-US" sz="2800" dirty="0"/>
              <a:t>Particulates are collected for lab processing</a:t>
            </a:r>
          </a:p>
          <a:p>
            <a:pPr lvl="1"/>
            <a:endParaRPr lang="en-US" sz="24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32</a:t>
            </a:fld>
            <a:endParaRPr lang="en-US" dirty="0"/>
          </a:p>
        </p:txBody>
      </p:sp>
      <p:pic>
        <p:nvPicPr>
          <p:cNvPr id="7" name="Picture 6">
            <a:extLst>
              <a:ext uri="{FF2B5EF4-FFF2-40B4-BE49-F238E27FC236}">
                <a16:creationId xmlns:a16="http://schemas.microsoft.com/office/drawing/2014/main" id="{B2682B03-E3D3-41C3-A513-A779DF9491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871594" y="1330642"/>
            <a:ext cx="8249831" cy="4727258"/>
          </a:xfrm>
          <a:prstGeom prst="rect">
            <a:avLst/>
          </a:prstGeom>
          <a:noFill/>
        </p:spPr>
      </p:pic>
    </p:spTree>
    <p:extLst>
      <p:ext uri="{BB962C8B-B14F-4D97-AF65-F5344CB8AC3E}">
        <p14:creationId xmlns:p14="http://schemas.microsoft.com/office/powerpoint/2010/main" val="323552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3" name="Content Placeholder 2"/>
          <p:cNvSpPr>
            <a:spLocks noGrp="1"/>
          </p:cNvSpPr>
          <p:nvPr>
            <p:ph idx="1"/>
          </p:nvPr>
        </p:nvSpPr>
        <p:spPr>
          <a:xfrm>
            <a:off x="237460" y="1558140"/>
            <a:ext cx="6218424" cy="5376060"/>
          </a:xfrm>
        </p:spPr>
        <p:txBody>
          <a:bodyPr>
            <a:normAutofit/>
          </a:bodyPr>
          <a:lstStyle/>
          <a:p>
            <a:pPr>
              <a:buFont typeface="Arial" panose="020B0604020202020204" pitchFamily="34" charset="0"/>
              <a:buChar char="•"/>
            </a:pPr>
            <a:r>
              <a:rPr lang="en-US" sz="2800" dirty="0"/>
              <a:t>Lutetium (Lu) and Ytterbium (</a:t>
            </a:r>
            <a:r>
              <a:rPr lang="en-US" sz="2800" dirty="0" err="1"/>
              <a:t>Yb</a:t>
            </a:r>
            <a:r>
              <a:rPr lang="en-US" sz="2800" dirty="0"/>
              <a:t>) were prepared as PUREX related samples</a:t>
            </a:r>
          </a:p>
          <a:p>
            <a:pPr>
              <a:buFont typeface="Arial" panose="020B0604020202020204" pitchFamily="34" charset="0"/>
              <a:buChar char="•"/>
            </a:pPr>
            <a:r>
              <a:rPr lang="en-US" sz="2800" dirty="0"/>
              <a:t>Most tests involved burning</a:t>
            </a:r>
          </a:p>
          <a:p>
            <a:pPr lvl="1">
              <a:buFont typeface="Arial" panose="020B0604020202020204" pitchFamily="34" charset="0"/>
              <a:buChar char="•"/>
            </a:pPr>
            <a:r>
              <a:rPr lang="en-US" sz="2600" dirty="0"/>
              <a:t>A few tests from heated evaporation only</a:t>
            </a:r>
          </a:p>
          <a:p>
            <a:pPr lvl="1">
              <a:buFont typeface="Arial" panose="020B0604020202020204" pitchFamily="34" charset="0"/>
              <a:buChar char="•"/>
            </a:pPr>
            <a:r>
              <a:rPr lang="en-US" sz="2600" dirty="0"/>
              <a:t>All images shown here from burning tests</a:t>
            </a:r>
          </a:p>
          <a:p>
            <a:pPr>
              <a:buFont typeface="Arial" panose="020B0604020202020204" pitchFamily="34" charset="0"/>
              <a:buChar char="•"/>
            </a:pPr>
            <a:r>
              <a:rPr lang="en-US" sz="2800" dirty="0"/>
              <a:t>SEM/TEM of collected samples from burn tests suggests:</a:t>
            </a:r>
          </a:p>
          <a:p>
            <a:pPr lvl="1">
              <a:buFont typeface="Arial" panose="020B0604020202020204" pitchFamily="34" charset="0"/>
              <a:buChar char="•"/>
            </a:pPr>
            <a:r>
              <a:rPr lang="en-US" sz="2600" dirty="0"/>
              <a:t>200 nm particles or aggregates</a:t>
            </a:r>
          </a:p>
          <a:p>
            <a:pPr lvl="1">
              <a:buFont typeface="Arial" panose="020B0604020202020204" pitchFamily="34" charset="0"/>
              <a:buChar char="•"/>
            </a:pPr>
            <a:r>
              <a:rPr lang="en-US" sz="2600" dirty="0"/>
              <a:t>Variable carbon content in particles</a:t>
            </a:r>
          </a:p>
          <a:p>
            <a:pPr lvl="1">
              <a:buFont typeface="Arial" panose="020B0604020202020204" pitchFamily="34" charset="0"/>
              <a:buChar char="•"/>
            </a:pPr>
            <a:r>
              <a:rPr lang="en-US" sz="2600" dirty="0"/>
              <a:t>Phosphorus, oxygen found with metals </a:t>
            </a:r>
          </a:p>
          <a:p>
            <a:pPr lvl="1"/>
            <a:endParaRPr lang="en-US" sz="24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33</a:t>
            </a:fld>
            <a:endParaRPr lang="en-US" dirty="0"/>
          </a:p>
        </p:txBody>
      </p:sp>
      <p:pic>
        <p:nvPicPr>
          <p:cNvPr id="6" name="Picture 5">
            <a:extLst>
              <a:ext uri="{FF2B5EF4-FFF2-40B4-BE49-F238E27FC236}">
                <a16:creationId xmlns:a16="http://schemas.microsoft.com/office/drawing/2014/main" id="{E46E21D8-DBF8-4103-8467-E0ED1B52EBC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85358" y="359772"/>
            <a:ext cx="4480560" cy="3360420"/>
          </a:xfrm>
          <a:prstGeom prst="rect">
            <a:avLst/>
          </a:prstGeom>
          <a:noFill/>
          <a:ln>
            <a:solidFill>
              <a:schemeClr val="tx1"/>
            </a:solidFill>
          </a:ln>
        </p:spPr>
      </p:pic>
      <p:pic>
        <p:nvPicPr>
          <p:cNvPr id="8" name="Picture 7">
            <a:extLst>
              <a:ext uri="{FF2B5EF4-FFF2-40B4-BE49-F238E27FC236}">
                <a16:creationId xmlns:a16="http://schemas.microsoft.com/office/drawing/2014/main" id="{2AB28AD5-CE18-40B6-9809-50CCBE94044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35358" y="3497580"/>
            <a:ext cx="4480560" cy="3360420"/>
          </a:xfrm>
          <a:prstGeom prst="rect">
            <a:avLst/>
          </a:prstGeom>
          <a:noFill/>
          <a:ln>
            <a:solidFill>
              <a:schemeClr val="tx1"/>
            </a:solidFill>
          </a:ln>
        </p:spPr>
      </p:pic>
    </p:spTree>
    <p:extLst>
      <p:ext uri="{BB962C8B-B14F-4D97-AF65-F5344CB8AC3E}">
        <p14:creationId xmlns:p14="http://schemas.microsoft.com/office/powerpoint/2010/main" val="144996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Results-Boiling</a:t>
            </a:r>
          </a:p>
        </p:txBody>
      </p:sp>
      <p:sp>
        <p:nvSpPr>
          <p:cNvPr id="3" name="Content Placeholder 2"/>
          <p:cNvSpPr>
            <a:spLocks noGrp="1"/>
          </p:cNvSpPr>
          <p:nvPr>
            <p:ph idx="1"/>
          </p:nvPr>
        </p:nvSpPr>
        <p:spPr>
          <a:xfrm>
            <a:off x="237460" y="1558140"/>
            <a:ext cx="5613173" cy="5376060"/>
          </a:xfrm>
        </p:spPr>
        <p:txBody>
          <a:bodyPr>
            <a:normAutofit/>
          </a:bodyPr>
          <a:lstStyle/>
          <a:p>
            <a:pPr>
              <a:buFont typeface="Arial" panose="020B0604020202020204" pitchFamily="34" charset="0"/>
              <a:buChar char="•"/>
            </a:pPr>
            <a:r>
              <a:rPr lang="en-US" sz="2800" dirty="0"/>
              <a:t>Energy-dispersive X-ray spectroscopy </a:t>
            </a:r>
            <a:r>
              <a:rPr lang="en-US" sz="2800"/>
              <a:t>provides speciation</a:t>
            </a:r>
          </a:p>
          <a:p>
            <a:pPr>
              <a:buFont typeface="Arial" panose="020B0604020202020204" pitchFamily="34" charset="0"/>
              <a:buChar char="•"/>
            </a:pPr>
            <a:r>
              <a:rPr lang="en-US" sz="2800" dirty="0"/>
              <a:t>TEM imagery suggests the 200 nm particles are predominantly the contaminant as well as phosphorus and oxygen.  </a:t>
            </a:r>
            <a:endParaRPr lang="en-US" sz="2600" dirty="0"/>
          </a:p>
          <a:p>
            <a:pPr lvl="1">
              <a:buFont typeface="Arial" panose="020B0604020202020204" pitchFamily="34" charset="0"/>
              <a:buChar char="•"/>
            </a:pPr>
            <a:r>
              <a:rPr lang="en-US" sz="2600" dirty="0"/>
              <a:t> Suggests the P and the metal contaminant stay together, although the carbon from the ligands seems to be driven off</a:t>
            </a:r>
          </a:p>
          <a:p>
            <a:pPr lvl="1">
              <a:buFont typeface="Arial" panose="020B0604020202020204" pitchFamily="34" charset="0"/>
              <a:buChar char="•"/>
            </a:pPr>
            <a:r>
              <a:rPr lang="en-US" sz="2600" dirty="0"/>
              <a:t>TBP is </a:t>
            </a:r>
            <a:r>
              <a:rPr lang="en-US" sz="2800" dirty="0"/>
              <a:t>(CH</a:t>
            </a:r>
            <a:r>
              <a:rPr lang="en-US" sz="2800" baseline="-25000" dirty="0"/>
              <a:t>3</a:t>
            </a:r>
            <a:r>
              <a:rPr lang="en-US" sz="2800" dirty="0"/>
              <a:t>CH</a:t>
            </a:r>
            <a:r>
              <a:rPr lang="en-US" sz="2800" baseline="-25000" dirty="0"/>
              <a:t>2</a:t>
            </a:r>
            <a:r>
              <a:rPr lang="en-US" sz="2800" dirty="0"/>
              <a:t>CH</a:t>
            </a:r>
            <a:r>
              <a:rPr lang="en-US" sz="2800" baseline="-25000" dirty="0"/>
              <a:t>2</a:t>
            </a:r>
            <a:r>
              <a:rPr lang="en-US" sz="2800" dirty="0"/>
              <a:t>CH</a:t>
            </a:r>
            <a:r>
              <a:rPr lang="en-US" sz="2800" baseline="-25000" dirty="0"/>
              <a:t>2</a:t>
            </a:r>
            <a:r>
              <a:rPr lang="en-US" sz="2800" dirty="0"/>
              <a:t>O)</a:t>
            </a:r>
            <a:r>
              <a:rPr lang="en-US" sz="2800" baseline="-25000" dirty="0"/>
              <a:t>3</a:t>
            </a:r>
            <a:r>
              <a:rPr lang="en-US" sz="2800" dirty="0"/>
              <a:t>PO</a:t>
            </a:r>
            <a:endParaRPr lang="en-US" sz="2600" dirty="0"/>
          </a:p>
          <a:p>
            <a:pPr lvl="1"/>
            <a:endParaRPr lang="en-US" sz="24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34</a:t>
            </a:fld>
            <a:endParaRPr lang="en-US" dirty="0"/>
          </a:p>
        </p:txBody>
      </p:sp>
      <p:pic>
        <p:nvPicPr>
          <p:cNvPr id="7" name="Picture 6">
            <a:extLst>
              <a:ext uri="{FF2B5EF4-FFF2-40B4-BE49-F238E27FC236}">
                <a16:creationId xmlns:a16="http://schemas.microsoft.com/office/drawing/2014/main" id="{1D9AE031-FB99-4275-A6F2-7A278A33F81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850633" y="104924"/>
            <a:ext cx="5707300" cy="6648151"/>
          </a:xfrm>
          <a:prstGeom prst="rect">
            <a:avLst/>
          </a:prstGeom>
        </p:spPr>
      </p:pic>
    </p:spTree>
    <p:extLst>
      <p:ext uri="{BB962C8B-B14F-4D97-AF65-F5344CB8AC3E}">
        <p14:creationId xmlns:p14="http://schemas.microsoft.com/office/powerpoint/2010/main" val="26803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0A197-4CD3-41F3-AFAC-1D2E1E38CAE5}"/>
              </a:ext>
            </a:extLst>
          </p:cNvPr>
          <p:cNvSpPr>
            <a:spLocks noGrp="1"/>
          </p:cNvSpPr>
          <p:nvPr>
            <p:ph type="sldNum" sz="quarter" idx="12"/>
          </p:nvPr>
        </p:nvSpPr>
        <p:spPr/>
        <p:txBody>
          <a:bodyPr/>
          <a:lstStyle/>
          <a:p>
            <a:fld id="{4FAB73BC-B049-4115-A692-8D63A059BFB8}" type="slidenum">
              <a:rPr lang="en-US" smtClean="0"/>
              <a:pPr/>
              <a:t>4</a:t>
            </a:fld>
            <a:endParaRPr lang="en-US" dirty="0"/>
          </a:p>
        </p:txBody>
      </p:sp>
      <p:sp>
        <p:nvSpPr>
          <p:cNvPr id="3" name="Content Placeholder 2">
            <a:extLst>
              <a:ext uri="{FF2B5EF4-FFF2-40B4-BE49-F238E27FC236}">
                <a16:creationId xmlns:a16="http://schemas.microsoft.com/office/drawing/2014/main" id="{C0B3062C-D27A-4EFB-823B-E892D3FB819D}"/>
              </a:ext>
            </a:extLst>
          </p:cNvPr>
          <p:cNvSpPr txBox="1">
            <a:spLocks/>
          </p:cNvSpPr>
          <p:nvPr/>
        </p:nvSpPr>
        <p:spPr>
          <a:xfrm>
            <a:off x="220940" y="1092785"/>
            <a:ext cx="7966130" cy="5756643"/>
          </a:xfrm>
          <a:prstGeom prst="rect">
            <a:avLst/>
          </a:prstGeom>
        </p:spPr>
        <p:txBody>
          <a:bodyPr>
            <a:normAutofit/>
          </a:bodyPr>
          <a:lstStyle>
            <a:lvl1pPr marL="91436" indent="-91436" algn="l" defTabSz="914354" rtl="0" eaLnBrk="1" latinLnBrk="0" hangingPunct="1">
              <a:lnSpc>
                <a:spcPct val="90000"/>
              </a:lnSpc>
              <a:spcBef>
                <a:spcPts val="1200"/>
              </a:spcBef>
              <a:spcAft>
                <a:spcPts val="200"/>
              </a:spcAft>
              <a:buClr>
                <a:srgbClr val="00B0F0"/>
              </a:buClr>
              <a:buSzPct val="100000"/>
              <a:buFont typeface="Calibri" panose="020F0502020204030204" pitchFamily="34" charset="0"/>
              <a:buChar char=" "/>
              <a:defRPr sz="2000" kern="1200">
                <a:solidFill>
                  <a:schemeClr val="bg2">
                    <a:lumMod val="25000"/>
                  </a:schemeClr>
                </a:solidFill>
                <a:latin typeface="Garamond" charset="0"/>
                <a:ea typeface="Garamond" charset="0"/>
                <a:cs typeface="Garamond" charset="0"/>
              </a:defRPr>
            </a:lvl1pPr>
            <a:lvl2pPr marL="384029" indent="-182870" algn="l" defTabSz="914354" rtl="0" eaLnBrk="1" latinLnBrk="0" hangingPunct="1">
              <a:lnSpc>
                <a:spcPct val="90000"/>
              </a:lnSpc>
              <a:spcBef>
                <a:spcPts val="200"/>
              </a:spcBef>
              <a:spcAft>
                <a:spcPts val="400"/>
              </a:spcAft>
              <a:buClr>
                <a:srgbClr val="00B0F0"/>
              </a:buClr>
              <a:buFont typeface="Calibri" pitchFamily="34" charset="0"/>
              <a:buChar char="◦"/>
              <a:defRPr sz="1800" kern="1200">
                <a:solidFill>
                  <a:schemeClr val="bg2">
                    <a:lumMod val="25000"/>
                  </a:schemeClr>
                </a:solidFill>
                <a:latin typeface="Garamond" charset="0"/>
                <a:ea typeface="Garamond" charset="0"/>
                <a:cs typeface="Garamond" charset="0"/>
              </a:defRPr>
            </a:lvl2pPr>
            <a:lvl3pPr marL="566900"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3pPr>
            <a:lvl4pPr marL="749771"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4pPr>
            <a:lvl5pPr marL="932642" indent="-182870" algn="l" defTabSz="914354" rtl="0" eaLnBrk="1" latinLnBrk="0" hangingPunct="1">
              <a:lnSpc>
                <a:spcPct val="90000"/>
              </a:lnSpc>
              <a:spcBef>
                <a:spcPts val="200"/>
              </a:spcBef>
              <a:spcAft>
                <a:spcPts val="400"/>
              </a:spcAft>
              <a:buClr>
                <a:srgbClr val="00B0F0"/>
              </a:buClr>
              <a:buFont typeface="Calibri" pitchFamily="34" charset="0"/>
              <a:buChar char="◦"/>
              <a:defRPr sz="1400" kern="1200">
                <a:solidFill>
                  <a:schemeClr val="bg2">
                    <a:lumMod val="25000"/>
                  </a:schemeClr>
                </a:solidFill>
                <a:latin typeface="Garamond" charset="0"/>
                <a:ea typeface="Garamond" charset="0"/>
                <a:cs typeface="Garamond"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2400" dirty="0"/>
              <a:t>PUREX process accidents, solvents, cleaning, fuel spills, etc.</a:t>
            </a:r>
          </a:p>
          <a:p>
            <a:r>
              <a:rPr lang="en-US" sz="2400" dirty="0"/>
              <a:t>We previously simulated historical (MS-1973) scenarios with SIERRA/Fuego</a:t>
            </a:r>
          </a:p>
          <a:p>
            <a:pPr lvl="1"/>
            <a:r>
              <a:rPr lang="en-US" sz="2400" dirty="0"/>
              <a:t>Found ARF highly sensitive to parameters not varied in tests</a:t>
            </a:r>
          </a:p>
          <a:p>
            <a:pPr lvl="2"/>
            <a:r>
              <a:rPr lang="en-US" sz="2000" dirty="0"/>
              <a:t>Liquid height</a:t>
            </a:r>
          </a:p>
          <a:p>
            <a:pPr lvl="2"/>
            <a:r>
              <a:rPr lang="en-US" sz="2000" dirty="0"/>
              <a:t>Ignition method</a:t>
            </a:r>
          </a:p>
          <a:p>
            <a:r>
              <a:rPr lang="en-US" sz="2600" dirty="0"/>
              <a:t>Four entrainment mechanisms proposed (detailed on next slide)</a:t>
            </a:r>
          </a:p>
          <a:p>
            <a:r>
              <a:rPr lang="en-US" sz="2600" dirty="0"/>
              <a:t>New tests were recently performed (Hubbard et al., 2020)</a:t>
            </a:r>
          </a:p>
          <a:p>
            <a:r>
              <a:rPr lang="en-US" sz="2600" dirty="0"/>
              <a:t>NSRD project aimed to better characterize the emissions from the least studied mechanism, evaporation induced entrainment</a:t>
            </a:r>
          </a:p>
          <a:p>
            <a:endParaRPr lang="en-US" dirty="0"/>
          </a:p>
          <a:p>
            <a:endParaRPr lang="en-US" sz="1800" dirty="0"/>
          </a:p>
          <a:p>
            <a:endParaRPr lang="en-US" dirty="0"/>
          </a:p>
          <a:p>
            <a:endParaRPr lang="en-US" dirty="0"/>
          </a:p>
          <a:p>
            <a:pPr lvl="1"/>
            <a:endParaRPr lang="en-US" sz="2000" dirty="0"/>
          </a:p>
          <a:p>
            <a:pPr lvl="1"/>
            <a:endParaRPr lang="en-US" sz="2000" dirty="0"/>
          </a:p>
        </p:txBody>
      </p:sp>
      <p:sp>
        <p:nvSpPr>
          <p:cNvPr id="4" name="Title 1">
            <a:extLst>
              <a:ext uri="{FF2B5EF4-FFF2-40B4-BE49-F238E27FC236}">
                <a16:creationId xmlns:a16="http://schemas.microsoft.com/office/drawing/2014/main" id="{98A7F51F-02F0-40D0-B788-C6D9E81CB04B}"/>
              </a:ext>
            </a:extLst>
          </p:cNvPr>
          <p:cNvSpPr txBox="1">
            <a:spLocks/>
          </p:cNvSpPr>
          <p:nvPr/>
        </p:nvSpPr>
        <p:spPr>
          <a:xfrm>
            <a:off x="720648" y="359772"/>
            <a:ext cx="10058400" cy="570225"/>
          </a:xfrm>
          <a:prstGeom prst="rect">
            <a:avLst/>
          </a:prstGeom>
        </p:spPr>
        <p:txBody>
          <a:bodyPr/>
          <a:lstStyle>
            <a:lvl1pPr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dirty="0"/>
              <a:t>Contaminants from Liquids</a:t>
            </a:r>
          </a:p>
        </p:txBody>
      </p:sp>
      <p:pic>
        <p:nvPicPr>
          <p:cNvPr id="5" name="Picture 2">
            <a:extLst>
              <a:ext uri="{FF2B5EF4-FFF2-40B4-BE49-F238E27FC236}">
                <a16:creationId xmlns:a16="http://schemas.microsoft.com/office/drawing/2014/main" id="{B249EB16-F882-4040-8103-B9797DCB1F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5" t="10087" r="14556" b="13902"/>
          <a:stretch/>
        </p:blipFill>
        <p:spPr bwMode="auto">
          <a:xfrm>
            <a:off x="8215447" y="802777"/>
            <a:ext cx="3755613" cy="2430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a:extLst>
              <a:ext uri="{FF2B5EF4-FFF2-40B4-BE49-F238E27FC236}">
                <a16:creationId xmlns:a16="http://schemas.microsoft.com/office/drawing/2014/main" id="{7F91F0F3-3D17-417A-8D8C-0B974B77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0572" y="3741283"/>
            <a:ext cx="3750488" cy="231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587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Entrainment Mechanisms</a:t>
            </a:r>
          </a:p>
        </p:txBody>
      </p:sp>
      <p:sp>
        <p:nvSpPr>
          <p:cNvPr id="3" name="Content Placeholder 2"/>
          <p:cNvSpPr>
            <a:spLocks noGrp="1"/>
          </p:cNvSpPr>
          <p:nvPr>
            <p:ph idx="1"/>
          </p:nvPr>
        </p:nvSpPr>
        <p:spPr>
          <a:xfrm>
            <a:off x="1044498" y="1429233"/>
            <a:ext cx="10058400" cy="5068995"/>
          </a:xfrm>
        </p:spPr>
        <p:txBody>
          <a:bodyPr>
            <a:normAutofit fontScale="92500" lnSpcReduction="10000"/>
          </a:bodyPr>
          <a:lstStyle/>
          <a:p>
            <a:r>
              <a:rPr lang="en-US" sz="3200" dirty="0"/>
              <a:t>Four natural mechanisms were identified</a:t>
            </a:r>
          </a:p>
          <a:p>
            <a:pPr lvl="1"/>
            <a:r>
              <a:rPr lang="en-US" sz="2800" dirty="0"/>
              <a:t>Evaporation Induced Entrainment</a:t>
            </a:r>
          </a:p>
          <a:p>
            <a:pPr lvl="2"/>
            <a:r>
              <a:rPr lang="en-US" sz="2000" dirty="0"/>
              <a:t>Contaminants ejected from pool by evaporating fluid</a:t>
            </a:r>
          </a:p>
          <a:p>
            <a:pPr lvl="1"/>
            <a:r>
              <a:rPr lang="en-US" sz="2800" dirty="0"/>
              <a:t>Surface Agitation by Wind</a:t>
            </a:r>
          </a:p>
          <a:p>
            <a:pPr lvl="2"/>
            <a:r>
              <a:rPr lang="en-US" sz="2000" dirty="0"/>
              <a:t>Strong winds create waves which suspend particles upon breaking</a:t>
            </a:r>
          </a:p>
          <a:p>
            <a:pPr lvl="1"/>
            <a:r>
              <a:rPr lang="en-US" sz="2800" dirty="0"/>
              <a:t>Surface Agitation by Boiling</a:t>
            </a:r>
          </a:p>
          <a:p>
            <a:pPr lvl="2"/>
            <a:r>
              <a:rPr lang="en-US" sz="2000" dirty="0"/>
              <a:t>Droplets become suspended as the gases rupture the liquid surface</a:t>
            </a:r>
          </a:p>
          <a:p>
            <a:pPr lvl="1"/>
            <a:r>
              <a:rPr lang="en-US" sz="2800" dirty="0"/>
              <a:t>Residue Entrainment (Resuspension)</a:t>
            </a:r>
          </a:p>
          <a:p>
            <a:pPr lvl="2"/>
            <a:r>
              <a:rPr lang="en-US" sz="2000" dirty="0"/>
              <a:t>After liquid has been consumed, remaining solid particles can erode by persisting flow conditions</a:t>
            </a:r>
          </a:p>
          <a:p>
            <a:r>
              <a:rPr lang="en-US" sz="3200" dirty="0"/>
              <a:t>An external mechanism also exists</a:t>
            </a:r>
          </a:p>
          <a:p>
            <a:pPr lvl="1"/>
            <a:r>
              <a:rPr lang="en-US" sz="2800" dirty="0"/>
              <a:t>Impact Entrainment</a:t>
            </a:r>
          </a:p>
          <a:p>
            <a:pPr lvl="2"/>
            <a:r>
              <a:rPr lang="en-US" sz="2000" dirty="0"/>
              <a:t>Droplets (i.e. rain, water from suppression devices) can impact and disturb the fuel surface</a:t>
            </a:r>
          </a:p>
          <a:p>
            <a:pPr lvl="2"/>
            <a:r>
              <a:rPr lang="en-US" sz="2000" dirty="0"/>
              <a:t>Other such disturbance of the substrate (walking, collapsing structure, thermal stresses, etc.)</a:t>
            </a:r>
          </a:p>
        </p:txBody>
      </p:sp>
      <p:sp>
        <p:nvSpPr>
          <p:cNvPr id="4" name="Date Placeholder 3"/>
          <p:cNvSpPr>
            <a:spLocks noGrp="1"/>
          </p:cNvSpPr>
          <p:nvPr>
            <p:ph type="dt" sz="half" idx="10"/>
          </p:nvPr>
        </p:nvSpPr>
        <p:spPr/>
        <p:txBody>
          <a:bodyPr/>
          <a:lstStyle/>
          <a:p>
            <a:fld id="{33577EEE-919E-40D2-A863-53EE4780B7F4}" type="datetime1">
              <a:rPr lang="en-US" smtClean="0"/>
              <a:t>2/17/2021</a:t>
            </a:fld>
            <a:endParaRPr lang="en-US" dirty="0"/>
          </a:p>
        </p:txBody>
      </p:sp>
      <p:sp>
        <p:nvSpPr>
          <p:cNvPr id="5" name="Slide Number Placeholder 4"/>
          <p:cNvSpPr>
            <a:spLocks noGrp="1"/>
          </p:cNvSpPr>
          <p:nvPr>
            <p:ph type="sldNum" sz="quarter" idx="12"/>
          </p:nvPr>
        </p:nvSpPr>
        <p:spPr/>
        <p:txBody>
          <a:bodyPr/>
          <a:lstStyle/>
          <a:p>
            <a:fld id="{C7216DD1-9CFD-4281-967D-F410239D5ADA}" type="slidenum">
              <a:rPr lang="en-US" smtClean="0"/>
              <a:t>5</a:t>
            </a:fld>
            <a:endParaRPr lang="en-US" dirty="0"/>
          </a:p>
        </p:txBody>
      </p:sp>
      <p:sp>
        <p:nvSpPr>
          <p:cNvPr id="7" name="Left Brace 6"/>
          <p:cNvSpPr/>
          <p:nvPr/>
        </p:nvSpPr>
        <p:spPr>
          <a:xfrm>
            <a:off x="657225" y="1828800"/>
            <a:ext cx="152400" cy="3048000"/>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p>
        </p:txBody>
      </p:sp>
      <p:sp>
        <p:nvSpPr>
          <p:cNvPr id="8" name="Left Brace 7"/>
          <p:cNvSpPr/>
          <p:nvPr/>
        </p:nvSpPr>
        <p:spPr>
          <a:xfrm>
            <a:off x="1038225" y="3962400"/>
            <a:ext cx="152400" cy="685800"/>
          </a:xfrm>
          <a:prstGeom prst="lef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dirty="0"/>
          </a:p>
        </p:txBody>
      </p:sp>
      <p:sp>
        <p:nvSpPr>
          <p:cNvPr id="9" name="TextBox 8"/>
          <p:cNvSpPr txBox="1"/>
          <p:nvPr/>
        </p:nvSpPr>
        <p:spPr>
          <a:xfrm rot="16200000">
            <a:off x="-224909" y="3200794"/>
            <a:ext cx="1524003" cy="369332"/>
          </a:xfrm>
          <a:prstGeom prst="rect">
            <a:avLst/>
          </a:prstGeom>
          <a:noFill/>
        </p:spPr>
        <p:txBody>
          <a:bodyPr wrap="square" rtlCol="0">
            <a:spAutoFit/>
          </a:bodyPr>
          <a:lstStyle/>
          <a:p>
            <a:r>
              <a:rPr lang="en-US" dirty="0"/>
              <a:t>During Fire</a:t>
            </a:r>
          </a:p>
        </p:txBody>
      </p:sp>
      <p:sp>
        <p:nvSpPr>
          <p:cNvPr id="10" name="TextBox 9"/>
          <p:cNvSpPr txBox="1"/>
          <p:nvPr/>
        </p:nvSpPr>
        <p:spPr>
          <a:xfrm rot="16200000">
            <a:off x="278770" y="4083590"/>
            <a:ext cx="1247866" cy="338554"/>
          </a:xfrm>
          <a:prstGeom prst="rect">
            <a:avLst/>
          </a:prstGeom>
          <a:noFill/>
        </p:spPr>
        <p:txBody>
          <a:bodyPr wrap="square" rtlCol="0">
            <a:spAutoFit/>
          </a:bodyPr>
          <a:lstStyle/>
          <a:p>
            <a:r>
              <a:rPr lang="en-US" sz="1600" dirty="0"/>
              <a:t>After Fire</a:t>
            </a:r>
          </a:p>
        </p:txBody>
      </p:sp>
    </p:spTree>
    <p:extLst>
      <p:ext uri="{BB962C8B-B14F-4D97-AF65-F5344CB8AC3E}">
        <p14:creationId xmlns:p14="http://schemas.microsoft.com/office/powerpoint/2010/main" val="350269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283" y="306939"/>
            <a:ext cx="8229600" cy="991675"/>
          </a:xfrm>
        </p:spPr>
        <p:txBody>
          <a:bodyPr/>
          <a:lstStyle/>
          <a:p>
            <a:r>
              <a:rPr lang="en-US" dirty="0"/>
              <a:t>An Illustration of Two Entrainment Mechanisms</a:t>
            </a:r>
          </a:p>
        </p:txBody>
      </p:sp>
      <p:sp>
        <p:nvSpPr>
          <p:cNvPr id="4" name="Slide Number Placeholder 3"/>
          <p:cNvSpPr>
            <a:spLocks noGrp="1"/>
          </p:cNvSpPr>
          <p:nvPr>
            <p:ph type="sldNum" sz="quarter" idx="12"/>
          </p:nvPr>
        </p:nvSpPr>
        <p:spPr/>
        <p:txBody>
          <a:bodyPr/>
          <a:lstStyle/>
          <a:p>
            <a:fld id="{A5E55A7B-7854-E145-92D9-B491DF4BAE2D}" type="slidenum">
              <a:rPr lang="en-US" smtClean="0"/>
              <a:pPr/>
              <a:t>6</a:t>
            </a:fld>
            <a:endParaRPr lang="en-US"/>
          </a:p>
        </p:txBody>
      </p:sp>
      <p:sp>
        <p:nvSpPr>
          <p:cNvPr id="8" name="TextBox 7"/>
          <p:cNvSpPr txBox="1"/>
          <p:nvPr/>
        </p:nvSpPr>
        <p:spPr>
          <a:xfrm>
            <a:off x="4316581" y="5272201"/>
            <a:ext cx="7645055" cy="1200329"/>
          </a:xfrm>
          <a:prstGeom prst="rect">
            <a:avLst/>
          </a:prstGeom>
          <a:noFill/>
        </p:spPr>
        <p:txBody>
          <a:bodyPr wrap="square" rtlCol="0">
            <a:spAutoFit/>
          </a:bodyPr>
          <a:lstStyle/>
          <a:p>
            <a:r>
              <a:rPr lang="en-US" u="sng" dirty="0"/>
              <a:t>Surface Agitation by Boiling</a:t>
            </a:r>
            <a:r>
              <a:rPr lang="en-US" dirty="0"/>
              <a:t>			</a:t>
            </a:r>
            <a:r>
              <a:rPr lang="en-US" u="sng" dirty="0"/>
              <a:t>Surface Agitation by Wind</a:t>
            </a:r>
          </a:p>
          <a:p>
            <a:r>
              <a:rPr lang="en-US" dirty="0"/>
              <a:t>Involves pinch and rupture of bubbles	Involves waves created by flow</a:t>
            </a:r>
          </a:p>
          <a:p>
            <a:endParaRPr lang="en-US" dirty="0"/>
          </a:p>
          <a:p>
            <a:r>
              <a:rPr lang="en-US" dirty="0"/>
              <a:t>Wind also induces ‘white crest’ behavior forming drops at wave summits</a:t>
            </a:r>
          </a:p>
        </p:txBody>
      </p:sp>
      <p:grpSp>
        <p:nvGrpSpPr>
          <p:cNvPr id="10" name="Group 9"/>
          <p:cNvGrpSpPr/>
          <p:nvPr/>
        </p:nvGrpSpPr>
        <p:grpSpPr>
          <a:xfrm>
            <a:off x="5015029" y="1219200"/>
            <a:ext cx="5715000" cy="4116792"/>
            <a:chOff x="1524000" y="1219200"/>
            <a:chExt cx="5715000" cy="4116792"/>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219200"/>
              <a:ext cx="5715000" cy="408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38600" y="1600200"/>
              <a:ext cx="1295400" cy="457200"/>
            </a:xfrm>
            <a:prstGeom prst="rect">
              <a:avLst/>
            </a:prstGeom>
            <a:gradFill>
              <a:gsLst>
                <a:gs pos="0">
                  <a:schemeClr val="bg1"/>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886200" y="4800599"/>
              <a:ext cx="1295400" cy="535393"/>
            </a:xfrm>
            <a:prstGeom prst="rect">
              <a:avLst/>
            </a:prstGeom>
            <a:gradFill>
              <a:gsLst>
                <a:gs pos="0">
                  <a:schemeClr val="bg1"/>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3490914" y="2276474"/>
              <a:ext cx="230980" cy="157171"/>
            </a:xfrm>
            <a:prstGeom prst="rect">
              <a:avLst/>
            </a:prstGeom>
            <a:gradFill>
              <a:gsLst>
                <a:gs pos="0">
                  <a:schemeClr val="bg1"/>
                </a:gs>
                <a:gs pos="100000">
                  <a:schemeClr val="bg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first_new_3D_xcF-tpetra">
            <a:hlinkClick r:id="" action="ppaction://media"/>
            <a:extLst>
              <a:ext uri="{FF2B5EF4-FFF2-40B4-BE49-F238E27FC236}">
                <a16:creationId xmlns:a16="http://schemas.microsoft.com/office/drawing/2014/main" id="{29246D2D-E437-489B-8A15-38C7CD9B7E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951" y="1828800"/>
            <a:ext cx="4514863" cy="2669658"/>
          </a:xfrm>
          <a:prstGeom prst="rect">
            <a:avLst/>
          </a:prstGeom>
        </p:spPr>
      </p:pic>
      <p:pic>
        <p:nvPicPr>
          <p:cNvPr id="6" name="Picture 5">
            <a:extLst>
              <a:ext uri="{FF2B5EF4-FFF2-40B4-BE49-F238E27FC236}">
                <a16:creationId xmlns:a16="http://schemas.microsoft.com/office/drawing/2014/main" id="{9F7E843E-B57F-435E-96FF-E491BA628FD9}"/>
              </a:ext>
            </a:extLst>
          </p:cNvPr>
          <p:cNvPicPr>
            <a:picLocks noChangeAspect="1"/>
          </p:cNvPicPr>
          <p:nvPr/>
        </p:nvPicPr>
        <p:blipFill>
          <a:blip r:embed="rId6"/>
          <a:stretch>
            <a:fillRect/>
          </a:stretch>
        </p:blipFill>
        <p:spPr>
          <a:xfrm>
            <a:off x="710364" y="5220308"/>
            <a:ext cx="695324" cy="453472"/>
          </a:xfrm>
          <a:prstGeom prst="rect">
            <a:avLst/>
          </a:prstGeom>
        </p:spPr>
      </p:pic>
      <p:pic>
        <p:nvPicPr>
          <p:cNvPr id="7" name="Picture 6">
            <a:extLst>
              <a:ext uri="{FF2B5EF4-FFF2-40B4-BE49-F238E27FC236}">
                <a16:creationId xmlns:a16="http://schemas.microsoft.com/office/drawing/2014/main" id="{5088A81F-EB0F-4C15-998E-A2049124DE1F}"/>
              </a:ext>
            </a:extLst>
          </p:cNvPr>
          <p:cNvPicPr>
            <a:picLocks noChangeAspect="1"/>
          </p:cNvPicPr>
          <p:nvPr/>
        </p:nvPicPr>
        <p:blipFill>
          <a:blip r:embed="rId7"/>
          <a:stretch>
            <a:fillRect/>
          </a:stretch>
        </p:blipFill>
        <p:spPr>
          <a:xfrm>
            <a:off x="2957629" y="5254680"/>
            <a:ext cx="695325" cy="419100"/>
          </a:xfrm>
          <a:prstGeom prst="rect">
            <a:avLst/>
          </a:prstGeom>
        </p:spPr>
      </p:pic>
      <p:sp>
        <p:nvSpPr>
          <p:cNvPr id="14" name="TextBox 13">
            <a:extLst>
              <a:ext uri="{FF2B5EF4-FFF2-40B4-BE49-F238E27FC236}">
                <a16:creationId xmlns:a16="http://schemas.microsoft.com/office/drawing/2014/main" id="{5F1593FA-5AB5-4826-B17A-BEE79E709722}"/>
              </a:ext>
            </a:extLst>
          </p:cNvPr>
          <p:cNvSpPr txBox="1"/>
          <p:nvPr/>
        </p:nvSpPr>
        <p:spPr>
          <a:xfrm>
            <a:off x="64951" y="5904730"/>
            <a:ext cx="5102472" cy="923330"/>
          </a:xfrm>
          <a:prstGeom prst="rect">
            <a:avLst/>
          </a:prstGeom>
          <a:noFill/>
        </p:spPr>
        <p:txBody>
          <a:bodyPr wrap="square" rtlCol="0">
            <a:spAutoFit/>
          </a:bodyPr>
          <a:lstStyle/>
          <a:p>
            <a:r>
              <a:rPr lang="en-US" dirty="0"/>
              <a:t>Multimodal: </a:t>
            </a:r>
          </a:p>
          <a:p>
            <a:r>
              <a:rPr lang="en-US" dirty="0"/>
              <a:t>Small drops from sheet thinning</a:t>
            </a:r>
          </a:p>
          <a:p>
            <a:r>
              <a:rPr lang="en-US" dirty="0"/>
              <a:t>Large drops pinched from collapsing bubble jet</a:t>
            </a:r>
          </a:p>
        </p:txBody>
      </p:sp>
      <p:cxnSp>
        <p:nvCxnSpPr>
          <p:cNvPr id="16" name="Straight Arrow Connector 15">
            <a:extLst>
              <a:ext uri="{FF2B5EF4-FFF2-40B4-BE49-F238E27FC236}">
                <a16:creationId xmlns:a16="http://schemas.microsoft.com/office/drawing/2014/main" id="{19ACA9CA-5ABE-49B3-A508-975618489981}"/>
              </a:ext>
            </a:extLst>
          </p:cNvPr>
          <p:cNvCxnSpPr/>
          <p:nvPr/>
        </p:nvCxnSpPr>
        <p:spPr>
          <a:xfrm flipH="1" flipV="1">
            <a:off x="1405688" y="5673780"/>
            <a:ext cx="147539" cy="230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264A7BB-FD2C-4F23-B08C-722FD401C486}"/>
              </a:ext>
            </a:extLst>
          </p:cNvPr>
          <p:cNvCxnSpPr>
            <a:cxnSpLocks/>
          </p:cNvCxnSpPr>
          <p:nvPr/>
        </p:nvCxnSpPr>
        <p:spPr>
          <a:xfrm flipH="1" flipV="1">
            <a:off x="3763926" y="5826180"/>
            <a:ext cx="212652" cy="6490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5F98C90-A75C-4952-969E-E0C0CD7BBC42}"/>
              </a:ext>
            </a:extLst>
          </p:cNvPr>
          <p:cNvSpPr txBox="1"/>
          <p:nvPr/>
        </p:nvSpPr>
        <p:spPr>
          <a:xfrm>
            <a:off x="64950" y="1189370"/>
            <a:ext cx="4514863" cy="646331"/>
          </a:xfrm>
          <a:prstGeom prst="rect">
            <a:avLst/>
          </a:prstGeom>
          <a:noFill/>
        </p:spPr>
        <p:txBody>
          <a:bodyPr wrap="square" rtlCol="0">
            <a:spAutoFit/>
          </a:bodyPr>
          <a:lstStyle/>
          <a:p>
            <a:r>
              <a:rPr lang="en-US" dirty="0"/>
              <a:t>SIERRA/Aria Level-set simulation bubble burst video:</a:t>
            </a:r>
          </a:p>
        </p:txBody>
      </p:sp>
    </p:spTree>
    <p:extLst>
      <p:ext uri="{BB962C8B-B14F-4D97-AF65-F5344CB8AC3E}">
        <p14:creationId xmlns:p14="http://schemas.microsoft.com/office/powerpoint/2010/main" val="309414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Evaporation Induced Entrainment (EIE)?</a:t>
            </a:r>
          </a:p>
        </p:txBody>
      </p:sp>
      <p:sp>
        <p:nvSpPr>
          <p:cNvPr id="3" name="Content Placeholder 2"/>
          <p:cNvSpPr>
            <a:spLocks noGrp="1"/>
          </p:cNvSpPr>
          <p:nvPr>
            <p:ph idx="1"/>
          </p:nvPr>
        </p:nvSpPr>
        <p:spPr>
          <a:xfrm>
            <a:off x="237460" y="1558140"/>
            <a:ext cx="5858540" cy="5128410"/>
          </a:xfrm>
        </p:spPr>
        <p:txBody>
          <a:bodyPr>
            <a:normAutofit/>
          </a:bodyPr>
          <a:lstStyle/>
          <a:p>
            <a:r>
              <a:rPr lang="en-US" sz="2800" dirty="0"/>
              <a:t>EIE requires no surface agitation</a:t>
            </a:r>
          </a:p>
          <a:p>
            <a:r>
              <a:rPr lang="en-US" sz="2800" dirty="0"/>
              <a:t>Particles entrained are </a:t>
            </a:r>
            <a:r>
              <a:rPr lang="en-US" sz="2800" u="sng" dirty="0"/>
              <a:t>well below their evaporation temperatures</a:t>
            </a:r>
          </a:p>
          <a:p>
            <a:r>
              <a:rPr lang="en-US" sz="2800" dirty="0"/>
              <a:t>Previous experiments have found that contaminants can release ‘sympathetically’ with an evaporating liquid well below the evaporation temperature of the contaminant</a:t>
            </a:r>
          </a:p>
          <a:p>
            <a:r>
              <a:rPr lang="en-US" sz="2800" dirty="0"/>
              <a:t>The schematic on the right represents our rough conceptual idea of the mechanism leading to EIE</a:t>
            </a:r>
          </a:p>
          <a:p>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7</a:t>
            </a:fld>
            <a:endParaRPr lang="en-US" dirty="0"/>
          </a:p>
        </p:txBody>
      </p:sp>
      <p:pic>
        <p:nvPicPr>
          <p:cNvPr id="7" name="Picture 6">
            <a:extLst>
              <a:ext uri="{FF2B5EF4-FFF2-40B4-BE49-F238E27FC236}">
                <a16:creationId xmlns:a16="http://schemas.microsoft.com/office/drawing/2014/main" id="{2CD8C97C-6335-406A-ACD6-75627768E10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951885" y="1872615"/>
            <a:ext cx="6116955" cy="3360420"/>
          </a:xfrm>
          <a:prstGeom prst="rect">
            <a:avLst/>
          </a:prstGeom>
          <a:noFill/>
          <a:ln>
            <a:noFill/>
          </a:ln>
        </p:spPr>
      </p:pic>
      <p:sp>
        <p:nvSpPr>
          <p:cNvPr id="5" name="TextBox 4">
            <a:extLst>
              <a:ext uri="{FF2B5EF4-FFF2-40B4-BE49-F238E27FC236}">
                <a16:creationId xmlns:a16="http://schemas.microsoft.com/office/drawing/2014/main" id="{C907704C-6954-4885-980B-A99E73828BFB}"/>
              </a:ext>
            </a:extLst>
          </p:cNvPr>
          <p:cNvSpPr txBox="1"/>
          <p:nvPr/>
        </p:nvSpPr>
        <p:spPr>
          <a:xfrm>
            <a:off x="6800185" y="5949108"/>
            <a:ext cx="4976848" cy="646331"/>
          </a:xfrm>
          <a:prstGeom prst="rect">
            <a:avLst/>
          </a:prstGeom>
          <a:noFill/>
        </p:spPr>
        <p:txBody>
          <a:bodyPr wrap="square" rtlCol="0">
            <a:spAutoFit/>
          </a:bodyPr>
          <a:lstStyle/>
          <a:p>
            <a:r>
              <a:rPr lang="en-US" dirty="0"/>
              <a:t>Gray particles represent contaminants</a:t>
            </a:r>
          </a:p>
          <a:p>
            <a:r>
              <a:rPr lang="en-US" dirty="0"/>
              <a:t>White particles represent evaporating liquid </a:t>
            </a:r>
          </a:p>
        </p:txBody>
      </p:sp>
    </p:spTree>
    <p:extLst>
      <p:ext uri="{BB962C8B-B14F-4D97-AF65-F5344CB8AC3E}">
        <p14:creationId xmlns:p14="http://schemas.microsoft.com/office/powerpoint/2010/main" val="396337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5D222-CC3B-4F2B-80CB-CA7C74596F5D}"/>
              </a:ext>
            </a:extLst>
          </p:cNvPr>
          <p:cNvPicPr>
            <a:picLocks noChangeAspect="1"/>
          </p:cNvPicPr>
          <p:nvPr/>
        </p:nvPicPr>
        <p:blipFill>
          <a:blip r:embed="rId2"/>
          <a:stretch>
            <a:fillRect/>
          </a:stretch>
        </p:blipFill>
        <p:spPr>
          <a:xfrm>
            <a:off x="3197321" y="4275520"/>
            <a:ext cx="3719229" cy="2582480"/>
          </a:xfrm>
          <a:prstGeom prst="rect">
            <a:avLst/>
          </a:prstGeom>
        </p:spPr>
      </p:pic>
      <p:sp>
        <p:nvSpPr>
          <p:cNvPr id="2" name="Title 1"/>
          <p:cNvSpPr>
            <a:spLocks noGrp="1"/>
          </p:cNvSpPr>
          <p:nvPr>
            <p:ph type="title"/>
          </p:nvPr>
        </p:nvSpPr>
        <p:spPr/>
        <p:txBody>
          <a:bodyPr/>
          <a:lstStyle/>
          <a:p>
            <a:r>
              <a:rPr lang="en-US" dirty="0"/>
              <a:t>What indications do we have of EIE?</a:t>
            </a:r>
          </a:p>
        </p:txBody>
      </p:sp>
      <p:sp>
        <p:nvSpPr>
          <p:cNvPr id="3" name="Content Placeholder 2"/>
          <p:cNvSpPr>
            <a:spLocks noGrp="1"/>
          </p:cNvSpPr>
          <p:nvPr>
            <p:ph idx="1"/>
          </p:nvPr>
        </p:nvSpPr>
        <p:spPr>
          <a:xfrm>
            <a:off x="237459" y="1558140"/>
            <a:ext cx="6383678" cy="5128410"/>
          </a:xfrm>
        </p:spPr>
        <p:txBody>
          <a:bodyPr>
            <a:normAutofit/>
          </a:bodyPr>
          <a:lstStyle/>
          <a:p>
            <a:r>
              <a:rPr lang="en-US" sz="2800" dirty="0"/>
              <a:t>This is not a well studied field.  It is a mix of colloquial evidence and testing that primarily goes back to a single report by Mishima et al. (1968)</a:t>
            </a:r>
          </a:p>
          <a:p>
            <a:pPr lvl="1"/>
            <a:r>
              <a:rPr lang="en-US" sz="2600" dirty="0"/>
              <a:t>Using plutonium nitrate under air drying and forced drying (heated) </a:t>
            </a:r>
          </a:p>
          <a:p>
            <a:pPr lvl="1"/>
            <a:r>
              <a:rPr lang="en-US" sz="2600" dirty="0"/>
              <a:t>Rates is generally low (non-zero) until surface agitates</a:t>
            </a:r>
          </a:p>
          <a:p>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8</a:t>
            </a:fld>
            <a:endParaRPr lang="en-US" dirty="0"/>
          </a:p>
        </p:txBody>
      </p:sp>
      <p:pic>
        <p:nvPicPr>
          <p:cNvPr id="5" name="Picture 4">
            <a:extLst>
              <a:ext uri="{FF2B5EF4-FFF2-40B4-BE49-F238E27FC236}">
                <a16:creationId xmlns:a16="http://schemas.microsoft.com/office/drawing/2014/main" id="{E0702395-2892-4C16-969F-534DFC37F368}"/>
              </a:ext>
            </a:extLst>
          </p:cNvPr>
          <p:cNvPicPr>
            <a:picLocks noChangeAspect="1"/>
          </p:cNvPicPr>
          <p:nvPr/>
        </p:nvPicPr>
        <p:blipFill>
          <a:blip r:embed="rId3"/>
          <a:stretch>
            <a:fillRect/>
          </a:stretch>
        </p:blipFill>
        <p:spPr>
          <a:xfrm>
            <a:off x="7135065" y="2787268"/>
            <a:ext cx="4708067" cy="3830372"/>
          </a:xfrm>
          <a:prstGeom prst="rect">
            <a:avLst/>
          </a:prstGeom>
          <a:ln>
            <a:solidFill>
              <a:schemeClr val="bg1">
                <a:lumMod val="50000"/>
              </a:schemeClr>
            </a:solidFill>
          </a:ln>
        </p:spPr>
      </p:pic>
      <p:pic>
        <p:nvPicPr>
          <p:cNvPr id="8" name="Picture 7">
            <a:extLst>
              <a:ext uri="{FF2B5EF4-FFF2-40B4-BE49-F238E27FC236}">
                <a16:creationId xmlns:a16="http://schemas.microsoft.com/office/drawing/2014/main" id="{2A7D0D87-CBA8-4579-BAE9-02795FB4AD53}"/>
              </a:ext>
            </a:extLst>
          </p:cNvPr>
          <p:cNvPicPr>
            <a:picLocks noChangeAspect="1"/>
          </p:cNvPicPr>
          <p:nvPr/>
        </p:nvPicPr>
        <p:blipFill>
          <a:blip r:embed="rId4"/>
          <a:stretch>
            <a:fillRect/>
          </a:stretch>
        </p:blipFill>
        <p:spPr>
          <a:xfrm>
            <a:off x="7653161" y="179773"/>
            <a:ext cx="3362187" cy="2552190"/>
          </a:xfrm>
          <a:prstGeom prst="rect">
            <a:avLst/>
          </a:prstGeom>
        </p:spPr>
      </p:pic>
    </p:spTree>
    <p:extLst>
      <p:ext uri="{BB962C8B-B14F-4D97-AF65-F5344CB8AC3E}">
        <p14:creationId xmlns:p14="http://schemas.microsoft.com/office/powerpoint/2010/main" val="213477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liquid fuel source?</a:t>
            </a:r>
          </a:p>
        </p:txBody>
      </p:sp>
      <p:sp>
        <p:nvSpPr>
          <p:cNvPr id="3" name="Content Placeholder 2"/>
          <p:cNvSpPr>
            <a:spLocks noGrp="1"/>
          </p:cNvSpPr>
          <p:nvPr>
            <p:ph idx="1"/>
          </p:nvPr>
        </p:nvSpPr>
        <p:spPr>
          <a:xfrm>
            <a:off x="237459" y="1558140"/>
            <a:ext cx="7215172" cy="5128410"/>
          </a:xfrm>
        </p:spPr>
        <p:txBody>
          <a:bodyPr>
            <a:normAutofit lnSpcReduction="10000"/>
          </a:bodyPr>
          <a:lstStyle/>
          <a:p>
            <a:r>
              <a:rPr lang="en-US" sz="2800" dirty="0"/>
              <a:t>In historical work relating to the Plutonium Uranium Redox </a:t>
            </a:r>
            <a:r>
              <a:rPr lang="en-US" sz="2800" dirty="0" err="1"/>
              <a:t>EXtraction</a:t>
            </a:r>
            <a:r>
              <a:rPr lang="en-US" sz="2800" dirty="0"/>
              <a:t> (PUREX) process, we have TBP/Kerosene with nitrate and water</a:t>
            </a:r>
          </a:p>
          <a:p>
            <a:r>
              <a:rPr lang="en-US" sz="2800" dirty="0"/>
              <a:t>In Mishima et al. (1968) they used Pu(NO</a:t>
            </a:r>
            <a:r>
              <a:rPr lang="en-US" sz="2800" baseline="-25000" dirty="0"/>
              <a:t>3</a:t>
            </a:r>
            <a:r>
              <a:rPr lang="en-US" sz="2800" dirty="0"/>
              <a:t>)</a:t>
            </a:r>
            <a:r>
              <a:rPr lang="en-US" sz="2800" baseline="-25000" dirty="0"/>
              <a:t>6 </a:t>
            </a:r>
            <a:r>
              <a:rPr lang="en-US" sz="2800" dirty="0"/>
              <a:t>in dilute nitric acid</a:t>
            </a:r>
          </a:p>
          <a:p>
            <a:r>
              <a:rPr lang="en-US" sz="2800" dirty="0"/>
              <a:t>These are ‘coordination complexes,’ which are weakly or covalent bound liquid molecules</a:t>
            </a:r>
          </a:p>
          <a:p>
            <a:pPr lvl="1"/>
            <a:r>
              <a:rPr lang="en-US" sz="2600" dirty="0"/>
              <a:t>Evaporation mechanics taught in school generally do not deal with such anomalies</a:t>
            </a:r>
          </a:p>
          <a:p>
            <a:pPr lvl="1"/>
            <a:r>
              <a:rPr lang="en-US" sz="2600" dirty="0"/>
              <a:t>Bond strength depends on atomic number</a:t>
            </a:r>
          </a:p>
          <a:p>
            <a:r>
              <a:rPr lang="en-US" sz="2800" dirty="0"/>
              <a:t>How these behave in evaporating conditions is not clear, but key to understanding historical EIE</a:t>
            </a:r>
          </a:p>
          <a:p>
            <a:endParaRPr lang="en-US" sz="2400" dirty="0"/>
          </a:p>
          <a:p>
            <a:pPr lvl="1"/>
            <a:endParaRPr lang="en-US" sz="2400" dirty="0"/>
          </a:p>
          <a:p>
            <a:pPr lvl="1"/>
            <a:endParaRPr lang="en-US" sz="2400" dirty="0"/>
          </a:p>
        </p:txBody>
      </p:sp>
      <p:sp>
        <p:nvSpPr>
          <p:cNvPr id="4" name="Slide Number Placeholder 3"/>
          <p:cNvSpPr>
            <a:spLocks noGrp="1"/>
          </p:cNvSpPr>
          <p:nvPr>
            <p:ph type="sldNum" sz="quarter" idx="12"/>
          </p:nvPr>
        </p:nvSpPr>
        <p:spPr/>
        <p:txBody>
          <a:bodyPr/>
          <a:lstStyle/>
          <a:p>
            <a:fld id="{A5E55A7B-7854-E145-92D9-B491DF4BAE2D}" type="slidenum">
              <a:rPr lang="en-US" smtClean="0"/>
              <a:pPr/>
              <a:t>9</a:t>
            </a:fld>
            <a:endParaRPr lang="en-US" dirty="0"/>
          </a:p>
        </p:txBody>
      </p:sp>
      <p:pic>
        <p:nvPicPr>
          <p:cNvPr id="7" name="Picture 6">
            <a:extLst>
              <a:ext uri="{FF2B5EF4-FFF2-40B4-BE49-F238E27FC236}">
                <a16:creationId xmlns:a16="http://schemas.microsoft.com/office/drawing/2014/main" id="{44467C31-836E-4242-8A2D-616624B2B143}"/>
              </a:ext>
            </a:extLst>
          </p:cNvPr>
          <p:cNvPicPr>
            <a:picLocks noChangeAspect="1"/>
          </p:cNvPicPr>
          <p:nvPr/>
        </p:nvPicPr>
        <p:blipFill>
          <a:blip r:embed="rId2"/>
          <a:stretch>
            <a:fillRect/>
          </a:stretch>
        </p:blipFill>
        <p:spPr>
          <a:xfrm>
            <a:off x="7525403" y="3263157"/>
            <a:ext cx="3253645" cy="3063651"/>
          </a:xfrm>
          <a:prstGeom prst="rect">
            <a:avLst/>
          </a:prstGeom>
        </p:spPr>
      </p:pic>
      <p:pic>
        <p:nvPicPr>
          <p:cNvPr id="9" name="Picture 8">
            <a:extLst>
              <a:ext uri="{FF2B5EF4-FFF2-40B4-BE49-F238E27FC236}">
                <a16:creationId xmlns:a16="http://schemas.microsoft.com/office/drawing/2014/main" id="{EB0FED82-7839-44E8-ABB6-5083A979A3E5}"/>
              </a:ext>
            </a:extLst>
          </p:cNvPr>
          <p:cNvPicPr>
            <a:picLocks noChangeAspect="1"/>
          </p:cNvPicPr>
          <p:nvPr/>
        </p:nvPicPr>
        <p:blipFill>
          <a:blip r:embed="rId3"/>
          <a:stretch>
            <a:fillRect/>
          </a:stretch>
        </p:blipFill>
        <p:spPr>
          <a:xfrm>
            <a:off x="7525403" y="156403"/>
            <a:ext cx="3180873" cy="2972388"/>
          </a:xfrm>
          <a:prstGeom prst="rect">
            <a:avLst/>
          </a:prstGeom>
        </p:spPr>
      </p:pic>
      <p:sp>
        <p:nvSpPr>
          <p:cNvPr id="10" name="TextBox 9">
            <a:extLst>
              <a:ext uri="{FF2B5EF4-FFF2-40B4-BE49-F238E27FC236}">
                <a16:creationId xmlns:a16="http://schemas.microsoft.com/office/drawing/2014/main" id="{8042E9EA-9A3F-4B35-AF7F-3943A1AB0248}"/>
              </a:ext>
            </a:extLst>
          </p:cNvPr>
          <p:cNvSpPr txBox="1"/>
          <p:nvPr/>
        </p:nvSpPr>
        <p:spPr>
          <a:xfrm>
            <a:off x="6687238" y="6326808"/>
            <a:ext cx="5365215" cy="553998"/>
          </a:xfrm>
          <a:prstGeom prst="rect">
            <a:avLst/>
          </a:prstGeom>
          <a:noFill/>
        </p:spPr>
        <p:txBody>
          <a:bodyPr wrap="square" rtlCol="0">
            <a:spAutoFit/>
          </a:bodyPr>
          <a:lstStyle/>
          <a:p>
            <a:r>
              <a:rPr lang="en-US" sz="1000" dirty="0" err="1"/>
              <a:t>Šulka</a:t>
            </a:r>
            <a:r>
              <a:rPr lang="en-US" sz="1000" dirty="0"/>
              <a:t>, M., </a:t>
            </a:r>
            <a:r>
              <a:rPr lang="en-US" sz="1000" dirty="0" err="1"/>
              <a:t>Cantrel</a:t>
            </a:r>
            <a:r>
              <a:rPr lang="en-US" sz="1000" dirty="0"/>
              <a:t>, L. and </a:t>
            </a:r>
            <a:r>
              <a:rPr lang="en-US" sz="1000" dirty="0" err="1"/>
              <a:t>Vallet</a:t>
            </a:r>
            <a:r>
              <a:rPr lang="en-US" sz="1000" dirty="0"/>
              <a:t>, V., 2014. Theoretical study of plutonium (IV) complexes formed within the PUREX process: A proposal of a plutonium surrogate in fire conditions. </a:t>
            </a:r>
            <a:r>
              <a:rPr lang="en-US" sz="1000" i="1" dirty="0"/>
              <a:t>The Journal of Physical Chemistry A</a:t>
            </a:r>
            <a:r>
              <a:rPr lang="en-US" sz="1000" dirty="0"/>
              <a:t>, </a:t>
            </a:r>
            <a:r>
              <a:rPr lang="en-US" sz="1000" i="1" dirty="0"/>
              <a:t>118</a:t>
            </a:r>
            <a:r>
              <a:rPr lang="en-US" sz="1000" dirty="0"/>
              <a:t>(43), pp.10073-10080.</a:t>
            </a:r>
          </a:p>
        </p:txBody>
      </p:sp>
    </p:spTree>
    <p:extLst>
      <p:ext uri="{BB962C8B-B14F-4D97-AF65-F5344CB8AC3E}">
        <p14:creationId xmlns:p14="http://schemas.microsoft.com/office/powerpoint/2010/main" val="336764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F25756FC81AF488F6C711D74014336" ma:contentTypeVersion="16" ma:contentTypeDescription="Create a new document." ma:contentTypeScope="" ma:versionID="115c8eb666173d07c303936edca33c94">
  <xsd:schema xmlns:xsd="http://www.w3.org/2001/XMLSchema" xmlns:xs="http://www.w3.org/2001/XMLSchema" xmlns:p="http://schemas.microsoft.com/office/2006/metadata/properties" xmlns:ns2="ea60b319-9d9b-4050-a2da-fb9886bc818d" xmlns:ns3="696b1dda-5637-4d41-9abe-79af3c04e813" targetNamespace="http://schemas.microsoft.com/office/2006/metadata/properties" ma:root="true" ma:fieldsID="7fa3eeb103c686ca40f2c85658618079" ns2:_="" ns3:_="">
    <xsd:import namespace="ea60b319-9d9b-4050-a2da-fb9886bc818d"/>
    <xsd:import namespace="696b1dda-5637-4d41-9abe-79af3c04e8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60b319-9d9b-4050-a2da-fb9886bc81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7bc148-599b-4d76-8813-ec107773908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96b1dda-5637-4d41-9abe-79af3c04e8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dbe8c3d-43cf-406e-8e09-773fdef5d4f6}" ma:internalName="TaxCatchAll" ma:showField="CatchAllData" ma:web="696b1dda-5637-4d41-9abe-79af3c04e8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a60b319-9d9b-4050-a2da-fb9886bc818d">
      <Terms xmlns="http://schemas.microsoft.com/office/infopath/2007/PartnerControls"/>
    </lcf76f155ced4ddcb4097134ff3c332f>
    <TaxCatchAll xmlns="696b1dda-5637-4d41-9abe-79af3c04e813" xsi:nil="true"/>
  </documentManagement>
</p:properties>
</file>

<file path=customXml/itemProps1.xml><?xml version="1.0" encoding="utf-8"?>
<ds:datastoreItem xmlns:ds="http://schemas.openxmlformats.org/officeDocument/2006/customXml" ds:itemID="{0E184E04-3799-4ACD-998A-ECD26821CCF6}"/>
</file>

<file path=customXml/itemProps2.xml><?xml version="1.0" encoding="utf-8"?>
<ds:datastoreItem xmlns:ds="http://schemas.openxmlformats.org/officeDocument/2006/customXml" ds:itemID="{4E25DFC0-0E23-4E86-9C1D-24EEA55AF426}"/>
</file>

<file path=customXml/itemProps3.xml><?xml version="1.0" encoding="utf-8"?>
<ds:datastoreItem xmlns:ds="http://schemas.openxmlformats.org/officeDocument/2006/customXml" ds:itemID="{14BF67CD-5C16-43A2-8207-780AD6456D2A}"/>
</file>

<file path=docProps/app.xml><?xml version="1.0" encoding="utf-8"?>
<Properties xmlns="http://schemas.openxmlformats.org/officeDocument/2006/extended-properties" xmlns:vt="http://schemas.openxmlformats.org/officeDocument/2006/docPropsVTypes">
  <Template>Sandia2018_16x9_1</Template>
  <TotalTime>74771</TotalTime>
  <Words>3182</Words>
  <Application>Microsoft Office PowerPoint</Application>
  <PresentationFormat>Widescreen</PresentationFormat>
  <Paragraphs>485</Paragraphs>
  <Slides>34</Slides>
  <Notes>8</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Cambria Math</vt:lpstr>
      <vt:lpstr>Garamond</vt:lpstr>
      <vt:lpstr>Gill Sans MT</vt:lpstr>
      <vt:lpstr>Times New Roman</vt:lpstr>
      <vt:lpstr>Trebuchet MS</vt:lpstr>
      <vt:lpstr>Sandia Theme (White Background)</vt:lpstr>
      <vt:lpstr>Entrainment from Contaminant Accident Scenarios Involving Fire</vt:lpstr>
      <vt:lpstr>PowerPoint Presentation</vt:lpstr>
      <vt:lpstr>Historical Study Review-liquid sources </vt:lpstr>
      <vt:lpstr>PowerPoint Presentation</vt:lpstr>
      <vt:lpstr>Entrainment Mechanisms</vt:lpstr>
      <vt:lpstr>An Illustration of Two Entrainment Mechanisms</vt:lpstr>
      <vt:lpstr>What is Evaporation Induced Entrainment (EIE)?</vt:lpstr>
      <vt:lpstr>What indications do we have of EIE?</vt:lpstr>
      <vt:lpstr>What is the liquid fuel source?</vt:lpstr>
      <vt:lpstr>MD for Quantitative Model Parameters </vt:lpstr>
      <vt:lpstr>MD Transient Simulations – Water/Purex Scenarios</vt:lpstr>
      <vt:lpstr>Mishima et al. – calculation of EIE/Pu vapor pressure</vt:lpstr>
      <vt:lpstr>MD predictions of Pu compared to data</vt:lpstr>
      <vt:lpstr>MD Results to Quantitative CFD Model</vt:lpstr>
      <vt:lpstr>CFD simulations</vt:lpstr>
      <vt:lpstr>Historical Study Review-solid sources </vt:lpstr>
      <vt:lpstr>Mishima and Schwendiman (MS)-1973 </vt:lpstr>
      <vt:lpstr>Halverson et al., 1987 </vt:lpstr>
      <vt:lpstr>Bhanti et al., 1988 </vt:lpstr>
      <vt:lpstr>Buijs et al. (1987), Pickering (1989) </vt:lpstr>
      <vt:lpstr>Fernandez and Burghoffer (1995)  </vt:lpstr>
      <vt:lpstr>Fernandez and Burghoffer (1995)  </vt:lpstr>
      <vt:lpstr>Hubbard et al. (2021)  </vt:lpstr>
      <vt:lpstr>Hubbard et al. (2021)  </vt:lpstr>
      <vt:lpstr>Phases of Burning Solids and Release Prospects for Contaminants  </vt:lpstr>
      <vt:lpstr>Plastics versus natural organics  </vt:lpstr>
      <vt:lpstr>PMMA Fire  </vt:lpstr>
      <vt:lpstr>PMMA Fire Video</vt:lpstr>
      <vt:lpstr>Project Outlook </vt:lpstr>
      <vt:lpstr>Summary </vt:lpstr>
      <vt:lpstr>Extras</vt:lpstr>
      <vt:lpstr>Experimental</vt:lpstr>
      <vt:lpstr>Experimental Results</vt:lpstr>
      <vt:lpstr>Experimental Results-Boiling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Brown, Alexander L</cp:lastModifiedBy>
  <cp:revision>295</cp:revision>
  <dcterms:created xsi:type="dcterms:W3CDTF">2017-10-14T01:15:26Z</dcterms:created>
  <dcterms:modified xsi:type="dcterms:W3CDTF">2021-02-17T17:11:20Z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0x01010070F25756FC81AF488F6C711D74014336</vt:lpwstr>
  </property>
</Properties>
</file>