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4">
  <p:sldMasterIdLst>
    <p:sldMasterId id="2147483670" r:id="rId4"/>
  </p:sldMasterIdLst>
  <p:notesMasterIdLst>
    <p:notesMasterId r:id="rId20"/>
  </p:notesMasterIdLst>
  <p:sldIdLst>
    <p:sldId id="267" r:id="rId5"/>
    <p:sldId id="268" r:id="rId6"/>
    <p:sldId id="280" r:id="rId7"/>
    <p:sldId id="281" r:id="rId8"/>
    <p:sldId id="293" r:id="rId9"/>
    <p:sldId id="294" r:id="rId10"/>
    <p:sldId id="295" r:id="rId11"/>
    <p:sldId id="297" r:id="rId12"/>
    <p:sldId id="298" r:id="rId13"/>
    <p:sldId id="303" r:id="rId14"/>
    <p:sldId id="299" r:id="rId15"/>
    <p:sldId id="300" r:id="rId16"/>
    <p:sldId id="292" r:id="rId17"/>
    <p:sldId id="301" r:id="rId18"/>
    <p:sldId id="302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000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/>
    <p:restoredTop sz="77896" autoAdjust="0"/>
  </p:normalViewPr>
  <p:slideViewPr>
    <p:cSldViewPr snapToGrid="0" snapToObjects="1">
      <p:cViewPr varScale="1">
        <p:scale>
          <a:sx n="73" d="100"/>
          <a:sy n="73" d="100"/>
        </p:scale>
        <p:origin x="1068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9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6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6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78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assume a density of 0.8 g/cc for smoke in MELCOR calculation, and shape factor of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52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DOE-HDBK-1224-2018 is referred MELCOR as Methods for Estimation of Leakages and Consequences of Release.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4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1228439"/>
            <a:ext cx="9144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4179" y="2915624"/>
            <a:ext cx="3469822" cy="4782754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5674180" y="0"/>
            <a:ext cx="1967594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46" y="388870"/>
            <a:ext cx="1569767" cy="60463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 userDrawn="1"/>
        </p:nvSpPr>
        <p:spPr>
          <a:xfrm>
            <a:off x="1" y="1228439"/>
            <a:ext cx="152348" cy="1690255"/>
          </a:xfrm>
          <a:prstGeom prst="rect">
            <a:avLst/>
          </a:prstGeom>
          <a:solidFill>
            <a:schemeClr val="accent4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4" y="5934370"/>
            <a:ext cx="7049838" cy="3657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15761" y="1228439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583680"/>
            <a:ext cx="543222" cy="27432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4A6BEF6-8B5D-3A41-931E-E68E91FD74C0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4180" y="6583680"/>
            <a:ext cx="1967594" cy="270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591933" y="2915628"/>
            <a:ext cx="1587035" cy="79099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 userDrawn="1"/>
        </p:nvSpPr>
        <p:spPr>
          <a:xfrm>
            <a:off x="2178970" y="2915628"/>
            <a:ext cx="1009479" cy="79099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 userDrawn="1"/>
        </p:nvSpPr>
        <p:spPr>
          <a:xfrm>
            <a:off x="3188449" y="2915628"/>
            <a:ext cx="2485730" cy="79099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02728" y="5905676"/>
            <a:ext cx="447351" cy="129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28" y="5880651"/>
            <a:ext cx="610223" cy="15375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 userDrawn="1"/>
        </p:nvSpPr>
        <p:spPr>
          <a:xfrm>
            <a:off x="7695526" y="6094148"/>
            <a:ext cx="1399922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47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47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47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2624" y="4680433"/>
            <a:ext cx="4454525" cy="366884"/>
          </a:xfrm>
        </p:spPr>
        <p:txBody>
          <a:bodyPr anchor="ctr" anchorCtr="0">
            <a:noAutofit/>
          </a:bodyPr>
          <a:lstStyle>
            <a:lvl1pPr>
              <a:defRPr sz="1400" i="1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517A9-E33C-4A72-8BC3-DCBF67DC6C6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58419" y="1223100"/>
            <a:ext cx="2645893" cy="1700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"/>
            <a:ext cx="9144000" cy="8747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"/>
            <a:ext cx="3029221" cy="87470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4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645"/>
          <a:stretch/>
        </p:blipFill>
        <p:spPr>
          <a:xfrm>
            <a:off x="0" y="6"/>
            <a:ext cx="9144000" cy="6853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112603"/>
            <a:ext cx="9144000" cy="1695216"/>
          </a:xfrm>
          <a:prstGeom prst="rect">
            <a:avLst/>
          </a:prstGeom>
          <a:solidFill>
            <a:schemeClr val="tx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8021" y="3112607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8023" y="5064547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350" cap="none" spc="15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84" indent="0" algn="ctr">
              <a:buNone/>
              <a:defRPr sz="1800"/>
            </a:lvl2pPr>
            <a:lvl3pPr marL="685766" indent="0" algn="ctr">
              <a:buNone/>
              <a:defRPr sz="1800"/>
            </a:lvl3pPr>
            <a:lvl4pPr marL="1028649" indent="0" algn="ctr">
              <a:buNone/>
              <a:defRPr sz="1500"/>
            </a:lvl4pPr>
            <a:lvl5pPr marL="1371532" indent="0" algn="ctr">
              <a:buNone/>
              <a:defRPr sz="1500"/>
            </a:lvl5pPr>
            <a:lvl6pPr marL="1714415" indent="0" algn="ctr">
              <a:buNone/>
              <a:defRPr sz="1500"/>
            </a:lvl6pPr>
            <a:lvl7pPr marL="2057297" indent="0" algn="ctr">
              <a:buNone/>
              <a:defRPr sz="1500"/>
            </a:lvl7pPr>
            <a:lvl8pPr marL="2400180" indent="0" algn="ctr">
              <a:buNone/>
              <a:defRPr sz="1500"/>
            </a:lvl8pPr>
            <a:lvl9pPr marL="2743064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599583"/>
            <a:ext cx="543222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D0FB7A-0984-5F42-9BF9-4F16409CEBE3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9220" y="6599583"/>
            <a:ext cx="1884048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78971" y="6459789"/>
            <a:ext cx="41017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3112607"/>
            <a:ext cx="152348" cy="1690255"/>
          </a:xfrm>
          <a:prstGeom prst="rect">
            <a:avLst/>
          </a:prstGeom>
          <a:solidFill>
            <a:schemeClr val="accent4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221" y="4893379"/>
            <a:ext cx="6114782" cy="63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367-8E19-584D-AFFE-3EFBBA0295C7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5B1B-1234-434F-BA64-2F5E81CEE720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8867" y="1125414"/>
            <a:ext cx="3700865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493820" y="1125414"/>
            <a:ext cx="3668789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A3E-72A3-094D-BE9C-748891D343EA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98F-B1FD-6E40-922F-164F08E18587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71455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867" y="437653"/>
            <a:ext cx="75438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867" y="1429234"/>
            <a:ext cx="75438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14" y="6599583"/>
            <a:ext cx="1854203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51B0C17D-9FEF-794A-8300-E98122063809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522" y="6599583"/>
            <a:ext cx="3617103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81" y="437653"/>
            <a:ext cx="36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458196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77895" y="3391897"/>
            <a:ext cx="6857999" cy="74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1478" y="380825"/>
            <a:ext cx="259618" cy="25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75" r:id="rId3"/>
    <p:sldLayoutId id="2147483686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766" rtl="0" eaLnBrk="1" latinLnBrk="0" hangingPunct="1">
        <a:lnSpc>
          <a:spcPct val="85000"/>
        </a:lnSpc>
        <a:spcBef>
          <a:spcPct val="0"/>
        </a:spcBef>
        <a:buNone/>
        <a:defRPr sz="2100" b="0" i="0" kern="1200" spc="75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68577" indent="-68577" algn="l" defTabSz="685766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288022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6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425175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2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562328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2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699482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2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824960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52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44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37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MELCOR Code Validation for LPF Applications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2624" y="4013118"/>
            <a:ext cx="4454525" cy="69777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David L.Y. Louie, Ph.D.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Email: dllouie@sandia.gov</a:t>
            </a:r>
          </a:p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Sandia National Laboratories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59538"/>
            <a:ext cx="411163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D9558D-06D0-4314-BB00-253356C2DF63}"/>
              </a:ext>
            </a:extLst>
          </p:cNvPr>
          <p:cNvSpPr txBox="1"/>
          <p:nvPr/>
        </p:nvSpPr>
        <p:spPr>
          <a:xfrm>
            <a:off x="634701" y="6153374"/>
            <a:ext cx="22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22,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7B8FC-2587-4DD4-B411-25C49F14838E}"/>
              </a:ext>
            </a:extLst>
          </p:cNvPr>
          <p:cNvSpPr txBox="1"/>
          <p:nvPr/>
        </p:nvSpPr>
        <p:spPr>
          <a:xfrm>
            <a:off x="6035040" y="6240780"/>
            <a:ext cx="155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SAND2021-1838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1DCC1-77E5-44EA-9DE9-C538528BE7B2}"/>
              </a:ext>
            </a:extLst>
          </p:cNvPr>
          <p:cNvSpPr txBox="1"/>
          <p:nvPr/>
        </p:nvSpPr>
        <p:spPr>
          <a:xfrm>
            <a:off x="205581" y="5167896"/>
            <a:ext cx="570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EFCOG Nuclear Facility Workshop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0A8F4-8770-484C-B899-57DBC6A8761C}"/>
              </a:ext>
            </a:extLst>
          </p:cNvPr>
          <p:cNvSpPr txBox="1"/>
          <p:nvPr/>
        </p:nvSpPr>
        <p:spPr>
          <a:xfrm>
            <a:off x="634701" y="5532170"/>
            <a:ext cx="337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NSR&amp;D Subgroup Session</a:t>
            </a:r>
          </a:p>
        </p:txBody>
      </p:sp>
    </p:spTree>
    <p:extLst>
      <p:ext uri="{BB962C8B-B14F-4D97-AF65-F5344CB8AC3E}">
        <p14:creationId xmlns:p14="http://schemas.microsoft.com/office/powerpoint/2010/main" val="14002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462E-B0F9-4EEB-9EA4-A9077DC7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7" y="152540"/>
            <a:ext cx="8332186" cy="570225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SMOKE &amp; CONTAMINANT INPUTS (FM21 STUDY)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AECA3-82C1-4000-8B7B-B08F2E4C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EEA4D-1945-4DB5-984C-011D15677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122" y="5291340"/>
            <a:ext cx="2159000" cy="1566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F3486D-1551-49C4-AE67-CA18AD3D8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222" y="5455798"/>
            <a:ext cx="2334970" cy="14022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BBADC5-8B81-42B2-AC75-4EC014EE72A3}"/>
              </a:ext>
            </a:extLst>
          </p:cNvPr>
          <p:cNvSpPr txBox="1"/>
          <p:nvPr/>
        </p:nvSpPr>
        <p:spPr>
          <a:xfrm>
            <a:off x="4601279" y="5765204"/>
            <a:ext cx="71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453355-DD4A-41C7-9458-C58E94B5954D}"/>
              </a:ext>
            </a:extLst>
          </p:cNvPr>
          <p:cNvSpPr txBox="1"/>
          <p:nvPr/>
        </p:nvSpPr>
        <p:spPr>
          <a:xfrm>
            <a:off x="7426805" y="5860969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Puff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82D981-946A-4649-99BB-5A36801A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12" y="802778"/>
            <a:ext cx="3545261" cy="29157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405306E-DB5A-4593-8C20-B0A83E971399}"/>
              </a:ext>
            </a:extLst>
          </p:cNvPr>
          <p:cNvSpPr/>
          <p:nvPr/>
        </p:nvSpPr>
        <p:spPr>
          <a:xfrm>
            <a:off x="188181" y="3690279"/>
            <a:ext cx="35452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*Assumed.  Smoke is typically irregular shaped+ and ranges between 1 to 2 g/cc.  </a:t>
            </a:r>
          </a:p>
          <a:p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Production rate of 0.095 smoke mass per mass of fuel (g/g-fuel) [Butler 2004]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A7E636-D6DC-46DD-95BE-11FE9E3283C8}"/>
              </a:ext>
            </a:extLst>
          </p:cNvPr>
          <p:cNvSpPr/>
          <p:nvPr/>
        </p:nvSpPr>
        <p:spPr>
          <a:xfrm>
            <a:off x="4572000" y="595942"/>
            <a:ext cx="4311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We did small sets of sensitivity studies on smoke only, UO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combination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592E8A-5177-4D92-A060-14CE01A34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273" y="1206066"/>
            <a:ext cx="5181003" cy="4027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D7BFF0-F066-4593-BF3E-7EB75997C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12" y="4472222"/>
            <a:ext cx="2799734" cy="1948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7C7DC6-8645-468D-8ABB-2FFC251621E4}"/>
              </a:ext>
            </a:extLst>
          </p:cNvPr>
          <p:cNvSpPr/>
          <p:nvPr/>
        </p:nvSpPr>
        <p:spPr>
          <a:xfrm>
            <a:off x="3079897" y="5200934"/>
            <a:ext cx="864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Irregular shaped soot particles [Xu 2017]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3A9FCD-F5C9-4F56-BF74-62E1CF40A198}"/>
              </a:ext>
            </a:extLst>
          </p:cNvPr>
          <p:cNvSpPr/>
          <p:nvPr/>
        </p:nvSpPr>
        <p:spPr>
          <a:xfrm>
            <a:off x="4828643" y="5137505"/>
            <a:ext cx="3495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Assumed UO</a:t>
            </a:r>
            <a:r>
              <a:rPr lang="en-US" baseline="-25000" dirty="0"/>
              <a:t>2</a:t>
            </a:r>
            <a:r>
              <a:rPr lang="en-US" dirty="0"/>
              <a:t> release rate options</a:t>
            </a:r>
          </a:p>
        </p:txBody>
      </p:sp>
    </p:spTree>
    <p:extLst>
      <p:ext uri="{BB962C8B-B14F-4D97-AF65-F5344CB8AC3E}">
        <p14:creationId xmlns:p14="http://schemas.microsoft.com/office/powerpoint/2010/main" val="39443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462E-B0F9-4EEB-9EA4-A9077DC7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7" y="152540"/>
            <a:ext cx="4193260" cy="570225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SMOKE TRANSPORT RESULTS (FM21 STUDY)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AECA3-82C1-4000-8B7B-B08F2E4C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2CFD02-33F8-48B8-AE75-D053BE6DD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814" y="4171611"/>
            <a:ext cx="4172389" cy="2500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55B036-F23A-466F-BB93-4D47D046D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171611"/>
            <a:ext cx="4584990" cy="2444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7B3928-1190-40C0-B563-159FC4280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224" y="150931"/>
            <a:ext cx="3077638" cy="1462118"/>
          </a:xfrm>
          <a:prstGeom prst="rect">
            <a:avLst/>
          </a:prstGeom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8A0ED5D-CA56-4B7E-9DFE-BC1D325A6D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44220" y="1049740"/>
            <a:ext cx="891085" cy="555584"/>
          </a:xfrm>
          <a:prstGeom prst="bentConnector3">
            <a:avLst>
              <a:gd name="adj1" fmla="val 323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C95131-25BF-427A-B1C5-53EB87BAB673}"/>
              </a:ext>
            </a:extLst>
          </p:cNvPr>
          <p:cNvCxnSpPr/>
          <p:nvPr/>
        </p:nvCxnSpPr>
        <p:spPr>
          <a:xfrm flipH="1">
            <a:off x="4039565" y="1076446"/>
            <a:ext cx="2248478" cy="6760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2AE55D5-636C-45F1-A847-E899E8CFC980}"/>
              </a:ext>
            </a:extLst>
          </p:cNvPr>
          <p:cNvSpPr/>
          <p:nvPr/>
        </p:nvSpPr>
        <p:spPr>
          <a:xfrm>
            <a:off x="-1" y="847540"/>
            <a:ext cx="4810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a typeface="Cambria" panose="02040503050406030204" pitchFamily="18" charset="0"/>
              </a:rPr>
              <a:t>General trend agreement (with exceptions) between experimental opacity and MELCOR smoke concentration (Case 4)</a:t>
            </a:r>
            <a:endParaRPr lang="en-US" sz="2000" dirty="0"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6B329-F8E3-4AC0-B764-AD594C912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448" y="1787076"/>
            <a:ext cx="3644755" cy="2325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CCA35-CC38-4409-BE1F-1646E04EE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06" y="1745243"/>
            <a:ext cx="3758793" cy="23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462E-B0F9-4EEB-9EA4-A9077DC7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7" y="152540"/>
            <a:ext cx="7101447" cy="570225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AEROSOL RESULTS (FM21 STUDY)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AECA3-82C1-4000-8B7B-B08F2E4C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E58EEF-C122-4A60-8A5F-AEE1D59F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640" y="1144399"/>
            <a:ext cx="3078747" cy="1463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E7D909-B5F2-4404-A276-9E2099E78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5" y="906498"/>
            <a:ext cx="4493619" cy="31109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EEAB2C-3C4F-4DD9-9A94-AB27DAB54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65" y="4129724"/>
            <a:ext cx="4270998" cy="27049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584F424-C133-4B62-B83E-FD8BEFD8F4E3}"/>
              </a:ext>
            </a:extLst>
          </p:cNvPr>
          <p:cNvSpPr txBox="1"/>
          <p:nvPr/>
        </p:nvSpPr>
        <p:spPr>
          <a:xfrm>
            <a:off x="7427174" y="2108436"/>
            <a:ext cx="65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E5C45D-61B4-4326-B32E-6D605596651F}"/>
              </a:ext>
            </a:extLst>
          </p:cNvPr>
          <p:cNvSpPr txBox="1"/>
          <p:nvPr/>
        </p:nvSpPr>
        <p:spPr>
          <a:xfrm>
            <a:off x="5293490" y="1691316"/>
            <a:ext cx="65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048CC-D782-4160-8521-0FCECFD59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009" y="3119485"/>
            <a:ext cx="4493619" cy="36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E2CB-5B90-4FC8-ABC4-2CDEAD1D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 AND CONCLUSIONS (FM21 STUDY)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66BB6-F050-442A-9239-940A05C00AC9}"/>
              </a:ext>
            </a:extLst>
          </p:cNvPr>
          <p:cNvSpPr txBox="1"/>
          <p:nvPr/>
        </p:nvSpPr>
        <p:spPr>
          <a:xfrm>
            <a:off x="275967" y="1007878"/>
            <a:ext cx="85124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Thermal hydraulic response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MELCOR can model fire scenario, even through it does not contain a dynamic hot gas layer by using stratified control volumes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Combustible burn can be modeled to allow better treatment of oxygen condition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Counter-current flow model enables fire-room door counter-current flow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Smoke transport response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MELCOR agrees well with FM21 smoke data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Irregularly shaped particulate can be modeled by adjusting density and shape factor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Modeling insights associated with smoke, UO</a:t>
            </a:r>
            <a:r>
              <a:rPr lang="en-US" sz="2000" baseline="-25000" dirty="0"/>
              <a:t>2</a:t>
            </a:r>
            <a:r>
              <a:rPr lang="en-US" sz="2000" dirty="0"/>
              <a:t> deposition and environmental release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Higher density increases deposition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Particulate size is a major contributor to gravitational settling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MELCOR single aerosol density limitation can be overcome by use of particle size smear density adjustment method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Instantaneous sourcing yields a lower environmental release</a:t>
            </a:r>
          </a:p>
        </p:txBody>
      </p:sp>
    </p:spTree>
    <p:extLst>
      <p:ext uri="{BB962C8B-B14F-4D97-AF65-F5344CB8AC3E}">
        <p14:creationId xmlns:p14="http://schemas.microsoft.com/office/powerpoint/2010/main" val="18111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E2CB-5B90-4FC8-ABC4-2CDEAD1D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FUTURE MELCOR NUCLEAR FACILITY SAFETY IDEAS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66BB6-F050-442A-9239-940A05C00AC9}"/>
              </a:ext>
            </a:extLst>
          </p:cNvPr>
          <p:cNvSpPr txBox="1"/>
          <p:nvPr/>
        </p:nvSpPr>
        <p:spPr>
          <a:xfrm>
            <a:off x="275967" y="1287278"/>
            <a:ext cx="85124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Sandia commits to expand MELCOR for active support to DOE facility safety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Hope to engage more safety analysts at DOE to utilize MELCOR for LPF applications and update old MELCOR calculations in the current DSAs, if any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Engage with DOE-AU32 to ensure that the latest version of MELCOR is in the DOE Central Registry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Conduct MELCOR training on LPF applications to EFCOG members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Successfully conducted 2 a week-long in-person MELCOR workshops at LANL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Will notify community of similar MELCOR workshops once in-person activity is allowed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Continue to support LANL SB group on MELCOR model review activity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Like to propose to form a MELCOR user group (FMUG,  Facility safety MELCOR User Group) for facility safeties in EFCOG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Other applications for MELCOR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Support facility upgrade and new facility design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2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82F0-23C5-4397-A9F0-3712078D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MELCOR stands for?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16E2D-F7BA-4A19-B765-DD27ED4E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58390A-4A11-4123-A06D-6BDD5D00C227}"/>
              </a:ext>
            </a:extLst>
          </p:cNvPr>
          <p:cNvSpPr/>
          <p:nvPr/>
        </p:nvSpPr>
        <p:spPr>
          <a:xfrm>
            <a:off x="723900" y="1447800"/>
            <a:ext cx="7226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Although the name “MELCOR” is occasionally and incorrectly said to be an acronym for “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Methods for Estimation of Leakages and Consequence of Releases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,” it is actually a portmanteau derived from “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7A476-663C-41D3-91BC-E64D62D7F777}"/>
              </a:ext>
            </a:extLst>
          </p:cNvPr>
          <p:cNvSpPr txBox="1"/>
          <p:nvPr/>
        </p:nvSpPr>
        <p:spPr>
          <a:xfrm>
            <a:off x="1812666" y="4039632"/>
            <a:ext cx="480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1487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8867" y="1"/>
            <a:ext cx="6442333" cy="596899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is Leak Path Factor?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261F90-9598-4139-9F0B-455409949F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81" y="802780"/>
                <a:ext cx="4255613" cy="30078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Five Factor Formula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ST</m:t>
                    </m:r>
                    <m:r>
                      <a:rPr lang="en-US" sz="22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MAR</m:t>
                    </m:r>
                    <m:r>
                      <a:rPr lang="en-US" sz="220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DR</m:t>
                    </m:r>
                    <m:r>
                      <a:rPr lang="en-US" sz="220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  <a:ea typeface="Cambria Math"/>
                      </a:rPr>
                      <m:t>ARF</m:t>
                    </m:r>
                    <m:r>
                      <a:rPr lang="en-US" sz="220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  <a:ea typeface="Cambria Math"/>
                      </a:rPr>
                      <m:t>RF</m:t>
                    </m:r>
                    <m:r>
                      <a:rPr lang="en-US" sz="220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  <a:ea typeface="Cambria Math"/>
                      </a:rPr>
                      <m:t>LPF</m:t>
                    </m:r>
                  </m:oMath>
                </a14:m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MAR - material at risk</a:t>
                </a:r>
              </a:p>
              <a:p>
                <a:pPr lvl="2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DR – damage ratio</a:t>
                </a:r>
              </a:p>
              <a:p>
                <a:pPr lvl="2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ARF – airborne release fraction</a:t>
                </a:r>
              </a:p>
              <a:p>
                <a:pPr lvl="2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RF – respirable fraction</a:t>
                </a:r>
              </a:p>
              <a:p>
                <a:pPr lvl="2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LPF – leak path factor</a:t>
                </a:r>
              </a:p>
              <a:p>
                <a:pPr lvl="2"/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ARF &amp; RF from DOE-HDBK-3010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261F90-9598-4139-9F0B-455409949F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81" y="802780"/>
                <a:ext cx="4255613" cy="3007892"/>
              </a:xfrm>
              <a:blipFill>
                <a:blip r:embed="rId3"/>
                <a:stretch>
                  <a:fillRect l="-2976" t="-5063" b="-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7030FAC-3C4D-49FB-B4C6-824241895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680" y="887967"/>
            <a:ext cx="4960441" cy="26426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2EBEC7-C5F2-4C0F-91D6-71B7F25207F2}"/>
              </a:ext>
            </a:extLst>
          </p:cNvPr>
          <p:cNvSpPr/>
          <p:nvPr/>
        </p:nvSpPr>
        <p:spPr>
          <a:xfrm>
            <a:off x="5766615" y="620215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[DOE-HDBK-1224-2018]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ED762675-0FC5-48AE-B2D3-FCBDE979AC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81" y="3810671"/>
                <a:ext cx="8532219" cy="151063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68577" indent="-68577" algn="l" defTabSz="685766" rtl="0" eaLnBrk="1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150"/>
                  </a:spcAft>
                  <a:buClr>
                    <a:srgbClr val="00B0F0"/>
                  </a:buClr>
                  <a:buSzPct val="100000"/>
                  <a:buFont typeface="Calibri" panose="020F0502020204030204" pitchFamily="34" charset="0"/>
                  <a:buChar char=" "/>
                  <a:defRPr sz="1800" kern="1200">
                    <a:solidFill>
                      <a:schemeClr val="bg2">
                        <a:lumMod val="25000"/>
                      </a:schemeClr>
                    </a:solidFill>
                    <a:latin typeface="Garamond" charset="0"/>
                    <a:ea typeface="Garamond" charset="0"/>
                    <a:cs typeface="Garamond" charset="0"/>
                  </a:defRPr>
                </a:lvl1pPr>
                <a:lvl2pPr marL="288022" indent="-137153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00B0F0"/>
                  </a:buClr>
                  <a:buFont typeface="Calibri" pitchFamily="34" charset="0"/>
                  <a:buChar char="◦"/>
                  <a:defRPr sz="1600" kern="1200">
                    <a:solidFill>
                      <a:schemeClr val="bg2">
                        <a:lumMod val="25000"/>
                      </a:schemeClr>
                    </a:solidFill>
                    <a:latin typeface="Garamond" charset="0"/>
                    <a:ea typeface="Garamond" charset="0"/>
                    <a:cs typeface="Garamond" charset="0"/>
                  </a:defRPr>
                </a:lvl2pPr>
                <a:lvl3pPr marL="425175" indent="-137153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00B0F0"/>
                  </a:buClr>
                  <a:buFont typeface="Calibri" pitchFamily="34" charset="0"/>
                  <a:buChar char="◦"/>
                  <a:defRPr sz="1200" kern="1200">
                    <a:solidFill>
                      <a:schemeClr val="bg2">
                        <a:lumMod val="25000"/>
                      </a:schemeClr>
                    </a:solidFill>
                    <a:latin typeface="Garamond" charset="0"/>
                    <a:ea typeface="Garamond" charset="0"/>
                    <a:cs typeface="Garamond" charset="0"/>
                  </a:defRPr>
                </a:lvl3pPr>
                <a:lvl4pPr marL="562328" indent="-137153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00B0F0"/>
                  </a:buClr>
                  <a:buFont typeface="Calibri" pitchFamily="34" charset="0"/>
                  <a:buChar char="◦"/>
                  <a:defRPr sz="1200" kern="1200">
                    <a:solidFill>
                      <a:schemeClr val="bg2">
                        <a:lumMod val="25000"/>
                      </a:schemeClr>
                    </a:solidFill>
                    <a:latin typeface="Garamond" charset="0"/>
                    <a:ea typeface="Garamond" charset="0"/>
                    <a:cs typeface="Garamond" charset="0"/>
                  </a:defRPr>
                </a:lvl4pPr>
                <a:lvl5pPr marL="699482" indent="-137153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00B0F0"/>
                  </a:buClr>
                  <a:buFont typeface="Calibri" pitchFamily="34" charset="0"/>
                  <a:buChar char="◦"/>
                  <a:defRPr sz="1200" kern="1200">
                    <a:solidFill>
                      <a:schemeClr val="bg2">
                        <a:lumMod val="25000"/>
                      </a:schemeClr>
                    </a:solidFill>
                    <a:latin typeface="Garamond" charset="0"/>
                    <a:ea typeface="Garamond" charset="0"/>
                    <a:cs typeface="Garamond" charset="0"/>
                  </a:defRPr>
                </a:lvl5pPr>
                <a:lvl6pPr marL="824960" indent="-171442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974952" indent="-171442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124944" indent="-171442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274937" indent="-171442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Source Term (ST) [DOE-HDBK-1224-2018]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IST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Initial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ST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defines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MAR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∙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ARF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BST- Building ST defines as IST∙LPF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Respirable:  IST</a:t>
                </a:r>
                <a:r>
                  <a:rPr lang="en-US" sz="2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RF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IST∙RF, BST</a:t>
                </a:r>
                <a:r>
                  <a:rPr lang="en-US" sz="2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RF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BST∙RF</a:t>
                </a:r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ED762675-0FC5-48AE-B2D3-FCBDE979A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1" y="3810671"/>
                <a:ext cx="8532219" cy="1510630"/>
              </a:xfrm>
              <a:prstGeom prst="rect">
                <a:avLst/>
              </a:prstGeom>
              <a:blipFill>
                <a:blip r:embed="rId5"/>
                <a:stretch>
                  <a:fillRect l="-1429" t="-6855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18D35AC6-F06E-48D4-8ABE-7CB230D5EC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81" y="5299905"/>
                <a:ext cx="8532219" cy="151063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68577" indent="-68577" algn="l" defTabSz="685766" rtl="0" eaLnBrk="1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150"/>
                  </a:spcAft>
                  <a:buClr>
                    <a:srgbClr val="00B0F0"/>
                  </a:buClr>
                  <a:buSzPct val="100000"/>
                  <a:buFont typeface="Calibri" panose="020F0502020204030204" pitchFamily="34" charset="0"/>
                  <a:buChar char=" "/>
                  <a:defRPr sz="1800" kern="1200">
                    <a:solidFill>
                      <a:schemeClr val="bg2">
                        <a:lumMod val="25000"/>
                      </a:schemeClr>
                    </a:solidFill>
                    <a:latin typeface="Garamond" charset="0"/>
                    <a:ea typeface="Garamond" charset="0"/>
                    <a:cs typeface="Garamond" charset="0"/>
                  </a:defRPr>
                </a:lvl1pPr>
                <a:lvl2pPr marL="288022" indent="-137153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00B0F0"/>
                  </a:buClr>
                  <a:buFont typeface="Calibri" pitchFamily="34" charset="0"/>
                  <a:buChar char="◦"/>
                  <a:defRPr sz="1600" kern="1200">
                    <a:solidFill>
                      <a:schemeClr val="bg2">
                        <a:lumMod val="25000"/>
                      </a:schemeClr>
                    </a:solidFill>
                    <a:latin typeface="Garamond" charset="0"/>
                    <a:ea typeface="Garamond" charset="0"/>
                    <a:cs typeface="Garamond" charset="0"/>
                  </a:defRPr>
                </a:lvl2pPr>
                <a:lvl3pPr marL="425175" indent="-137153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00B0F0"/>
                  </a:buClr>
                  <a:buFont typeface="Calibri" pitchFamily="34" charset="0"/>
                  <a:buChar char="◦"/>
                  <a:defRPr sz="1200" kern="1200">
                    <a:solidFill>
                      <a:schemeClr val="bg2">
                        <a:lumMod val="25000"/>
                      </a:schemeClr>
                    </a:solidFill>
                    <a:latin typeface="Garamond" charset="0"/>
                    <a:ea typeface="Garamond" charset="0"/>
                    <a:cs typeface="Garamond" charset="0"/>
                  </a:defRPr>
                </a:lvl3pPr>
                <a:lvl4pPr marL="562328" indent="-137153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00B0F0"/>
                  </a:buClr>
                  <a:buFont typeface="Calibri" pitchFamily="34" charset="0"/>
                  <a:buChar char="◦"/>
                  <a:defRPr sz="1200" kern="1200">
                    <a:solidFill>
                      <a:schemeClr val="bg2">
                        <a:lumMod val="25000"/>
                      </a:schemeClr>
                    </a:solidFill>
                    <a:latin typeface="Garamond" charset="0"/>
                    <a:ea typeface="Garamond" charset="0"/>
                    <a:cs typeface="Garamond" charset="0"/>
                  </a:defRPr>
                </a:lvl4pPr>
                <a:lvl5pPr marL="699482" indent="-137153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00B0F0"/>
                  </a:buClr>
                  <a:buFont typeface="Calibri" pitchFamily="34" charset="0"/>
                  <a:buChar char="◦"/>
                  <a:defRPr sz="1200" kern="1200">
                    <a:solidFill>
                      <a:schemeClr val="bg2">
                        <a:lumMod val="25000"/>
                      </a:schemeClr>
                    </a:solidFill>
                    <a:latin typeface="Garamond" charset="0"/>
                    <a:ea typeface="Garamond" charset="0"/>
                    <a:cs typeface="Garamond" charset="0"/>
                  </a:defRPr>
                </a:lvl5pPr>
                <a:lvl6pPr marL="824960" indent="-171442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974952" indent="-171442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124944" indent="-171442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274937" indent="-171442" algn="l" defTabSz="685766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LPF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Analytical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approach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lot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assumptions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limited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scope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b="0" i="0" dirty="0">
                    <a:latin typeface="Cambria Math" panose="02040503050406030204" pitchFamily="18" charset="0"/>
                  </a:rPr>
                  <a:t>Computer code, such as MELCOR – more flexible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Cambria Math" panose="02040503050406030204" pitchFamily="18" charset="0"/>
                  </a:rPr>
                  <a:t>Needs IST from the scenario, and building information, etc. </a:t>
                </a:r>
                <a:endParaRPr lang="en-US" sz="16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18D35AC6-F06E-48D4-8ABE-7CB230D5E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1" y="5299905"/>
                <a:ext cx="8532219" cy="1510630"/>
              </a:xfrm>
              <a:prstGeom prst="rect">
                <a:avLst/>
              </a:prstGeom>
              <a:blipFill>
                <a:blip r:embed="rId6"/>
                <a:stretch>
                  <a:fillRect l="-1429" t="-6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0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C8C0-91B2-4381-9397-88098C68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7" y="80011"/>
            <a:ext cx="7543800" cy="548639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MELCOR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5743A-C16A-41B5-8313-11C2B23CD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91" y="796289"/>
            <a:ext cx="7643109" cy="605790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MELCOR is developed by Sandia National Laboratories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 Nuclear Regulatory Commission (NRC)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Developed initially for severe accident analysis of Light Water Reactors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Since early 1980s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MELCOR Development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 NRC Cooperative Severe Accident Research Program (CSARP)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 900+ licensed MELCOR users worldwide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Light water reactor (LWR) research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Advanced reactor development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Nuclear fusion 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MELCOR Application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NRC licensing support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Existing LWRs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Advanced reactors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Non-reactor support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Nuclear fusion research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Spent fuel reprocessing accident analysis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DOE facility support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MELCOR is designated as a Toolbox code for LPF analysis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869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754FF-5A20-431D-BC2E-2AF4DCFB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B9B2F-9805-4184-A79A-820C63EA8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945" y="2837426"/>
            <a:ext cx="5055302" cy="25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462E-B0F9-4EEB-9EA4-A9077DC7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7" y="152540"/>
            <a:ext cx="8332186" cy="570225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History of MELCOR uses in SBs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AECA3-82C1-4000-8B7B-B08F2E4C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18F984-F5A2-429A-BA30-5CD8057B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0" y="946634"/>
            <a:ext cx="5338141" cy="5758826"/>
          </a:xfrm>
        </p:spPr>
        <p:txBody>
          <a:bodyPr>
            <a:normAutofit/>
          </a:bodyPr>
          <a:lstStyle/>
          <a:p>
            <a:pPr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SzTx/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MELCOR is a DOE Toolbox code</a:t>
            </a:r>
          </a:p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SzTx/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MELCOR 1.8.5 LPF guidance and gap analysis reports (2004)</a:t>
            </a:r>
          </a:p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SzTx/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MELCOR 1.8.5 and 1.8.6 have been used for LPF analyses (2000+)</a:t>
            </a:r>
          </a:p>
          <a:p>
            <a:pPr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To support the facility DSA at: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LANL – PF4(TA-55), WCRRF, DVRSF, CMRR, BTF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LLNL – Plutonium facility (331)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NNSS– Device Assembly Facility, Area G Tunnel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Pantex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SRNL – K Area Spent Fuel Storage Facility</a:t>
            </a:r>
            <a:endParaRPr lang="en-US" sz="2400" kern="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SzTx/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MELCOR 2.0 or later version (today)</a:t>
            </a:r>
          </a:p>
          <a:p>
            <a:pPr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anose="05000000000000000000" pitchFamily="2" charset="2"/>
              <a:buChar char="§"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LANL PF4 </a:t>
            </a:r>
          </a:p>
          <a:p>
            <a:pPr marL="73152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None/>
            </a:pPr>
            <a:endParaRPr lang="en-US" sz="2200" kern="0" dirty="0">
              <a:solidFill>
                <a:srgbClr val="000000"/>
              </a:solidFill>
              <a:latin typeface="Calibri"/>
              <a:ea typeface="ＭＳ Ｐゴシック" pitchFamily="-112" charset="-128"/>
              <a:cs typeface="Calibri"/>
            </a:endParaRPr>
          </a:p>
          <a:p>
            <a:pPr marL="237755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None/>
            </a:pPr>
            <a:endParaRPr lang="en-US" sz="2200" kern="0" dirty="0">
              <a:solidFill>
                <a:srgbClr val="000000"/>
              </a:solidFill>
              <a:latin typeface="Calibri"/>
              <a:ea typeface="ＭＳ Ｐゴシック" pitchFamily="-112" charset="-128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96A0C-E856-4EC9-A3FE-F0D714709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132" y="3424364"/>
            <a:ext cx="2849029" cy="343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4BBD1-4647-4F33-A5A5-B90A3DE3D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522" y="946634"/>
            <a:ext cx="3705414" cy="2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462E-B0F9-4EEB-9EA4-A9077DC7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7" y="152540"/>
            <a:ext cx="8332186" cy="570225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MELCOR V&amp;V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AECA3-82C1-4000-8B7B-B08F2E4C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18F984-F5A2-429A-BA30-5CD8057B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1" y="946634"/>
            <a:ext cx="4582519" cy="5758826"/>
          </a:xfrm>
        </p:spPr>
        <p:txBody>
          <a:bodyPr>
            <a:normAutofit/>
          </a:bodyPr>
          <a:lstStyle/>
          <a:p>
            <a:pPr mar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SzTx/>
              <a:buNone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DOE NSR&amp;D Program</a:t>
            </a:r>
          </a:p>
          <a:p>
            <a:pPr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SzTx/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NSRD-10 project was done to supplement the 2004 MELCOR 1.8.5 guidance  report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Use latest MELCOR version (2.1)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Validation tests</a:t>
            </a:r>
          </a:p>
          <a:p>
            <a:pPr marL="1143000" lvl="2" indent="-22860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Reactor and non-reactor experiments, particularly for aerosol physics</a:t>
            </a:r>
          </a:p>
          <a:p>
            <a:pPr marL="1143000" lvl="2" indent="-22860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Analytical tests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Verification tests</a:t>
            </a:r>
          </a:p>
          <a:p>
            <a:pPr marL="1143000" lvl="2" indent="-22860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Version-to-version comparison – MELCOR 1.8.5, 1.8.6 and 2.1 </a:t>
            </a:r>
          </a:p>
          <a:p>
            <a:pPr marL="1143000" lvl="2" indent="-22860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Additional verification beyond those in MELCOR 1.8.5 guidance report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Best practices for common accident scenarios at DOE facilities</a:t>
            </a:r>
          </a:p>
          <a:p>
            <a:pPr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anose="05000000000000000000" pitchFamily="2" charset="2"/>
              <a:buChar char="§"/>
            </a:pPr>
            <a:endParaRPr lang="en-US" sz="2200" kern="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237755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None/>
            </a:pPr>
            <a:endParaRPr lang="en-US" sz="2200" kern="0" dirty="0">
              <a:solidFill>
                <a:srgbClr val="000000"/>
              </a:solidFill>
              <a:latin typeface="Calibri"/>
              <a:ea typeface="ＭＳ Ｐゴシック" pitchFamily="-112" charset="-128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3E05C9-EEB0-4A57-AC74-93507718D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794" y="866621"/>
            <a:ext cx="43148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462E-B0F9-4EEB-9EA4-A9077DC7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7" y="152540"/>
            <a:ext cx="8332186" cy="570225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NSRD-10 V&amp;V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AECA3-82C1-4000-8B7B-B08F2E4C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71148-236F-455E-B48F-CD87EF9A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12" y="946634"/>
            <a:ext cx="5137488" cy="5911366"/>
          </a:xfrm>
        </p:spPr>
        <p:txBody>
          <a:bodyPr>
            <a:normAutofit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SzTx/>
              <a:buFont typeface="Wingdings" pitchFamily="-111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In addition to those identified from MELCOR Assessment Report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  <a:cs typeface="Calibri"/>
              </a:rPr>
              <a:t>Fire test –LLNL Enclosure Fire – from Validation document of CFAST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  <a:cs typeface="Calibri"/>
              </a:rPr>
              <a:t>Aerosol resuspension test – STORM SR-11 Test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Additional experiments from DOE-HDBK-3010-94</a:t>
            </a:r>
          </a:p>
          <a:p>
            <a:pPr marL="1143000" lvl="2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Wind Tunnel Gasoline pool fire tests conducted at the RART facility</a:t>
            </a:r>
          </a:p>
          <a:p>
            <a:pPr marL="1143000" lvl="2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</a:pPr>
            <a:r>
              <a:rPr lang="en-US" sz="1800" kern="0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Calibri"/>
              </a:rPr>
              <a:t>Spills and Pressurized Release Tests conducted in RART</a:t>
            </a:r>
            <a:endParaRPr 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112" charset="-128"/>
              <a:cs typeface="Calibri"/>
            </a:endParaRP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SzTx/>
              <a:buFont typeface="Wingdings" pitchFamily="-111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/>
              </a:rPr>
              <a:t>Verification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  <a:cs typeface="Calibri"/>
              </a:rPr>
              <a:t>Sample problems in MELCOR 1.8.5 guidance report</a:t>
            </a:r>
          </a:p>
          <a:p>
            <a:pPr marL="786402" indent="-2286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  <a:cs typeface="Calibri"/>
              </a:rPr>
              <a:t>Version-to-version comparison: MELCOR 1.8.5, 1.8.6 and 2.1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0F2883-0E0F-4008-9EE1-6982393E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398" y="850123"/>
            <a:ext cx="3819602" cy="48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462E-B0F9-4EEB-9EA4-A9077DC7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7" y="152540"/>
            <a:ext cx="8332186" cy="570225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Multi-Room Fire Validation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AECA3-82C1-4000-8B7B-B08F2E4C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71148-236F-455E-B48F-CD87EF9A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12" y="946634"/>
            <a:ext cx="4311988" cy="5911366"/>
          </a:xfrm>
        </p:spPr>
        <p:txBody>
          <a:bodyPr>
            <a:normAutofit fontScale="92500"/>
          </a:bodyPr>
          <a:lstStyle/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SzTx/>
              <a:buFont typeface="Wingdings" pitchFamily="-111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Funded by LANL SB group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SzTx/>
              <a:buFont typeface="Wingdings" pitchFamily="-111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Assess MELCOR thermal-hydraulic response in multi-room fire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SzTx/>
              <a:buFont typeface="Wingdings" pitchFamily="-111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Assess smoke/contaminant aerosol transport</a:t>
            </a:r>
          </a:p>
          <a:p>
            <a:pPr marL="562345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Light smoke particle (hydrocarbon)</a:t>
            </a:r>
          </a:p>
          <a:p>
            <a:pPr marL="562345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Heavy contaminant particle (i.e., PuO</a:t>
            </a:r>
            <a:r>
              <a:rPr lang="en-US" sz="2200" kern="0" baseline="-250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2</a:t>
            </a: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)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SzTx/>
              <a:buFont typeface="Wingdings" pitchFamily="-111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Use NIST NBS-GCR-502 FM21 Test to validate MELCOR</a:t>
            </a:r>
          </a:p>
          <a:p>
            <a:pPr marL="562345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Part of CFAST validation suite</a:t>
            </a:r>
          </a:p>
          <a:p>
            <a:pPr marL="562345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Thermal hydraulic validation</a:t>
            </a:r>
          </a:p>
          <a:p>
            <a:pPr marL="562345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CCF model:</a:t>
            </a:r>
          </a:p>
          <a:p>
            <a:pPr marL="562345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Aerosol transport of smoke/contaminants</a:t>
            </a:r>
          </a:p>
          <a:p>
            <a:pPr marL="562345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</a:pPr>
            <a:endParaRPr lang="en-US" sz="2200" kern="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C678B-1D1F-4591-8917-3D488900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3" y="722765"/>
            <a:ext cx="4572000" cy="1942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1CC3A4-1C1F-4897-9A83-7F98F3962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14" y="2641600"/>
            <a:ext cx="4543425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B40BC-1C7D-4E66-9248-8901ED8CC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080" y="4622800"/>
            <a:ext cx="3382159" cy="223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654385-59A4-43C0-A4D3-8A358861A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690" y="5270967"/>
            <a:ext cx="1871634" cy="4694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7D5F47-F2AE-4227-9426-0E9AF2647F2C}"/>
              </a:ext>
            </a:extLst>
          </p:cNvPr>
          <p:cNvSpPr/>
          <p:nvPr/>
        </p:nvSpPr>
        <p:spPr>
          <a:xfrm>
            <a:off x="4009217" y="5015127"/>
            <a:ext cx="1748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Heat Release Rate from Propylene Combustion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76D522-851E-4FB1-94D9-81A9E18B1395}"/>
                  </a:ext>
                </a:extLst>
              </p:cNvPr>
              <p:cNvSpPr/>
              <p:nvPr/>
            </p:nvSpPr>
            <p:spPr>
              <a:xfrm>
                <a:off x="3205734" y="6217237"/>
                <a:ext cx="3406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2 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+9 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→6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+6 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76D522-851E-4FB1-94D9-81A9E18B1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734" y="6217237"/>
                <a:ext cx="3406381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1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462E-B0F9-4EEB-9EA4-A9077DC7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7" y="152540"/>
            <a:ext cx="8332186" cy="570225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FM21Test – MELCOR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AECA3-82C1-4000-8B7B-B08F2E4C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DA7BE-7F12-4574-B9FB-E688DE780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777"/>
            <a:ext cx="4737003" cy="1963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E9380-40BF-42C4-AB3B-1CFEA2B91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464" y="958238"/>
            <a:ext cx="4584589" cy="1652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9689E9-ABF2-4A0F-B2F0-D6EEC540E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37406"/>
            <a:ext cx="5789019" cy="2521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B43DB4-7AF3-4AFF-8091-471A5E69EEBB}"/>
              </a:ext>
            </a:extLst>
          </p:cNvPr>
          <p:cNvSpPr txBox="1"/>
          <p:nvPr/>
        </p:nvSpPr>
        <p:spPr>
          <a:xfrm>
            <a:off x="5789018" y="2497265"/>
            <a:ext cx="3289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Volume setup to support:</a:t>
            </a:r>
          </a:p>
          <a:p>
            <a:pPr marL="285750" indent="-285750">
              <a:buFontTx/>
              <a:buChar char="-"/>
            </a:pPr>
            <a:r>
              <a:rPr lang="en-US" dirty="0"/>
              <a:t>Counter-current flow through door</a:t>
            </a:r>
          </a:p>
          <a:p>
            <a:pPr marL="285750" indent="-285750">
              <a:buFontTx/>
              <a:buChar char="-"/>
            </a:pPr>
            <a:r>
              <a:rPr lang="en-US" dirty="0"/>
              <a:t>Circulatory flow within room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AD51A4-A3F4-4CF7-8A13-6080C224A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018" y="4012339"/>
            <a:ext cx="3289645" cy="18370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B178428-02D2-4D87-B90C-55FC334DBCEB}"/>
              </a:ext>
            </a:extLst>
          </p:cNvPr>
          <p:cNvSpPr/>
          <p:nvPr/>
        </p:nvSpPr>
        <p:spPr>
          <a:xfrm>
            <a:off x="6880257" y="5857754"/>
            <a:ext cx="117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[Tan 1992]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83310-3B35-45DC-8411-FACAB12178C2}"/>
              </a:ext>
            </a:extLst>
          </p:cNvPr>
          <p:cNvSpPr txBox="1"/>
          <p:nvPr/>
        </p:nvSpPr>
        <p:spPr>
          <a:xfrm>
            <a:off x="27029" y="5968924"/>
            <a:ext cx="576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 Volume setup to support stratified aerosol transport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34029E-0058-4B70-BA75-5689217A868A}"/>
              </a:ext>
            </a:extLst>
          </p:cNvPr>
          <p:cNvCxnSpPr/>
          <p:nvPr/>
        </p:nvCxnSpPr>
        <p:spPr>
          <a:xfrm>
            <a:off x="618867" y="2627208"/>
            <a:ext cx="0" cy="73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8AC4DA-3D54-45D0-B781-B02E5D05DA03}"/>
              </a:ext>
            </a:extLst>
          </p:cNvPr>
          <p:cNvCxnSpPr/>
          <p:nvPr/>
        </p:nvCxnSpPr>
        <p:spPr>
          <a:xfrm>
            <a:off x="2523281" y="2210765"/>
            <a:ext cx="0" cy="1146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8618938-39CA-415F-86E1-11C841949212}"/>
              </a:ext>
            </a:extLst>
          </p:cNvPr>
          <p:cNvCxnSpPr>
            <a:cxnSpLocks/>
          </p:cNvCxnSpPr>
          <p:nvPr/>
        </p:nvCxnSpPr>
        <p:spPr>
          <a:xfrm>
            <a:off x="4085861" y="2765859"/>
            <a:ext cx="1270008" cy="654735"/>
          </a:xfrm>
          <a:prstGeom prst="bentConnector3">
            <a:avLst>
              <a:gd name="adj1" fmla="val 1010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4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462E-B0F9-4EEB-9EA4-A9077DC7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7" y="152540"/>
            <a:ext cx="8332186" cy="570225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THERMAL-HYDRAULIC RESULTS (FM21 STUDY)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AECA3-82C1-4000-8B7B-B08F2E4C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53575-D991-4315-B695-7CF7A6052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1" y="909618"/>
            <a:ext cx="3886199" cy="279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A0224A-DC03-4D95-8570-A2046A58A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9" y="4105288"/>
            <a:ext cx="4519870" cy="2761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9E3438-D7BA-4622-BE91-7623CB167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468" y="2908683"/>
            <a:ext cx="1618031" cy="1196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AC819-31FB-4BD3-8572-46F1AD500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518" y="2524607"/>
            <a:ext cx="3512368" cy="23715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474CD2-857E-425F-BE35-25F86DB0D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499" y="5004656"/>
            <a:ext cx="3493615" cy="16699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5E90B6-2450-44DA-8157-098E5FCD365C}"/>
              </a:ext>
            </a:extLst>
          </p:cNvPr>
          <p:cNvSpPr txBox="1"/>
          <p:nvPr/>
        </p:nvSpPr>
        <p:spPr>
          <a:xfrm>
            <a:off x="6203671" y="2230500"/>
            <a:ext cx="249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Counter Current Flow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BAB9D7-FFBE-4830-8D9C-A83DCF7D0D1F}"/>
              </a:ext>
            </a:extLst>
          </p:cNvPr>
          <p:cNvSpPr/>
          <p:nvPr/>
        </p:nvSpPr>
        <p:spPr>
          <a:xfrm>
            <a:off x="1" y="627424"/>
            <a:ext cx="399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Hot Gas Layer Temperature Comparison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99D11B-DEC2-49A8-AF4F-3E9B82F6E34D}"/>
              </a:ext>
            </a:extLst>
          </p:cNvPr>
          <p:cNvSpPr txBox="1"/>
          <p:nvPr/>
        </p:nvSpPr>
        <p:spPr>
          <a:xfrm>
            <a:off x="3964579" y="524949"/>
            <a:ext cx="4986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Experimental and predicted trends (Case 0) agree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 counter-current flow not measured in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Predicted counter-current flow agrees with expected flow behavior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26A339-4D36-44F8-9D5D-7C2DBCEB144C}"/>
              </a:ext>
            </a:extLst>
          </p:cNvPr>
          <p:cNvSpPr/>
          <p:nvPr/>
        </p:nvSpPr>
        <p:spPr>
          <a:xfrm>
            <a:off x="78381" y="3724818"/>
            <a:ext cx="385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∆P between BR and Adjacent Corridor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A4C15-3BA7-4C7C-AA03-9CEB34D86CF6}"/>
              </a:ext>
            </a:extLst>
          </p:cNvPr>
          <p:cNvSpPr/>
          <p:nvPr/>
        </p:nvSpPr>
        <p:spPr>
          <a:xfrm>
            <a:off x="3975944" y="2127165"/>
            <a:ext cx="1618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Oxygen </a:t>
            </a:r>
          </a:p>
          <a:p>
            <a:pPr algn="ctr"/>
            <a:r>
              <a:rPr lang="en-US" sz="1600" dirty="0"/>
              <a:t>composition </a:t>
            </a:r>
          </a:p>
          <a:p>
            <a:pPr algn="ctr"/>
            <a:r>
              <a:rPr lang="en-US" sz="1600" dirty="0"/>
              <a:t>in Burn Room</a:t>
            </a:r>
          </a:p>
        </p:txBody>
      </p:sp>
    </p:spTree>
    <p:extLst>
      <p:ext uri="{BB962C8B-B14F-4D97-AF65-F5344CB8AC3E}">
        <p14:creationId xmlns:p14="http://schemas.microsoft.com/office/powerpoint/2010/main" val="22212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60b319-9d9b-4050-a2da-fb9886bc818d">
      <Terms xmlns="http://schemas.microsoft.com/office/infopath/2007/PartnerControls"/>
    </lcf76f155ced4ddcb4097134ff3c332f>
    <TaxCatchAll xmlns="696b1dda-5637-4d41-9abe-79af3c04e8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6" ma:contentTypeDescription="Create a new document." ma:contentTypeScope="" ma:versionID="115c8eb666173d07c303936edca33c94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7fa3eeb103c686ca40f2c85658618079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7bc148-599b-4d76-8813-ec1077739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be8c3d-43cf-406e-8e09-773fdef5d4f6}" ma:internalName="TaxCatchAll" ma:showField="CatchAllData" ma:web="696b1dda-5637-4d41-9abe-79af3c04e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6869B9-FC3D-4EF7-B324-344233D0FCFA}">
  <ds:schemaRefs>
    <ds:schemaRef ds:uri="d82fc7e9-1af3-438c-812c-b366cc095fbd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CD1FCC-9F7C-4589-8484-C7709D60FE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6A5B21-5FF9-4914-9E94-8D1A4891DB3A}"/>
</file>

<file path=docProps/app.xml><?xml version="1.0" encoding="utf-8"?>
<Properties xmlns="http://schemas.openxmlformats.org/officeDocument/2006/extended-properties" xmlns:vt="http://schemas.openxmlformats.org/officeDocument/2006/docPropsVTypes">
  <Template>Sandia2018_16x9_1</Template>
  <TotalTime>0</TotalTime>
  <Words>1130</Words>
  <Application>Microsoft Office PowerPoint</Application>
  <PresentationFormat>On-screen Show (4:3)</PresentationFormat>
  <Paragraphs>174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Garamond</vt:lpstr>
      <vt:lpstr>Gill Sans MT</vt:lpstr>
      <vt:lpstr>Times New Roman</vt:lpstr>
      <vt:lpstr>Wingdings</vt:lpstr>
      <vt:lpstr>Sandia Theme (White Background)</vt:lpstr>
      <vt:lpstr>MELCOR Code Validation for LPF Applications</vt:lpstr>
      <vt:lpstr>What is Leak Path Factor?</vt:lpstr>
      <vt:lpstr>MELCOR Code</vt:lpstr>
      <vt:lpstr>History of MELCOR uses in SBs</vt:lpstr>
      <vt:lpstr>MELCOR V&amp;V</vt:lpstr>
      <vt:lpstr>NSRD-10 V&amp;V Test</vt:lpstr>
      <vt:lpstr>Multi-Room Fire Validation Study</vt:lpstr>
      <vt:lpstr>FM21Test – MELCOR Model</vt:lpstr>
      <vt:lpstr>THERMAL-HYDRAULIC RESULTS (FM21 STUDY)</vt:lpstr>
      <vt:lpstr>SMOKE &amp; CONTAMINANT INPUTS (FM21 STUDY)</vt:lpstr>
      <vt:lpstr>SMOKE TRANSPORT RESULTS (FM21 STUDY)</vt:lpstr>
      <vt:lpstr>AEROSOL RESULTS (FM21 STUDY)</vt:lpstr>
      <vt:lpstr>SUMMARY AND CONCLUSIONS (FM21 STUDY)</vt:lpstr>
      <vt:lpstr>FUTURE MELCOR NUCLEAR FACILITY SAFETY IDEAS</vt:lpstr>
      <vt:lpstr>What MELCOR stands for?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CNWG Collaborative Research – SNL and JAEA – FY20</dc:title>
  <dc:creator/>
  <cp:lastModifiedBy/>
  <cp:revision>1</cp:revision>
  <dcterms:created xsi:type="dcterms:W3CDTF">2019-10-17T21:05:15Z</dcterms:created>
  <dcterms:modified xsi:type="dcterms:W3CDTF">2021-02-18T15:59:15Z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</Properties>
</file>