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</p:sldMasterIdLst>
  <p:notesMasterIdLst>
    <p:notesMasterId r:id="rId23"/>
  </p:notesMasterIdLst>
  <p:handoutMasterIdLst>
    <p:handoutMasterId r:id="rId24"/>
  </p:handoutMasterIdLst>
  <p:sldIdLst>
    <p:sldId id="257" r:id="rId4"/>
    <p:sldId id="299" r:id="rId5"/>
    <p:sldId id="333" r:id="rId6"/>
    <p:sldId id="343" r:id="rId7"/>
    <p:sldId id="311" r:id="rId8"/>
    <p:sldId id="264" r:id="rId9"/>
    <p:sldId id="344" r:id="rId10"/>
    <p:sldId id="280" r:id="rId11"/>
    <p:sldId id="278" r:id="rId12"/>
    <p:sldId id="334" r:id="rId13"/>
    <p:sldId id="335" r:id="rId14"/>
    <p:sldId id="336" r:id="rId15"/>
    <p:sldId id="337" r:id="rId16"/>
    <p:sldId id="338" r:id="rId17"/>
    <p:sldId id="341" r:id="rId18"/>
    <p:sldId id="347" r:id="rId19"/>
    <p:sldId id="346" r:id="rId20"/>
    <p:sldId id="348" r:id="rId21"/>
    <p:sldId id="345" r:id="rId2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5" autoAdjust="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7548\Desktop\Biota-Water_Field%20Collection_02-04-21%20field%20collection_v2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7548\Desktop\Biota-Water_Field%20Collection_02-04-21%20field%20collection_v2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7548\Desktop\Biota-Water_Field%20Collection_02-04-21%20field%20collection_v2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SiO</a:t>
            </a:r>
            <a:r>
              <a:rPr lang="en-US" sz="1400"/>
              <a:t>2</a:t>
            </a:r>
            <a:r>
              <a:rPr lang="en-US" sz="1800"/>
              <a:t> Air Samplers (Adjusted</a:t>
            </a:r>
            <a:r>
              <a:rPr lang="en-US" sz="1800" baseline="0"/>
              <a:t> Gross Concentrations</a:t>
            </a:r>
            <a:r>
              <a:rPr lang="en-US" sz="1800"/>
              <a:t>)</a:t>
            </a:r>
            <a:endParaRPr lang="en-US" sz="1800" baseline="0"/>
          </a:p>
          <a:p>
            <a:pPr>
              <a:defRPr/>
            </a:pPr>
            <a:r>
              <a:rPr lang="en-US" sz="900" i="1" baseline="0"/>
              <a:t>Environmental Exchange Air Collection (10LPM Flow)</a:t>
            </a:r>
          </a:p>
          <a:p>
            <a:pPr>
              <a:defRPr/>
            </a:pPr>
            <a:r>
              <a:rPr lang="en-US" sz="900" i="1" baseline="0"/>
              <a:t>During &amp; After Release #1 2/4/21</a:t>
            </a:r>
          </a:p>
        </c:rich>
      </c:tx>
      <c:layout>
        <c:manualLayout>
          <c:xMode val="edge"/>
          <c:yMode val="edge"/>
          <c:x val="0.207046734460133"/>
          <c:y val="8.07571424463805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4605374020894E-2"/>
          <c:y val="0.11926051918107952"/>
          <c:w val="0.85386435912056302"/>
          <c:h val="0.78865037000336302"/>
        </c:manualLayout>
      </c:layout>
      <c:scatterChart>
        <c:scatterStyle val="lineMarker"/>
        <c:varyColors val="0"/>
        <c:ser>
          <c:idx val="0"/>
          <c:order val="0"/>
          <c:tx>
            <c:v>DI Blank</c:v>
          </c:tx>
          <c:spPr>
            <a:ln w="317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UP'!$F$20,'Data Work UP'!$F$20,'Data Work UP'!$F$20)</c:f>
              <c:numCache>
                <c:formatCode>0.00</c:formatCode>
                <c:ptCount val="3"/>
                <c:pt idx="0">
                  <c:v>151.427173458</c:v>
                </c:pt>
                <c:pt idx="1">
                  <c:v>151.427173458</c:v>
                </c:pt>
                <c:pt idx="2">
                  <c:v>151.427173458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0C-4911-9110-6DE62700B863}"/>
            </c:ext>
          </c:extLst>
        </c:ser>
        <c:ser>
          <c:idx val="4"/>
          <c:order val="2"/>
          <c:tx>
            <c:v>+50m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'Data Work UP'!$E$35:$E$45</c:f>
              <c:numCache>
                <c:formatCode>General</c:formatCode>
                <c:ptCount val="11"/>
                <c:pt idx="0" formatCode="0">
                  <c:v>0</c:v>
                </c:pt>
                <c:pt idx="1">
                  <c:v>0</c:v>
                </c:pt>
                <c:pt idx="2" formatCode="0">
                  <c:v>52.999999999999972</c:v>
                </c:pt>
                <c:pt idx="3">
                  <c:v>52.999999999999972</c:v>
                </c:pt>
                <c:pt idx="4">
                  <c:v>52.999999999999972</c:v>
                </c:pt>
                <c:pt idx="5">
                  <c:v>52.999999999999972</c:v>
                </c:pt>
                <c:pt idx="6">
                  <c:v>52.999999999999972</c:v>
                </c:pt>
                <c:pt idx="7">
                  <c:v>52.999999999999972</c:v>
                </c:pt>
                <c:pt idx="8">
                  <c:v>52.999999999999972</c:v>
                </c:pt>
                <c:pt idx="9">
                  <c:v>112.99999999999993</c:v>
                </c:pt>
                <c:pt idx="10">
                  <c:v>112.99999999999993</c:v>
                </c:pt>
              </c:numCache>
            </c:numRef>
          </c:xVal>
          <c:yVal>
            <c:numRef>
              <c:f>'Data Work UP'!$K$35:$K$45</c:f>
              <c:numCache>
                <c:formatCode>0.00</c:formatCode>
                <c:ptCount val="11"/>
                <c:pt idx="0">
                  <c:v>156.20948968647537</c:v>
                </c:pt>
                <c:pt idx="1">
                  <c:v>160.37999506217054</c:v>
                </c:pt>
                <c:pt idx="2">
                  <c:v>156.08046792327943</c:v>
                </c:pt>
                <c:pt idx="3">
                  <c:v>172.48621202156585</c:v>
                </c:pt>
                <c:pt idx="4">
                  <c:v>178.63696170689005</c:v>
                </c:pt>
                <c:pt idx="5">
                  <c:v>177.24223282051321</c:v>
                </c:pt>
                <c:pt idx="6">
                  <c:v>172.13099700798756</c:v>
                </c:pt>
                <c:pt idx="7">
                  <c:v>177.86083125568334</c:v>
                </c:pt>
                <c:pt idx="8">
                  <c:v>176.34592019404062</c:v>
                </c:pt>
                <c:pt idx="9">
                  <c:v>157.78522370716516</c:v>
                </c:pt>
                <c:pt idx="10">
                  <c:v>158.17400907788166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0C-4911-9110-6DE62700B863}"/>
            </c:ext>
          </c:extLst>
        </c:ser>
        <c:ser>
          <c:idx val="6"/>
          <c:order val="3"/>
          <c:tx>
            <c:v>+100m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9933"/>
                </a:solidFill>
              </a:ln>
              <a:effectLst/>
            </c:spPr>
          </c:marker>
          <c:xVal>
            <c:numRef>
              <c:f>'Data Work UP'!$E$69:$E$75</c:f>
              <c:numCache>
                <c:formatCode>General</c:formatCode>
                <c:ptCount val="7"/>
                <c:pt idx="0" formatCode="0">
                  <c:v>0</c:v>
                </c:pt>
                <c:pt idx="1">
                  <c:v>0</c:v>
                </c:pt>
                <c:pt idx="2" formatCode="0">
                  <c:v>51.999999999999972</c:v>
                </c:pt>
                <c:pt idx="3">
                  <c:v>51.999999999999972</c:v>
                </c:pt>
                <c:pt idx="4">
                  <c:v>51.999999999999972</c:v>
                </c:pt>
                <c:pt idx="5" formatCode="0">
                  <c:v>112.99999999999993</c:v>
                </c:pt>
                <c:pt idx="6" formatCode="0">
                  <c:v>112.99999999999993</c:v>
                </c:pt>
              </c:numCache>
            </c:numRef>
          </c:xVal>
          <c:yVal>
            <c:numRef>
              <c:f>'Data Work UP'!$K$69:$K$75</c:f>
              <c:numCache>
                <c:formatCode>0.00</c:formatCode>
                <c:ptCount val="7"/>
                <c:pt idx="0">
                  <c:v>154.85202525609751</c:v>
                </c:pt>
                <c:pt idx="1">
                  <c:v>158.75342917327768</c:v>
                </c:pt>
                <c:pt idx="2">
                  <c:v>156.35572631460684</c:v>
                </c:pt>
                <c:pt idx="3">
                  <c:v>177.58428112398983</c:v>
                </c:pt>
                <c:pt idx="4">
                  <c:v>176.98215410607622</c:v>
                </c:pt>
                <c:pt idx="5">
                  <c:v>162.46494852294543</c:v>
                </c:pt>
                <c:pt idx="6">
                  <c:v>162.21229150693694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0C-4911-9110-6DE62700B863}"/>
            </c:ext>
          </c:extLst>
        </c:ser>
        <c:ser>
          <c:idx val="1"/>
          <c:order val="4"/>
          <c:tx>
            <c:v>+250m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'Data Work UP'!$E$112:$E$116</c:f>
              <c:numCache>
                <c:formatCode>General</c:formatCode>
                <c:ptCount val="5"/>
                <c:pt idx="0">
                  <c:v>53.999999999999972</c:v>
                </c:pt>
                <c:pt idx="1">
                  <c:v>53.999999999999972</c:v>
                </c:pt>
                <c:pt idx="2">
                  <c:v>53.999999999999972</c:v>
                </c:pt>
                <c:pt idx="3">
                  <c:v>112.99999999999993</c:v>
                </c:pt>
                <c:pt idx="4">
                  <c:v>112.99999999999993</c:v>
                </c:pt>
              </c:numCache>
            </c:numRef>
          </c:xVal>
          <c:yVal>
            <c:numRef>
              <c:f>'Data Work UP'!$K$112:$K$116</c:f>
              <c:numCache>
                <c:formatCode>0.00</c:formatCode>
                <c:ptCount val="5"/>
                <c:pt idx="0">
                  <c:v>174.66875077405879</c:v>
                </c:pt>
                <c:pt idx="1">
                  <c:v>174.86413869595557</c:v>
                </c:pt>
                <c:pt idx="2">
                  <c:v>153.77908958627631</c:v>
                </c:pt>
                <c:pt idx="3">
                  <c:v>158.14069678251821</c:v>
                </c:pt>
                <c:pt idx="4">
                  <c:v>158.68069144142279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0C-4911-9110-6DE62700B863}"/>
            </c:ext>
          </c:extLst>
        </c:ser>
        <c:ser>
          <c:idx val="8"/>
          <c:order val="5"/>
          <c:tx>
            <c:v>+350m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'Data Work UP'!$E$136:$E$141</c:f>
              <c:numCache>
                <c:formatCode>General</c:formatCode>
                <c:ptCount val="6"/>
                <c:pt idx="0" formatCode="0">
                  <c:v>48.999999999999986</c:v>
                </c:pt>
                <c:pt idx="1">
                  <c:v>48.999999999999986</c:v>
                </c:pt>
                <c:pt idx="2">
                  <c:v>48.999999999999986</c:v>
                </c:pt>
                <c:pt idx="3">
                  <c:v>112.99999999999993</c:v>
                </c:pt>
                <c:pt idx="4">
                  <c:v>112.99999999999993</c:v>
                </c:pt>
                <c:pt idx="5">
                  <c:v>112.99999999999993</c:v>
                </c:pt>
              </c:numCache>
            </c:numRef>
          </c:xVal>
          <c:yVal>
            <c:numRef>
              <c:f>'Data Work UP'!$K$136:$K$141</c:f>
              <c:numCache>
                <c:formatCode>0.00</c:formatCode>
                <c:ptCount val="6"/>
                <c:pt idx="0">
                  <c:v>155.97826706134964</c:v>
                </c:pt>
                <c:pt idx="1">
                  <c:v>178.28355761753306</c:v>
                </c:pt>
                <c:pt idx="2">
                  <c:v>177.59993969600603</c:v>
                </c:pt>
                <c:pt idx="3">
                  <c:v>159.54273401219996</c:v>
                </c:pt>
                <c:pt idx="4">
                  <c:v>159.56745838109995</c:v>
                </c:pt>
                <c:pt idx="5">
                  <c:v>159.53342404229994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885912"/>
        <c:axId val="446882304"/>
        <c:extLst/>
      </c:scatterChart>
      <c:scatterChart>
        <c:scatterStyle val="lineMarker"/>
        <c:varyColors val="0"/>
        <c:ser>
          <c:idx val="5"/>
          <c:order val="1"/>
          <c:tx>
            <c:v>DH Blank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UP'!$K$16,'Data Work UP'!$K$16,'Data Work UP'!$K$16)</c:f>
              <c:numCache>
                <c:formatCode>0.00</c:formatCode>
                <c:ptCount val="3"/>
                <c:pt idx="0">
                  <c:v>55.921870289999994</c:v>
                </c:pt>
                <c:pt idx="1">
                  <c:v>55.921870289999994</c:v>
                </c:pt>
                <c:pt idx="2">
                  <c:v>55.921870289999994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742584"/>
        <c:axId val="782738976"/>
      </c:scatterChart>
      <c:valAx>
        <c:axId val="446885912"/>
        <c:scaling>
          <c:orientation val="minMax"/>
          <c:max val="120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from Release (min)</a:t>
                </a:r>
              </a:p>
            </c:rich>
          </c:tx>
          <c:layout>
            <c:manualLayout>
              <c:xMode val="edge"/>
              <c:yMode val="edge"/>
              <c:x val="0.42920921878900303"/>
              <c:y val="0.94998808041665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2304"/>
        <c:crosses val="autoZero"/>
        <c:crossBetween val="midCat"/>
        <c:majorUnit val="15"/>
      </c:valAx>
      <c:valAx>
        <c:axId val="446882304"/>
        <c:scaling>
          <c:orientation val="minMax"/>
          <c:max val="185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PPM</a:t>
                </a:r>
                <a:r>
                  <a:rPr lang="en-US" sz="1200" baseline="-25000"/>
                  <a:t>gross</a:t>
                </a:r>
              </a:p>
            </c:rich>
          </c:tx>
          <c:layout>
            <c:manualLayout>
              <c:xMode val="edge"/>
              <c:yMode val="edge"/>
              <c:x val="7.4688615171217944E-3"/>
              <c:y val="0.49697861118299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5912"/>
        <c:crossesAt val="-116"/>
        <c:crossBetween val="midCat"/>
        <c:majorUnit val="2"/>
      </c:valAx>
      <c:valAx>
        <c:axId val="782738976"/>
        <c:scaling>
          <c:orientation val="minMax"/>
          <c:max val="78"/>
          <c:min val="5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42584"/>
        <c:crosses val="max"/>
        <c:crossBetween val="midCat"/>
        <c:majorUnit val="1"/>
      </c:valAx>
      <c:valAx>
        <c:axId val="78274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7389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8352990114515029E-2"/>
          <c:y val="0.11742728295604109"/>
          <c:w val="0.84769036452694413"/>
          <c:h val="6.1171824946566665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SiO</a:t>
            </a:r>
            <a:r>
              <a:rPr lang="en-US" sz="1400"/>
              <a:t>2</a:t>
            </a:r>
            <a:r>
              <a:rPr lang="en-US" sz="1800"/>
              <a:t> Air Samplers (Adjusted</a:t>
            </a:r>
            <a:r>
              <a:rPr lang="en-US" sz="1800" baseline="0"/>
              <a:t> Gross Concentrations</a:t>
            </a:r>
            <a:r>
              <a:rPr lang="en-US" sz="1800"/>
              <a:t>)</a:t>
            </a:r>
            <a:endParaRPr lang="en-US" sz="1800" baseline="0"/>
          </a:p>
          <a:p>
            <a:pPr>
              <a:defRPr/>
            </a:pPr>
            <a:r>
              <a:rPr lang="en-US" sz="900" i="1" baseline="0"/>
              <a:t>Environmental Exchange Air Collection (10LPM Flow)</a:t>
            </a:r>
          </a:p>
          <a:p>
            <a:pPr>
              <a:defRPr/>
            </a:pPr>
            <a:r>
              <a:rPr lang="en-US" sz="900" i="1" baseline="0"/>
              <a:t>During &amp; After Release #1 2/4/21</a:t>
            </a:r>
          </a:p>
        </c:rich>
      </c:tx>
      <c:layout>
        <c:manualLayout>
          <c:xMode val="edge"/>
          <c:yMode val="edge"/>
          <c:x val="0.207046734460133"/>
          <c:y val="8.07571424463805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4605374020894E-2"/>
          <c:y val="0.11926051918107952"/>
          <c:w val="0.85386435912056302"/>
          <c:h val="0.78865037000336302"/>
        </c:manualLayout>
      </c:layout>
      <c:scatterChart>
        <c:scatterStyle val="lineMarker"/>
        <c:varyColors val="0"/>
        <c:ser>
          <c:idx val="0"/>
          <c:order val="0"/>
          <c:tx>
            <c:v>DI Blank</c:v>
          </c:tx>
          <c:spPr>
            <a:ln w="317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UP'!$F$20,'Data Work UP'!$F$20,'Data Work UP'!$F$20)</c:f>
              <c:numCache>
                <c:formatCode>0.00</c:formatCode>
                <c:ptCount val="3"/>
                <c:pt idx="0">
                  <c:v>151.427173458</c:v>
                </c:pt>
                <c:pt idx="1">
                  <c:v>151.427173458</c:v>
                </c:pt>
                <c:pt idx="2">
                  <c:v>151.427173458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0C-4911-9110-6DE62700B863}"/>
            </c:ext>
          </c:extLst>
        </c:ser>
        <c:ser>
          <c:idx val="4"/>
          <c:order val="2"/>
          <c:tx>
            <c:v>+50m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'Data Work UP'!$E$35:$E$45</c:f>
              <c:numCache>
                <c:formatCode>General</c:formatCode>
                <c:ptCount val="11"/>
                <c:pt idx="0" formatCode="0">
                  <c:v>0</c:v>
                </c:pt>
                <c:pt idx="1">
                  <c:v>0</c:v>
                </c:pt>
                <c:pt idx="2" formatCode="0">
                  <c:v>52.999999999999972</c:v>
                </c:pt>
                <c:pt idx="3">
                  <c:v>52.999999999999972</c:v>
                </c:pt>
                <c:pt idx="4">
                  <c:v>52.999999999999972</c:v>
                </c:pt>
                <c:pt idx="5">
                  <c:v>52.999999999999972</c:v>
                </c:pt>
                <c:pt idx="6">
                  <c:v>52.999999999999972</c:v>
                </c:pt>
                <c:pt idx="7">
                  <c:v>52.999999999999972</c:v>
                </c:pt>
                <c:pt idx="8">
                  <c:v>52.999999999999972</c:v>
                </c:pt>
                <c:pt idx="9">
                  <c:v>112.99999999999993</c:v>
                </c:pt>
                <c:pt idx="10">
                  <c:v>112.99999999999993</c:v>
                </c:pt>
              </c:numCache>
            </c:numRef>
          </c:xVal>
          <c:yVal>
            <c:numRef>
              <c:f>'Data Work UP'!$K$35:$K$45</c:f>
              <c:numCache>
                <c:formatCode>0.00</c:formatCode>
                <c:ptCount val="11"/>
                <c:pt idx="0">
                  <c:v>156.20948968647537</c:v>
                </c:pt>
                <c:pt idx="1">
                  <c:v>160.37999506217054</c:v>
                </c:pt>
                <c:pt idx="2">
                  <c:v>156.08046792327943</c:v>
                </c:pt>
                <c:pt idx="3">
                  <c:v>172.48621202156585</c:v>
                </c:pt>
                <c:pt idx="4">
                  <c:v>178.63696170689005</c:v>
                </c:pt>
                <c:pt idx="5">
                  <c:v>177.24223282051321</c:v>
                </c:pt>
                <c:pt idx="6">
                  <c:v>172.13099700798756</c:v>
                </c:pt>
                <c:pt idx="7">
                  <c:v>177.86083125568334</c:v>
                </c:pt>
                <c:pt idx="8">
                  <c:v>176.34592019404062</c:v>
                </c:pt>
                <c:pt idx="9">
                  <c:v>157.78522370716516</c:v>
                </c:pt>
                <c:pt idx="10">
                  <c:v>158.17400907788166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0C-4911-9110-6DE62700B863}"/>
            </c:ext>
          </c:extLst>
        </c:ser>
        <c:ser>
          <c:idx val="6"/>
          <c:order val="3"/>
          <c:tx>
            <c:v>+100m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9933"/>
                </a:solidFill>
              </a:ln>
              <a:effectLst/>
            </c:spPr>
          </c:marker>
          <c:xVal>
            <c:numRef>
              <c:f>'Data Work UP'!$E$69:$E$75</c:f>
              <c:numCache>
                <c:formatCode>General</c:formatCode>
                <c:ptCount val="7"/>
                <c:pt idx="0" formatCode="0">
                  <c:v>0</c:v>
                </c:pt>
                <c:pt idx="1">
                  <c:v>0</c:v>
                </c:pt>
                <c:pt idx="2" formatCode="0">
                  <c:v>51.999999999999972</c:v>
                </c:pt>
                <c:pt idx="3">
                  <c:v>51.999999999999972</c:v>
                </c:pt>
                <c:pt idx="4">
                  <c:v>51.999999999999972</c:v>
                </c:pt>
                <c:pt idx="5" formatCode="0">
                  <c:v>112.99999999999993</c:v>
                </c:pt>
                <c:pt idx="6" formatCode="0">
                  <c:v>112.99999999999993</c:v>
                </c:pt>
              </c:numCache>
            </c:numRef>
          </c:xVal>
          <c:yVal>
            <c:numRef>
              <c:f>'Data Work UP'!$K$69:$K$75</c:f>
              <c:numCache>
                <c:formatCode>0.00</c:formatCode>
                <c:ptCount val="7"/>
                <c:pt idx="0">
                  <c:v>154.85202525609751</c:v>
                </c:pt>
                <c:pt idx="1">
                  <c:v>158.75342917327768</c:v>
                </c:pt>
                <c:pt idx="2">
                  <c:v>156.35572631460684</c:v>
                </c:pt>
                <c:pt idx="3">
                  <c:v>177.58428112398983</c:v>
                </c:pt>
                <c:pt idx="4">
                  <c:v>176.98215410607622</c:v>
                </c:pt>
                <c:pt idx="5">
                  <c:v>162.46494852294543</c:v>
                </c:pt>
                <c:pt idx="6">
                  <c:v>162.21229150693694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0C-4911-9110-6DE62700B863}"/>
            </c:ext>
          </c:extLst>
        </c:ser>
        <c:ser>
          <c:idx val="1"/>
          <c:order val="4"/>
          <c:tx>
            <c:v>+250m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'Data Work UP'!$E$112:$E$116</c:f>
              <c:numCache>
                <c:formatCode>General</c:formatCode>
                <c:ptCount val="5"/>
                <c:pt idx="0">
                  <c:v>53.999999999999972</c:v>
                </c:pt>
                <c:pt idx="1">
                  <c:v>53.999999999999972</c:v>
                </c:pt>
                <c:pt idx="2">
                  <c:v>53.999999999999972</c:v>
                </c:pt>
                <c:pt idx="3">
                  <c:v>112.99999999999993</c:v>
                </c:pt>
                <c:pt idx="4">
                  <c:v>112.99999999999993</c:v>
                </c:pt>
              </c:numCache>
            </c:numRef>
          </c:xVal>
          <c:yVal>
            <c:numRef>
              <c:f>'Data Work UP'!$K$112:$K$116</c:f>
              <c:numCache>
                <c:formatCode>0.00</c:formatCode>
                <c:ptCount val="5"/>
                <c:pt idx="0">
                  <c:v>174.66875077405879</c:v>
                </c:pt>
                <c:pt idx="1">
                  <c:v>174.86413869595557</c:v>
                </c:pt>
                <c:pt idx="2">
                  <c:v>153.77908958627631</c:v>
                </c:pt>
                <c:pt idx="3">
                  <c:v>158.14069678251821</c:v>
                </c:pt>
                <c:pt idx="4">
                  <c:v>158.68069144142279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0C-4911-9110-6DE62700B863}"/>
            </c:ext>
          </c:extLst>
        </c:ser>
        <c:ser>
          <c:idx val="8"/>
          <c:order val="5"/>
          <c:tx>
            <c:v>+350m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'Data Work UP'!$E$136:$E$141</c:f>
              <c:numCache>
                <c:formatCode>General</c:formatCode>
                <c:ptCount val="6"/>
                <c:pt idx="0" formatCode="0">
                  <c:v>48.999999999999986</c:v>
                </c:pt>
                <c:pt idx="1">
                  <c:v>48.999999999999986</c:v>
                </c:pt>
                <c:pt idx="2">
                  <c:v>48.999999999999986</c:v>
                </c:pt>
                <c:pt idx="3">
                  <c:v>112.99999999999993</c:v>
                </c:pt>
                <c:pt idx="4">
                  <c:v>112.99999999999993</c:v>
                </c:pt>
                <c:pt idx="5">
                  <c:v>112.99999999999993</c:v>
                </c:pt>
              </c:numCache>
            </c:numRef>
          </c:xVal>
          <c:yVal>
            <c:numRef>
              <c:f>'Data Work UP'!$K$136:$K$141</c:f>
              <c:numCache>
                <c:formatCode>0.00</c:formatCode>
                <c:ptCount val="6"/>
                <c:pt idx="0">
                  <c:v>155.97826706134964</c:v>
                </c:pt>
                <c:pt idx="1">
                  <c:v>178.28355761753306</c:v>
                </c:pt>
                <c:pt idx="2">
                  <c:v>177.59993969600603</c:v>
                </c:pt>
                <c:pt idx="3">
                  <c:v>159.54273401219996</c:v>
                </c:pt>
                <c:pt idx="4">
                  <c:v>159.56745838109995</c:v>
                </c:pt>
                <c:pt idx="5">
                  <c:v>159.53342404229994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885912"/>
        <c:axId val="446882304"/>
        <c:extLst/>
      </c:scatterChart>
      <c:scatterChart>
        <c:scatterStyle val="lineMarker"/>
        <c:varyColors val="0"/>
        <c:ser>
          <c:idx val="5"/>
          <c:order val="1"/>
          <c:tx>
            <c:v>DH Blank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UP'!$K$16,'Data Work UP'!$K$16,'Data Work UP'!$K$16)</c:f>
              <c:numCache>
                <c:formatCode>0.00</c:formatCode>
                <c:ptCount val="3"/>
                <c:pt idx="0">
                  <c:v>55.921870289999994</c:v>
                </c:pt>
                <c:pt idx="1">
                  <c:v>55.921870289999994</c:v>
                </c:pt>
                <c:pt idx="2">
                  <c:v>55.921870289999994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742584"/>
        <c:axId val="782738976"/>
      </c:scatterChart>
      <c:valAx>
        <c:axId val="446885912"/>
        <c:scaling>
          <c:orientation val="minMax"/>
          <c:max val="120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from Release (min)</a:t>
                </a:r>
              </a:p>
            </c:rich>
          </c:tx>
          <c:layout>
            <c:manualLayout>
              <c:xMode val="edge"/>
              <c:yMode val="edge"/>
              <c:x val="0.42920921878900303"/>
              <c:y val="0.94998808041665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2304"/>
        <c:crosses val="autoZero"/>
        <c:crossBetween val="midCat"/>
        <c:majorUnit val="15"/>
      </c:valAx>
      <c:valAx>
        <c:axId val="446882304"/>
        <c:scaling>
          <c:orientation val="minMax"/>
          <c:max val="185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PPM</a:t>
                </a:r>
                <a:r>
                  <a:rPr lang="en-US" sz="1200" baseline="-25000"/>
                  <a:t>gross</a:t>
                </a:r>
              </a:p>
            </c:rich>
          </c:tx>
          <c:layout>
            <c:manualLayout>
              <c:xMode val="edge"/>
              <c:yMode val="edge"/>
              <c:x val="7.4688615171217944E-3"/>
              <c:y val="0.49697861118299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5912"/>
        <c:crossesAt val="-116"/>
        <c:crossBetween val="midCat"/>
        <c:majorUnit val="2"/>
      </c:valAx>
      <c:valAx>
        <c:axId val="782738976"/>
        <c:scaling>
          <c:orientation val="minMax"/>
          <c:max val="78"/>
          <c:min val="5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42584"/>
        <c:crosses val="max"/>
        <c:crossBetween val="midCat"/>
        <c:majorUnit val="1"/>
      </c:valAx>
      <c:valAx>
        <c:axId val="78274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7389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8352990114515029E-2"/>
          <c:y val="0.11742728295604109"/>
          <c:w val="0.84769036452694413"/>
          <c:h val="6.1171824946566665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SiO</a:t>
            </a:r>
            <a:r>
              <a:rPr lang="en-US" sz="1400"/>
              <a:t>2</a:t>
            </a:r>
            <a:r>
              <a:rPr lang="en-US" sz="1800"/>
              <a:t> Air Samplers (Adjusted</a:t>
            </a:r>
            <a:r>
              <a:rPr lang="en-US" sz="1800" baseline="0"/>
              <a:t> Gross Concentrations</a:t>
            </a:r>
            <a:r>
              <a:rPr lang="en-US" sz="1800"/>
              <a:t>)</a:t>
            </a:r>
            <a:endParaRPr lang="en-US" sz="1800" baseline="0"/>
          </a:p>
          <a:p>
            <a:pPr>
              <a:defRPr/>
            </a:pPr>
            <a:r>
              <a:rPr lang="en-US" sz="900" i="1" baseline="0"/>
              <a:t>Environmental Exchange Air Collection (10LPM Flow)</a:t>
            </a:r>
          </a:p>
          <a:p>
            <a:pPr>
              <a:defRPr/>
            </a:pPr>
            <a:r>
              <a:rPr lang="en-US" sz="900" i="1" baseline="0"/>
              <a:t>During &amp; After Release #1 2/4/21</a:t>
            </a:r>
          </a:p>
        </c:rich>
      </c:tx>
      <c:layout>
        <c:manualLayout>
          <c:xMode val="edge"/>
          <c:yMode val="edge"/>
          <c:x val="0.207046734460133"/>
          <c:y val="8.07571424463805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4605374020894E-2"/>
          <c:y val="0.11926051918107952"/>
          <c:w val="0.85386435912056302"/>
          <c:h val="0.78865037000336302"/>
        </c:manualLayout>
      </c:layout>
      <c:scatterChart>
        <c:scatterStyle val="lineMarker"/>
        <c:varyColors val="0"/>
        <c:ser>
          <c:idx val="0"/>
          <c:order val="0"/>
          <c:tx>
            <c:v>DI Blank</c:v>
          </c:tx>
          <c:spPr>
            <a:ln w="31750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UP'!$F$20,'Data Work UP'!$F$20,'Data Work UP'!$F$20)</c:f>
              <c:numCache>
                <c:formatCode>0.00</c:formatCode>
                <c:ptCount val="3"/>
                <c:pt idx="0">
                  <c:v>151.427173458</c:v>
                </c:pt>
                <c:pt idx="1">
                  <c:v>151.427173458</c:v>
                </c:pt>
                <c:pt idx="2">
                  <c:v>151.427173458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0C-4911-9110-6DE62700B863}"/>
            </c:ext>
          </c:extLst>
        </c:ser>
        <c:ser>
          <c:idx val="4"/>
          <c:order val="2"/>
          <c:tx>
            <c:v>+50m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'Data Work UP'!$E$35:$E$45</c:f>
              <c:numCache>
                <c:formatCode>General</c:formatCode>
                <c:ptCount val="11"/>
                <c:pt idx="0" formatCode="0">
                  <c:v>0</c:v>
                </c:pt>
                <c:pt idx="1">
                  <c:v>0</c:v>
                </c:pt>
                <c:pt idx="2" formatCode="0">
                  <c:v>52.999999999999972</c:v>
                </c:pt>
                <c:pt idx="3">
                  <c:v>52.999999999999972</c:v>
                </c:pt>
                <c:pt idx="4">
                  <c:v>52.999999999999972</c:v>
                </c:pt>
                <c:pt idx="5">
                  <c:v>52.999999999999972</c:v>
                </c:pt>
                <c:pt idx="6">
                  <c:v>52.999999999999972</c:v>
                </c:pt>
                <c:pt idx="7">
                  <c:v>52.999999999999972</c:v>
                </c:pt>
                <c:pt idx="8">
                  <c:v>52.999999999999972</c:v>
                </c:pt>
                <c:pt idx="9">
                  <c:v>112.99999999999993</c:v>
                </c:pt>
                <c:pt idx="10">
                  <c:v>112.99999999999993</c:v>
                </c:pt>
              </c:numCache>
            </c:numRef>
          </c:xVal>
          <c:yVal>
            <c:numRef>
              <c:f>'Data Work UP'!$K$35:$K$45</c:f>
              <c:numCache>
                <c:formatCode>0.00</c:formatCode>
                <c:ptCount val="11"/>
                <c:pt idx="0">
                  <c:v>156.20948968647537</c:v>
                </c:pt>
                <c:pt idx="1">
                  <c:v>160.37999506217054</c:v>
                </c:pt>
                <c:pt idx="2">
                  <c:v>156.08046792327943</c:v>
                </c:pt>
                <c:pt idx="3">
                  <c:v>172.48621202156585</c:v>
                </c:pt>
                <c:pt idx="4">
                  <c:v>178.63696170689005</c:v>
                </c:pt>
                <c:pt idx="5">
                  <c:v>177.24223282051321</c:v>
                </c:pt>
                <c:pt idx="6">
                  <c:v>172.13099700798756</c:v>
                </c:pt>
                <c:pt idx="7">
                  <c:v>177.86083125568334</c:v>
                </c:pt>
                <c:pt idx="8">
                  <c:v>176.34592019404062</c:v>
                </c:pt>
                <c:pt idx="9">
                  <c:v>157.78522370716516</c:v>
                </c:pt>
                <c:pt idx="10">
                  <c:v>158.17400907788166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0C-4911-9110-6DE62700B863}"/>
            </c:ext>
          </c:extLst>
        </c:ser>
        <c:ser>
          <c:idx val="6"/>
          <c:order val="3"/>
          <c:tx>
            <c:v>+100m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C000"/>
              </a:solidFill>
              <a:ln w="9525">
                <a:solidFill>
                  <a:srgbClr val="FF9933"/>
                </a:solidFill>
              </a:ln>
              <a:effectLst/>
            </c:spPr>
          </c:marker>
          <c:xVal>
            <c:numRef>
              <c:f>'Data Work UP'!$E$69:$E$75</c:f>
              <c:numCache>
                <c:formatCode>General</c:formatCode>
                <c:ptCount val="7"/>
                <c:pt idx="0" formatCode="0">
                  <c:v>0</c:v>
                </c:pt>
                <c:pt idx="1">
                  <c:v>0</c:v>
                </c:pt>
                <c:pt idx="2" formatCode="0">
                  <c:v>51.999999999999972</c:v>
                </c:pt>
                <c:pt idx="3">
                  <c:v>51.999999999999972</c:v>
                </c:pt>
                <c:pt idx="4">
                  <c:v>51.999999999999972</c:v>
                </c:pt>
                <c:pt idx="5" formatCode="0">
                  <c:v>112.99999999999993</c:v>
                </c:pt>
                <c:pt idx="6" formatCode="0">
                  <c:v>112.99999999999993</c:v>
                </c:pt>
              </c:numCache>
            </c:numRef>
          </c:xVal>
          <c:yVal>
            <c:numRef>
              <c:f>'Data Work UP'!$K$69:$K$75</c:f>
              <c:numCache>
                <c:formatCode>0.00</c:formatCode>
                <c:ptCount val="7"/>
                <c:pt idx="0">
                  <c:v>154.85202525609751</c:v>
                </c:pt>
                <c:pt idx="1">
                  <c:v>158.75342917327768</c:v>
                </c:pt>
                <c:pt idx="2">
                  <c:v>156.35572631460684</c:v>
                </c:pt>
                <c:pt idx="3">
                  <c:v>177.58428112398983</c:v>
                </c:pt>
                <c:pt idx="4">
                  <c:v>176.98215410607622</c:v>
                </c:pt>
                <c:pt idx="5">
                  <c:v>162.46494852294543</c:v>
                </c:pt>
                <c:pt idx="6">
                  <c:v>162.21229150693694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0C-4911-9110-6DE62700B863}"/>
            </c:ext>
          </c:extLst>
        </c:ser>
        <c:ser>
          <c:idx val="1"/>
          <c:order val="4"/>
          <c:tx>
            <c:v>+250m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'Data Work UP'!$E$112:$E$116</c:f>
              <c:numCache>
                <c:formatCode>General</c:formatCode>
                <c:ptCount val="5"/>
                <c:pt idx="0">
                  <c:v>53.999999999999972</c:v>
                </c:pt>
                <c:pt idx="1">
                  <c:v>53.999999999999972</c:v>
                </c:pt>
                <c:pt idx="2">
                  <c:v>53.999999999999972</c:v>
                </c:pt>
                <c:pt idx="3">
                  <c:v>112.99999999999993</c:v>
                </c:pt>
                <c:pt idx="4">
                  <c:v>112.99999999999993</c:v>
                </c:pt>
              </c:numCache>
            </c:numRef>
          </c:xVal>
          <c:yVal>
            <c:numRef>
              <c:f>'Data Work UP'!$K$112:$K$116</c:f>
              <c:numCache>
                <c:formatCode>0.00</c:formatCode>
                <c:ptCount val="5"/>
                <c:pt idx="0">
                  <c:v>174.66875077405879</c:v>
                </c:pt>
                <c:pt idx="1">
                  <c:v>174.86413869595557</c:v>
                </c:pt>
                <c:pt idx="2">
                  <c:v>153.77908958627631</c:v>
                </c:pt>
                <c:pt idx="3">
                  <c:v>158.14069678251821</c:v>
                </c:pt>
                <c:pt idx="4">
                  <c:v>158.68069144142279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80C-4911-9110-6DE62700B863}"/>
            </c:ext>
          </c:extLst>
        </c:ser>
        <c:ser>
          <c:idx val="8"/>
          <c:order val="5"/>
          <c:tx>
            <c:v>+350m Pyrolyser SiO2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'Data Work UP'!$E$136:$E$141</c:f>
              <c:numCache>
                <c:formatCode>General</c:formatCode>
                <c:ptCount val="6"/>
                <c:pt idx="0" formatCode="0">
                  <c:v>48.999999999999986</c:v>
                </c:pt>
                <c:pt idx="1">
                  <c:v>48.999999999999986</c:v>
                </c:pt>
                <c:pt idx="2">
                  <c:v>48.999999999999986</c:v>
                </c:pt>
                <c:pt idx="3">
                  <c:v>112.99999999999993</c:v>
                </c:pt>
                <c:pt idx="4">
                  <c:v>112.99999999999993</c:v>
                </c:pt>
                <c:pt idx="5">
                  <c:v>112.99999999999993</c:v>
                </c:pt>
              </c:numCache>
            </c:numRef>
          </c:xVal>
          <c:yVal>
            <c:numRef>
              <c:f>'Data Work UP'!$K$136:$K$141</c:f>
              <c:numCache>
                <c:formatCode>0.00</c:formatCode>
                <c:ptCount val="6"/>
                <c:pt idx="0">
                  <c:v>155.97826706134964</c:v>
                </c:pt>
                <c:pt idx="1">
                  <c:v>178.28355761753306</c:v>
                </c:pt>
                <c:pt idx="2">
                  <c:v>177.59993969600603</c:v>
                </c:pt>
                <c:pt idx="3">
                  <c:v>159.54273401219996</c:v>
                </c:pt>
                <c:pt idx="4">
                  <c:v>159.56745838109995</c:v>
                </c:pt>
                <c:pt idx="5">
                  <c:v>159.53342404229994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885912"/>
        <c:axId val="446882304"/>
        <c:extLst/>
      </c:scatterChart>
      <c:scatterChart>
        <c:scatterStyle val="lineMarker"/>
        <c:varyColors val="0"/>
        <c:ser>
          <c:idx val="5"/>
          <c:order val="1"/>
          <c:tx>
            <c:v>DH Blank</c:v>
          </c:tx>
          <c:spPr>
            <a:ln w="254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Lit>
              <c:formatCode>General</c:formatCode>
              <c:ptCount val="3"/>
              <c:pt idx="0">
                <c:v>-30</c:v>
              </c:pt>
              <c:pt idx="1">
                <c:v>0</c:v>
              </c:pt>
              <c:pt idx="2">
                <c:v>120</c:v>
              </c:pt>
            </c:numLit>
          </c:xVal>
          <c:yVal>
            <c:numRef>
              <c:f>('Data Work UP'!$K$16,'Data Work UP'!$K$16,'Data Work UP'!$K$16)</c:f>
              <c:numCache>
                <c:formatCode>0.00</c:formatCode>
                <c:ptCount val="3"/>
                <c:pt idx="0">
                  <c:v>55.921870289999994</c:v>
                </c:pt>
                <c:pt idx="1">
                  <c:v>55.921870289999994</c:v>
                </c:pt>
                <c:pt idx="2">
                  <c:v>55.921870289999994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80C-4911-9110-6DE62700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742584"/>
        <c:axId val="782738976"/>
      </c:scatterChart>
      <c:valAx>
        <c:axId val="446885912"/>
        <c:scaling>
          <c:orientation val="minMax"/>
          <c:max val="120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 from Release (min)</a:t>
                </a:r>
              </a:p>
            </c:rich>
          </c:tx>
          <c:layout>
            <c:manualLayout>
              <c:xMode val="edge"/>
              <c:yMode val="edge"/>
              <c:x val="0.42920921878900303"/>
              <c:y val="0.94998808041665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2304"/>
        <c:crosses val="autoZero"/>
        <c:crossBetween val="midCat"/>
        <c:majorUnit val="15"/>
      </c:valAx>
      <c:valAx>
        <c:axId val="446882304"/>
        <c:scaling>
          <c:orientation val="minMax"/>
          <c:max val="185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PPM</a:t>
                </a:r>
                <a:r>
                  <a:rPr lang="en-US" sz="1200" baseline="-25000"/>
                  <a:t>gross</a:t>
                </a:r>
              </a:p>
            </c:rich>
          </c:tx>
          <c:layout>
            <c:manualLayout>
              <c:xMode val="edge"/>
              <c:yMode val="edge"/>
              <c:x val="7.4688615171217944E-3"/>
              <c:y val="0.49697861118299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885912"/>
        <c:crossesAt val="-116"/>
        <c:crossBetween val="midCat"/>
        <c:majorUnit val="2"/>
      </c:valAx>
      <c:valAx>
        <c:axId val="782738976"/>
        <c:scaling>
          <c:orientation val="minMax"/>
          <c:max val="78"/>
          <c:min val="5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42584"/>
        <c:crosses val="max"/>
        <c:crossBetween val="midCat"/>
        <c:majorUnit val="1"/>
      </c:valAx>
      <c:valAx>
        <c:axId val="782742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7389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8352990114515029E-2"/>
          <c:y val="0.11742728295604109"/>
          <c:w val="0.84769036452694413"/>
          <c:h val="6.1171824946566665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328D41-2460-49B4-8305-6D548FDE4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9C576-1F42-415E-AD7B-B3ACE6F50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8099-2416-4BFD-B552-2D4635572C6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AE480-B637-4820-AE4D-3745A8A327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FF303-887F-494A-82C1-0CA70C96A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6F14-343A-4252-8775-3F36A35C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17939-7D78-414D-ABF4-60E3A29A74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17939-7D78-414D-ABF4-60E3A29A74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1347-66E4-4AAC-BA8C-ECE10E5AD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2099285"/>
            <a:ext cx="7886700" cy="1356309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(Arial Narrow plain 24)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74187-74D7-4A5C-8642-F512A33DBE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52" y="3455594"/>
            <a:ext cx="7886700" cy="381000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Bef>
                <a:spcPct val="5000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solidFill>
                  <a:schemeClr val="bg1"/>
                </a:solidFill>
                <a:latin typeface="Arial Narrow" pitchFamily="34" charset="0"/>
              </a:rPr>
              <a:t>Subtitle of the presentation (Arial Narrow 16 italic)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42DC70-7CE1-49AC-BD02-B4FE0D0A12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752" y="4191001"/>
            <a:ext cx="7886700" cy="354013"/>
          </a:xfrm>
          <a:prstGeom prst="rect">
            <a:avLst/>
          </a:prstGeom>
        </p:spPr>
        <p:txBody>
          <a:bodyPr tIns="45720" bIns="0" anchor="b"/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200"/>
            </a:lvl3pPr>
          </a:lstStyle>
          <a:p>
            <a:pPr lvl="0"/>
            <a:r>
              <a:rPr lang="en-US" dirty="0"/>
              <a:t>Name of presenter (Arial Narrow 16 bold)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731F60-31DE-4352-9716-D13EB0F9E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752" y="4545014"/>
            <a:ext cx="7886700" cy="354013"/>
          </a:xfrm>
          <a:prstGeom prst="rect">
            <a:avLst/>
          </a:prstGeom>
        </p:spPr>
        <p:txBody>
          <a:bodyPr tIns="0"/>
          <a:lstStyle>
            <a:lvl1pPr marL="0" indent="0" eaLnBrk="1" hangingPunct="1">
              <a:spcBef>
                <a:spcPts val="0"/>
              </a:spcBef>
              <a:buNone/>
              <a:defRPr sz="1600" b="0"/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Title of presenter (Arial Narrow 16)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B377EC-D294-46FB-93A3-3190E9B5A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5192903"/>
            <a:ext cx="5254869" cy="217298"/>
          </a:xfrm>
          <a:prstGeom prst="rect">
            <a:avLst/>
          </a:prstGeom>
        </p:spPr>
        <p:txBody>
          <a:bodyPr anchor="ctr" anchorCtr="0"/>
          <a:lstStyle>
            <a:lvl1pPr marL="0" indent="0" eaLnBrk="1" hangingPunct="1">
              <a:spcBef>
                <a:spcPct val="50000"/>
              </a:spcBef>
              <a:buNone/>
              <a:defRPr sz="1200" b="0" i="1"/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sz="1200" i="1">
                <a:solidFill>
                  <a:schemeClr val="tx1"/>
                </a:solidFill>
                <a:latin typeface="Arial Narrow" pitchFamily="34" charset="0"/>
              </a:rPr>
              <a:t>Title of the event (Arial Narrow 12 italic)</a:t>
            </a:r>
            <a:endParaRPr lang="en-US" sz="12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D707059-A904-48EB-861A-B3CC22A12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752" y="5431097"/>
            <a:ext cx="5254869" cy="217298"/>
          </a:xfrm>
          <a:prstGeom prst="rect">
            <a:avLst/>
          </a:prstGeom>
        </p:spPr>
        <p:txBody>
          <a:bodyPr anchor="ctr" anchorCtr="0"/>
          <a:lstStyle>
            <a:lvl1pPr marL="0" indent="0" eaLnBrk="1" hangingPunct="1">
              <a:spcBef>
                <a:spcPct val="50000"/>
              </a:spcBef>
              <a:buNone/>
              <a:defRPr sz="1200" b="0" i="1"/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solidFill>
                  <a:schemeClr val="tx1"/>
                </a:solidFill>
                <a:latin typeface="Arial Narrow" pitchFamily="34" charset="0"/>
              </a:rPr>
              <a:t>Date of the event (Arial Narrow 12 italic)</a:t>
            </a:r>
          </a:p>
        </p:txBody>
      </p:sp>
    </p:spTree>
    <p:extLst>
      <p:ext uri="{BB962C8B-B14F-4D97-AF65-F5344CB8AC3E}">
        <p14:creationId xmlns:p14="http://schemas.microsoft.com/office/powerpoint/2010/main" val="28546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-24384"/>
            <a:ext cx="8763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 dirty="0"/>
              <a:t>Headlines should be in Arial Narrow bold 20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500" y="838200"/>
            <a:ext cx="8763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15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6376"/>
            <a:ext cx="8763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 dirty="0"/>
              <a:t>Headlines should be in Arial Narrow bold 20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762000"/>
            <a:ext cx="8763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15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BD8FE-DEFE-4493-9699-E9399D3172B9}" type="datetimeFigureOut">
              <a:rPr lang="en-US" smtClean="0">
                <a:solidFill>
                  <a:srgbClr val="000000"/>
                </a:solidFill>
              </a:rPr>
              <a:pPr/>
              <a:t>2/22/2021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8325-186D-44A3-BDD8-F1913BC7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09800"/>
            <a:ext cx="78867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CD733C-AB0B-45B7-8F0D-1DEC63A7A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43200"/>
            <a:ext cx="78867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/>
            </a:lvl1pPr>
          </a:lstStyle>
          <a:p>
            <a:pPr lvl="0"/>
            <a:r>
              <a:rPr lang="en-US" dirty="0"/>
              <a:t>Sub-Section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19557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ABD1A-E7A4-4197-8EE0-6FB68A466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4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11A1E-9877-4FD7-A089-E5D948E99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5" b="39193"/>
          <a:stretch/>
        </p:blipFill>
        <p:spPr>
          <a:xfrm>
            <a:off x="0" y="1905000"/>
            <a:ext cx="9144000" cy="220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98223-9FEC-48FC-9F01-D10E217D4E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667000" cy="13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2" y="588263"/>
            <a:ext cx="8704618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0500-9E42-45D2-B2F9-0D338E0CD7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717"/>
            <a:ext cx="9144000" cy="5052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33" y="0"/>
            <a:ext cx="86868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5" r:id="rId3"/>
    <p:sldLayoutId id="2147483692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0500-9E42-45D2-B2F9-0D338E0CD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717"/>
            <a:ext cx="9144000" cy="5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92B4EF8-6E89-4D1A-80EF-3D8E4BF4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and Fate of Tritium Oxide in Forests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667042-F8C8-4099-B42E-72CAF34EB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4374888"/>
            <a:ext cx="7886700" cy="354013"/>
          </a:xfrm>
        </p:spPr>
        <p:txBody>
          <a:bodyPr/>
          <a:lstStyle/>
          <a:p>
            <a:r>
              <a:rPr lang="en-US" dirty="0"/>
              <a:t>Brian Viner, Martine Duff, Ashlee Swindle, Wendy Kuhne </a:t>
            </a:r>
            <a:r>
              <a:rPr lang="en-US" b="0" dirty="0"/>
              <a:t>SRNL</a:t>
            </a:r>
            <a:endParaRPr lang="en-US" dirty="0"/>
          </a:p>
          <a:p>
            <a:r>
              <a:rPr lang="en-US" dirty="0"/>
              <a:t>David Fuehne, Jeff Whicker </a:t>
            </a:r>
            <a:r>
              <a:rPr lang="en-US" b="0" dirty="0"/>
              <a:t>LLNL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18C6A2-766C-4534-88BE-02643610C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EFCOG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67567D7-722A-400C-9ED6-2AA8FBD44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February 22, 2021</a:t>
            </a:r>
          </a:p>
        </p:txBody>
      </p:sp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7F8151-F261-4246-80E7-BF863C53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47" y="2500353"/>
            <a:ext cx="6214053" cy="3740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3AB00-F65B-4174-8543-184307C5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of the July 16, 2020 Release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B9B3D-F886-4996-BC6D-78EE2216F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C89A6-1627-4732-B7F4-E728097E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875"/>
            <a:ext cx="3581400" cy="2290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DFD88-B68B-40AF-BC2F-E294F2C29C23}"/>
              </a:ext>
            </a:extLst>
          </p:cNvPr>
          <p:cNvSpPr txBox="1"/>
          <p:nvPr/>
        </p:nvSpPr>
        <p:spPr>
          <a:xfrm>
            <a:off x="3784600" y="2590800"/>
            <a:ext cx="525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Average Normalized Concentration During Release</a:t>
            </a:r>
          </a:p>
        </p:txBody>
      </p:sp>
    </p:spTree>
    <p:extLst>
      <p:ext uri="{BB962C8B-B14F-4D97-AF65-F5344CB8AC3E}">
        <p14:creationId xmlns:p14="http://schemas.microsoft.com/office/powerpoint/2010/main" val="418500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F15AE-7848-478A-82F5-06DBB538D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DD1B17-459B-465C-8D54-DFEB6176BCB8}"/>
              </a:ext>
            </a:extLst>
          </p:cNvPr>
          <p:cNvSpPr txBox="1">
            <a:spLocks/>
          </p:cNvSpPr>
          <p:nvPr/>
        </p:nvSpPr>
        <p:spPr>
          <a:xfrm>
            <a:off x="190500" y="19050"/>
            <a:ext cx="8763000" cy="5714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Modeling of the July 16, 2020 Release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F16B0D-9D1D-4FAE-9CCE-8DAC2438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9" y="793885"/>
            <a:ext cx="4584589" cy="275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54CC6-2529-4C49-A681-0AC63142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78" y="3276600"/>
            <a:ext cx="4584589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7EE584-D99B-4647-98F5-D933A4D39A32}"/>
              </a:ext>
            </a:extLst>
          </p:cNvPr>
          <p:cNvSpPr txBox="1"/>
          <p:nvPr/>
        </p:nvSpPr>
        <p:spPr>
          <a:xfrm>
            <a:off x="5410200" y="1066800"/>
            <a:ext cx="346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 values are normalized by the surface concentration at the vertical profile site.</a:t>
            </a:r>
          </a:p>
        </p:txBody>
      </p:sp>
    </p:spTree>
    <p:extLst>
      <p:ext uri="{BB962C8B-B14F-4D97-AF65-F5344CB8AC3E}">
        <p14:creationId xmlns:p14="http://schemas.microsoft.com/office/powerpoint/2010/main" val="279075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1B5-B49F-434A-B727-8D0990A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4A799-02CD-43C0-8B0F-BF92030E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7400"/>
            <a:ext cx="3357023" cy="25190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DEB7CA-A729-4881-BE9D-AB259925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Elevated Release – How quickly can a plume mix into the forest?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80D34-FF7A-4F6C-A260-67250EE8CF0A}"/>
              </a:ext>
            </a:extLst>
          </p:cNvPr>
          <p:cNvSpPr txBox="1"/>
          <p:nvPr/>
        </p:nvSpPr>
        <p:spPr>
          <a:xfrm>
            <a:off x="4572000" y="914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L of D</a:t>
            </a:r>
            <a:r>
              <a:rPr lang="en-US" baseline="-25000" dirty="0"/>
              <a:t>2</a:t>
            </a:r>
            <a:r>
              <a:rPr lang="en-US" dirty="0"/>
              <a:t>O were released over a 45 minute period on February 4, 2021</a:t>
            </a:r>
          </a:p>
          <a:p>
            <a:endParaRPr lang="en-US" dirty="0"/>
          </a:p>
          <a:p>
            <a:r>
              <a:rPr lang="en-US" dirty="0"/>
              <a:t>The D</a:t>
            </a:r>
            <a:r>
              <a:rPr lang="en-US" baseline="-25000" dirty="0"/>
              <a:t>2</a:t>
            </a:r>
            <a:r>
              <a:rPr lang="en-US" dirty="0"/>
              <a:t>O was released at a height of approximately 27 m, just above the forest canopy top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7C03A-57A7-4FC3-ACA0-E80D9A78B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1085850"/>
            <a:ext cx="3124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3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A8D6E-FF1B-4A40-8548-D3110334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DF037-002F-4519-BE72-21665564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85550" y="815979"/>
            <a:ext cx="4271581" cy="3205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2E5006-2CE6-4BF6-A074-5F8F8987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Air Sampling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1C310-FF7E-4A45-AE43-7DB0B8222924}"/>
              </a:ext>
            </a:extLst>
          </p:cNvPr>
          <p:cNvSpPr txBox="1"/>
          <p:nvPr/>
        </p:nvSpPr>
        <p:spPr>
          <a:xfrm>
            <a:off x="732692" y="685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used air pumps which drew air through a silica-gel medium which captured ambient water.</a:t>
            </a:r>
          </a:p>
          <a:p>
            <a:br>
              <a:rPr lang="en-US" dirty="0"/>
            </a:br>
            <a:r>
              <a:rPr lang="en-US" dirty="0"/>
              <a:t>After the field project, the silica gel was returned to the lab where the deuterium content of the captured water was analyzed.</a:t>
            </a:r>
          </a:p>
          <a:p>
            <a:endParaRPr lang="en-US" dirty="0"/>
          </a:p>
          <a:p>
            <a:r>
              <a:rPr lang="en-US" dirty="0"/>
              <a:t>Only surface measurements were taken for this release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3B769-CE80-4B44-8301-A2D44515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21" t="16952" r="34679" b="30741"/>
          <a:stretch/>
        </p:blipFill>
        <p:spPr>
          <a:xfrm>
            <a:off x="3276600" y="3581400"/>
            <a:ext cx="1828800" cy="26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1CD5-D075-4722-8240-CAE405BF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4CD455-BE88-4573-90FE-53B67D593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02805"/>
              </p:ext>
            </p:extLst>
          </p:nvPr>
        </p:nvGraphicFramePr>
        <p:xfrm>
          <a:off x="492331" y="554546"/>
          <a:ext cx="8159338" cy="57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6F9359B-D3F1-4A91-9A83-05C7CB8F538B}"/>
              </a:ext>
            </a:extLst>
          </p:cNvPr>
          <p:cNvSpPr/>
          <p:nvPr/>
        </p:nvSpPr>
        <p:spPr>
          <a:xfrm>
            <a:off x="2362200" y="4114800"/>
            <a:ext cx="381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49774-69E9-438A-9C0A-7E61AEC267D2}"/>
              </a:ext>
            </a:extLst>
          </p:cNvPr>
          <p:cNvSpPr/>
          <p:nvPr/>
        </p:nvSpPr>
        <p:spPr>
          <a:xfrm>
            <a:off x="4800600" y="4800600"/>
            <a:ext cx="38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E4D98-D88D-422F-846E-18FF7A510F06}"/>
              </a:ext>
            </a:extLst>
          </p:cNvPr>
          <p:cNvSpPr/>
          <p:nvPr/>
        </p:nvSpPr>
        <p:spPr>
          <a:xfrm>
            <a:off x="8229600" y="990600"/>
            <a:ext cx="42206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F0A008-3DA7-4ED2-AA8A-28B52526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Measurements from the Elevated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4C338-8000-4E1F-BF38-67C4FAC5EA57}"/>
              </a:ext>
            </a:extLst>
          </p:cNvPr>
          <p:cNvSpPr txBox="1"/>
          <p:nvPr/>
        </p:nvSpPr>
        <p:spPr>
          <a:xfrm>
            <a:off x="1295400" y="3429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Pre-Release</a:t>
            </a:r>
          </a:p>
          <a:p>
            <a:r>
              <a:rPr lang="en-US" dirty="0"/>
              <a:t>Concentration 154-160 ppm</a:t>
            </a:r>
          </a:p>
        </p:txBody>
      </p:sp>
    </p:spTree>
    <p:extLst>
      <p:ext uri="{BB962C8B-B14F-4D97-AF65-F5344CB8AC3E}">
        <p14:creationId xmlns:p14="http://schemas.microsoft.com/office/powerpoint/2010/main" val="25013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1CD5-D075-4722-8240-CAE405BF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4CD455-BE88-4573-90FE-53B67D593E78}"/>
              </a:ext>
            </a:extLst>
          </p:cNvPr>
          <p:cNvGraphicFramePr>
            <a:graphicFrameLocks/>
          </p:cNvGraphicFramePr>
          <p:nvPr/>
        </p:nvGraphicFramePr>
        <p:xfrm>
          <a:off x="492331" y="554546"/>
          <a:ext cx="8159338" cy="57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46F9359B-D3F1-4A91-9A83-05C7CB8F538B}"/>
              </a:ext>
            </a:extLst>
          </p:cNvPr>
          <p:cNvSpPr/>
          <p:nvPr/>
        </p:nvSpPr>
        <p:spPr>
          <a:xfrm>
            <a:off x="4648200" y="1676400"/>
            <a:ext cx="685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F89BD-6A80-4C9A-B6AD-DB1CEF35485A}"/>
              </a:ext>
            </a:extLst>
          </p:cNvPr>
          <p:cNvSpPr txBox="1"/>
          <p:nvPr/>
        </p:nvSpPr>
        <p:spPr>
          <a:xfrm>
            <a:off x="1295400" y="3429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Pre-Release</a:t>
            </a:r>
          </a:p>
          <a:p>
            <a:r>
              <a:rPr lang="en-US" dirty="0"/>
              <a:t>Concentration 154-160 ppm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8A133-3AA0-4B93-B728-E2FD52E5A25E}"/>
              </a:ext>
            </a:extLst>
          </p:cNvPr>
          <p:cNvSpPr/>
          <p:nvPr/>
        </p:nvSpPr>
        <p:spPr>
          <a:xfrm>
            <a:off x="4800600" y="4800600"/>
            <a:ext cx="38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2A78E-DBFE-4A68-9E34-27CE3C7F4920}"/>
              </a:ext>
            </a:extLst>
          </p:cNvPr>
          <p:cNvSpPr txBox="1"/>
          <p:nvPr/>
        </p:nvSpPr>
        <p:spPr>
          <a:xfrm>
            <a:off x="2895600" y="1752600"/>
            <a:ext cx="160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Average Concentration ~172-179 ppm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FB5CE-E034-4294-B89C-E0D4F38049EE}"/>
              </a:ext>
            </a:extLst>
          </p:cNvPr>
          <p:cNvSpPr/>
          <p:nvPr/>
        </p:nvSpPr>
        <p:spPr>
          <a:xfrm>
            <a:off x="8229600" y="990600"/>
            <a:ext cx="42206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630AC8-96F6-446B-B8DA-457B8754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Measurements from the Elevated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88E4F-5C29-4B55-ADC1-45E658E5C33E}"/>
              </a:ext>
            </a:extLst>
          </p:cNvPr>
          <p:cNvSpPr txBox="1"/>
          <p:nvPr/>
        </p:nvSpPr>
        <p:spPr>
          <a:xfrm>
            <a:off x="5448301" y="1561237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Samplers collected about 11g of water during this time</a:t>
            </a:r>
          </a:p>
        </p:txBody>
      </p:sp>
    </p:spTree>
    <p:extLst>
      <p:ext uri="{BB962C8B-B14F-4D97-AF65-F5344CB8AC3E}">
        <p14:creationId xmlns:p14="http://schemas.microsoft.com/office/powerpoint/2010/main" val="24143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1CD5-D075-4722-8240-CAE405BF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4CD455-BE88-4573-90FE-53B67D593E78}"/>
              </a:ext>
            </a:extLst>
          </p:cNvPr>
          <p:cNvGraphicFramePr>
            <a:graphicFrameLocks/>
          </p:cNvGraphicFramePr>
          <p:nvPr/>
        </p:nvGraphicFramePr>
        <p:xfrm>
          <a:off x="492331" y="554546"/>
          <a:ext cx="8159338" cy="57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0F89BD-6A80-4C9A-B6AD-DB1CEF35485A}"/>
              </a:ext>
            </a:extLst>
          </p:cNvPr>
          <p:cNvSpPr txBox="1"/>
          <p:nvPr/>
        </p:nvSpPr>
        <p:spPr>
          <a:xfrm>
            <a:off x="1295400" y="3429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Pre-Release</a:t>
            </a:r>
          </a:p>
          <a:p>
            <a:r>
              <a:rPr lang="en-US" dirty="0"/>
              <a:t>Concentration 154-160 ppm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8A133-3AA0-4B93-B728-E2FD52E5A25E}"/>
              </a:ext>
            </a:extLst>
          </p:cNvPr>
          <p:cNvSpPr/>
          <p:nvPr/>
        </p:nvSpPr>
        <p:spPr>
          <a:xfrm>
            <a:off x="4800600" y="4800600"/>
            <a:ext cx="38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2A78E-DBFE-4A68-9E34-27CE3C7F4920}"/>
              </a:ext>
            </a:extLst>
          </p:cNvPr>
          <p:cNvSpPr txBox="1"/>
          <p:nvPr/>
        </p:nvSpPr>
        <p:spPr>
          <a:xfrm>
            <a:off x="2895600" y="1752600"/>
            <a:ext cx="160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Average Concentration ~172-179 ppm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FB5CE-E034-4294-B89C-E0D4F38049EE}"/>
              </a:ext>
            </a:extLst>
          </p:cNvPr>
          <p:cNvSpPr/>
          <p:nvPr/>
        </p:nvSpPr>
        <p:spPr>
          <a:xfrm>
            <a:off x="8229600" y="990600"/>
            <a:ext cx="42206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630AC8-96F6-446B-B8DA-457B8754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Measurements from the Elevated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88E4F-5C29-4B55-ADC1-45E658E5C33E}"/>
              </a:ext>
            </a:extLst>
          </p:cNvPr>
          <p:cNvSpPr txBox="1"/>
          <p:nvPr/>
        </p:nvSpPr>
        <p:spPr>
          <a:xfrm>
            <a:off x="5448301" y="1561237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Samplers collected about 11g of water during this time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2AA17D-3527-4826-AE15-8F690D0254BA}"/>
              </a:ext>
            </a:extLst>
          </p:cNvPr>
          <p:cNvSpPr/>
          <p:nvPr/>
        </p:nvSpPr>
        <p:spPr>
          <a:xfrm>
            <a:off x="7467600" y="3752165"/>
            <a:ext cx="685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DFFB3-C939-41E2-BAA1-C3DD4E9FC2CC}"/>
              </a:ext>
            </a:extLst>
          </p:cNvPr>
          <p:cNvSpPr txBox="1"/>
          <p:nvPr/>
        </p:nvSpPr>
        <p:spPr>
          <a:xfrm>
            <a:off x="5715000" y="3962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Post-Release Average Concentration 158-164 ppm</a:t>
            </a:r>
          </a:p>
        </p:txBody>
      </p:sp>
    </p:spTree>
    <p:extLst>
      <p:ext uri="{BB962C8B-B14F-4D97-AF65-F5344CB8AC3E}">
        <p14:creationId xmlns:p14="http://schemas.microsoft.com/office/powerpoint/2010/main" val="304584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ABA14-1990-4726-A892-BBC8D9A6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B21D14-8070-41D6-B0BD-AF3F1E89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Measurements from the Elevated Release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4293E-7903-4211-BA52-1E237ADCC0AA}"/>
              </a:ext>
            </a:extLst>
          </p:cNvPr>
          <p:cNvSpPr txBox="1"/>
          <p:nvPr/>
        </p:nvSpPr>
        <p:spPr>
          <a:xfrm>
            <a:off x="609600" y="9906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Calculated average D</a:t>
            </a:r>
            <a:r>
              <a:rPr lang="en-US" baseline="-25000" dirty="0"/>
              <a:t>2</a:t>
            </a:r>
            <a:r>
              <a:rPr lang="en-US" dirty="0"/>
              <a:t>O concentrations ranged from ~ 5.32e-6 to  1.06e-5 g/m3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air concentrations of D2O during the release generally decreased with distance from the source.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exception is the 350m site which was located near a gravel roadway and may have allowed for some extra downward mixing to occur.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9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5FE041-A0FF-4FAF-B814-AD8B78625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883757"/>
            <a:ext cx="5642046" cy="33957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0F431-171F-436A-A28D-CB916F5E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08AEA0-68E9-4C68-A8A3-A74BB895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Simulation of the Elevated Release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A6E6D-B5EF-48F9-A1E9-E7795867BC0C}"/>
              </a:ext>
            </a:extLst>
          </p:cNvPr>
          <p:cNvSpPr txBox="1"/>
          <p:nvPr/>
        </p:nvSpPr>
        <p:spPr>
          <a:xfrm>
            <a:off x="2971800" y="141715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45E80-E73A-46B9-947C-E84E3D664056}"/>
              </a:ext>
            </a:extLst>
          </p:cNvPr>
          <p:cNvSpPr txBox="1"/>
          <p:nvPr/>
        </p:nvSpPr>
        <p:spPr>
          <a:xfrm>
            <a:off x="3962400" y="30173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Predictions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4B313-5CEA-4363-A68B-8E244042D2B4}"/>
              </a:ext>
            </a:extLst>
          </p:cNvPr>
          <p:cNvSpPr txBox="1"/>
          <p:nvPr/>
        </p:nvSpPr>
        <p:spPr>
          <a:xfrm>
            <a:off x="3581400" y="438895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46EC8-06DF-468D-AF5E-DCC2C6E59D49}"/>
              </a:ext>
            </a:extLst>
          </p:cNvPr>
          <p:cNvSpPr txBox="1"/>
          <p:nvPr/>
        </p:nvSpPr>
        <p:spPr>
          <a:xfrm rot="16200000">
            <a:off x="190841" y="222309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 (g/m3)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1C337-BD55-49A3-A39B-D3F9ABAF17FE}"/>
              </a:ext>
            </a:extLst>
          </p:cNvPr>
          <p:cNvSpPr txBox="1"/>
          <p:nvPr/>
        </p:nvSpPr>
        <p:spPr>
          <a:xfrm>
            <a:off x="571500" y="4781625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modeled average concentrations at the sampling sites underpredicted the measured average concentrations.</a:t>
            </a:r>
          </a:p>
          <a:p>
            <a:endParaRPr lang="en-US" dirty="0"/>
          </a:p>
          <a:p>
            <a:r>
              <a:rPr lang="en-US" dirty="0"/>
              <a:t>The model calculated deposition velocity was 1.2 cm/s for the plume, and still underpredicted</a:t>
            </a:r>
          </a:p>
        </p:txBody>
      </p:sp>
    </p:spTree>
    <p:extLst>
      <p:ext uri="{BB962C8B-B14F-4D97-AF65-F5344CB8AC3E}">
        <p14:creationId xmlns:p14="http://schemas.microsoft.com/office/powerpoint/2010/main" val="295044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F69C1-8990-410A-B12F-C9388374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7CAA6F-5480-4CD5-BE94-CDFA3ACB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Planned Large-Scale Sampling Campaigns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2F532-8A65-452A-A4CB-7A65BBA1FF55}"/>
              </a:ext>
            </a:extLst>
          </p:cNvPr>
          <p:cNvSpPr txBox="1"/>
          <p:nvPr/>
        </p:nvSpPr>
        <p:spPr>
          <a:xfrm>
            <a:off x="381000" y="8382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releases from the tower are planned in 2021.</a:t>
            </a:r>
          </a:p>
          <a:p>
            <a:endParaRPr lang="en-US" dirty="0"/>
          </a:p>
          <a:p>
            <a:r>
              <a:rPr lang="en-US" dirty="0"/>
              <a:t>Additional field sampling over longer distances is planned at both SRNL and LANL in 2021</a:t>
            </a:r>
          </a:p>
          <a:p>
            <a:endParaRPr lang="en-US" dirty="0"/>
          </a:p>
          <a:p>
            <a:r>
              <a:rPr lang="en-US" dirty="0"/>
              <a:t>These campaigns will target planned releases as part of standard operations.</a:t>
            </a:r>
          </a:p>
          <a:p>
            <a:r>
              <a:rPr lang="en-US" dirty="0"/>
              <a:t>	SRNL – 2-3 small releases</a:t>
            </a:r>
          </a:p>
          <a:p>
            <a:r>
              <a:rPr lang="en-US" dirty="0"/>
              <a:t>	LANL – 1 large release (Planned for 2020, but has been delayed until 2021)</a:t>
            </a:r>
          </a:p>
          <a:p>
            <a:endParaRPr lang="en-US" dirty="0"/>
          </a:p>
          <a:p>
            <a:r>
              <a:rPr lang="en-US" dirty="0"/>
              <a:t>Measurements from these campaigns will further validate the numerical model as well as provide additional deposition velocity estimates.</a:t>
            </a:r>
          </a:p>
          <a:p>
            <a:endParaRPr lang="en-US" dirty="0"/>
          </a:p>
          <a:p>
            <a:r>
              <a:rPr lang="en-US" dirty="0"/>
              <a:t>Surface and elevated measurements are planned.</a:t>
            </a:r>
          </a:p>
        </p:txBody>
      </p:sp>
    </p:spTree>
    <p:extLst>
      <p:ext uri="{BB962C8B-B14F-4D97-AF65-F5344CB8AC3E}">
        <p14:creationId xmlns:p14="http://schemas.microsoft.com/office/powerpoint/2010/main" val="426988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957F-E9EE-4DC3-9AD7-46AF658A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Acknowledgments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4E1F-D81B-4A9F-9970-AB8C3C01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E0790-ABC0-445C-9AD4-51307ACE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1" y="914400"/>
            <a:ext cx="8229600" cy="4525963"/>
          </a:xfrm>
        </p:spPr>
        <p:txBody>
          <a:bodyPr/>
          <a:lstStyle/>
          <a:p>
            <a:r>
              <a:rPr lang="en-US" dirty="0"/>
              <a:t>This work has been supported since 2015 through a combination of funding sources:</a:t>
            </a:r>
          </a:p>
          <a:p>
            <a:pPr lvl="1"/>
            <a:r>
              <a:rPr lang="en-US" dirty="0"/>
              <a:t>PDRD &amp; NNSA NSR&amp;D (current: modeling and field trials)</a:t>
            </a:r>
          </a:p>
          <a:p>
            <a:pPr lvl="1"/>
            <a:r>
              <a:rPr lang="en-US" dirty="0"/>
              <a:t>SRNL LDRD (initial model development)</a:t>
            </a:r>
          </a:p>
        </p:txBody>
      </p:sp>
    </p:spTree>
    <p:extLst>
      <p:ext uri="{BB962C8B-B14F-4D97-AF65-F5344CB8AC3E}">
        <p14:creationId xmlns:p14="http://schemas.microsoft.com/office/powerpoint/2010/main" val="42319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957F-E9EE-4DC3-9AD7-46AF658A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86"/>
            <a:ext cx="8229600" cy="53455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Making improvements to Safety Basis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706E-2FD8-4B5A-9726-070361A2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05400" cy="4525963"/>
          </a:xfrm>
        </p:spPr>
        <p:txBody>
          <a:bodyPr/>
          <a:lstStyle/>
          <a:p>
            <a:r>
              <a:rPr lang="en-US" dirty="0"/>
              <a:t>The goal of the project is to identify a non-zero deposition velocity for HTO</a:t>
            </a:r>
          </a:p>
          <a:p>
            <a:pPr lvl="1"/>
            <a:r>
              <a:rPr lang="en-US" sz="1600" dirty="0"/>
              <a:t>We know that HTO interacts with surface vegetation/soil</a:t>
            </a:r>
          </a:p>
          <a:p>
            <a:pPr lvl="1"/>
            <a:r>
              <a:rPr lang="en-US" sz="1600" dirty="0"/>
              <a:t>These interactions can occur on a relatively short time period</a:t>
            </a:r>
          </a:p>
          <a:p>
            <a:pPr lvl="1"/>
            <a:r>
              <a:rPr lang="en-US" sz="1600" dirty="0"/>
              <a:t>Under the basis of an ‘ideal surface’ and a ‘straight-line plume’, there is a basis for assuming that deposition processes can be ignored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4E1F-D81B-4A9F-9970-AB8C3C01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CE6584-BBE8-4CD4-A4A1-3A0FB2F87C20}"/>
              </a:ext>
            </a:extLst>
          </p:cNvPr>
          <p:cNvSpPr txBox="1">
            <a:spLocks/>
          </p:cNvSpPr>
          <p:nvPr/>
        </p:nvSpPr>
        <p:spPr>
          <a:xfrm>
            <a:off x="161988" y="3429000"/>
            <a:ext cx="5248212" cy="4525963"/>
          </a:xfrm>
          <a:prstGeom prst="rect">
            <a:avLst/>
          </a:prstGeom>
        </p:spPr>
        <p:txBody>
          <a:bodyPr/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Forested environments are far from ‘ideal’</a:t>
            </a:r>
          </a:p>
          <a:p>
            <a:pPr lvl="1"/>
            <a:r>
              <a:rPr lang="en-US" sz="1600" dirty="0"/>
              <a:t>Turbulent mixing at canopy top pulls HTO into canopy. </a:t>
            </a:r>
          </a:p>
          <a:p>
            <a:pPr lvl="1"/>
            <a:r>
              <a:rPr lang="en-US" sz="1600" dirty="0"/>
              <a:t>HTO is then or mixed below the canopy or absorbed within the canopy.</a:t>
            </a:r>
          </a:p>
          <a:p>
            <a:pPr lvl="1"/>
            <a:r>
              <a:rPr lang="en-US" sz="1600" dirty="0"/>
              <a:t>Wind conditions within a forest canopy can be markedly different than above the canopy</a:t>
            </a:r>
          </a:p>
          <a:p>
            <a:pPr lvl="1"/>
            <a:r>
              <a:rPr lang="en-US" sz="1600" dirty="0"/>
              <a:t>Mixing HTO out of the forest will not necessarily occur in the same location as the original plume.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C87CF3-9B12-4221-81FB-6FF062E97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88" y="778042"/>
            <a:ext cx="3571812" cy="238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F6749-C6B7-4B50-8947-99BA4FC48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1232" y="3207376"/>
            <a:ext cx="2066988" cy="31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85CA4-389D-4D2C-A15B-F5304A95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9D96E8-0202-4D7F-B667-A2D2A8B7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Earlier Work (Presented Previously in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9EAAF-4527-4226-ABA3-794EF046CF48}"/>
              </a:ext>
            </a:extLst>
          </p:cNvPr>
          <p:cNvSpPr txBox="1"/>
          <p:nvPr/>
        </p:nvSpPr>
        <p:spPr>
          <a:xfrm>
            <a:off x="381000" y="1143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numerical model was developed to theoretically assess the movement of tritium oxide in a forested environment.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1CA4A-EB98-4E04-A6EE-967D27D3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94131"/>
            <a:ext cx="6428611" cy="39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B3846-5B3D-4CCC-9394-E3707993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5" y="3505200"/>
            <a:ext cx="9144000" cy="1905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F4C8-FBE2-438B-9227-F9F5A4DA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64CCC1-4670-4B7E-8B6F-DCB1AD90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/>
          <a:lstStyle/>
          <a:p>
            <a:pPr algn="l"/>
            <a:r>
              <a:rPr lang="en-US" sz="2800" dirty="0"/>
              <a:t>Model Simulations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845AC-08D7-474A-9A57-04F66C85A176}"/>
              </a:ext>
            </a:extLst>
          </p:cNvPr>
          <p:cNvSpPr txBox="1"/>
          <p:nvPr/>
        </p:nvSpPr>
        <p:spPr>
          <a:xfrm>
            <a:off x="1926745" y="31204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77F17-41C5-48BB-8C28-3D121362D97B}"/>
              </a:ext>
            </a:extLst>
          </p:cNvPr>
          <p:cNvSpPr txBox="1"/>
          <p:nvPr/>
        </p:nvSpPr>
        <p:spPr>
          <a:xfrm>
            <a:off x="3755545" y="31204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856FE-1030-46D4-B525-2A9D7958EC1A}"/>
              </a:ext>
            </a:extLst>
          </p:cNvPr>
          <p:cNvSpPr txBox="1"/>
          <p:nvPr/>
        </p:nvSpPr>
        <p:spPr>
          <a:xfrm>
            <a:off x="5622445" y="31204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C471B-92B3-446F-AC17-3670184F3EB8}"/>
              </a:ext>
            </a:extLst>
          </p:cNvPr>
          <p:cNvSpPr txBox="1"/>
          <p:nvPr/>
        </p:nvSpPr>
        <p:spPr>
          <a:xfrm>
            <a:off x="7489345" y="31204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44714-B994-4455-9A1B-F17278CE3D13}"/>
              </a:ext>
            </a:extLst>
          </p:cNvPr>
          <p:cNvSpPr txBox="1"/>
          <p:nvPr/>
        </p:nvSpPr>
        <p:spPr>
          <a:xfrm>
            <a:off x="2155345" y="562989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Distance (km)</a:t>
            </a:r>
          </a:p>
          <a:p>
            <a:r>
              <a:rPr lang="en-US" dirty="0"/>
              <a:t>(Oriented according to the wind direction above the canopy)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CE221-617C-4806-864F-866D6F4C61CD}"/>
              </a:ext>
            </a:extLst>
          </p:cNvPr>
          <p:cNvSpPr txBox="1"/>
          <p:nvPr/>
        </p:nvSpPr>
        <p:spPr>
          <a:xfrm rot="16200000">
            <a:off x="-1185102" y="399603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Distance (km)</a:t>
            </a:r>
          </a:p>
          <a:p>
            <a:pPr algn="ctr"/>
            <a:r>
              <a:rPr lang="en-US" dirty="0"/>
              <a:t>(Oriented perpendicular to the wind direction above the canopy)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9D9E3-4940-4867-B9EB-5D8B491C0179}"/>
              </a:ext>
            </a:extLst>
          </p:cNvPr>
          <p:cNvSpPr txBox="1"/>
          <p:nvPr/>
        </p:nvSpPr>
        <p:spPr>
          <a:xfrm>
            <a:off x="136045" y="748448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Modeling work suggested that deposition velocities of 0.75 cm/s were plausible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details are published in Viner and </a:t>
            </a:r>
            <a:r>
              <a:rPr lang="en-US" dirty="0" err="1"/>
              <a:t>Goodlove</a:t>
            </a:r>
            <a:r>
              <a:rPr lang="en-US" dirty="0"/>
              <a:t> (2000): “Using a coupled dispersion model to estimate depletion of a tritium oxide plume by a forest.” in the </a:t>
            </a:r>
            <a:r>
              <a:rPr lang="en-US" i="1" dirty="0"/>
              <a:t>Journal of Environmental Radioactivity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4687-BDED-4B3B-9818-C63A666F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6376"/>
            <a:ext cx="8953500" cy="571499"/>
          </a:xfrm>
        </p:spPr>
        <p:txBody>
          <a:bodyPr>
            <a:normAutofit/>
          </a:bodyPr>
          <a:lstStyle/>
          <a:p>
            <a:r>
              <a:rPr lang="en-US" dirty="0"/>
              <a:t>Surface releases in 2019/2020 – Can we detect D2O? How quickly does it mix vertically?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C1532-515D-4FCA-8EA6-3D83B025C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F1366D8-7768-4A98-8560-945AC23ED642}"/>
              </a:ext>
            </a:extLst>
          </p:cNvPr>
          <p:cNvSpPr/>
          <p:nvPr/>
        </p:nvSpPr>
        <p:spPr>
          <a:xfrm>
            <a:off x="74180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5124FD8-CFBF-4EEC-A19C-255596943E44}"/>
              </a:ext>
            </a:extLst>
          </p:cNvPr>
          <p:cNvSpPr/>
          <p:nvPr/>
        </p:nvSpPr>
        <p:spPr>
          <a:xfrm>
            <a:off x="68084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EF88055-8BEB-4A34-9511-149A415B8828}"/>
              </a:ext>
            </a:extLst>
          </p:cNvPr>
          <p:cNvSpPr/>
          <p:nvPr/>
        </p:nvSpPr>
        <p:spPr>
          <a:xfrm>
            <a:off x="61988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FFC5989-00B4-4645-A563-19D23E670196}"/>
              </a:ext>
            </a:extLst>
          </p:cNvPr>
          <p:cNvSpPr/>
          <p:nvPr/>
        </p:nvSpPr>
        <p:spPr>
          <a:xfrm>
            <a:off x="55892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350B6AF4-1AF5-4FDE-93B4-199D92A940E1}"/>
              </a:ext>
            </a:extLst>
          </p:cNvPr>
          <p:cNvSpPr/>
          <p:nvPr/>
        </p:nvSpPr>
        <p:spPr>
          <a:xfrm>
            <a:off x="4920377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5E36775-C86B-4EEF-9616-4D6C431D13D8}"/>
              </a:ext>
            </a:extLst>
          </p:cNvPr>
          <p:cNvSpPr/>
          <p:nvPr/>
        </p:nvSpPr>
        <p:spPr>
          <a:xfrm>
            <a:off x="4336177" y="4834902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BD6D46E-2D90-4CA3-AE52-B1D3EA838E84}"/>
              </a:ext>
            </a:extLst>
          </p:cNvPr>
          <p:cNvSpPr/>
          <p:nvPr/>
        </p:nvSpPr>
        <p:spPr>
          <a:xfrm>
            <a:off x="3701177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4AB0A37B-8EDA-4664-A272-D949C8F395BF}"/>
              </a:ext>
            </a:extLst>
          </p:cNvPr>
          <p:cNvSpPr/>
          <p:nvPr/>
        </p:nvSpPr>
        <p:spPr>
          <a:xfrm>
            <a:off x="3091577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9920A6A-539E-4DBE-A703-1925B40DA475}"/>
              </a:ext>
            </a:extLst>
          </p:cNvPr>
          <p:cNvSpPr/>
          <p:nvPr/>
        </p:nvSpPr>
        <p:spPr>
          <a:xfrm>
            <a:off x="24523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AE6356A-4E80-4068-84C3-8CBE4DFD7328}"/>
              </a:ext>
            </a:extLst>
          </p:cNvPr>
          <p:cNvSpPr/>
          <p:nvPr/>
        </p:nvSpPr>
        <p:spPr>
          <a:xfrm>
            <a:off x="1842744" y="4981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1C236A8-0677-488A-BAFB-0636B7D23B5A}"/>
              </a:ext>
            </a:extLst>
          </p:cNvPr>
          <p:cNvSpPr/>
          <p:nvPr/>
        </p:nvSpPr>
        <p:spPr>
          <a:xfrm>
            <a:off x="4322066" y="43716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20400914-E9CA-4CFB-9904-C9B49208A5EE}"/>
              </a:ext>
            </a:extLst>
          </p:cNvPr>
          <p:cNvSpPr/>
          <p:nvPr/>
        </p:nvSpPr>
        <p:spPr>
          <a:xfrm>
            <a:off x="4327710" y="3838278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5BE9AF85-C106-4D00-B240-CA6511ABCD66}"/>
              </a:ext>
            </a:extLst>
          </p:cNvPr>
          <p:cNvSpPr/>
          <p:nvPr/>
        </p:nvSpPr>
        <p:spPr>
          <a:xfrm>
            <a:off x="4322066" y="3302056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87FCBF3-DDA3-4690-BB7C-6E39FAB54C20}"/>
              </a:ext>
            </a:extLst>
          </p:cNvPr>
          <p:cNvSpPr/>
          <p:nvPr/>
        </p:nvSpPr>
        <p:spPr>
          <a:xfrm>
            <a:off x="4310777" y="2768656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A23575A-C36A-4ACB-B53A-A699D3088890}"/>
              </a:ext>
            </a:extLst>
          </p:cNvPr>
          <p:cNvSpPr/>
          <p:nvPr/>
        </p:nvSpPr>
        <p:spPr>
          <a:xfrm rot="15607778">
            <a:off x="996714" y="4580158"/>
            <a:ext cx="200684" cy="9546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EA1A8-BD5A-4797-98C8-C92EA32EFFA1}"/>
              </a:ext>
            </a:extLst>
          </p:cNvPr>
          <p:cNvSpPr txBox="1"/>
          <p:nvPr/>
        </p:nvSpPr>
        <p:spPr>
          <a:xfrm>
            <a:off x="1706654" y="5133678"/>
            <a:ext cx="632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10      20        30        40       50       60        70       80       90       100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53D44E-5B38-4CAF-A3C6-62288B485B2A}"/>
              </a:ext>
            </a:extLst>
          </p:cNvPr>
          <p:cNvSpPr txBox="1"/>
          <p:nvPr/>
        </p:nvSpPr>
        <p:spPr>
          <a:xfrm>
            <a:off x="1995144" y="5503010"/>
            <a:ext cx="54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Meters Downwind of the release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67D0C8-0B6F-401B-8A12-4DCB833F422E}"/>
              </a:ext>
            </a:extLst>
          </p:cNvPr>
          <p:cNvSpPr txBox="1"/>
          <p:nvPr/>
        </p:nvSpPr>
        <p:spPr>
          <a:xfrm>
            <a:off x="7684744" y="2604938"/>
            <a:ext cx="64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  <a:p>
            <a:endParaRPr lang="en-US" dirty="0"/>
          </a:p>
          <a:p>
            <a:r>
              <a:rPr lang="en-US" dirty="0"/>
              <a:t>20</a:t>
            </a:r>
          </a:p>
          <a:p>
            <a:endParaRPr lang="en-US" dirty="0"/>
          </a:p>
          <a:p>
            <a:r>
              <a:rPr lang="en-US" dirty="0"/>
              <a:t>15</a:t>
            </a:r>
          </a:p>
          <a:p>
            <a:endParaRPr lang="en-US" dirty="0"/>
          </a:p>
          <a:p>
            <a:r>
              <a:rPr lang="en-US" dirty="0"/>
              <a:t>10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219FB6-1149-47D7-979D-98DBE7712E46}"/>
              </a:ext>
            </a:extLst>
          </p:cNvPr>
          <p:cNvSpPr txBox="1"/>
          <p:nvPr/>
        </p:nvSpPr>
        <p:spPr>
          <a:xfrm rot="5400000">
            <a:off x="6343642" y="4848202"/>
            <a:ext cx="422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Meters above ground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A7B8E-4A25-4CF3-8929-A79066B0785B}"/>
              </a:ext>
            </a:extLst>
          </p:cNvPr>
          <p:cNvSpPr txBox="1"/>
          <p:nvPr/>
        </p:nvSpPr>
        <p:spPr>
          <a:xfrm>
            <a:off x="190500" y="762000"/>
            <a:ext cx="808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 (water bottle and vegetation) were taken at 10m intervals at the surface and at 5 m intervals vertically at the sampling tower.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84C2D6A-C05B-4AB0-879E-29AD61245169}"/>
              </a:ext>
            </a:extLst>
          </p:cNvPr>
          <p:cNvSpPr/>
          <p:nvPr/>
        </p:nvSpPr>
        <p:spPr>
          <a:xfrm>
            <a:off x="76736" y="2877009"/>
            <a:ext cx="487454" cy="1397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5E4FD3-BFBA-4454-9AF6-9261B34F10F7}"/>
              </a:ext>
            </a:extLst>
          </p:cNvPr>
          <p:cNvSpPr/>
          <p:nvPr/>
        </p:nvSpPr>
        <p:spPr>
          <a:xfrm>
            <a:off x="297604" y="4191000"/>
            <a:ext cx="45719" cy="109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070C-7691-4E3E-8032-1DC8F97E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Measurements for Validation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E6F6F-D127-4290-B6AF-11F00E06B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6D904F-8AA8-400B-B52B-9CB8B5492508}"/>
              </a:ext>
            </a:extLst>
          </p:cNvPr>
          <p:cNvSpPr txBox="1">
            <a:spLocks/>
          </p:cNvSpPr>
          <p:nvPr/>
        </p:nvSpPr>
        <p:spPr>
          <a:xfrm>
            <a:off x="8534400" y="65532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5CEDDA-E031-42C0-8507-8FE1CED135C2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E91B4-3319-4B18-AC29-2AECE121AC4B}"/>
              </a:ext>
            </a:extLst>
          </p:cNvPr>
          <p:cNvSpPr txBox="1"/>
          <p:nvPr/>
        </p:nvSpPr>
        <p:spPr>
          <a:xfrm>
            <a:off x="76200" y="571102"/>
            <a:ext cx="6575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Surface D2O release</a:t>
            </a:r>
          </a:p>
          <a:p>
            <a:r>
              <a:rPr lang="en-US" sz="1600" dirty="0"/>
              <a:t>	5 L of D2O released over 19 minutes (~ 1 L per 4 minutes)</a:t>
            </a:r>
          </a:p>
          <a:p>
            <a:r>
              <a:rPr lang="en-US" sz="1600" dirty="0"/>
              <a:t>	Atomist discharged D2O as ~20 micron droplets which rapidly 		evaporated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Measurements were taken of D2O prior to, during and post-release: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	Air:	Instantaneous Air Samples</a:t>
            </a:r>
          </a:p>
          <a:p>
            <a:r>
              <a:rPr lang="en-US" sz="1600" dirty="0"/>
              <a:t>		Continuous Real-Time Monitoring (Mass Spectrometer)</a:t>
            </a:r>
          </a:p>
          <a:p>
            <a:r>
              <a:rPr lang="en-US" sz="1600" dirty="0"/>
              <a:t>		Average Air Concentration</a:t>
            </a:r>
          </a:p>
          <a:p>
            <a:endParaRPr lang="en-US" sz="1600" dirty="0"/>
          </a:p>
          <a:p>
            <a:r>
              <a:rPr lang="en-US" sz="1600" dirty="0"/>
              <a:t>	Biota:	Leaf samples of surface vegetation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12622-ACEB-4A77-A089-AEB1D74E8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1" y="4109536"/>
            <a:ext cx="2801019" cy="2100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E52DC-97C4-4B82-B377-A46BD0B0E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5660" r="27830"/>
          <a:stretch/>
        </p:blipFill>
        <p:spPr>
          <a:xfrm>
            <a:off x="6652087" y="647700"/>
            <a:ext cx="2368296" cy="2819400"/>
          </a:xfrm>
          <a:prstGeom prst="rect">
            <a:avLst/>
          </a:prstGeom>
        </p:spPr>
      </p:pic>
      <p:pic>
        <p:nvPicPr>
          <p:cNvPr id="9" name="96F8388A-F4EB-4FEB-B8A2-D5EB64EB6926" descr="96F8388A-F4EB-4FEB-B8A2-D5EB64EB6926">
            <a:extLst>
              <a:ext uri="{FF2B5EF4-FFF2-40B4-BE49-F238E27FC236}">
                <a16:creationId xmlns:a16="http://schemas.microsoft.com/office/drawing/2014/main" id="{6DB32FA5-91E1-41C0-A7AF-B80F8CBE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90" y="3581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A4461-64EC-480B-A575-B1C38AB82564}"/>
              </a:ext>
            </a:extLst>
          </p:cNvPr>
          <p:cNvSpPr txBox="1"/>
          <p:nvPr/>
        </p:nvSpPr>
        <p:spPr>
          <a:xfrm>
            <a:off x="5867400" y="5373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Atomist Aerosolizer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6727E-D0C5-45B1-A23C-4B52B1F5366F}"/>
              </a:ext>
            </a:extLst>
          </p:cNvPr>
          <p:cNvSpPr txBox="1"/>
          <p:nvPr/>
        </p:nvSpPr>
        <p:spPr>
          <a:xfrm>
            <a:off x="256674" y="53858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Condensation Collector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030D7-AE64-4141-86CE-F0B8F1D1A64A}"/>
              </a:ext>
            </a:extLst>
          </p:cNvPr>
          <p:cNvSpPr txBox="1"/>
          <p:nvPr/>
        </p:nvSpPr>
        <p:spPr>
          <a:xfrm>
            <a:off x="6878053" y="687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Mass Spectrometer</a:t>
            </a:r>
          </a:p>
        </p:txBody>
      </p:sp>
      <p:pic>
        <p:nvPicPr>
          <p:cNvPr id="13" name="96F8388A-F4EB-4FEB-B8A2-D5EB64EB6926" descr="96F8388A-F4EB-4FEB-B8A2-D5EB64EB6926">
            <a:extLst>
              <a:ext uri="{FF2B5EF4-FFF2-40B4-BE49-F238E27FC236}">
                <a16:creationId xmlns:a16="http://schemas.microsoft.com/office/drawing/2014/main" id="{72D32C47-54CD-4325-A292-9D3EEF902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3" t="19203" r="31157" b="54710"/>
          <a:stretch/>
        </p:blipFill>
        <p:spPr bwMode="auto">
          <a:xfrm>
            <a:off x="7707543" y="4623852"/>
            <a:ext cx="3810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3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A31C0B-B6AE-4F30-A79E-1871CA0B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875"/>
            <a:ext cx="9144000" cy="584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87CE-FA70-4B0D-B68B-88C8B26E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Water Collections – Jul 16,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F30EA-224B-4D8F-AEF4-47776FD1D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7337-5962-4BD7-B300-DDBEEDA9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Water Collections – July 16,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76FFA-5659-43ED-9C10-6A6DC2F1F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1DD12-F609-429D-89A7-2B74CDA8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723214"/>
            <a:ext cx="7848600" cy="5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56461"/>
      </p:ext>
    </p:extLst>
  </p:cSld>
  <p:clrMapOvr>
    <a:masterClrMapping/>
  </p:clrMapOvr>
</p:sld>
</file>

<file path=ppt/theme/theme1.xml><?xml version="1.0" encoding="utf-8"?>
<a:theme xmlns:a="http://schemas.openxmlformats.org/drawingml/2006/main" name="1 - SRNL Title Slid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- Titled SRNL Slides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- Untitled SRNL Slides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Props1.xml><?xml version="1.0" encoding="utf-8"?>
<ds:datastoreItem xmlns:ds="http://schemas.openxmlformats.org/officeDocument/2006/customXml" ds:itemID="{7F852E45-3493-4623-8E22-F867CD9FDBFD}"/>
</file>

<file path=customXml/itemProps2.xml><?xml version="1.0" encoding="utf-8"?>
<ds:datastoreItem xmlns:ds="http://schemas.openxmlformats.org/officeDocument/2006/customXml" ds:itemID="{261851A0-BEFC-46B7-A1CC-6897C58702FC}"/>
</file>

<file path=customXml/itemProps3.xml><?xml version="1.0" encoding="utf-8"?>
<ds:datastoreItem xmlns:ds="http://schemas.openxmlformats.org/officeDocument/2006/customXml" ds:itemID="{6B449F91-E517-4592-B448-ECABF24090B7}"/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989</Words>
  <Application>Microsoft Office PowerPoint</Application>
  <PresentationFormat>Overhead</PresentationFormat>
  <Paragraphs>154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1 - SRNL Title Slide</vt:lpstr>
      <vt:lpstr>2 - Titled SRNL Slides</vt:lpstr>
      <vt:lpstr>3 - Untitled SRNL Slides</vt:lpstr>
      <vt:lpstr>Transport and Fate of Tritium Oxide in Forests</vt:lpstr>
      <vt:lpstr>Acknowledgments</vt:lpstr>
      <vt:lpstr>Making improvements to Safety Basis Modeling</vt:lpstr>
      <vt:lpstr>Earlier Work (Presented Previously in 2019)</vt:lpstr>
      <vt:lpstr>Model Simulations</vt:lpstr>
      <vt:lpstr>Surface releases in 2019/2020 – Can we detect D2O? How quickly does it mix vertically?</vt:lpstr>
      <vt:lpstr>Field Measurements for Validation</vt:lpstr>
      <vt:lpstr>Surface Water Collections – Jul 16, 2020</vt:lpstr>
      <vt:lpstr>Elevated Water Collections – July 16, 2020</vt:lpstr>
      <vt:lpstr>Modeling of the July 16, 2020 Release</vt:lpstr>
      <vt:lpstr>PowerPoint Presentation</vt:lpstr>
      <vt:lpstr>Elevated Release – How quickly can a plume mix into the forest?</vt:lpstr>
      <vt:lpstr>Air Sampling</vt:lpstr>
      <vt:lpstr>Measurements from the Elevated Release</vt:lpstr>
      <vt:lpstr>Measurements from the Elevated Release</vt:lpstr>
      <vt:lpstr>Measurements from the Elevated Release</vt:lpstr>
      <vt:lpstr>Measurements from the Elevated Release</vt:lpstr>
      <vt:lpstr>Simulation of the Elevated Release</vt:lpstr>
      <vt:lpstr>Planned Large-Scale Sampling Campaigns</vt:lpstr>
    </vt:vector>
  </TitlesOfParts>
  <Company>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PETTY, KATHY R</dc:creator>
  <cp:lastModifiedBy>Brian Viner</cp:lastModifiedBy>
  <cp:revision>110</cp:revision>
  <cp:lastPrinted>2013-03-25T19:41:19Z</cp:lastPrinted>
  <dcterms:created xsi:type="dcterms:W3CDTF">2013-02-27T19:43:20Z</dcterms:created>
  <dcterms:modified xsi:type="dcterms:W3CDTF">2021-02-22T13:14:02Z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