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4"/>
  </p:sldMasterIdLst>
  <p:notesMasterIdLst>
    <p:notesMasterId r:id="rId27"/>
  </p:notesMasterIdLst>
  <p:sldIdLst>
    <p:sldId id="256" r:id="rId5"/>
    <p:sldId id="530" r:id="rId6"/>
    <p:sldId id="531" r:id="rId7"/>
    <p:sldId id="520" r:id="rId8"/>
    <p:sldId id="532" r:id="rId9"/>
    <p:sldId id="533" r:id="rId10"/>
    <p:sldId id="537" r:id="rId11"/>
    <p:sldId id="538" r:id="rId12"/>
    <p:sldId id="539" r:id="rId13"/>
    <p:sldId id="534" r:id="rId14"/>
    <p:sldId id="540" r:id="rId15"/>
    <p:sldId id="542" r:id="rId16"/>
    <p:sldId id="541" r:id="rId17"/>
    <p:sldId id="543" r:id="rId18"/>
    <p:sldId id="544" r:id="rId19"/>
    <p:sldId id="502" r:id="rId20"/>
    <p:sldId id="504" r:id="rId21"/>
    <p:sldId id="535" r:id="rId22"/>
    <p:sldId id="503" r:id="rId23"/>
    <p:sldId id="545" r:id="rId24"/>
    <p:sldId id="536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D58913-A631-2A47-883A-F0669C98FDF4}">
          <p14:sldIdLst>
            <p14:sldId id="256"/>
            <p14:sldId id="530"/>
            <p14:sldId id="531"/>
            <p14:sldId id="520"/>
            <p14:sldId id="532"/>
            <p14:sldId id="533"/>
            <p14:sldId id="537"/>
            <p14:sldId id="538"/>
            <p14:sldId id="539"/>
            <p14:sldId id="534"/>
            <p14:sldId id="540"/>
            <p14:sldId id="542"/>
            <p14:sldId id="541"/>
            <p14:sldId id="543"/>
            <p14:sldId id="544"/>
            <p14:sldId id="502"/>
            <p14:sldId id="504"/>
            <p14:sldId id="535"/>
            <p14:sldId id="503"/>
            <p14:sldId id="545"/>
            <p14:sldId id="536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9E"/>
    <a:srgbClr val="8EC423"/>
    <a:srgbClr val="2DA9E1"/>
    <a:srgbClr val="1C3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3417FB-30AC-F444-8554-03372516323C}" v="1" dt="2021-02-22T19:06:15.299"/>
    <p1510:client id="{9B61CA72-0C54-C34D-8B6E-AF4784598F0F}" v="112" dt="2021-02-22T18:54:48.6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/>
    <p:restoredTop sz="96327"/>
  </p:normalViewPr>
  <p:slideViewPr>
    <p:cSldViewPr snapToGrid="0" snapToObjects="1">
      <p:cViewPr varScale="1">
        <p:scale>
          <a:sx n="56" d="100"/>
          <a:sy n="56" d="100"/>
        </p:scale>
        <p:origin x="699" y="3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offwm\projects\pf4\earthquake\backbone_new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Nonlinear</a:t>
            </a:r>
            <a:r>
              <a:rPr lang="en-US" sz="1800" baseline="0"/>
              <a:t> Soil Backbone Curve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backbone_new!$G$13</c:f>
              <c:strCache>
                <c:ptCount val="1"/>
                <c:pt idx="0">
                  <c:v>Shear Stress (Pa)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backbone_new!$F$14:$F$23</c:f>
              <c:numCache>
                <c:formatCode>0.00E+00</c:formatCode>
                <c:ptCount val="10"/>
                <c:pt idx="0">
                  <c:v>9.9999999999999995E-7</c:v>
                </c:pt>
                <c:pt idx="1">
                  <c:v>1.0000000000000001E-5</c:v>
                </c:pt>
                <c:pt idx="2">
                  <c:v>3.1600000000000002E-5</c:v>
                </c:pt>
                <c:pt idx="3" formatCode="General">
                  <c:v>1E-4</c:v>
                </c:pt>
                <c:pt idx="4" formatCode="General">
                  <c:v>3.1619999999999999E-4</c:v>
                </c:pt>
                <c:pt idx="5" formatCode="General">
                  <c:v>1E-3</c:v>
                </c:pt>
                <c:pt idx="6" formatCode="General">
                  <c:v>3.1619999999999999E-3</c:v>
                </c:pt>
                <c:pt idx="7" formatCode="General">
                  <c:v>0.01</c:v>
                </c:pt>
                <c:pt idx="8" formatCode="General">
                  <c:v>3.1620000000000002E-2</c:v>
                </c:pt>
                <c:pt idx="9" formatCode="General">
                  <c:v>0.1</c:v>
                </c:pt>
              </c:numCache>
            </c:numRef>
          </c:xVal>
          <c:yVal>
            <c:numRef>
              <c:f>backbone_new!$G$14:$G$23</c:f>
              <c:numCache>
                <c:formatCode>General</c:formatCode>
                <c:ptCount val="10"/>
                <c:pt idx="0">
                  <c:v>523.32500000000005</c:v>
                </c:pt>
                <c:pt idx="1">
                  <c:v>5091.6098400000001</c:v>
                </c:pt>
                <c:pt idx="2">
                  <c:v>15424.356309999999</c:v>
                </c:pt>
                <c:pt idx="3">
                  <c:v>42983.43174</c:v>
                </c:pt>
                <c:pt idx="4">
                  <c:v>108257.89449999999</c:v>
                </c:pt>
                <c:pt idx="5">
                  <c:v>240670.72810000001</c:v>
                </c:pt>
                <c:pt idx="6">
                  <c:v>495698.90830000001</c:v>
                </c:pt>
                <c:pt idx="7">
                  <c:v>967640.19039999996</c:v>
                </c:pt>
                <c:pt idx="8">
                  <c:v>1837681.4950000001</c:v>
                </c:pt>
                <c:pt idx="9">
                  <c:v>3523500.2080000001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D3C-B74F-A382-5B7F086F2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6441663"/>
        <c:axId val="59995168"/>
      </c:scatterChart>
      <c:valAx>
        <c:axId val="20364416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Shear Strain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95168"/>
        <c:crosses val="autoZero"/>
        <c:crossBetween val="midCat"/>
      </c:valAx>
      <c:valAx>
        <c:axId val="59995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Shear Stress (Pa)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44166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9992B-A26C-6A4B-AC27-2602734F286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CCFD4-A7F8-054B-8822-BC244B95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1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what basic event and top events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02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15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8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ex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7A4BE5-FE46-EA43-B6B0-450DE02CC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4764"/>
            <a:ext cx="10174777" cy="53792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66EC07-D962-6647-8E4E-0283A02CE19B}"/>
              </a:ext>
            </a:extLst>
          </p:cNvPr>
          <p:cNvSpPr/>
          <p:nvPr userDrawn="1"/>
        </p:nvSpPr>
        <p:spPr>
          <a:xfrm>
            <a:off x="0" y="0"/>
            <a:ext cx="12192000" cy="547971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6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blue/green box bottom">
            <a:extLst>
              <a:ext uri="{FF2B5EF4-FFF2-40B4-BE49-F238E27FC236}">
                <a16:creationId xmlns:a16="http://schemas.microsoft.com/office/drawing/2014/main" id="{01F9400E-D49A-AA40-B4BD-53F03EC31D76}"/>
              </a:ext>
            </a:extLst>
          </p:cNvPr>
          <p:cNvGrpSpPr/>
          <p:nvPr userDrawn="1"/>
        </p:nvGrpSpPr>
        <p:grpSpPr>
          <a:xfrm>
            <a:off x="0" y="5340350"/>
            <a:ext cx="12192000" cy="1517650"/>
            <a:chOff x="0" y="5340350"/>
            <a:chExt cx="12192000" cy="15176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4B8F3-C379-C04D-8634-1CDEC81586E2}"/>
                </a:ext>
              </a:extLst>
            </p:cNvPr>
            <p:cNvSpPr/>
            <p:nvPr userDrawn="1"/>
          </p:nvSpPr>
          <p:spPr bwMode="auto">
            <a:xfrm>
              <a:off x="0" y="5444519"/>
              <a:ext cx="12192000" cy="1413481"/>
            </a:xfrm>
            <a:prstGeom prst="rect">
              <a:avLst/>
            </a:prstGeom>
            <a:solidFill>
              <a:srgbClr val="0751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3207E4-91BC-AB48-939F-AAC2AA29BF23}"/>
                </a:ext>
              </a:extLst>
            </p:cNvPr>
            <p:cNvSpPr/>
            <p:nvPr userDrawn="1"/>
          </p:nvSpPr>
          <p:spPr bwMode="auto">
            <a:xfrm>
              <a:off x="0" y="5340350"/>
              <a:ext cx="12192000" cy="104169"/>
            </a:xfrm>
            <a:prstGeom prst="rect">
              <a:avLst/>
            </a:prstGeom>
            <a:solidFill>
              <a:srgbClr val="8EC42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5" name="INL Logo">
            <a:extLst>
              <a:ext uri="{FF2B5EF4-FFF2-40B4-BE49-F238E27FC236}">
                <a16:creationId xmlns:a16="http://schemas.microsoft.com/office/drawing/2014/main" id="{21EEECFB-01DD-5F4A-AC25-029E8729B2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5025" y="5904670"/>
            <a:ext cx="3189597" cy="473455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2217074"/>
            <a:ext cx="9354855" cy="2292350"/>
          </a:xfr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F11E7C5D-AAED-604F-85A8-6DB539F1F6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0142" y="273297"/>
            <a:ext cx="2541981" cy="1392237"/>
          </a:xfrm>
          <a:effectLst/>
        </p:spPr>
        <p:txBody>
          <a:bodyPr lIns="0" rIns="0" bIns="0" anchor="b" anchorCtr="0">
            <a:noAutofit/>
          </a:bodyPr>
          <a:lstStyle>
            <a:lvl1pPr marL="7938" indent="0">
              <a:buFontTx/>
              <a:buNone/>
              <a:tabLst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Myriad Pro Condensed" panose="020B0506030403020204" pitchFamily="34" charset="0"/>
              </a:defRPr>
            </a:lvl2pPr>
            <a:lvl3pPr marL="7938" indent="0">
              <a:buFontTx/>
              <a:buNone/>
              <a:tabLst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Myriad Pro Condensed" panose="020B0506030403020204" pitchFamily="34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Myriad Pro Condensed" panose="020B0506030403020204" pitchFamily="34" charset="0"/>
              </a:defRPr>
            </a:lvl5pPr>
          </a:lstStyle>
          <a:p>
            <a:pPr lvl="0"/>
            <a:endParaRPr lang="en-US" dirty="0"/>
          </a:p>
          <a:p>
            <a:pPr lvl="2"/>
            <a:r>
              <a:rPr lang="en-US" dirty="0"/>
              <a:t>Date</a:t>
            </a:r>
          </a:p>
          <a:p>
            <a:pPr lvl="2"/>
            <a:endParaRPr lang="en-US" dirty="0"/>
          </a:p>
          <a:p>
            <a:pPr lvl="0"/>
            <a:r>
              <a:rPr lang="en-US" dirty="0"/>
              <a:t>Presenter name</a:t>
            </a:r>
          </a:p>
          <a:p>
            <a:pPr lvl="2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741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018A3-14FE-A04B-A3B4-D9AA55483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546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Blue Box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CB96BB-242F-BC47-80BF-E45DB97245BA}"/>
              </a:ext>
            </a:extLst>
          </p:cNvPr>
          <p:cNvSpPr/>
          <p:nvPr userDrawn="1"/>
        </p:nvSpPr>
        <p:spPr>
          <a:xfrm>
            <a:off x="6843714" y="0"/>
            <a:ext cx="5346699" cy="62377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2FA9CB-507A-AA48-963A-8D5E37B7CF5B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9016F-99B0-6B40-B3F7-87F0068FC0E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DAHO NATIONAL LABORATORY">
            <a:extLst>
              <a:ext uri="{FF2B5EF4-FFF2-40B4-BE49-F238E27FC236}">
                <a16:creationId xmlns:a16="http://schemas.microsoft.com/office/drawing/2014/main" id="{BD942965-6C07-5D4A-809D-5FC754D59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14" name="Title Placeholder BIG box blue right">
            <a:extLst>
              <a:ext uri="{FF2B5EF4-FFF2-40B4-BE49-F238E27FC236}">
                <a16:creationId xmlns:a16="http://schemas.microsoft.com/office/drawing/2014/main" id="{AB7EA1D9-8A57-3143-9688-4BB8599F98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063" y="0"/>
            <a:ext cx="5340350" cy="907549"/>
          </a:xfrm>
          <a:prstGeom prst="rect">
            <a:avLst/>
          </a:prstGeom>
          <a:noFill/>
        </p:spPr>
        <p:txBody>
          <a:bodyPr lIns="274320" tIns="365760" rIns="274320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B584E-1ECA-5646-9DA7-61B811025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16947" y="1064712"/>
            <a:ext cx="4598987" cy="4515349"/>
          </a:xfrm>
          <a:prstGeom prst="rect">
            <a:avLst/>
          </a:prstGeom>
        </p:spPr>
        <p:txBody>
          <a:bodyPr lIns="0">
            <a:normAutofit/>
          </a:bodyPr>
          <a:lstStyle>
            <a:lvl1pPr marL="347663" indent="-342900">
              <a:buClr>
                <a:schemeClr val="bg1"/>
              </a:buClr>
              <a:tabLst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bullet list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6EF42CC7-103E-EA4C-89A2-543032DA33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843714" cy="62282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890074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0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81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8150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2148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8150" y="2412999"/>
            <a:ext cx="5081650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2148" y="2412999"/>
            <a:ext cx="5081651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38213" y="1589087"/>
            <a:ext cx="5081587" cy="766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0625" y="1589087"/>
            <a:ext cx="5081587" cy="766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8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365512-1A58-B241-838D-EFAB0E25F8AF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89965-9C98-C446-B0C8-8151A52702B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213" y="1739901"/>
            <a:ext cx="1041558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365512-1A58-B241-838D-EFAB0E25F8AF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89965-9C98-C446-B0C8-8151A52702B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0345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150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5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149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FBD4CC-FEFF-654C-B1A3-229DA69D1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392473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B3FEC5-4760-DC48-B91E-CFC0C33F63A9}"/>
              </a:ext>
            </a:extLst>
          </p:cNvPr>
          <p:cNvSpPr/>
          <p:nvPr userDrawn="1"/>
        </p:nvSpPr>
        <p:spPr>
          <a:xfrm>
            <a:off x="8465769" y="6335712"/>
            <a:ext cx="3726231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EAE68D-24FC-6749-A309-042231DB68DA}"/>
              </a:ext>
            </a:extLst>
          </p:cNvPr>
          <p:cNvSpPr/>
          <p:nvPr userDrawn="1"/>
        </p:nvSpPr>
        <p:spPr>
          <a:xfrm>
            <a:off x="8465769" y="6237795"/>
            <a:ext cx="3726231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DAHO NATIONAL LABORATORY">
            <a:extLst>
              <a:ext uri="{FF2B5EF4-FFF2-40B4-BE49-F238E27FC236}">
                <a16:creationId xmlns:a16="http://schemas.microsoft.com/office/drawing/2014/main" id="{C491F914-E346-2146-A51D-D37D67DBC11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150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92875"/>
            <a:ext cx="1546302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92875"/>
            <a:ext cx="5060066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92875"/>
            <a:ext cx="434428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blue/green box top">
            <a:extLst>
              <a:ext uri="{FF2B5EF4-FFF2-40B4-BE49-F238E27FC236}">
                <a16:creationId xmlns:a16="http://schemas.microsoft.com/office/drawing/2014/main" id="{2FE8E780-1DE8-B245-8215-3ECC2513C073}"/>
              </a:ext>
            </a:extLst>
          </p:cNvPr>
          <p:cNvGrpSpPr/>
          <p:nvPr userDrawn="1"/>
        </p:nvGrpSpPr>
        <p:grpSpPr>
          <a:xfrm>
            <a:off x="0" y="522288"/>
            <a:ext cx="744467" cy="547190"/>
            <a:chOff x="0" y="711956"/>
            <a:chExt cx="3721100" cy="6202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A2A1D5-CB4B-1A40-8711-4F412AA9927B}"/>
                </a:ext>
              </a:extLst>
            </p:cNvPr>
            <p:cNvSpPr/>
            <p:nvPr userDrawn="1"/>
          </p:nvSpPr>
          <p:spPr>
            <a:xfrm rot="10800000">
              <a:off x="0" y="711956"/>
              <a:ext cx="3721100" cy="5222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B5F476-DD08-5B45-A331-21193BD3472A}"/>
                </a:ext>
              </a:extLst>
            </p:cNvPr>
            <p:cNvSpPr/>
            <p:nvPr userDrawn="1"/>
          </p:nvSpPr>
          <p:spPr>
            <a:xfrm rot="10800000">
              <a:off x="0" y="1234244"/>
              <a:ext cx="3721100" cy="97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4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10" r:id="rId8"/>
    <p:sldLayoutId id="2147483711" r:id="rId9"/>
    <p:sldLayoutId id="2147483712" r:id="rId10"/>
    <p:sldLayoutId id="2147483713" r:id="rId11"/>
    <p:sldLayoutId id="2147483695" r:id="rId12"/>
    <p:sldLayoutId id="2147483696" r:id="rId13"/>
    <p:sldLayoutId id="2147483709" r:id="rId14"/>
    <p:sldLayoutId id="214748371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9.emf"/><Relationship Id="rId3" Type="http://schemas.openxmlformats.org/officeDocument/2006/relationships/image" Target="../media/image28.tiff"/><Relationship Id="rId7" Type="http://schemas.openxmlformats.org/officeDocument/2006/relationships/image" Target="../media/image17.png"/><Relationship Id="rId12" Type="http://schemas.openxmlformats.org/officeDocument/2006/relationships/image" Target="../media/image37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21.png"/><Relationship Id="rId5" Type="http://schemas.openxmlformats.org/officeDocument/2006/relationships/image" Target="../media/image300.png"/><Relationship Id="rId10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19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3176E-FAD1-2B4C-96D5-F706C4448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7144" y="1030147"/>
            <a:ext cx="9246826" cy="3979176"/>
          </a:xfrm>
        </p:spPr>
        <p:txBody>
          <a:bodyPr rIns="822960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Nonlinear Soil-Structure Interaction: V&amp;V and Integration into Risk Assessment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400" dirty="0"/>
              <a:t>Chandu Bolisetti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400" b="0" dirty="0"/>
              <a:t>Lead, Facility Risk Group, INL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400" b="0" dirty="0"/>
              <a:t>EFCOG, 22</a:t>
            </a:r>
            <a:r>
              <a:rPr lang="en-US" sz="2400" b="0" baseline="30000" dirty="0"/>
              <a:t>nd</a:t>
            </a:r>
            <a:r>
              <a:rPr lang="en-US" sz="2400" b="0" dirty="0"/>
              <a:t> Feb 2021</a:t>
            </a:r>
          </a:p>
        </p:txBody>
      </p:sp>
    </p:spTree>
    <p:extLst>
      <p:ext uri="{BB962C8B-B14F-4D97-AF65-F5344CB8AC3E}">
        <p14:creationId xmlns:p14="http://schemas.microsoft.com/office/powerpoint/2010/main" val="402515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DBE5-6189-F04D-9B86-CFE6489F8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INL – Sample results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447B2-96B6-584A-9612-D8C1DFBD9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02" y="1454717"/>
            <a:ext cx="4872020" cy="52351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8F626A-EB7D-E142-B892-939139298FAE}"/>
              </a:ext>
            </a:extLst>
          </p:cNvPr>
          <p:cNvSpPr txBox="1"/>
          <p:nvPr/>
        </p:nvSpPr>
        <p:spPr>
          <a:xfrm>
            <a:off x="2340713" y="1074758"/>
            <a:ext cx="1887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1600" dirty="0">
                <a:solidFill>
                  <a:srgbClr val="07519E"/>
                </a:solidFill>
              </a:rPr>
              <a:t>0” embedment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7AC71D-9A15-6340-B134-040533C181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0075" y="1074758"/>
            <a:ext cx="4114800" cy="2524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B96A80-90EC-E345-BAC0-B6C17E5D4A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0075" y="3801684"/>
            <a:ext cx="4114800" cy="23535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D2BD8E-80D9-664E-BF1E-22760976BC9C}"/>
              </a:ext>
            </a:extLst>
          </p:cNvPr>
          <p:cNvSpPr/>
          <p:nvPr/>
        </p:nvSpPr>
        <p:spPr>
          <a:xfrm>
            <a:off x="7746679" y="1244035"/>
            <a:ext cx="1456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b="1" kern="0" dirty="0">
                <a:solidFill>
                  <a:srgbClr val="07519E"/>
                </a:solidFill>
              </a:rPr>
              <a:t>Force-</a:t>
            </a:r>
            <a:br>
              <a:rPr lang="en-US" sz="1400" b="1" kern="0" dirty="0">
                <a:solidFill>
                  <a:srgbClr val="07519E"/>
                </a:solidFill>
              </a:rPr>
            </a:br>
            <a:r>
              <a:rPr lang="en-US" sz="1400" b="1" kern="0" dirty="0">
                <a:solidFill>
                  <a:srgbClr val="07519E"/>
                </a:solidFill>
              </a:rPr>
              <a:t>displacement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CF451C-E300-2F49-8361-862305234294}"/>
              </a:ext>
            </a:extLst>
          </p:cNvPr>
          <p:cNvSpPr/>
          <p:nvPr/>
        </p:nvSpPr>
        <p:spPr>
          <a:xfrm>
            <a:off x="7746679" y="3874753"/>
            <a:ext cx="14566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b="1" kern="0" dirty="0">
                <a:solidFill>
                  <a:srgbClr val="07519E"/>
                </a:solidFill>
              </a:rPr>
              <a:t>Normalized force-</a:t>
            </a:r>
            <a:br>
              <a:rPr lang="en-US" sz="1400" b="1" kern="0" dirty="0">
                <a:solidFill>
                  <a:srgbClr val="07519E"/>
                </a:solidFill>
              </a:rPr>
            </a:br>
            <a:r>
              <a:rPr lang="en-US" sz="1400" b="1" kern="0" dirty="0">
                <a:solidFill>
                  <a:srgbClr val="07519E"/>
                </a:solidFill>
              </a:rPr>
              <a:t>displacement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BAFACA-6A57-D345-A654-6F2F42A23D60}"/>
              </a:ext>
            </a:extLst>
          </p:cNvPr>
          <p:cNvSpPr txBox="1"/>
          <p:nvPr/>
        </p:nvSpPr>
        <p:spPr>
          <a:xfrm>
            <a:off x="8142518" y="5247634"/>
            <a:ext cx="309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7519E"/>
                </a:solidFill>
                <a:cs typeface="Times New Roman" panose="02020603050405020304" pitchFamily="18" charset="0"/>
              </a:rPr>
              <a:t>Friction coefficient, 𝜇 = 0.5 – 0.65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758E4F-723F-9642-94CC-B40B701D7A65}"/>
              </a:ext>
            </a:extLst>
          </p:cNvPr>
          <p:cNvSpPr txBox="1"/>
          <p:nvPr/>
        </p:nvSpPr>
        <p:spPr>
          <a:xfrm>
            <a:off x="5535181" y="3459254"/>
            <a:ext cx="1737360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7519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7519E"/>
                </a:solidFill>
              </a:rPr>
              <a:t>Coulomb friction? </a:t>
            </a:r>
          </a:p>
          <a:p>
            <a:pPr algn="ctr"/>
            <a:r>
              <a:rPr lang="en-US" sz="1600" b="1" dirty="0">
                <a:solidFill>
                  <a:srgbClr val="07519E"/>
                </a:solidFill>
              </a:rPr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364476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3C54F-992D-2B40-B57C-D209C089B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INL – Numerical modeling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BA2901-BBAA-E54C-A67A-78FBC9D108B3}"/>
              </a:ext>
            </a:extLst>
          </p:cNvPr>
          <p:cNvGrpSpPr/>
          <p:nvPr/>
        </p:nvGrpSpPr>
        <p:grpSpPr>
          <a:xfrm>
            <a:off x="353012" y="1164994"/>
            <a:ext cx="6763621" cy="4348065"/>
            <a:chOff x="353012" y="1164994"/>
            <a:chExt cx="6763621" cy="434806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887A7DF-3715-7447-BB22-38E91604A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012" y="1445360"/>
              <a:ext cx="6763621" cy="406769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2894930-DB39-C946-B5A8-DA6744186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012" y="1164994"/>
              <a:ext cx="1804537" cy="40240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BB9D6A-4BCD-3F4B-B257-3C4F3B5F1E0D}"/>
                  </a:ext>
                </a:extLst>
              </p:cNvPr>
              <p:cNvSpPr txBox="1"/>
              <p:nvPr/>
            </p:nvSpPr>
            <p:spPr>
              <a:xfrm>
                <a:off x="136887" y="5392786"/>
                <a:ext cx="650141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𝐹𝑎𝑐𝑡𝑜𝑟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𝑓𝑢𝑐𝑡𝑖𝑜𝑛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𝑠𝑜𝑖𝑙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𝑐h𝑎𝑟𝑎𝑐𝑡𝑒𝑟𝑖𝑠𝑡𝑖𝑐𝑠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𝑔𝑒𝑜𝑚𝑒𝑡𝑟𝑦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𝑓𝑜𝑢𝑛𝑑𝑎𝑡𝑖𝑜𝑛</m:t>
                      </m:r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𝑊𝑖𝑑𝑡h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𝑓𝑜𝑢𝑛𝑑𝑎𝑡𝑖𝑜𝑛</m:t>
                      </m:r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𝑃𝑟𝑒𝑠𝑠𝑢𝑟𝑒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𝑑𝑒𝑝𝑒𝑛𝑑𝑒𝑛𝑡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𝑐𝑜𝑒𝑓𝑓𝑖𝑐𝑖𝑒𝑛𝑡</m:t>
                      </m:r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𝑆𝑡𝑎𝑡𝑖𝑐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𝑓𝑟𝑖𝑐𝑡𝑖𝑜𝑛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𝑐𝑜𝑒𝑓𝑓𝑖𝑐𝑖𝑒𝑛𝑡</m:t>
                      </m:r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𝐹𝑟𝑖𝑐𝑡𝑖𝑜𝑛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𝑠𝑜𝑖𝑙</m:t>
                      </m:r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𝑣𝑒𝑟𝑡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𝑉𝑒𝑟𝑡𝑖𝑐𝑎𝑙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𝑝𝑟𝑒𝑠𝑠𝑢𝑟𝑒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𝑓𝑜𝑢𝑛𝑑𝑎𝑡𝑖𝑜𝑛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BB9D6A-4BCD-3F4B-B257-3C4F3B5F1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87" y="5392786"/>
                <a:ext cx="6501419" cy="1384995"/>
              </a:xfrm>
              <a:prstGeom prst="rect">
                <a:avLst/>
              </a:prstGeom>
              <a:blipFill>
                <a:blip r:embed="rId4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155CCE9E-0C3B-5C4C-90E0-7F8799CCBC62}"/>
              </a:ext>
            </a:extLst>
          </p:cNvPr>
          <p:cNvGrpSpPr/>
          <p:nvPr/>
        </p:nvGrpSpPr>
        <p:grpSpPr>
          <a:xfrm>
            <a:off x="5348353" y="1057557"/>
            <a:ext cx="6023820" cy="4189918"/>
            <a:chOff x="-1726542" y="1492289"/>
            <a:chExt cx="6023820" cy="418991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B95B5BE-7E4B-0F47-AF4E-18D464FF3194}"/>
                </a:ext>
              </a:extLst>
            </p:cNvPr>
            <p:cNvGrpSpPr/>
            <p:nvPr/>
          </p:nvGrpSpPr>
          <p:grpSpPr>
            <a:xfrm>
              <a:off x="-1726542" y="1492289"/>
              <a:ext cx="6023820" cy="4189918"/>
              <a:chOff x="-1313923" y="3038511"/>
              <a:chExt cx="6248398" cy="3746484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EAAF501-2676-BE4C-B646-8C3AEAA7BC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0181" y="5283565"/>
                <a:ext cx="3244241" cy="626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CAD1106-A9A3-A14A-9091-2F300B68D8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86006" y="3060701"/>
                <a:ext cx="0" cy="222913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59D8B9B-2B02-EF42-8746-F43D4D8F320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75832" y="3799686"/>
                <a:ext cx="2735371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49669B6-4487-1644-8CEE-4248FA08FA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011203" y="3824283"/>
                <a:ext cx="0" cy="14655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6C4EB31C-E5E3-844C-9238-77500AD220FF}"/>
                      </a:ext>
                    </a:extLst>
                  </p:cNvPr>
                  <p:cNvSpPr txBox="1"/>
                  <p:nvPr/>
                </p:nvSpPr>
                <p:spPr>
                  <a:xfrm>
                    <a:off x="3632548" y="5236588"/>
                    <a:ext cx="90187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3AD94F4B-618B-E04C-ADAB-F0DE29E2EC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2548" y="5236588"/>
                    <a:ext cx="901874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740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5D48B17B-E286-B44D-9A35-98ADBEBC5329}"/>
                      </a:ext>
                    </a:extLst>
                  </p:cNvPr>
                  <p:cNvSpPr txBox="1"/>
                  <p:nvPr/>
                </p:nvSpPr>
                <p:spPr>
                  <a:xfrm>
                    <a:off x="569024" y="3562588"/>
                    <a:ext cx="90187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𝑢𝑙𝑡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BB2654F-8026-6F40-9E5B-29AECDDED7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024" y="3562588"/>
                    <a:ext cx="901874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28B661B-9F35-9C46-BAAB-9E4FCA67B2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86006" y="3109496"/>
                <a:ext cx="407737" cy="217145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Right Triangle 48">
                <a:extLst>
                  <a:ext uri="{FF2B5EF4-FFF2-40B4-BE49-F238E27FC236}">
                    <a16:creationId xmlns:a16="http://schemas.microsoft.com/office/drawing/2014/main" id="{EB875778-BB99-6243-A7B4-12832C7F56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80232" y="3290275"/>
                <a:ext cx="83334" cy="453275"/>
              </a:xfrm>
              <a:prstGeom prst="rtTriangle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7B483D3E-B6AA-CE42-B5D3-6AF3046E27B1}"/>
                      </a:ext>
                    </a:extLst>
                  </p:cNvPr>
                  <p:cNvSpPr txBox="1"/>
                  <p:nvPr/>
                </p:nvSpPr>
                <p:spPr>
                  <a:xfrm>
                    <a:off x="1159067" y="3333207"/>
                    <a:ext cx="3617927" cy="3429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𝑖𝑛𝑖𝑡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𝑣𝑒𝑟𝑡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8301B5FA-2352-3645-B0DE-CB6047520B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9067" y="3333207"/>
                    <a:ext cx="3617927" cy="34297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9C2ACFC7-C555-9542-9DA8-F193AAAED36D}"/>
                      </a:ext>
                    </a:extLst>
                  </p:cNvPr>
                  <p:cNvSpPr txBox="1"/>
                  <p:nvPr/>
                </p:nvSpPr>
                <p:spPr>
                  <a:xfrm>
                    <a:off x="-974410" y="3810551"/>
                    <a:ext cx="361792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𝑣𝑒𝑟𝑡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F8A73C4E-890C-0D4B-8DEC-A2DB02AEFB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974410" y="3810551"/>
                    <a:ext cx="3617927" cy="3385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4A0718AD-7A06-554F-9BEA-CDE20447C485}"/>
                      </a:ext>
                    </a:extLst>
                  </p:cNvPr>
                  <p:cNvSpPr txBox="1"/>
                  <p:nvPr/>
                </p:nvSpPr>
                <p:spPr>
                  <a:xfrm>
                    <a:off x="4032601" y="5266279"/>
                    <a:ext cx="90187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6E557178-CC34-0D42-886F-3C1F37CE3C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32601" y="5266279"/>
                    <a:ext cx="901874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548FF6E2-1732-6648-A476-D2CA49E6BB66}"/>
                      </a:ext>
                    </a:extLst>
                  </p:cNvPr>
                  <p:cNvSpPr txBox="1"/>
                  <p:nvPr/>
                </p:nvSpPr>
                <p:spPr>
                  <a:xfrm>
                    <a:off x="659872" y="3038511"/>
                    <a:ext cx="90187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33A232FD-AB6C-6F49-A7DA-CA3CDCF18A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9872" y="3038511"/>
                    <a:ext cx="901874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E2E076E9-A454-D743-B08A-99D47EAD63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84479" y="4159343"/>
                    <a:ext cx="3617927" cy="8554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𝑖𝑛𝑖𝑡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5DE5A4ED-3C57-DB47-B705-B22E5DD677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4479" y="4159343"/>
                    <a:ext cx="3617927" cy="85549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0D1B436D-7357-1F4B-BE79-2AF44721EEFF}"/>
                  </a:ext>
                </a:extLst>
              </p:cNvPr>
              <p:cNvGrpSpPr/>
              <p:nvPr/>
            </p:nvGrpSpPr>
            <p:grpSpPr>
              <a:xfrm>
                <a:off x="-1313923" y="3799686"/>
                <a:ext cx="5325126" cy="2985309"/>
                <a:chOff x="-1335586" y="3794043"/>
                <a:chExt cx="5325126" cy="2985309"/>
              </a:xfrm>
            </p:grpSpPr>
            <p:sp>
              <p:nvSpPr>
                <p:cNvPr id="58" name="Arc 57">
                  <a:extLst>
                    <a:ext uri="{FF2B5EF4-FFF2-40B4-BE49-F238E27FC236}">
                      <a16:creationId xmlns:a16="http://schemas.microsoft.com/office/drawing/2014/main" id="{50A8CFC5-5E06-5C4B-BBC9-C1C5C6789155}"/>
                    </a:ext>
                  </a:extLst>
                </p:cNvPr>
                <p:cNvSpPr/>
                <p:nvPr/>
              </p:nvSpPr>
              <p:spPr bwMode="auto">
                <a:xfrm>
                  <a:off x="-1335586" y="3800306"/>
                  <a:ext cx="5179511" cy="2979046"/>
                </a:xfrm>
                <a:prstGeom prst="arc">
                  <a:avLst>
                    <a:gd name="adj1" fmla="val 16237684"/>
                    <a:gd name="adj2" fmla="val 0"/>
                  </a:avLst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016C8A14-E571-9C43-999F-E5CE107D43F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839228" y="3794043"/>
                  <a:ext cx="150312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957BB0B-4C30-0E44-9048-39233565B2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76978" y="3815408"/>
                <a:ext cx="0" cy="14655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362CBBD1-B97B-D442-9137-BC10E4385F3C}"/>
                      </a:ext>
                    </a:extLst>
                  </p:cNvPr>
                  <p:cNvSpPr txBox="1"/>
                  <p:nvPr/>
                </p:nvSpPr>
                <p:spPr>
                  <a:xfrm>
                    <a:off x="1126041" y="5221336"/>
                    <a:ext cx="90187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7F8E19C-C6F3-7C40-9C50-60AEB1AAAA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6041" y="5221336"/>
                    <a:ext cx="901874" cy="33855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3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F37C682-0CDD-F643-93E4-0D9B530E55D8}"/>
                </a:ext>
              </a:extLst>
            </p:cNvPr>
            <p:cNvCxnSpPr/>
            <p:nvPr/>
          </p:nvCxnSpPr>
          <p:spPr>
            <a:xfrm flipH="1" flipV="1">
              <a:off x="1787976" y="2696350"/>
              <a:ext cx="134754" cy="22928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F165B957-D856-FD43-B454-579A9CA2A1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2758" y="3661328"/>
            <a:ext cx="3254414" cy="2614984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371C436-477A-C34D-82AD-CD752DCD9A46}"/>
              </a:ext>
            </a:extLst>
          </p:cNvPr>
          <p:cNvSpPr/>
          <p:nvPr/>
        </p:nvSpPr>
        <p:spPr>
          <a:xfrm>
            <a:off x="10461359" y="2156826"/>
            <a:ext cx="1847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b="1" kern="0" dirty="0">
                <a:solidFill>
                  <a:srgbClr val="07519E"/>
                </a:solidFill>
              </a:rPr>
              <a:t>Backbone curve of interface element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0180FFD-1230-CB4A-B626-446C57DCDAB7}"/>
              </a:ext>
            </a:extLst>
          </p:cNvPr>
          <p:cNvSpPr txBox="1"/>
          <p:nvPr/>
        </p:nvSpPr>
        <p:spPr>
          <a:xfrm>
            <a:off x="10571429" y="4629525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7519E"/>
                </a:solidFill>
              </a:rPr>
              <a:t>Num-exp </a:t>
            </a:r>
            <a:br>
              <a:rPr lang="en-US" sz="1600" b="1" dirty="0">
                <a:solidFill>
                  <a:srgbClr val="07519E"/>
                </a:solidFill>
              </a:rPr>
            </a:br>
            <a:r>
              <a:rPr lang="en-US" sz="1600" b="1" dirty="0">
                <a:solidFill>
                  <a:srgbClr val="07519E"/>
                </a:solidFill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117219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A67C-3659-8742-9767-DAF8238D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UB – Set up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DD5945-8DAF-AB47-B345-8DED7CFDDA67}"/>
              </a:ext>
            </a:extLst>
          </p:cNvPr>
          <p:cNvGrpSpPr/>
          <p:nvPr/>
        </p:nvGrpSpPr>
        <p:grpSpPr>
          <a:xfrm>
            <a:off x="341699" y="2973801"/>
            <a:ext cx="5624362" cy="3315195"/>
            <a:chOff x="471638" y="3341934"/>
            <a:chExt cx="5624362" cy="33151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E00488-AAC7-134C-B642-4061D684289B}"/>
                </a:ext>
              </a:extLst>
            </p:cNvPr>
            <p:cNvPicPr/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38" y="3341934"/>
              <a:ext cx="5624362" cy="31264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06E8F7-9BB9-E343-8772-5E9F89401DFF}"/>
                </a:ext>
              </a:extLst>
            </p:cNvPr>
            <p:cNvSpPr txBox="1"/>
            <p:nvPr/>
          </p:nvSpPr>
          <p:spPr>
            <a:xfrm>
              <a:off x="1512798" y="6287797"/>
              <a:ext cx="32020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7519E"/>
                  </a:solidFill>
                </a:rPr>
                <a:t>Testing setup at UB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1A4859-B2E0-3840-93C3-3CDCB35D5B99}"/>
              </a:ext>
            </a:extLst>
          </p:cNvPr>
          <p:cNvGrpSpPr/>
          <p:nvPr/>
        </p:nvGrpSpPr>
        <p:grpSpPr>
          <a:xfrm>
            <a:off x="6225940" y="2984667"/>
            <a:ext cx="5776763" cy="3350311"/>
            <a:chOff x="6225940" y="3352800"/>
            <a:chExt cx="5776763" cy="33503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3CF2E1-807F-D649-98F3-6D3AE22BCD17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940" y="3352800"/>
              <a:ext cx="5776763" cy="30576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ADF01F-04C6-534F-9D28-260A104366B8}"/>
                </a:ext>
              </a:extLst>
            </p:cNvPr>
            <p:cNvSpPr txBox="1"/>
            <p:nvPr/>
          </p:nvSpPr>
          <p:spPr>
            <a:xfrm>
              <a:off x="6328033" y="6333779"/>
              <a:ext cx="55578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7519E"/>
                  </a:solidFill>
                </a:rPr>
                <a:t>Structural model (20” x 20” x 10”) and instruments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2A2E135-7DF5-B94B-A6A9-A5FA1617D69D}"/>
              </a:ext>
            </a:extLst>
          </p:cNvPr>
          <p:cNvSpPr txBox="1"/>
          <p:nvPr/>
        </p:nvSpPr>
        <p:spPr>
          <a:xfrm>
            <a:off x="614727" y="1408226"/>
            <a:ext cx="10443411" cy="15388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b="1" dirty="0">
                <a:solidFill>
                  <a:srgbClr val="07519E"/>
                </a:solidFill>
              </a:rPr>
              <a:t>Objectives</a:t>
            </a:r>
            <a:r>
              <a:rPr lang="en-US" sz="2200" dirty="0">
                <a:solidFill>
                  <a:srgbClr val="07519E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7519E"/>
                </a:solidFill>
              </a:rPr>
              <a:t>Investigate the interface behavior under various conditions: normal pressure, surface roughness (smooth and rough), materials (Ottawa sand, crushed gravel, waterproof membrane, moisture (dry and saturated), and shearing rates varying from 0.05 in/s – 1.5 in/s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srgbClr val="07519E"/>
                </a:solidFill>
              </a:rPr>
              <a:t>Characterize the interface behavior captured through digital images and pressure sensors </a:t>
            </a:r>
          </a:p>
        </p:txBody>
      </p:sp>
    </p:spTree>
    <p:extLst>
      <p:ext uri="{BB962C8B-B14F-4D97-AF65-F5344CB8AC3E}">
        <p14:creationId xmlns:p14="http://schemas.microsoft.com/office/powerpoint/2010/main" val="1200573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57B4-BD83-D945-9FBD-DB1C6E6BF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UB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0024A-3369-5149-AB9A-5C0640664587}"/>
              </a:ext>
            </a:extLst>
          </p:cNvPr>
          <p:cNvSpPr txBox="1"/>
          <p:nvPr/>
        </p:nvSpPr>
        <p:spPr>
          <a:xfrm>
            <a:off x="206059" y="5006852"/>
            <a:ext cx="96674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7519E"/>
                </a:solidFill>
              </a:rPr>
              <a:t>Preliminary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519E"/>
                </a:solidFill>
              </a:rPr>
              <a:t>Interface shear zone characteristics depend on surface roughness, normal stress, particle hardness, and angularity.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519E"/>
                </a:solidFill>
              </a:rPr>
              <a:t>Relative roughness (ratio of average surface roughness to the particle mean size) influences shear zone formation and failure mode at the interface.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519E"/>
                </a:solidFill>
              </a:rPr>
              <a:t>interlocking of the grains and domination of particles’ rolling rather than sliding.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C5EBB-1ABB-9947-8500-1E4F850BF992}"/>
              </a:ext>
            </a:extLst>
          </p:cNvPr>
          <p:cNvSpPr txBox="1"/>
          <p:nvPr/>
        </p:nvSpPr>
        <p:spPr>
          <a:xfrm>
            <a:off x="260757" y="1195842"/>
            <a:ext cx="542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7519E"/>
                </a:solidFill>
              </a:rPr>
              <a:t>Microscopic shear behavior resulted from digital image cross-correlation techniques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97F6F3-698E-304E-A7E8-1F46ADBBB308}"/>
              </a:ext>
            </a:extLst>
          </p:cNvPr>
          <p:cNvGrpSpPr/>
          <p:nvPr/>
        </p:nvGrpSpPr>
        <p:grpSpPr>
          <a:xfrm>
            <a:off x="565434" y="1940048"/>
            <a:ext cx="4877889" cy="3299103"/>
            <a:chOff x="7312959" y="1091861"/>
            <a:chExt cx="4001869" cy="2788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D26A12-4037-C94A-A82B-6C9C6A8DDFF6}"/>
                </a:ext>
              </a:extLst>
            </p:cNvPr>
            <p:cNvPicPr/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12959" y="1091861"/>
              <a:ext cx="3670785" cy="210387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78134F-B5EC-B443-A745-66EB0854D8CE}"/>
                </a:ext>
              </a:extLst>
            </p:cNvPr>
            <p:cNvSpPr txBox="1"/>
            <p:nvPr/>
          </p:nvSpPr>
          <p:spPr>
            <a:xfrm>
              <a:off x="7849733" y="3234159"/>
              <a:ext cx="3465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Camera setup for digital image analysis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EDC4A9-4BCA-C446-AE46-01E86C6A4A91}"/>
              </a:ext>
            </a:extLst>
          </p:cNvPr>
          <p:cNvSpPr txBox="1"/>
          <p:nvPr/>
        </p:nvSpPr>
        <p:spPr>
          <a:xfrm>
            <a:off x="6112009" y="785370"/>
            <a:ext cx="556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07519E"/>
                </a:solidFill>
              </a:rPr>
              <a:t>PIV results for the rough surface in contact with dry sand under normal contact pressure of 8 psi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CDB51E-C46E-9246-B92A-780402EF9F06}"/>
              </a:ext>
            </a:extLst>
          </p:cNvPr>
          <p:cNvGrpSpPr/>
          <p:nvPr/>
        </p:nvGrpSpPr>
        <p:grpSpPr>
          <a:xfrm>
            <a:off x="5885909" y="1406476"/>
            <a:ext cx="5951867" cy="3926608"/>
            <a:chOff x="5674699" y="1069195"/>
            <a:chExt cx="5951867" cy="39266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D431CB-7D5A-5F4B-824A-FCD3F602A425}"/>
                </a:ext>
              </a:extLst>
            </p:cNvPr>
            <p:cNvGrpSpPr/>
            <p:nvPr/>
          </p:nvGrpSpPr>
          <p:grpSpPr>
            <a:xfrm>
              <a:off x="5674699" y="1069195"/>
              <a:ext cx="5951867" cy="3757331"/>
              <a:chOff x="2345824" y="3542316"/>
              <a:chExt cx="4877889" cy="294830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C88BD36-7DC0-6C4B-92A2-FB19B01FDDA7}"/>
                  </a:ext>
                </a:extLst>
              </p:cNvPr>
              <p:cNvPicPr/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8421" t="5133" r="29123" b="7106"/>
              <a:stretch/>
            </p:blipFill>
            <p:spPr bwMode="auto">
              <a:xfrm>
                <a:off x="2345824" y="3542316"/>
                <a:ext cx="2388054" cy="294830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5E98E3B-A2EA-3D42-BFF9-7DA6ED140AB5}"/>
                  </a:ext>
                </a:extLst>
              </p:cNvPr>
              <p:cNvGrpSpPr/>
              <p:nvPr/>
            </p:nvGrpSpPr>
            <p:grpSpPr>
              <a:xfrm>
                <a:off x="4733878" y="3552852"/>
                <a:ext cx="2489835" cy="2924175"/>
                <a:chOff x="0" y="0"/>
                <a:chExt cx="2768776" cy="3134814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A195F23B-556B-BB4D-8357-DB4946FDBB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8477" t="5614" r="28477" b="7315"/>
                <a:stretch/>
              </p:blipFill>
              <p:spPr>
                <a:xfrm>
                  <a:off x="184426" y="191190"/>
                  <a:ext cx="2584350" cy="2943624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C51066F-8A16-5543-AE34-4E944AD9E8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8421" t="5132" r="29123" b="88007"/>
                <a:stretch/>
              </p:blipFill>
              <p:spPr>
                <a:xfrm>
                  <a:off x="0" y="0"/>
                  <a:ext cx="2743200" cy="242442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BF6ECF5A-7651-1A49-A06B-B3A32BA12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8577" t="11193" r="65128" b="8818"/>
                <a:stretch/>
              </p:blipFill>
              <p:spPr>
                <a:xfrm>
                  <a:off x="0" y="206951"/>
                  <a:ext cx="414725" cy="2881958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A6B277-D8F1-CA42-8BFB-67DB98D7032E}"/>
                </a:ext>
              </a:extLst>
            </p:cNvPr>
            <p:cNvSpPr txBox="1"/>
            <p:nvPr/>
          </p:nvSpPr>
          <p:spPr>
            <a:xfrm>
              <a:off x="6053029" y="4657249"/>
              <a:ext cx="24480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Displacement vectors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937229-A82E-2B41-B769-5C91113E174F}"/>
                </a:ext>
              </a:extLst>
            </p:cNvPr>
            <p:cNvSpPr txBox="1"/>
            <p:nvPr/>
          </p:nvSpPr>
          <p:spPr>
            <a:xfrm>
              <a:off x="9014577" y="4657249"/>
              <a:ext cx="24480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Strain contour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14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C0C6-33D7-E346-9B33-1FCA26E29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UB – Sample observations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87D6A2-3A70-3A48-8DD5-315FF9AF5546}"/>
              </a:ext>
            </a:extLst>
          </p:cNvPr>
          <p:cNvGrpSpPr/>
          <p:nvPr/>
        </p:nvGrpSpPr>
        <p:grpSpPr>
          <a:xfrm>
            <a:off x="706887" y="1781836"/>
            <a:ext cx="5943600" cy="3500754"/>
            <a:chOff x="1258256" y="3626526"/>
            <a:chExt cx="5943600" cy="35007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78B42A-7834-274C-9CDF-A3831001642B}"/>
                </a:ext>
              </a:extLst>
            </p:cNvPr>
            <p:cNvGrpSpPr/>
            <p:nvPr/>
          </p:nvGrpSpPr>
          <p:grpSpPr>
            <a:xfrm>
              <a:off x="1258256" y="3626526"/>
              <a:ext cx="5943600" cy="3225997"/>
              <a:chOff x="1277506" y="2694999"/>
              <a:chExt cx="5943600" cy="322599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861D474-9032-3A4D-BC24-CFFC87B08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77506" y="2694999"/>
                <a:ext cx="5943600" cy="1524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49865C0-5DB5-1545-A441-3BB0C208B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7506" y="4396996"/>
                <a:ext cx="5943600" cy="15240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B520E1-A3B0-AA43-8289-D575B04D2A3F}"/>
                </a:ext>
              </a:extLst>
            </p:cNvPr>
            <p:cNvSpPr txBox="1"/>
            <p:nvPr/>
          </p:nvSpPr>
          <p:spPr>
            <a:xfrm>
              <a:off x="3490981" y="5005200"/>
              <a:ext cx="175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7519E"/>
                  </a:solidFill>
                </a:rPr>
                <a:t>&lt; Dry Sand &gt;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581029-06C9-D947-8329-4DFC59CE2945}"/>
                </a:ext>
              </a:extLst>
            </p:cNvPr>
            <p:cNvSpPr txBox="1"/>
            <p:nvPr/>
          </p:nvSpPr>
          <p:spPr>
            <a:xfrm>
              <a:off x="3105970" y="6757948"/>
              <a:ext cx="2521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7519E"/>
                  </a:solidFill>
                </a:rPr>
                <a:t>&lt; Crushed Gravel &gt;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EE6990-A434-684E-BC09-D22F589EF97D}"/>
              </a:ext>
            </a:extLst>
          </p:cNvPr>
          <p:cNvGrpSpPr/>
          <p:nvPr/>
        </p:nvGrpSpPr>
        <p:grpSpPr>
          <a:xfrm>
            <a:off x="7024909" y="2211949"/>
            <a:ext cx="4768102" cy="3612534"/>
            <a:chOff x="6993043" y="2089395"/>
            <a:chExt cx="4768102" cy="361253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D0C967A-F001-0E4F-A709-B9889D1F577F}"/>
                </a:ext>
              </a:extLst>
            </p:cNvPr>
            <p:cNvGrpSpPr/>
            <p:nvPr/>
          </p:nvGrpSpPr>
          <p:grpSpPr>
            <a:xfrm>
              <a:off x="6993043" y="2089395"/>
              <a:ext cx="4768102" cy="3612534"/>
              <a:chOff x="6819788" y="1714010"/>
              <a:chExt cx="4768102" cy="361253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AE7308E-EF0E-4A4B-ADEB-6E1BA9A5A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9788" y="2378443"/>
                <a:ext cx="4768102" cy="2948101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180816B-8042-A943-96E1-C0AB69B0B4A2}"/>
                  </a:ext>
                </a:extLst>
              </p:cNvPr>
              <p:cNvGrpSpPr/>
              <p:nvPr/>
            </p:nvGrpSpPr>
            <p:grpSpPr>
              <a:xfrm>
                <a:off x="8893742" y="1714010"/>
                <a:ext cx="2469087" cy="754954"/>
                <a:chOff x="8893742" y="1714010"/>
                <a:chExt cx="2469087" cy="754954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5D04CDFF-5D21-D246-9230-46A1F394BC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1" b="-6110"/>
                <a:stretch/>
              </p:blipFill>
              <p:spPr>
                <a:xfrm>
                  <a:off x="8893742" y="1714010"/>
                  <a:ext cx="1740174" cy="198099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8E7AF7AF-2990-FA47-A4FD-B46F78AAC5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7186" r="-738" b="-5594"/>
                <a:stretch/>
              </p:blipFill>
              <p:spPr>
                <a:xfrm>
                  <a:off x="8893742" y="2258415"/>
                  <a:ext cx="2469087" cy="210549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05A874D-372B-FC41-AED0-007FEAD647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1" b="-13462"/>
                <a:stretch/>
              </p:blipFill>
              <p:spPr>
                <a:xfrm>
                  <a:off x="8893742" y="1982405"/>
                  <a:ext cx="1660812" cy="211824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A6356E-9997-6E4D-A57D-22485B836D49}"/>
                </a:ext>
              </a:extLst>
            </p:cNvPr>
            <p:cNvSpPr txBox="1"/>
            <p:nvPr/>
          </p:nvSpPr>
          <p:spPr>
            <a:xfrm>
              <a:off x="9978002" y="3058761"/>
              <a:ext cx="1634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Dry Sand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3EF87F4-0BEF-8549-A5F3-2239CC1666B6}"/>
              </a:ext>
            </a:extLst>
          </p:cNvPr>
          <p:cNvSpPr txBox="1"/>
          <p:nvPr/>
        </p:nvSpPr>
        <p:spPr>
          <a:xfrm>
            <a:off x="559975" y="1375252"/>
            <a:ext cx="587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7519E"/>
                </a:solidFill>
              </a:rPr>
              <a:t>Illustration of contact area for two interface materials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692295-4B67-0E46-9A2C-90D1CD80CCFB}"/>
              </a:ext>
            </a:extLst>
          </p:cNvPr>
          <p:cNvSpPr txBox="1"/>
          <p:nvPr/>
        </p:nvSpPr>
        <p:spPr>
          <a:xfrm>
            <a:off x="7019661" y="1310778"/>
            <a:ext cx="517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7519E"/>
                </a:solidFill>
              </a:rPr>
              <a:t>Coefficient of friction variation for different contact surface conditions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B4E3EA-77A9-FD4A-988C-1C0E222CE994}"/>
              </a:ext>
            </a:extLst>
          </p:cNvPr>
          <p:cNvSpPr/>
          <p:nvPr/>
        </p:nvSpPr>
        <p:spPr>
          <a:xfrm>
            <a:off x="559975" y="5507183"/>
            <a:ext cx="659328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</a:t>
            </a:r>
            <a:r>
              <a:rPr lang="en-US" dirty="0"/>
              <a:t> decreases with increasing normal pressure on Ottawa sand and remains constant on crushed gravel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</a:t>
            </a:r>
            <a:r>
              <a:rPr lang="en-US" dirty="0"/>
              <a:t> is independent of normal load subjected to monotonic loading. </a:t>
            </a:r>
          </a:p>
        </p:txBody>
      </p:sp>
    </p:spTree>
    <p:extLst>
      <p:ext uri="{BB962C8B-B14F-4D97-AF65-F5344CB8AC3E}">
        <p14:creationId xmlns:p14="http://schemas.microsoft.com/office/powerpoint/2010/main" val="4024674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5C0B-5446-A844-926F-989FB06D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UB - Sample observations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E19008-9A6A-9C4F-A601-497B3CD71683}"/>
              </a:ext>
            </a:extLst>
          </p:cNvPr>
          <p:cNvGrpSpPr/>
          <p:nvPr/>
        </p:nvGrpSpPr>
        <p:grpSpPr>
          <a:xfrm>
            <a:off x="6628319" y="1107660"/>
            <a:ext cx="5563681" cy="5028584"/>
            <a:chOff x="182997" y="1142005"/>
            <a:chExt cx="5563681" cy="50285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84B3B5-F444-7544-92D6-800974C652FD}"/>
                </a:ext>
              </a:extLst>
            </p:cNvPr>
            <p:cNvSpPr/>
            <p:nvPr/>
          </p:nvSpPr>
          <p:spPr>
            <a:xfrm>
              <a:off x="182997" y="1142005"/>
              <a:ext cx="556368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7519E"/>
                  </a:solidFill>
                </a:rPr>
                <a:t>Effect of Shearing Rate</a:t>
              </a:r>
            </a:p>
            <a:p>
              <a:pPr algn="ctr"/>
              <a:r>
                <a:rPr lang="en-US" dirty="0">
                  <a:solidFill>
                    <a:srgbClr val="07519E"/>
                  </a:solidFill>
                </a:rPr>
                <a:t>The coefficient of friction is approximately independent of the velocity of relative movement, in this studied range of 0.05-1.5 in/s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885E16-9CE2-044A-8C5B-05C03EE55B70}"/>
                </a:ext>
              </a:extLst>
            </p:cNvPr>
            <p:cNvGrpSpPr/>
            <p:nvPr/>
          </p:nvGrpSpPr>
          <p:grpSpPr>
            <a:xfrm>
              <a:off x="397564" y="2377580"/>
              <a:ext cx="5149008" cy="3793009"/>
              <a:chOff x="725104" y="2688329"/>
              <a:chExt cx="5149008" cy="379300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D64BC57-63F2-424B-A98E-E9992EE6FB71}"/>
                  </a:ext>
                </a:extLst>
              </p:cNvPr>
              <p:cNvGrpSpPr/>
              <p:nvPr/>
            </p:nvGrpSpPr>
            <p:grpSpPr>
              <a:xfrm>
                <a:off x="725104" y="2688329"/>
                <a:ext cx="5149008" cy="3793009"/>
                <a:chOff x="0" y="1356507"/>
                <a:chExt cx="5149008" cy="3793009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E9CB00C-B00F-EC41-B1F1-C4142279FC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3422"/>
                <a:stretch/>
              </p:blipFill>
              <p:spPr>
                <a:xfrm>
                  <a:off x="596766" y="1356507"/>
                  <a:ext cx="4206240" cy="635923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023F1743-6455-9E4A-A6FB-FA97485E8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1992430"/>
                  <a:ext cx="5149008" cy="3157086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8766BA-AF49-8C4B-9DA7-7952C343D0CC}"/>
                  </a:ext>
                </a:extLst>
              </p:cNvPr>
              <p:cNvSpPr txBox="1"/>
              <p:nvPr/>
            </p:nvSpPr>
            <p:spPr>
              <a:xfrm>
                <a:off x="3893278" y="3590843"/>
                <a:ext cx="16348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Dry Sand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56BF2C-5BF8-9449-901F-6428FBC356A3}"/>
              </a:ext>
            </a:extLst>
          </p:cNvPr>
          <p:cNvGrpSpPr/>
          <p:nvPr/>
        </p:nvGrpSpPr>
        <p:grpSpPr>
          <a:xfrm>
            <a:off x="400884" y="1129045"/>
            <a:ext cx="5695116" cy="4834937"/>
            <a:chOff x="6197993" y="1190876"/>
            <a:chExt cx="5695116" cy="483493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15C55B9-C100-1849-B135-710DEE768E58}"/>
                </a:ext>
              </a:extLst>
            </p:cNvPr>
            <p:cNvGrpSpPr/>
            <p:nvPr/>
          </p:nvGrpSpPr>
          <p:grpSpPr>
            <a:xfrm>
              <a:off x="6503870" y="2587555"/>
              <a:ext cx="5195492" cy="3438258"/>
              <a:chOff x="6371004" y="1794376"/>
              <a:chExt cx="5195492" cy="343825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C8FF2C-2F30-9C40-A355-327CA218D797}"/>
                  </a:ext>
                </a:extLst>
              </p:cNvPr>
              <p:cNvGrpSpPr/>
              <p:nvPr/>
            </p:nvGrpSpPr>
            <p:grpSpPr>
              <a:xfrm>
                <a:off x="6371004" y="1794376"/>
                <a:ext cx="5195492" cy="3438258"/>
                <a:chOff x="6419130" y="1249246"/>
                <a:chExt cx="5195492" cy="3438258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5E4080E-7C5D-6647-AAC5-FFD28904C1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19130" y="1576505"/>
                  <a:ext cx="5195492" cy="31109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6D76196-6DFF-EB46-B1AE-BF69400F2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6698" t="4918" r="13617" b="86307"/>
                <a:stretch/>
              </p:blipFill>
              <p:spPr bwMode="auto">
                <a:xfrm>
                  <a:off x="6760158" y="1249246"/>
                  <a:ext cx="4513435" cy="3272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903F7B5-317D-C04B-A892-BAC3C935FD8D}"/>
                  </a:ext>
                </a:extLst>
              </p:cNvPr>
              <p:cNvSpPr txBox="1"/>
              <p:nvPr/>
            </p:nvSpPr>
            <p:spPr>
              <a:xfrm>
                <a:off x="9095873" y="2419620"/>
                <a:ext cx="18576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Smooth surface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E0CC8F-8020-3749-9435-954D2E785E9E}"/>
                </a:ext>
              </a:extLst>
            </p:cNvPr>
            <p:cNvSpPr/>
            <p:nvPr/>
          </p:nvSpPr>
          <p:spPr>
            <a:xfrm>
              <a:off x="6197993" y="1190876"/>
              <a:ext cx="569511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7519E"/>
                  </a:solidFill>
                </a:rPr>
                <a:t>Effect of moisture</a:t>
              </a:r>
            </a:p>
            <a:p>
              <a:pPr algn="ctr"/>
              <a:r>
                <a:rPr lang="en-US" dirty="0">
                  <a:solidFill>
                    <a:srgbClr val="07519E"/>
                  </a:solidFill>
                </a:rPr>
                <a:t>Saturated sand showed a lower shear strength than dry sand due to the lubrication layer formation between sand particles.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834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FE85-C06E-2941-A4AF-AE8EA1F3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SPRA process in MASTODON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0984A7-07EA-5D49-987B-5CBAE43CFBC3}"/>
              </a:ext>
            </a:extLst>
          </p:cNvPr>
          <p:cNvSpPr/>
          <p:nvPr/>
        </p:nvSpPr>
        <p:spPr bwMode="auto">
          <a:xfrm>
            <a:off x="2661934" y="1590174"/>
            <a:ext cx="2121878" cy="1055077"/>
          </a:xfrm>
          <a:prstGeom prst="rect">
            <a:avLst/>
          </a:prstGeom>
          <a:solidFill>
            <a:srgbClr val="8EC423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Probabilistic sampling of the input 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7ADE35-DF4C-414C-B793-E44924A8E92A}"/>
              </a:ext>
            </a:extLst>
          </p:cNvPr>
          <p:cNvSpPr/>
          <p:nvPr/>
        </p:nvSpPr>
        <p:spPr bwMode="auto">
          <a:xfrm>
            <a:off x="2661934" y="2950050"/>
            <a:ext cx="2121878" cy="808893"/>
          </a:xfrm>
          <a:prstGeom prst="rect">
            <a:avLst/>
          </a:prstGeom>
          <a:solidFill>
            <a:srgbClr val="8EC423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Running simulations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01CD40-60D9-C046-B6AF-6001ECA8B4B2}"/>
              </a:ext>
            </a:extLst>
          </p:cNvPr>
          <p:cNvSpPr/>
          <p:nvPr/>
        </p:nvSpPr>
        <p:spPr bwMode="auto">
          <a:xfrm>
            <a:off x="2661934" y="4063742"/>
            <a:ext cx="2121878" cy="832339"/>
          </a:xfrm>
          <a:prstGeom prst="rect">
            <a:avLst/>
          </a:prstGeom>
          <a:solidFill>
            <a:srgbClr val="8EC423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Calculating fragilities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F3D9DD-53AC-7843-8530-089A0B6537F3}"/>
              </a:ext>
            </a:extLst>
          </p:cNvPr>
          <p:cNvSpPr/>
          <p:nvPr/>
        </p:nvSpPr>
        <p:spPr bwMode="auto">
          <a:xfrm>
            <a:off x="2661934" y="5200880"/>
            <a:ext cx="2121878" cy="832339"/>
          </a:xfrm>
          <a:prstGeom prst="rect">
            <a:avLst/>
          </a:prstGeom>
          <a:solidFill>
            <a:srgbClr val="8EC423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FTA and ETA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DA5DC-EB57-0B4E-B125-3E5953C1F5C3}"/>
              </a:ext>
            </a:extLst>
          </p:cNvPr>
          <p:cNvSpPr/>
          <p:nvPr/>
        </p:nvSpPr>
        <p:spPr bwMode="auto">
          <a:xfrm>
            <a:off x="5077866" y="1590174"/>
            <a:ext cx="2956525" cy="1055077"/>
          </a:xfrm>
          <a:prstGeom prst="rect">
            <a:avLst/>
          </a:prstGeom>
          <a:solidFill>
            <a:srgbClr val="2DA9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LHC, Monte Carlo, Sobol, etc.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Automatically parallelized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C814AC-9458-C641-ADB8-E4483DDF44A3}"/>
              </a:ext>
            </a:extLst>
          </p:cNvPr>
          <p:cNvSpPr/>
          <p:nvPr/>
        </p:nvSpPr>
        <p:spPr bwMode="auto">
          <a:xfrm>
            <a:off x="5077865" y="2977164"/>
            <a:ext cx="3504223" cy="80889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218F3-6830-1A4E-84CA-B436AA9C3EF9}"/>
              </a:ext>
            </a:extLst>
          </p:cNvPr>
          <p:cNvSpPr txBox="1"/>
          <p:nvPr/>
        </p:nvSpPr>
        <p:spPr>
          <a:xfrm>
            <a:off x="708454" y="193304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FF5F7-9435-7E44-8DD0-A6CB8DC91AAA}"/>
              </a:ext>
            </a:extLst>
          </p:cNvPr>
          <p:cNvSpPr txBox="1"/>
          <p:nvPr/>
        </p:nvSpPr>
        <p:spPr>
          <a:xfrm>
            <a:off x="907225" y="316982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Simulation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240E2F-BA5D-E44C-9574-266D5380E5C5}"/>
              </a:ext>
            </a:extLst>
          </p:cNvPr>
          <p:cNvSpPr txBox="1"/>
          <p:nvPr/>
        </p:nvSpPr>
        <p:spPr>
          <a:xfrm>
            <a:off x="622845" y="4598403"/>
            <a:ext cx="1830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Postprocessing and risk assessment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CA0A6B-F358-7742-BBED-BFC2C6847B98}"/>
              </a:ext>
            </a:extLst>
          </p:cNvPr>
          <p:cNvCxnSpPr/>
          <p:nvPr/>
        </p:nvCxnSpPr>
        <p:spPr bwMode="auto">
          <a:xfrm>
            <a:off x="2419177" y="1779936"/>
            <a:ext cx="0" cy="7151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57A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6D87D3-C136-374C-A2D6-DD3A50AA96BB}"/>
              </a:ext>
            </a:extLst>
          </p:cNvPr>
          <p:cNvCxnSpPr/>
          <p:nvPr/>
        </p:nvCxnSpPr>
        <p:spPr bwMode="auto">
          <a:xfrm>
            <a:off x="2419177" y="1779934"/>
            <a:ext cx="13725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57A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6DE35F-118F-4B43-8FE3-006D5AAD392C}"/>
              </a:ext>
            </a:extLst>
          </p:cNvPr>
          <p:cNvCxnSpPr/>
          <p:nvPr/>
        </p:nvCxnSpPr>
        <p:spPr bwMode="auto">
          <a:xfrm>
            <a:off x="2419177" y="2495041"/>
            <a:ext cx="13725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57A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7FDB4C-FC53-5A4D-9CAB-B6E8A1DE8E50}"/>
              </a:ext>
            </a:extLst>
          </p:cNvPr>
          <p:cNvCxnSpPr/>
          <p:nvPr/>
        </p:nvCxnSpPr>
        <p:spPr bwMode="auto">
          <a:xfrm>
            <a:off x="2421244" y="2996942"/>
            <a:ext cx="0" cy="7151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57A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007459-5377-3E4E-8FB2-97B51BC52CC1}"/>
              </a:ext>
            </a:extLst>
          </p:cNvPr>
          <p:cNvCxnSpPr/>
          <p:nvPr/>
        </p:nvCxnSpPr>
        <p:spPr bwMode="auto">
          <a:xfrm>
            <a:off x="2421244" y="2996940"/>
            <a:ext cx="13725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57A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94E4DE-A914-D94D-8458-47B1B109D2CB}"/>
              </a:ext>
            </a:extLst>
          </p:cNvPr>
          <p:cNvCxnSpPr/>
          <p:nvPr/>
        </p:nvCxnSpPr>
        <p:spPr bwMode="auto">
          <a:xfrm>
            <a:off x="2421244" y="3712047"/>
            <a:ext cx="13725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57A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AA302C-7832-FD4D-8D19-5CFE192488CC}"/>
              </a:ext>
            </a:extLst>
          </p:cNvPr>
          <p:cNvCxnSpPr/>
          <p:nvPr/>
        </p:nvCxnSpPr>
        <p:spPr bwMode="auto">
          <a:xfrm>
            <a:off x="2487802" y="4479911"/>
            <a:ext cx="0" cy="11982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57A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F562B3-F34D-134D-9CB1-5E8EA6D85CE1}"/>
              </a:ext>
            </a:extLst>
          </p:cNvPr>
          <p:cNvCxnSpPr/>
          <p:nvPr/>
        </p:nvCxnSpPr>
        <p:spPr bwMode="auto">
          <a:xfrm>
            <a:off x="2487804" y="4479909"/>
            <a:ext cx="12717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57A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AF3E43-2ED8-1749-92D7-EC35823AEDAB}"/>
              </a:ext>
            </a:extLst>
          </p:cNvPr>
          <p:cNvCxnSpPr/>
          <p:nvPr/>
        </p:nvCxnSpPr>
        <p:spPr bwMode="auto">
          <a:xfrm>
            <a:off x="2494908" y="5678148"/>
            <a:ext cx="12717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57A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668537B-82A7-6348-8B09-66DC71203E5C}"/>
              </a:ext>
            </a:extLst>
          </p:cNvPr>
          <p:cNvSpPr/>
          <p:nvPr/>
        </p:nvSpPr>
        <p:spPr bwMode="auto">
          <a:xfrm>
            <a:off x="5077866" y="5195822"/>
            <a:ext cx="2956524" cy="860573"/>
          </a:xfrm>
          <a:prstGeom prst="rect">
            <a:avLst/>
          </a:prstGeom>
          <a:solidFill>
            <a:srgbClr val="2DA9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Minimal cutsets, importance measures, system fragility, and risk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293EAE70-B5AB-D445-9897-CF5604A98F4D}"/>
              </a:ext>
            </a:extLst>
          </p:cNvPr>
          <p:cNvSpPr/>
          <p:nvPr/>
        </p:nvSpPr>
        <p:spPr bwMode="auto">
          <a:xfrm>
            <a:off x="3611888" y="2692768"/>
            <a:ext cx="221973" cy="209760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345AE121-D3F0-9A42-B29B-0613CCAB3757}"/>
              </a:ext>
            </a:extLst>
          </p:cNvPr>
          <p:cNvSpPr/>
          <p:nvPr/>
        </p:nvSpPr>
        <p:spPr bwMode="auto">
          <a:xfrm>
            <a:off x="3611888" y="3806460"/>
            <a:ext cx="221973" cy="209760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AAAD58C8-B53E-F34B-84C6-5E4ADC7C3868}"/>
              </a:ext>
            </a:extLst>
          </p:cNvPr>
          <p:cNvSpPr/>
          <p:nvPr/>
        </p:nvSpPr>
        <p:spPr bwMode="auto">
          <a:xfrm>
            <a:off x="3611888" y="4943598"/>
            <a:ext cx="221973" cy="209760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9939D8-C7D2-CB4F-89E5-1822F1E652AB}"/>
              </a:ext>
            </a:extLst>
          </p:cNvPr>
          <p:cNvSpPr/>
          <p:nvPr/>
        </p:nvSpPr>
        <p:spPr bwMode="auto">
          <a:xfrm>
            <a:off x="5958647" y="3102228"/>
            <a:ext cx="1194962" cy="481285"/>
          </a:xfrm>
          <a:prstGeom prst="rect">
            <a:avLst/>
          </a:prstGeom>
          <a:solidFill>
            <a:srgbClr val="2DA9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FEA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E78E2B-4D53-A341-9F11-6CA2965D18C7}"/>
              </a:ext>
            </a:extLst>
          </p:cNvPr>
          <p:cNvSpPr/>
          <p:nvPr/>
        </p:nvSpPr>
        <p:spPr bwMode="auto">
          <a:xfrm>
            <a:off x="5077865" y="3935659"/>
            <a:ext cx="2956524" cy="1055077"/>
          </a:xfrm>
          <a:prstGeom prst="rect">
            <a:avLst/>
          </a:prstGeom>
          <a:solidFill>
            <a:srgbClr val="2DA9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Enhanced fragility calculation from demand and capacity distributions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D5259AEB-A437-DC44-95AA-C580D8C391E1}"/>
              </a:ext>
            </a:extLst>
          </p:cNvPr>
          <p:cNvSpPr/>
          <p:nvPr/>
        </p:nvSpPr>
        <p:spPr>
          <a:xfrm>
            <a:off x="8582088" y="2116476"/>
            <a:ext cx="520815" cy="2363433"/>
          </a:xfrm>
          <a:prstGeom prst="rightBrace">
            <a:avLst>
              <a:gd name="adj1" fmla="val 55678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0A9462-DB8D-1A41-B33A-3F0899AB85EB}"/>
              </a:ext>
            </a:extLst>
          </p:cNvPr>
          <p:cNvSpPr/>
          <p:nvPr/>
        </p:nvSpPr>
        <p:spPr bwMode="auto">
          <a:xfrm>
            <a:off x="9236538" y="3120821"/>
            <a:ext cx="1469135" cy="349275"/>
          </a:xfrm>
          <a:prstGeom prst="rect">
            <a:avLst/>
          </a:prstGeom>
          <a:solidFill>
            <a:srgbClr val="8EC423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Currently available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460DFDDD-0F34-9544-80B3-7AE887D9368A}"/>
              </a:ext>
            </a:extLst>
          </p:cNvPr>
          <p:cNvSpPr/>
          <p:nvPr/>
        </p:nvSpPr>
        <p:spPr>
          <a:xfrm>
            <a:off x="8582088" y="5207409"/>
            <a:ext cx="520815" cy="837397"/>
          </a:xfrm>
          <a:prstGeom prst="rightBrace">
            <a:avLst>
              <a:gd name="adj1" fmla="val 24414"/>
              <a:gd name="adj2" fmla="val 47546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A97F378-09B6-4141-B216-2C798B3DF3D4}"/>
              </a:ext>
            </a:extLst>
          </p:cNvPr>
          <p:cNvSpPr/>
          <p:nvPr/>
        </p:nvSpPr>
        <p:spPr bwMode="auto">
          <a:xfrm>
            <a:off x="9260624" y="5285567"/>
            <a:ext cx="2308531" cy="634637"/>
          </a:xfrm>
          <a:prstGeom prst="rect">
            <a:avLst/>
          </a:prstGeom>
          <a:solidFill>
            <a:srgbClr val="8EC423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Currently available in Python and C++. Will fully integrate into MASTODON in FY21</a:t>
            </a:r>
          </a:p>
        </p:txBody>
      </p:sp>
    </p:spTree>
    <p:extLst>
      <p:ext uri="{BB962C8B-B14F-4D97-AF65-F5344CB8AC3E}">
        <p14:creationId xmlns:p14="http://schemas.microsoft.com/office/powerpoint/2010/main" val="1601969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24C03-A29E-E44F-8241-210534DBB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Fault-tree analysis in MASTODON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34F3F-9137-7742-928D-9C1F1E64B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0" y="1739900"/>
            <a:ext cx="7507207" cy="48150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Currently a Python module but will soon be integrated into and will use MASTODON input files</a:t>
            </a:r>
          </a:p>
          <a:p>
            <a:pPr>
              <a:lnSpc>
                <a:spcPct val="100000"/>
              </a:lnSpc>
            </a:pPr>
            <a:r>
              <a:rPr lang="en-US" dirty="0"/>
              <a:t>Uses the MOCUS algorithm used by SAPHIRE and outputs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Minimal cutsets</a:t>
            </a:r>
            <a:r>
              <a:rPr lang="en-US" sz="2000" dirty="0"/>
              <a:t>: most ‘minimal’ combination of basic events that leads to the top event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Top event fragility</a:t>
            </a:r>
            <a:r>
              <a:rPr lang="en-US" sz="2000" dirty="0"/>
              <a:t>: Exact quantification, rare event approximation, and upper bound approximation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Importance measures</a:t>
            </a:r>
            <a:r>
              <a:rPr lang="en-US" sz="2000" dirty="0"/>
              <a:t>: Ratio importance (e.g., </a:t>
            </a:r>
            <a:r>
              <a:rPr lang="en-US" sz="2000" dirty="0" err="1"/>
              <a:t>Fussell</a:t>
            </a:r>
            <a:r>
              <a:rPr lang="en-US" sz="2000" dirty="0"/>
              <a:t>-Vesely) and interval importance (e.g., Birnbaum importance)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System risk </a:t>
            </a:r>
            <a:r>
              <a:rPr lang="en-US" sz="2000" dirty="0"/>
              <a:t>after convolution with seismic hazard</a:t>
            </a:r>
          </a:p>
          <a:p>
            <a:pPr>
              <a:lnSpc>
                <a:spcPct val="100000"/>
              </a:lnSpc>
            </a:pPr>
            <a:r>
              <a:rPr lang="en-US" dirty="0"/>
              <a:t>Benchmarked with SAPHIRE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98C9B-3255-D74D-B6DF-BAA487CC4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987" y="1762889"/>
            <a:ext cx="3556430" cy="2934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8064EA-C835-9F41-886F-44E03657720E}"/>
              </a:ext>
            </a:extLst>
          </p:cNvPr>
          <p:cNvSpPr txBox="1"/>
          <p:nvPr/>
        </p:nvSpPr>
        <p:spPr>
          <a:xfrm>
            <a:off x="9640436" y="5647766"/>
            <a:ext cx="142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Sample fault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62AC0-55DD-C142-96BA-88DEA523EDF1}"/>
              </a:ext>
            </a:extLst>
          </p:cNvPr>
          <p:cNvSpPr txBox="1"/>
          <p:nvPr/>
        </p:nvSpPr>
        <p:spPr>
          <a:xfrm>
            <a:off x="8232632" y="5056094"/>
            <a:ext cx="962123" cy="307777"/>
          </a:xfrm>
          <a:prstGeom prst="rect">
            <a:avLst/>
          </a:prstGeom>
          <a:solidFill>
            <a:srgbClr val="2DA9E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AND gate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2C6BF7D-F4E0-0A49-961C-2FE3F10CAE30}"/>
              </a:ext>
            </a:extLst>
          </p:cNvPr>
          <p:cNvSpPr/>
          <p:nvPr/>
        </p:nvSpPr>
        <p:spPr>
          <a:xfrm>
            <a:off x="8211383" y="3827929"/>
            <a:ext cx="582993" cy="1228165"/>
          </a:xfrm>
          <a:custGeom>
            <a:avLst/>
            <a:gdLst>
              <a:gd name="connsiteX0" fmla="*/ 502311 w 502311"/>
              <a:gd name="connsiteY0" fmla="*/ 0 h 1219200"/>
              <a:gd name="connsiteX1" fmla="*/ 288 w 502311"/>
              <a:gd name="connsiteY1" fmla="*/ 412377 h 1219200"/>
              <a:gd name="connsiteX2" fmla="*/ 430593 w 502311"/>
              <a:gd name="connsiteY2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311" h="1219200">
                <a:moveTo>
                  <a:pt x="502311" y="0"/>
                </a:moveTo>
                <a:cubicBezTo>
                  <a:pt x="257276" y="104588"/>
                  <a:pt x="12241" y="209177"/>
                  <a:pt x="288" y="412377"/>
                </a:cubicBezTo>
                <a:cubicBezTo>
                  <a:pt x="-11665" y="615577"/>
                  <a:pt x="351405" y="1075765"/>
                  <a:pt x="430593" y="1219200"/>
                </a:cubicBezTo>
              </a:path>
            </a:pathLst>
          </a:custGeom>
          <a:noFill/>
          <a:ln w="254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FBAE7-BC6E-7F4C-9A00-A131CC0E2C0B}"/>
              </a:ext>
            </a:extLst>
          </p:cNvPr>
          <p:cNvSpPr txBox="1"/>
          <p:nvPr/>
        </p:nvSpPr>
        <p:spPr>
          <a:xfrm>
            <a:off x="9541957" y="3993516"/>
            <a:ext cx="851515" cy="307777"/>
          </a:xfrm>
          <a:prstGeom prst="rect">
            <a:avLst/>
          </a:prstGeom>
          <a:solidFill>
            <a:srgbClr val="2DA9E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OR gate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70E2036-013C-0F4A-AD38-42409AF93A62}"/>
              </a:ext>
            </a:extLst>
          </p:cNvPr>
          <p:cNvSpPr/>
          <p:nvPr/>
        </p:nvSpPr>
        <p:spPr>
          <a:xfrm>
            <a:off x="9251576" y="2850776"/>
            <a:ext cx="690283" cy="1129553"/>
          </a:xfrm>
          <a:custGeom>
            <a:avLst/>
            <a:gdLst>
              <a:gd name="connsiteX0" fmla="*/ 0 w 690283"/>
              <a:gd name="connsiteY0" fmla="*/ 0 h 1129553"/>
              <a:gd name="connsiteX1" fmla="*/ 484095 w 690283"/>
              <a:gd name="connsiteY1" fmla="*/ 367553 h 1129553"/>
              <a:gd name="connsiteX2" fmla="*/ 690283 w 690283"/>
              <a:gd name="connsiteY2" fmla="*/ 1129553 h 112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0283" h="1129553">
                <a:moveTo>
                  <a:pt x="0" y="0"/>
                </a:moveTo>
                <a:cubicBezTo>
                  <a:pt x="184524" y="89647"/>
                  <a:pt x="369048" y="179294"/>
                  <a:pt x="484095" y="367553"/>
                </a:cubicBezTo>
                <a:cubicBezTo>
                  <a:pt x="599142" y="555812"/>
                  <a:pt x="646954" y="971176"/>
                  <a:pt x="690283" y="1129553"/>
                </a:cubicBezTo>
              </a:path>
            </a:pathLst>
          </a:custGeom>
          <a:noFill/>
          <a:ln w="254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94614-F8D7-294B-AE38-E2AE09698FC5}"/>
              </a:ext>
            </a:extLst>
          </p:cNvPr>
          <p:cNvSpPr txBox="1"/>
          <p:nvPr/>
        </p:nvSpPr>
        <p:spPr>
          <a:xfrm>
            <a:off x="9513943" y="5045924"/>
            <a:ext cx="1200970" cy="307777"/>
          </a:xfrm>
          <a:prstGeom prst="rect">
            <a:avLst/>
          </a:prstGeom>
          <a:solidFill>
            <a:srgbClr val="2DA9E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Basic events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FA7A69B-6A24-DC48-9A90-6491EB94B9E8}"/>
              </a:ext>
            </a:extLst>
          </p:cNvPr>
          <p:cNvSpPr/>
          <p:nvPr/>
        </p:nvSpPr>
        <p:spPr>
          <a:xfrm>
            <a:off x="9224682" y="4616824"/>
            <a:ext cx="770965" cy="394447"/>
          </a:xfrm>
          <a:custGeom>
            <a:avLst/>
            <a:gdLst>
              <a:gd name="connsiteX0" fmla="*/ 0 w 770965"/>
              <a:gd name="connsiteY0" fmla="*/ 0 h 394447"/>
              <a:gd name="connsiteX1" fmla="*/ 510989 w 770965"/>
              <a:gd name="connsiteY1" fmla="*/ 98611 h 394447"/>
              <a:gd name="connsiteX2" fmla="*/ 770965 w 770965"/>
              <a:gd name="connsiteY2" fmla="*/ 394447 h 39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0965" h="394447">
                <a:moveTo>
                  <a:pt x="0" y="0"/>
                </a:moveTo>
                <a:cubicBezTo>
                  <a:pt x="191247" y="16435"/>
                  <a:pt x="382495" y="32870"/>
                  <a:pt x="510989" y="98611"/>
                </a:cubicBezTo>
                <a:cubicBezTo>
                  <a:pt x="639483" y="164352"/>
                  <a:pt x="705224" y="279399"/>
                  <a:pt x="770965" y="394447"/>
                </a:cubicBezTo>
              </a:path>
            </a:pathLst>
          </a:custGeom>
          <a:noFill/>
          <a:ln w="254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A94DA40-4FE9-8A4A-83BA-B258EFDBC157}"/>
              </a:ext>
            </a:extLst>
          </p:cNvPr>
          <p:cNvSpPr/>
          <p:nvPr/>
        </p:nvSpPr>
        <p:spPr>
          <a:xfrm>
            <a:off x="10183906" y="3783106"/>
            <a:ext cx="628705" cy="1228165"/>
          </a:xfrm>
          <a:custGeom>
            <a:avLst/>
            <a:gdLst>
              <a:gd name="connsiteX0" fmla="*/ 591670 w 628705"/>
              <a:gd name="connsiteY0" fmla="*/ 0 h 1228165"/>
              <a:gd name="connsiteX1" fmla="*/ 564776 w 628705"/>
              <a:gd name="connsiteY1" fmla="*/ 788894 h 1228165"/>
              <a:gd name="connsiteX2" fmla="*/ 0 w 628705"/>
              <a:gd name="connsiteY2" fmla="*/ 1228165 h 12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8705" h="1228165">
                <a:moveTo>
                  <a:pt x="591670" y="0"/>
                </a:moveTo>
                <a:cubicBezTo>
                  <a:pt x="627529" y="292100"/>
                  <a:pt x="663388" y="584200"/>
                  <a:pt x="564776" y="788894"/>
                </a:cubicBezTo>
                <a:cubicBezTo>
                  <a:pt x="466164" y="993588"/>
                  <a:pt x="233082" y="1110876"/>
                  <a:pt x="0" y="1228165"/>
                </a:cubicBezTo>
              </a:path>
            </a:pathLst>
          </a:custGeom>
          <a:noFill/>
          <a:ln w="254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1F264-1723-DE4C-996D-244A6AF0C8D9}"/>
              </a:ext>
            </a:extLst>
          </p:cNvPr>
          <p:cNvSpPr txBox="1"/>
          <p:nvPr/>
        </p:nvSpPr>
        <p:spPr>
          <a:xfrm>
            <a:off x="10773910" y="1393389"/>
            <a:ext cx="959878" cy="307777"/>
          </a:xfrm>
          <a:prstGeom prst="rect">
            <a:avLst/>
          </a:prstGeom>
          <a:solidFill>
            <a:srgbClr val="2DA9E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Top event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E5A1B78-2276-3B4D-A6E8-AD60C46DCA76}"/>
              </a:ext>
            </a:extLst>
          </p:cNvPr>
          <p:cNvSpPr/>
          <p:nvPr/>
        </p:nvSpPr>
        <p:spPr>
          <a:xfrm>
            <a:off x="10291482" y="1520873"/>
            <a:ext cx="421342" cy="272068"/>
          </a:xfrm>
          <a:custGeom>
            <a:avLst/>
            <a:gdLst>
              <a:gd name="connsiteX0" fmla="*/ 0 w 421342"/>
              <a:gd name="connsiteY0" fmla="*/ 272068 h 272068"/>
              <a:gd name="connsiteX1" fmla="*/ 134471 w 421342"/>
              <a:gd name="connsiteY1" fmla="*/ 30021 h 272068"/>
              <a:gd name="connsiteX2" fmla="*/ 421342 w 421342"/>
              <a:gd name="connsiteY2" fmla="*/ 12092 h 27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1342" h="272068">
                <a:moveTo>
                  <a:pt x="0" y="272068"/>
                </a:moveTo>
                <a:cubicBezTo>
                  <a:pt x="32123" y="172709"/>
                  <a:pt x="64247" y="73350"/>
                  <a:pt x="134471" y="30021"/>
                </a:cubicBezTo>
                <a:cubicBezTo>
                  <a:pt x="204695" y="-13308"/>
                  <a:pt x="313018" y="-608"/>
                  <a:pt x="421342" y="12092"/>
                </a:cubicBezTo>
              </a:path>
            </a:pathLst>
          </a:custGeom>
          <a:noFill/>
          <a:ln w="254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10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24A0A-3CF5-8C41-9B22-D84FD840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 for a representative facility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730BA97-5BB5-1341-8808-8A3A60DF30C9}"/>
              </a:ext>
            </a:extLst>
          </p:cNvPr>
          <p:cNvSpPr/>
          <p:nvPr/>
        </p:nvSpPr>
        <p:spPr>
          <a:xfrm>
            <a:off x="2236530" y="4080923"/>
            <a:ext cx="494804" cy="362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93394C-F2D1-1B46-9FD2-09B635169ECC}"/>
              </a:ext>
            </a:extLst>
          </p:cNvPr>
          <p:cNvSpPr txBox="1">
            <a:spLocks/>
          </p:cNvSpPr>
          <p:nvPr/>
        </p:nvSpPr>
        <p:spPr>
          <a:xfrm>
            <a:off x="316023" y="4090702"/>
            <a:ext cx="2206171" cy="362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7519E"/>
                </a:solidFill>
              </a:rPr>
              <a:t>Input motion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E41D9B0-A821-DF4F-B0BD-8C88A39DB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0" r="1968" b="7384"/>
          <a:stretch/>
        </p:blipFill>
        <p:spPr>
          <a:xfrm>
            <a:off x="148366" y="1285699"/>
            <a:ext cx="9144000" cy="2755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20AC36-0165-E845-A83F-15399704AC3A}"/>
              </a:ext>
            </a:extLst>
          </p:cNvPr>
          <p:cNvSpPr txBox="1"/>
          <p:nvPr/>
        </p:nvSpPr>
        <p:spPr>
          <a:xfrm>
            <a:off x="757530" y="5009136"/>
            <a:ext cx="53384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7519E"/>
                </a:solidFill>
              </a:rPr>
              <a:t>Modeling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519E"/>
                </a:solidFill>
              </a:rPr>
              <a:t>2D plane strain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519E"/>
                </a:solidFill>
              </a:rPr>
              <a:t>Fixed-base horizontal modes: 4Hz and 12Hz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519E"/>
                </a:solidFill>
              </a:rPr>
              <a:t>Fixed-base vertical modes: 15Hz and 40Hz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519E"/>
                </a:solidFill>
              </a:rPr>
              <a:t>Accounting for nonlinear soil-structure interaction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878B94B-B317-9943-B451-18CB864068FF}"/>
              </a:ext>
            </a:extLst>
          </p:cNvPr>
          <p:cNvSpPr/>
          <p:nvPr/>
        </p:nvSpPr>
        <p:spPr>
          <a:xfrm rot="16200000">
            <a:off x="2706849" y="4048478"/>
            <a:ext cx="494804" cy="362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720F1-35AB-304C-A863-1BE72036561C}"/>
              </a:ext>
            </a:extLst>
          </p:cNvPr>
          <p:cNvSpPr txBox="1"/>
          <p:nvPr/>
        </p:nvSpPr>
        <p:spPr>
          <a:xfrm>
            <a:off x="6002975" y="5023528"/>
            <a:ext cx="533847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7519E"/>
                </a:solidFill>
              </a:rPr>
              <a:t>Soil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519E"/>
                </a:solidFill>
              </a:rPr>
              <a:t>200 ft deep, Vs = 1800 ft/sec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519E"/>
                </a:solidFill>
              </a:rPr>
              <a:t>Density = 1730 kg/m</a:t>
            </a:r>
            <a:r>
              <a:rPr lang="en-US" baseline="30000" dirty="0">
                <a:solidFill>
                  <a:srgbClr val="07519E"/>
                </a:solidFill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519E"/>
                </a:solidFill>
              </a:rPr>
              <a:t>Stress-strain backbone curve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E094F27-188C-B646-8241-164121979F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639871"/>
              </p:ext>
            </p:extLst>
          </p:nvPr>
        </p:nvGraphicFramePr>
        <p:xfrm>
          <a:off x="7584472" y="2144029"/>
          <a:ext cx="4459161" cy="2865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93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2C407C7D-6F2D-B547-A275-394BE3964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0" r="1968" b="7384"/>
          <a:stretch/>
        </p:blipFill>
        <p:spPr>
          <a:xfrm>
            <a:off x="441536" y="1519603"/>
            <a:ext cx="7315200" cy="2204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614CE-AB3B-8347-B92B-0F1A37277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Enhanced fragility calculation in MASTODON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E5DB9F-0E79-D840-9D1E-036231FB78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359" y="3450258"/>
            <a:ext cx="1437048" cy="14695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6426D8-4D7D-934E-9379-5BBEE1718D4B}"/>
              </a:ext>
            </a:extLst>
          </p:cNvPr>
          <p:cNvCxnSpPr/>
          <p:nvPr/>
        </p:nvCxnSpPr>
        <p:spPr>
          <a:xfrm>
            <a:off x="3268132" y="3776147"/>
            <a:ext cx="1662007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60D8535D-B518-FD48-A28F-C0B8DF7E3504}"/>
              </a:ext>
            </a:extLst>
          </p:cNvPr>
          <p:cNvSpPr/>
          <p:nvPr/>
        </p:nvSpPr>
        <p:spPr>
          <a:xfrm>
            <a:off x="4149582" y="3828555"/>
            <a:ext cx="955963" cy="546786"/>
          </a:xfrm>
          <a:custGeom>
            <a:avLst/>
            <a:gdLst>
              <a:gd name="connsiteX0" fmla="*/ 955963 w 955963"/>
              <a:gd name="connsiteY0" fmla="*/ 249381 h 546786"/>
              <a:gd name="connsiteX1" fmla="*/ 311727 w 955963"/>
              <a:gd name="connsiteY1" fmla="*/ 540327 h 546786"/>
              <a:gd name="connsiteX2" fmla="*/ 0 w 955963"/>
              <a:gd name="connsiteY2" fmla="*/ 0 h 5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963" h="546786">
                <a:moveTo>
                  <a:pt x="955963" y="249381"/>
                </a:moveTo>
                <a:cubicBezTo>
                  <a:pt x="713508" y="415635"/>
                  <a:pt x="471054" y="581890"/>
                  <a:pt x="311727" y="540327"/>
                </a:cubicBezTo>
                <a:cubicBezTo>
                  <a:pt x="152400" y="498764"/>
                  <a:pt x="76200" y="249382"/>
                  <a:pt x="0" y="0"/>
                </a:cubicBez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2F26C4-1957-514D-9ECF-1B6AC66EEC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76" y="4599268"/>
            <a:ext cx="2915196" cy="206113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25C40F-D88E-5B4D-B8FD-6B23F71A98D9}"/>
              </a:ext>
            </a:extLst>
          </p:cNvPr>
          <p:cNvCxnSpPr/>
          <p:nvPr/>
        </p:nvCxnSpPr>
        <p:spPr>
          <a:xfrm>
            <a:off x="1721224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4A5CF1-37B6-9443-835C-86DDCB5A1784}"/>
              </a:ext>
            </a:extLst>
          </p:cNvPr>
          <p:cNvCxnSpPr/>
          <p:nvPr/>
        </p:nvCxnSpPr>
        <p:spPr>
          <a:xfrm>
            <a:off x="2008095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B5845C-4323-8846-9358-2842081008AA}"/>
              </a:ext>
            </a:extLst>
          </p:cNvPr>
          <p:cNvCxnSpPr/>
          <p:nvPr/>
        </p:nvCxnSpPr>
        <p:spPr>
          <a:xfrm>
            <a:off x="2268071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B98E68-64E0-3A49-9F3A-4719FAF43279}"/>
              </a:ext>
            </a:extLst>
          </p:cNvPr>
          <p:cNvCxnSpPr/>
          <p:nvPr/>
        </p:nvCxnSpPr>
        <p:spPr>
          <a:xfrm>
            <a:off x="2548972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17AC28-07CA-6C47-9160-BFAF2B5FA1D2}"/>
              </a:ext>
            </a:extLst>
          </p:cNvPr>
          <p:cNvCxnSpPr/>
          <p:nvPr/>
        </p:nvCxnSpPr>
        <p:spPr>
          <a:xfrm>
            <a:off x="2940424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618C2D-948C-8240-8298-732877594443}"/>
              </a:ext>
            </a:extLst>
          </p:cNvPr>
          <p:cNvCxnSpPr/>
          <p:nvPr/>
        </p:nvCxnSpPr>
        <p:spPr>
          <a:xfrm>
            <a:off x="3268133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EA2ACD5-9848-A641-BDD2-DA37AFC2F0D6}"/>
              </a:ext>
            </a:extLst>
          </p:cNvPr>
          <p:cNvCxnSpPr/>
          <p:nvPr/>
        </p:nvCxnSpPr>
        <p:spPr>
          <a:xfrm>
            <a:off x="3567958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149F27C-D478-274F-A16B-C89D2F6461F2}"/>
              </a:ext>
            </a:extLst>
          </p:cNvPr>
          <p:cNvSpPr>
            <a:spLocks noChangeAspect="1"/>
          </p:cNvSpPr>
          <p:nvPr/>
        </p:nvSpPr>
        <p:spPr>
          <a:xfrm>
            <a:off x="2092363" y="5696668"/>
            <a:ext cx="91440" cy="91440"/>
          </a:xfrm>
          <a:prstGeom prst="ellipse">
            <a:avLst/>
          </a:prstGeom>
          <a:solidFill>
            <a:srgbClr val="2DA9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8E8A474-B294-F548-92AC-AF4FFAB84CA5}"/>
              </a:ext>
            </a:extLst>
          </p:cNvPr>
          <p:cNvSpPr/>
          <p:nvPr/>
        </p:nvSpPr>
        <p:spPr>
          <a:xfrm>
            <a:off x="2176041" y="5052349"/>
            <a:ext cx="3518703" cy="670630"/>
          </a:xfrm>
          <a:custGeom>
            <a:avLst/>
            <a:gdLst>
              <a:gd name="connsiteX0" fmla="*/ 0 w 3518703"/>
              <a:gd name="connsiteY0" fmla="*/ 607671 h 670630"/>
              <a:gd name="connsiteX1" fmla="*/ 2696901 w 3518703"/>
              <a:gd name="connsiteY1" fmla="*/ 613459 h 670630"/>
              <a:gd name="connsiteX2" fmla="*/ 3518703 w 3518703"/>
              <a:gd name="connsiteY2" fmla="*/ 0 h 67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8703" h="670630">
                <a:moveTo>
                  <a:pt x="0" y="607671"/>
                </a:moveTo>
                <a:cubicBezTo>
                  <a:pt x="1055225" y="661204"/>
                  <a:pt x="2110451" y="714737"/>
                  <a:pt x="2696901" y="613459"/>
                </a:cubicBezTo>
                <a:cubicBezTo>
                  <a:pt x="3283351" y="512181"/>
                  <a:pt x="3401027" y="256090"/>
                  <a:pt x="3518703" y="0"/>
                </a:cubicBez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E828D9-4539-A94B-8D01-62F2F0234870}"/>
              </a:ext>
            </a:extLst>
          </p:cNvPr>
          <p:cNvSpPr txBox="1"/>
          <p:nvPr/>
        </p:nvSpPr>
        <p:spPr>
          <a:xfrm>
            <a:off x="7838694" y="2742372"/>
            <a:ext cx="4107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7519E"/>
                </a:solidFill>
              </a:rPr>
              <a:t>30 GMs x 6 bins = 180 simulations</a:t>
            </a:r>
          </a:p>
          <a:p>
            <a:pPr algn="ctr"/>
            <a:r>
              <a:rPr lang="en-US" sz="2000" dirty="0">
                <a:solidFill>
                  <a:srgbClr val="07519E"/>
                </a:solidFill>
              </a:rPr>
              <a:t>15 hours in 720 procs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25C072E-C164-F34A-96CE-A1AF6E8D2C2E}"/>
              </a:ext>
            </a:extLst>
          </p:cNvPr>
          <p:cNvSpPr>
            <a:spLocks noChangeAspect="1"/>
          </p:cNvSpPr>
          <p:nvPr/>
        </p:nvSpPr>
        <p:spPr>
          <a:xfrm>
            <a:off x="3816981" y="1818878"/>
            <a:ext cx="91440" cy="914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ED000AC-A636-8141-918D-1054CA028B84}"/>
              </a:ext>
            </a:extLst>
          </p:cNvPr>
          <p:cNvSpPr>
            <a:spLocks noChangeAspect="1"/>
          </p:cNvSpPr>
          <p:nvPr/>
        </p:nvSpPr>
        <p:spPr>
          <a:xfrm>
            <a:off x="4353556" y="1818878"/>
            <a:ext cx="91440" cy="914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1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F782-4D61-4746-A76F-CF0570C81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B771C-52FC-3F49-AB7F-CB9422F94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0" y="1739900"/>
            <a:ext cx="7259513" cy="48627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7519E"/>
                </a:solidFill>
              </a:rPr>
              <a:t>INL team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7519E"/>
                </a:solidFill>
              </a:rPr>
              <a:t>Kyung Tae Kim, </a:t>
            </a:r>
            <a:r>
              <a:rPr lang="en-US" dirty="0" err="1">
                <a:solidFill>
                  <a:srgbClr val="07519E"/>
                </a:solidFill>
              </a:rPr>
              <a:t>Efe</a:t>
            </a:r>
            <a:r>
              <a:rPr lang="en-US" dirty="0">
                <a:solidFill>
                  <a:srgbClr val="07519E"/>
                </a:solidFill>
              </a:rPr>
              <a:t> Kurt, and Will Hoffman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7519E"/>
                </a:solidFill>
              </a:rPr>
              <a:t>University at Buffalo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7519E"/>
                </a:solidFill>
              </a:rPr>
              <a:t>Anthony </a:t>
            </a:r>
            <a:r>
              <a:rPr lang="en-US" dirty="0" err="1">
                <a:solidFill>
                  <a:srgbClr val="07519E"/>
                </a:solidFill>
              </a:rPr>
              <a:t>Tessari</a:t>
            </a:r>
            <a:r>
              <a:rPr lang="en-US" dirty="0">
                <a:solidFill>
                  <a:srgbClr val="07519E"/>
                </a:solidFill>
              </a:rPr>
              <a:t>, Marzieh </a:t>
            </a:r>
            <a:r>
              <a:rPr lang="en-US" dirty="0" err="1">
                <a:solidFill>
                  <a:srgbClr val="07519E"/>
                </a:solidFill>
              </a:rPr>
              <a:t>Shahraki</a:t>
            </a:r>
            <a:r>
              <a:rPr lang="en-US" dirty="0">
                <a:solidFill>
                  <a:srgbClr val="07519E"/>
                </a:solidFill>
              </a:rPr>
              <a:t>, and Andrew Whittaker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7519E"/>
                </a:solidFill>
              </a:rPr>
              <a:t>NC State University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7519E"/>
                </a:solidFill>
              </a:rPr>
              <a:t>Saran </a:t>
            </a:r>
            <a:r>
              <a:rPr lang="en-US" dirty="0" err="1">
                <a:solidFill>
                  <a:srgbClr val="07519E"/>
                </a:solidFill>
              </a:rPr>
              <a:t>Bodda</a:t>
            </a:r>
            <a:r>
              <a:rPr lang="en-US" dirty="0">
                <a:solidFill>
                  <a:srgbClr val="07519E"/>
                </a:solidFill>
              </a:rPr>
              <a:t>, Pragya Vaishnav, and Abhinav Gupta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7519E"/>
                </a:solidFill>
              </a:rPr>
              <a:t>Simpson, </a:t>
            </a:r>
            <a:r>
              <a:rPr lang="en-US" dirty="0" err="1">
                <a:solidFill>
                  <a:srgbClr val="07519E"/>
                </a:solidFill>
              </a:rPr>
              <a:t>Gumpertz</a:t>
            </a:r>
            <a:r>
              <a:rPr lang="en-US" dirty="0">
                <a:solidFill>
                  <a:srgbClr val="07519E"/>
                </a:solidFill>
              </a:rPr>
              <a:t> and </a:t>
            </a:r>
            <a:r>
              <a:rPr lang="en-US" dirty="0" err="1">
                <a:solidFill>
                  <a:srgbClr val="07519E"/>
                </a:solidFill>
              </a:rPr>
              <a:t>Heger</a:t>
            </a:r>
            <a:endParaRPr lang="en-US" dirty="0">
              <a:solidFill>
                <a:srgbClr val="07519E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7519E"/>
                </a:solidFill>
              </a:rPr>
              <a:t>Mohamed </a:t>
            </a:r>
            <a:r>
              <a:rPr lang="en-US" dirty="0" err="1">
                <a:solidFill>
                  <a:srgbClr val="07519E"/>
                </a:solidFill>
              </a:rPr>
              <a:t>Talaat</a:t>
            </a:r>
            <a:endParaRPr lang="en-US" dirty="0">
              <a:solidFill>
                <a:srgbClr val="07519E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7519E"/>
                </a:solidFill>
              </a:rPr>
              <a:t>NNSA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7519E"/>
                </a:solidFill>
              </a:rPr>
              <a:t>Sharon Steele</a:t>
            </a:r>
          </a:p>
        </p:txBody>
      </p:sp>
      <p:pic>
        <p:nvPicPr>
          <p:cNvPr id="10" name="Picture 2" descr="University at Buffalo - SUNY">
            <a:extLst>
              <a:ext uri="{FF2B5EF4-FFF2-40B4-BE49-F238E27FC236}">
                <a16:creationId xmlns:a16="http://schemas.microsoft.com/office/drawing/2014/main" id="{2265E38E-2C8F-2142-AC31-9EE111494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282" y="3265570"/>
            <a:ext cx="234029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ogo :: NC State Brand">
            <a:extLst>
              <a:ext uri="{FF2B5EF4-FFF2-40B4-BE49-F238E27FC236}">
                <a16:creationId xmlns:a16="http://schemas.microsoft.com/office/drawing/2014/main" id="{6F2560D7-6AE9-934B-81B8-07FD3D2CA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4855" y="4794213"/>
            <a:ext cx="2037143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AB143-9EE7-CB48-B462-8A79DF2143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855" y="1554047"/>
            <a:ext cx="202175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42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2C407C7D-6F2D-B547-A275-394BE3964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0" r="1968" b="7384"/>
          <a:stretch/>
        </p:blipFill>
        <p:spPr>
          <a:xfrm>
            <a:off x="441536" y="1519603"/>
            <a:ext cx="7315200" cy="2204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614CE-AB3B-8347-B92B-0F1A37277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Enhanced fragility calculation in MASTODON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E5DB9F-0E79-D840-9D1E-036231FB78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359" y="3450258"/>
            <a:ext cx="1437048" cy="14695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6426D8-4D7D-934E-9379-5BBEE1718D4B}"/>
              </a:ext>
            </a:extLst>
          </p:cNvPr>
          <p:cNvCxnSpPr/>
          <p:nvPr/>
        </p:nvCxnSpPr>
        <p:spPr>
          <a:xfrm>
            <a:off x="3268132" y="3776147"/>
            <a:ext cx="1662007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60D8535D-B518-FD48-A28F-C0B8DF7E3504}"/>
              </a:ext>
            </a:extLst>
          </p:cNvPr>
          <p:cNvSpPr/>
          <p:nvPr/>
        </p:nvSpPr>
        <p:spPr>
          <a:xfrm>
            <a:off x="4149582" y="3828555"/>
            <a:ext cx="955963" cy="546786"/>
          </a:xfrm>
          <a:custGeom>
            <a:avLst/>
            <a:gdLst>
              <a:gd name="connsiteX0" fmla="*/ 955963 w 955963"/>
              <a:gd name="connsiteY0" fmla="*/ 249381 h 546786"/>
              <a:gd name="connsiteX1" fmla="*/ 311727 w 955963"/>
              <a:gd name="connsiteY1" fmla="*/ 540327 h 546786"/>
              <a:gd name="connsiteX2" fmla="*/ 0 w 955963"/>
              <a:gd name="connsiteY2" fmla="*/ 0 h 5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963" h="546786">
                <a:moveTo>
                  <a:pt x="955963" y="249381"/>
                </a:moveTo>
                <a:cubicBezTo>
                  <a:pt x="713508" y="415635"/>
                  <a:pt x="471054" y="581890"/>
                  <a:pt x="311727" y="540327"/>
                </a:cubicBezTo>
                <a:cubicBezTo>
                  <a:pt x="152400" y="498764"/>
                  <a:pt x="76200" y="249382"/>
                  <a:pt x="0" y="0"/>
                </a:cubicBez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2F26C4-1957-514D-9ECF-1B6AC66EEC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76" y="4599268"/>
            <a:ext cx="2915196" cy="206113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25C40F-D88E-5B4D-B8FD-6B23F71A98D9}"/>
              </a:ext>
            </a:extLst>
          </p:cNvPr>
          <p:cNvCxnSpPr/>
          <p:nvPr/>
        </p:nvCxnSpPr>
        <p:spPr>
          <a:xfrm>
            <a:off x="1721224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4A5CF1-37B6-9443-835C-86DDCB5A1784}"/>
              </a:ext>
            </a:extLst>
          </p:cNvPr>
          <p:cNvCxnSpPr/>
          <p:nvPr/>
        </p:nvCxnSpPr>
        <p:spPr>
          <a:xfrm>
            <a:off x="2008095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B5845C-4323-8846-9358-2842081008AA}"/>
              </a:ext>
            </a:extLst>
          </p:cNvPr>
          <p:cNvCxnSpPr/>
          <p:nvPr/>
        </p:nvCxnSpPr>
        <p:spPr>
          <a:xfrm>
            <a:off x="2268071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B98E68-64E0-3A49-9F3A-4719FAF43279}"/>
              </a:ext>
            </a:extLst>
          </p:cNvPr>
          <p:cNvCxnSpPr/>
          <p:nvPr/>
        </p:nvCxnSpPr>
        <p:spPr>
          <a:xfrm>
            <a:off x="2548972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17AC28-07CA-6C47-9160-BFAF2B5FA1D2}"/>
              </a:ext>
            </a:extLst>
          </p:cNvPr>
          <p:cNvCxnSpPr/>
          <p:nvPr/>
        </p:nvCxnSpPr>
        <p:spPr>
          <a:xfrm>
            <a:off x="2940424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618C2D-948C-8240-8298-732877594443}"/>
              </a:ext>
            </a:extLst>
          </p:cNvPr>
          <p:cNvCxnSpPr/>
          <p:nvPr/>
        </p:nvCxnSpPr>
        <p:spPr>
          <a:xfrm>
            <a:off x="3268133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EA2ACD5-9848-A641-BDD2-DA37AFC2F0D6}"/>
              </a:ext>
            </a:extLst>
          </p:cNvPr>
          <p:cNvCxnSpPr/>
          <p:nvPr/>
        </p:nvCxnSpPr>
        <p:spPr>
          <a:xfrm>
            <a:off x="3567958" y="4937760"/>
            <a:ext cx="0" cy="13796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149F27C-D478-274F-A16B-C89D2F6461F2}"/>
              </a:ext>
            </a:extLst>
          </p:cNvPr>
          <p:cNvSpPr>
            <a:spLocks noChangeAspect="1"/>
          </p:cNvSpPr>
          <p:nvPr/>
        </p:nvSpPr>
        <p:spPr>
          <a:xfrm>
            <a:off x="2092363" y="5696668"/>
            <a:ext cx="91440" cy="91440"/>
          </a:xfrm>
          <a:prstGeom prst="ellipse">
            <a:avLst/>
          </a:prstGeom>
          <a:solidFill>
            <a:srgbClr val="2DA9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8E8A474-B294-F548-92AC-AF4FFAB84CA5}"/>
              </a:ext>
            </a:extLst>
          </p:cNvPr>
          <p:cNvSpPr/>
          <p:nvPr/>
        </p:nvSpPr>
        <p:spPr>
          <a:xfrm>
            <a:off x="2176041" y="5052349"/>
            <a:ext cx="3518703" cy="670630"/>
          </a:xfrm>
          <a:custGeom>
            <a:avLst/>
            <a:gdLst>
              <a:gd name="connsiteX0" fmla="*/ 0 w 3518703"/>
              <a:gd name="connsiteY0" fmla="*/ 607671 h 670630"/>
              <a:gd name="connsiteX1" fmla="*/ 2696901 w 3518703"/>
              <a:gd name="connsiteY1" fmla="*/ 613459 h 670630"/>
              <a:gd name="connsiteX2" fmla="*/ 3518703 w 3518703"/>
              <a:gd name="connsiteY2" fmla="*/ 0 h 67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8703" h="670630">
                <a:moveTo>
                  <a:pt x="0" y="607671"/>
                </a:moveTo>
                <a:cubicBezTo>
                  <a:pt x="1055225" y="661204"/>
                  <a:pt x="2110451" y="714737"/>
                  <a:pt x="2696901" y="613459"/>
                </a:cubicBezTo>
                <a:cubicBezTo>
                  <a:pt x="3283351" y="512181"/>
                  <a:pt x="3401027" y="256090"/>
                  <a:pt x="3518703" y="0"/>
                </a:cubicBez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001E71-0C79-0241-BB1F-1576A9D7FE46}"/>
              </a:ext>
            </a:extLst>
          </p:cNvPr>
          <p:cNvSpPr txBox="1"/>
          <p:nvPr/>
        </p:nvSpPr>
        <p:spPr>
          <a:xfrm>
            <a:off x="9447031" y="2265381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7519E"/>
                </a:solidFill>
              </a:rPr>
              <a:t>Am = 1.59 </a:t>
            </a:r>
          </a:p>
          <a:p>
            <a:r>
              <a:rPr lang="en-US" dirty="0">
                <a:solidFill>
                  <a:srgbClr val="07519E"/>
                </a:solidFill>
              </a:rPr>
              <a:t>  </a:t>
            </a:r>
            <a:r>
              <a:rPr lang="el-GR" dirty="0">
                <a:solidFill>
                  <a:srgbClr val="07519E"/>
                </a:solidFill>
              </a:rPr>
              <a:t>β = </a:t>
            </a:r>
            <a:r>
              <a:rPr lang="en-US" dirty="0">
                <a:solidFill>
                  <a:srgbClr val="07519E"/>
                </a:solidFill>
              </a:rPr>
              <a:t>1.06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5EFD3-9997-CE4D-AE50-BF269BF34F84}"/>
              </a:ext>
            </a:extLst>
          </p:cNvPr>
          <p:cNvSpPr txBox="1"/>
          <p:nvPr/>
        </p:nvSpPr>
        <p:spPr>
          <a:xfrm>
            <a:off x="9479305" y="3429000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7519E"/>
                </a:solidFill>
              </a:rPr>
              <a:t>Am = 0.41 </a:t>
            </a:r>
          </a:p>
          <a:p>
            <a:r>
              <a:rPr lang="en-US" dirty="0">
                <a:solidFill>
                  <a:srgbClr val="07519E"/>
                </a:solidFill>
              </a:rPr>
              <a:t>  </a:t>
            </a:r>
            <a:r>
              <a:rPr lang="el-GR" dirty="0">
                <a:solidFill>
                  <a:srgbClr val="07519E"/>
                </a:solidFill>
              </a:rPr>
              <a:t>β = </a:t>
            </a:r>
            <a:r>
              <a:rPr lang="en-US" dirty="0">
                <a:solidFill>
                  <a:srgbClr val="07519E"/>
                </a:solidFill>
              </a:rPr>
              <a:t>1.3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723455-FB15-7045-9DB6-09A0CDDCC472}"/>
              </a:ext>
            </a:extLst>
          </p:cNvPr>
          <p:cNvSpPr txBox="1"/>
          <p:nvPr/>
        </p:nvSpPr>
        <p:spPr>
          <a:xfrm>
            <a:off x="9173469" y="2995455"/>
            <a:ext cx="1734770" cy="307777"/>
          </a:xfrm>
          <a:prstGeom prst="rect">
            <a:avLst/>
          </a:prstGeom>
          <a:solidFill>
            <a:srgbClr val="8EC423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Enhanced fragility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96265B8-7A01-1244-A50F-EFD203D46714}"/>
              </a:ext>
            </a:extLst>
          </p:cNvPr>
          <p:cNvSpPr>
            <a:spLocks noChangeAspect="1"/>
          </p:cNvSpPr>
          <p:nvPr/>
        </p:nvSpPr>
        <p:spPr>
          <a:xfrm>
            <a:off x="3816981" y="1818878"/>
            <a:ext cx="91440" cy="914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9578328-2BAB-4C4B-9477-5C145E78631A}"/>
              </a:ext>
            </a:extLst>
          </p:cNvPr>
          <p:cNvSpPr>
            <a:spLocks noChangeAspect="1"/>
          </p:cNvSpPr>
          <p:nvPr/>
        </p:nvSpPr>
        <p:spPr>
          <a:xfrm>
            <a:off x="4353556" y="1818878"/>
            <a:ext cx="91440" cy="914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4E40319-2F6B-494E-BABF-760047F4BD0E}"/>
              </a:ext>
            </a:extLst>
          </p:cNvPr>
          <p:cNvSpPr/>
          <p:nvPr/>
        </p:nvSpPr>
        <p:spPr>
          <a:xfrm>
            <a:off x="3896751" y="1913206"/>
            <a:ext cx="5549704" cy="1856936"/>
          </a:xfrm>
          <a:custGeom>
            <a:avLst/>
            <a:gdLst>
              <a:gd name="connsiteX0" fmla="*/ 0 w 5549704"/>
              <a:gd name="connsiteY0" fmla="*/ 0 h 1856936"/>
              <a:gd name="connsiteX1" fmla="*/ 2391507 w 5549704"/>
              <a:gd name="connsiteY1" fmla="*/ 984739 h 1856936"/>
              <a:gd name="connsiteX2" fmla="*/ 5549704 w 5549704"/>
              <a:gd name="connsiteY2" fmla="*/ 1856936 h 185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9704" h="1856936">
                <a:moveTo>
                  <a:pt x="0" y="0"/>
                </a:moveTo>
                <a:cubicBezTo>
                  <a:pt x="733278" y="337625"/>
                  <a:pt x="1466556" y="675250"/>
                  <a:pt x="2391507" y="984739"/>
                </a:cubicBezTo>
                <a:cubicBezTo>
                  <a:pt x="3316458" y="1294228"/>
                  <a:pt x="4433081" y="1575582"/>
                  <a:pt x="5549704" y="1856936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D52370B-8197-4C44-9D66-EA584508E8C9}"/>
              </a:ext>
            </a:extLst>
          </p:cNvPr>
          <p:cNvSpPr/>
          <p:nvPr/>
        </p:nvSpPr>
        <p:spPr>
          <a:xfrm>
            <a:off x="4431323" y="1856935"/>
            <a:ext cx="4937760" cy="633047"/>
          </a:xfrm>
          <a:custGeom>
            <a:avLst/>
            <a:gdLst>
              <a:gd name="connsiteX0" fmla="*/ 0 w 4937760"/>
              <a:gd name="connsiteY0" fmla="*/ 0 h 633047"/>
              <a:gd name="connsiteX1" fmla="*/ 3727939 w 4937760"/>
              <a:gd name="connsiteY1" fmla="*/ 260253 h 633047"/>
              <a:gd name="connsiteX2" fmla="*/ 4937760 w 4937760"/>
              <a:gd name="connsiteY2" fmla="*/ 633047 h 63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37760" h="633047">
                <a:moveTo>
                  <a:pt x="0" y="0"/>
                </a:moveTo>
                <a:cubicBezTo>
                  <a:pt x="1452489" y="77372"/>
                  <a:pt x="2904979" y="154745"/>
                  <a:pt x="3727939" y="260253"/>
                </a:cubicBezTo>
                <a:cubicBezTo>
                  <a:pt x="4550899" y="365761"/>
                  <a:pt x="4744329" y="499404"/>
                  <a:pt x="4937760" y="633047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61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8A43-C34A-3C4F-91BA-15B65B00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E1792-216D-4D45-8E30-6AED63FF8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Finalize development of numerical models for gapping and sliding</a:t>
            </a:r>
          </a:p>
          <a:p>
            <a:pPr>
              <a:lnSpc>
                <a:spcPct val="100000"/>
              </a:lnSpc>
            </a:pPr>
            <a:r>
              <a:rPr lang="en-US" dirty="0"/>
              <a:t>Use the integrated SPRA tool to investigate the effect of various modeling assumptions on seismic risk: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Nonlinear soil-structure interaction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Gapping and sliding (using </a:t>
            </a:r>
            <a:r>
              <a:rPr lang="en-US" dirty="0" err="1"/>
              <a:t>V&amp;V’ed</a:t>
            </a:r>
            <a:r>
              <a:rPr lang="en-US" dirty="0"/>
              <a:t> numerical models)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Topography effects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Risk assessment procedures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Multiple-stripes-type approach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Conditional scenario spectrum (CSS) approach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93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1">
            <a:extLst>
              <a:ext uri="{FF2B5EF4-FFF2-40B4-BE49-F238E27FC236}">
                <a16:creationId xmlns:a16="http://schemas.microsoft.com/office/drawing/2014/main" id="{5809954A-723D-824C-8BC1-DC78F372B5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02">
            <a:extLst>
              <a:ext uri="{FF2B5EF4-FFF2-40B4-BE49-F238E27FC236}">
                <a16:creationId xmlns:a16="http://schemas.microsoft.com/office/drawing/2014/main" id="{38B13C62-AFC6-DF49-AAF7-4730462665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150" y="1498600"/>
            <a:ext cx="4711700" cy="3187700"/>
          </a:xfrm>
          <a:prstGeom prst="rect">
            <a:avLst/>
          </a:prstGeom>
        </p:spPr>
      </p:pic>
      <p:pic>
        <p:nvPicPr>
          <p:cNvPr id="13" name="03">
            <a:extLst>
              <a:ext uri="{FF2B5EF4-FFF2-40B4-BE49-F238E27FC236}">
                <a16:creationId xmlns:a16="http://schemas.microsoft.com/office/drawing/2014/main" id="{9EC37BDB-3BE5-9144-BCAF-162F391E17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150" y="1498600"/>
            <a:ext cx="4711700" cy="3187700"/>
          </a:xfrm>
          <a:prstGeom prst="rect">
            <a:avLst/>
          </a:prstGeom>
        </p:spPr>
      </p:pic>
      <p:pic>
        <p:nvPicPr>
          <p:cNvPr id="15" name="04">
            <a:extLst>
              <a:ext uri="{FF2B5EF4-FFF2-40B4-BE49-F238E27FC236}">
                <a16:creationId xmlns:a16="http://schemas.microsoft.com/office/drawing/2014/main" id="{E7D84E07-0C3B-884F-9B93-6BAFC6D812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150" y="1498600"/>
            <a:ext cx="4711700" cy="3187700"/>
          </a:xfrm>
          <a:prstGeom prst="rect">
            <a:avLst/>
          </a:prstGeom>
        </p:spPr>
      </p:pic>
      <p:pic>
        <p:nvPicPr>
          <p:cNvPr id="17" name="05">
            <a:extLst>
              <a:ext uri="{FF2B5EF4-FFF2-40B4-BE49-F238E27FC236}">
                <a16:creationId xmlns:a16="http://schemas.microsoft.com/office/drawing/2014/main" id="{6FFBB287-7555-AF4C-9147-E3DC7B17A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150" y="1498600"/>
            <a:ext cx="4711700" cy="3187700"/>
          </a:xfrm>
          <a:prstGeom prst="rect">
            <a:avLst/>
          </a:prstGeom>
        </p:spPr>
      </p:pic>
      <p:pic>
        <p:nvPicPr>
          <p:cNvPr id="19" name="06">
            <a:extLst>
              <a:ext uri="{FF2B5EF4-FFF2-40B4-BE49-F238E27FC236}">
                <a16:creationId xmlns:a16="http://schemas.microsoft.com/office/drawing/2014/main" id="{2742703D-B548-4745-BC99-B727CAE204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150" y="1498600"/>
            <a:ext cx="4711700" cy="3187700"/>
          </a:xfrm>
          <a:prstGeom prst="rect">
            <a:avLst/>
          </a:prstGeom>
        </p:spPr>
      </p:pic>
      <p:grpSp>
        <p:nvGrpSpPr>
          <p:cNvPr id="2" name="Bottom Bar">
            <a:extLst>
              <a:ext uri="{FF2B5EF4-FFF2-40B4-BE49-F238E27FC236}">
                <a16:creationId xmlns:a16="http://schemas.microsoft.com/office/drawing/2014/main" id="{519B0233-4F9A-6C41-8B27-8ED5500AB333}"/>
              </a:ext>
            </a:extLst>
          </p:cNvPr>
          <p:cNvGrpSpPr/>
          <p:nvPr/>
        </p:nvGrpSpPr>
        <p:grpSpPr>
          <a:xfrm>
            <a:off x="0" y="6247747"/>
            <a:ext cx="12192000" cy="610252"/>
            <a:chOff x="0" y="6247747"/>
            <a:chExt cx="12192000" cy="61025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8F76D5-2BD6-F24E-84CF-C2C58B3C79D6}"/>
                </a:ext>
              </a:extLst>
            </p:cNvPr>
            <p:cNvSpPr/>
            <p:nvPr/>
          </p:nvSpPr>
          <p:spPr>
            <a:xfrm>
              <a:off x="0" y="6334125"/>
              <a:ext cx="12192000" cy="52387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B67C8B-A563-3648-89ED-401868BD9735}"/>
                </a:ext>
              </a:extLst>
            </p:cNvPr>
            <p:cNvSpPr/>
            <p:nvPr/>
          </p:nvSpPr>
          <p:spPr>
            <a:xfrm>
              <a:off x="0" y="6247747"/>
              <a:ext cx="12192000" cy="863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Web Address">
            <a:extLst>
              <a:ext uri="{FF2B5EF4-FFF2-40B4-BE49-F238E27FC236}">
                <a16:creationId xmlns:a16="http://schemas.microsoft.com/office/drawing/2014/main" id="{F3D0FEE9-602A-D84A-B511-131ED3104A97}"/>
              </a:ext>
            </a:extLst>
          </p:cNvPr>
          <p:cNvSpPr txBox="1"/>
          <p:nvPr/>
        </p:nvSpPr>
        <p:spPr>
          <a:xfrm>
            <a:off x="4100945" y="6417425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 dirty="0">
                <a:solidFill>
                  <a:schemeClr val="bg1">
                    <a:alpha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WWW.INL.GOV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9500B-3C98-2447-B246-2304844BD1D8}"/>
              </a:ext>
            </a:extLst>
          </p:cNvPr>
          <p:cNvSpPr txBox="1"/>
          <p:nvPr/>
        </p:nvSpPr>
        <p:spPr>
          <a:xfrm>
            <a:off x="8502504" y="4579420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Contacts:</a:t>
            </a:r>
          </a:p>
          <a:p>
            <a:pPr algn="ctr"/>
            <a:r>
              <a:rPr lang="en-US" b="1" dirty="0" err="1"/>
              <a:t>chandrakanth.bolisetti@inl.gov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92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C42C1-6556-7540-AD58-801A7118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15FF-0A44-1F4A-88B7-E15FF621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0" y="1739901"/>
            <a:ext cx="7172697" cy="4351338"/>
          </a:xfrm>
        </p:spPr>
        <p:txBody>
          <a:bodyPr/>
          <a:lstStyle/>
          <a:p>
            <a:r>
              <a:rPr lang="en-US" dirty="0"/>
              <a:t>Motivation</a:t>
            </a:r>
          </a:p>
          <a:p>
            <a:endParaRPr lang="en-US" dirty="0"/>
          </a:p>
          <a:p>
            <a:r>
              <a:rPr lang="en-US" dirty="0"/>
              <a:t>V&amp;V studies at INL and University at Buffalo</a:t>
            </a:r>
          </a:p>
          <a:p>
            <a:endParaRPr lang="en-US" dirty="0"/>
          </a:p>
          <a:p>
            <a:r>
              <a:rPr lang="en-US" dirty="0"/>
              <a:t>SPRA integration and demonstration for a representative NNSA facility</a:t>
            </a:r>
          </a:p>
          <a:p>
            <a:endParaRPr lang="en-US" dirty="0"/>
          </a:p>
          <a:p>
            <a:r>
              <a:rPr lang="en-US" dirty="0"/>
              <a:t>Future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9A028-09D7-054C-B2E3-84B394848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055" y="2184850"/>
            <a:ext cx="4771043" cy="24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4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5D2FF-61A4-6549-B198-B40AB4E34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2" y="1739900"/>
            <a:ext cx="6804560" cy="49658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b="1" dirty="0"/>
              <a:t>MOOSE-based open-source code:</a:t>
            </a:r>
            <a:r>
              <a:rPr lang="en-US" dirty="0"/>
              <a:t> </a:t>
            </a:r>
            <a:r>
              <a:rPr lang="en-US" sz="2000" dirty="0"/>
              <a:t>Structural mechanics and dynamics, fluid-structure interaction, structural material aging, uncertainty quantification, seismic PRA, design optimization</a:t>
            </a:r>
          </a:p>
          <a:p>
            <a:pPr>
              <a:lnSpc>
                <a:spcPct val="100000"/>
              </a:lnSpc>
              <a:defRPr/>
            </a:pPr>
            <a:r>
              <a:rPr lang="en-US" b="1" dirty="0"/>
              <a:t>Sample applications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/>
              <a:t>Advanced seismic M&amp;S (nonlinear soil-structure interaction, fluid-structure interaction, seismic isolation)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>
                <a:solidFill>
                  <a:srgbClr val="07519E"/>
                </a:solidFill>
              </a:rPr>
              <a:t>Seismic PRA integrated with M&amp;S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>
                <a:solidFill>
                  <a:srgbClr val="07519E"/>
                </a:solidFill>
              </a:rPr>
              <a:t>Design optimization</a:t>
            </a:r>
          </a:p>
          <a:p>
            <a:pPr>
              <a:lnSpc>
                <a:spcPct val="100000"/>
              </a:lnSpc>
              <a:defRPr/>
            </a:pPr>
            <a:r>
              <a:rPr lang="en-US" b="1" dirty="0"/>
              <a:t>Software quality assurance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/>
              <a:t>Towards NQA-1 compliance (manuals, V&amp;V docs, requirements, etc.)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57187E-CBC4-F64C-89C9-91EF51C0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896" y="152256"/>
            <a:ext cx="5384675" cy="12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488567-5E55-6B42-B018-AFD5D03C2E62}"/>
              </a:ext>
            </a:extLst>
          </p:cNvPr>
          <p:cNvSpPr txBox="1"/>
          <p:nvPr/>
        </p:nvSpPr>
        <p:spPr>
          <a:xfrm>
            <a:off x="2639292" y="6443465"/>
            <a:ext cx="4467890" cy="369332"/>
          </a:xfrm>
          <a:prstGeom prst="rect">
            <a:avLst/>
          </a:prstGeom>
          <a:solidFill>
            <a:srgbClr val="07519E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https://mooseframework.org/mastodon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26EC96-4320-3746-B9A3-E4688F02AA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774" y="1882404"/>
            <a:ext cx="4780972" cy="3881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C181DF-DF69-7F44-A13A-CAF7F80AF015}"/>
              </a:ext>
            </a:extLst>
          </p:cNvPr>
          <p:cNvSpPr/>
          <p:nvPr/>
        </p:nvSpPr>
        <p:spPr>
          <a:xfrm>
            <a:off x="10307782" y="3526971"/>
            <a:ext cx="439387" cy="641268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3AF621-1E34-6541-AF13-76CF0ECBE414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9310255" y="4168239"/>
            <a:ext cx="1217221" cy="149629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22CF654-970C-844C-8F93-578818134E45}"/>
              </a:ext>
            </a:extLst>
          </p:cNvPr>
          <p:cNvSpPr txBox="1"/>
          <p:nvPr/>
        </p:nvSpPr>
        <p:spPr>
          <a:xfrm>
            <a:off x="8256120" y="566453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of this study</a:t>
            </a:r>
          </a:p>
        </p:txBody>
      </p:sp>
    </p:spTree>
    <p:extLst>
      <p:ext uri="{BB962C8B-B14F-4D97-AF65-F5344CB8AC3E}">
        <p14:creationId xmlns:p14="http://schemas.microsoft.com/office/powerpoint/2010/main" val="205455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7057-67E9-484D-903F-47D34F67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D8DF3-BBE1-0F4B-BE8F-28B3A5097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739900"/>
            <a:ext cx="6855032" cy="47751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is nonlinear soil-structure interaction?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Seismic analysis that includes all energy dissipation mechanisms, </a:t>
            </a:r>
            <a:r>
              <a:rPr lang="en-US" sz="2000" b="1" dirty="0"/>
              <a:t>maximizes accuracy</a:t>
            </a:r>
            <a:r>
              <a:rPr lang="en-US" sz="2000" dirty="0"/>
              <a:t>, and </a:t>
            </a:r>
            <a:r>
              <a:rPr lang="en-US" sz="2000" b="1" dirty="0"/>
              <a:t>minimizes conservatisms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Typically, including NLSSI reduces seismic demands and probabilities of failure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Nonlinear response is closer to reality, especially beyond design basis</a:t>
            </a:r>
            <a:endParaRPr lang="en-US" sz="2000" b="1" dirty="0"/>
          </a:p>
          <a:p>
            <a:pPr>
              <a:lnSpc>
                <a:spcPct val="120000"/>
              </a:lnSpc>
            </a:pPr>
            <a:r>
              <a:rPr lang="en-US" dirty="0"/>
              <a:t>Seismic hazard has been increasing at many sites as new faults are discovered</a:t>
            </a:r>
          </a:p>
          <a:p>
            <a:pPr>
              <a:lnSpc>
                <a:spcPct val="120000"/>
              </a:lnSpc>
            </a:pPr>
            <a:r>
              <a:rPr lang="en-US" dirty="0"/>
              <a:t>Need accurate quantification of seismic loads and margins to ensure safety AND economics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527EB-BB7C-BD40-B711-3B8D2B91B95F}"/>
              </a:ext>
            </a:extLst>
          </p:cNvPr>
          <p:cNvSpPr txBox="1"/>
          <p:nvPr/>
        </p:nvSpPr>
        <p:spPr>
          <a:xfrm rot="16200000">
            <a:off x="6950532" y="2738234"/>
            <a:ext cx="2312175" cy="254180"/>
          </a:xfrm>
          <a:prstGeom prst="rect">
            <a:avLst/>
          </a:prstGeom>
          <a:noFill/>
        </p:spPr>
        <p:txBody>
          <a:bodyPr wrap="none" lIns="68634" tIns="34317" rIns="68634" bIns="34317" rtlCol="0">
            <a:spAutoFit/>
          </a:bodyPr>
          <a:lstStyle/>
          <a:p>
            <a:pPr algn="ctr"/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Component probability of failure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47AF7-8EEC-B743-A9FF-B736BF8632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710" y="1324811"/>
            <a:ext cx="3657600" cy="2802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23F44-3AFC-834B-ACE1-30278EB801D3}"/>
              </a:ext>
            </a:extLst>
          </p:cNvPr>
          <p:cNvSpPr txBox="1"/>
          <p:nvPr/>
        </p:nvSpPr>
        <p:spPr>
          <a:xfrm>
            <a:off x="8210607" y="4530077"/>
            <a:ext cx="3703803" cy="128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</a:rPr>
              <a:t>Challenges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C00000"/>
                </a:solidFill>
              </a:rPr>
              <a:t>Lack of expertise and guidelines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C00000"/>
                </a:solidFill>
              </a:rPr>
              <a:t>Lack of experimental data to validate the numerical tools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01B4E4B-303B-674D-A354-CB2880775C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5493" y="795904"/>
            <a:ext cx="1975817" cy="25603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Book Cover">
            <a:extLst>
              <a:ext uri="{FF2B5EF4-FFF2-40B4-BE49-F238E27FC236}">
                <a16:creationId xmlns:a16="http://schemas.microsoft.com/office/drawing/2014/main" id="{29226891-5D8B-0A4B-B45E-03909367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0236" y="1225351"/>
            <a:ext cx="2095500" cy="2717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7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0799-FEFC-FA4D-A5C0-032F4CE8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INL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18848-637C-1D4D-BDC5-72C4EF236292}"/>
              </a:ext>
            </a:extLst>
          </p:cNvPr>
          <p:cNvSpPr txBox="1"/>
          <p:nvPr/>
        </p:nvSpPr>
        <p:spPr>
          <a:xfrm>
            <a:off x="8253351" y="5101696"/>
            <a:ext cx="3835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7519E"/>
                </a:solidFill>
              </a:rPr>
              <a:t>Testing setup at INL Structural Dynamics Laboratory: model placed on dry sand deposited on rigid soil container (4 ft x 4 ft x 4 ft)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C641F-FD23-3841-B248-8BA176CD42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413" y="3458227"/>
            <a:ext cx="3286938" cy="328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8B6B2F-C389-6C44-AF60-B8616D9D4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242" y="802197"/>
            <a:ext cx="3152146" cy="4206240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CF7372B-DABC-464F-9620-E2D5EB827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2" y="1598613"/>
            <a:ext cx="5330199" cy="50776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dirty="0"/>
              <a:t>Purpose</a:t>
            </a:r>
            <a:endParaRPr lang="en-US" sz="1600" b="1" dirty="0"/>
          </a:p>
          <a:p>
            <a:pPr lvl="1">
              <a:lnSpc>
                <a:spcPct val="100000"/>
              </a:lnSpc>
            </a:pPr>
            <a:r>
              <a:rPr lang="en-US" sz="1600" dirty="0"/>
              <a:t>Validation of soil-foundation interface models to predict gapping, sliding and uplift at the foundation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Why important?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Gapping and sliding can significantly affect structural response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Currently available numerical models were developed for other applications and not for soil-concrete interfaces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FF0000"/>
                </a:solidFill>
              </a:rPr>
              <a:t>Most importantly, no experimental data is available to validate/improve existing models or develop new models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Structural Dynamics Laboratory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Concrete sliding on F55 Ottawa Sand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Vertical forces up to 10,000 </a:t>
            </a:r>
            <a:r>
              <a:rPr lang="en-US" sz="1600" dirty="0" err="1"/>
              <a:t>lb</a:t>
            </a: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Frequencies up to 10Hz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782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E1C3-7CC8-814F-86D0-46D481B01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INL – Set 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EF450-A462-A945-9FF7-F2ACE92C4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739901"/>
            <a:ext cx="6981536" cy="4351338"/>
          </a:xfrm>
        </p:spPr>
        <p:txBody>
          <a:bodyPr/>
          <a:lstStyle/>
          <a:p>
            <a:r>
              <a:rPr lang="en-US" dirty="0"/>
              <a:t>Test 1: Testing Specimen with dimensions of 10” x 10” x 6”</a:t>
            </a:r>
          </a:p>
          <a:p>
            <a:pPr marL="692150" lvl="1" indent="-234950"/>
            <a:r>
              <a:rPr lang="en-US" sz="2000" dirty="0"/>
              <a:t>Nominal vertical pressure of 0.45 psi</a:t>
            </a:r>
          </a:p>
          <a:p>
            <a:pPr marL="692150" lvl="1" indent="-234950"/>
            <a:r>
              <a:rPr lang="en-US" sz="2000" dirty="0"/>
              <a:t>3 embedment levels: 0%, 25%, and 50% of the structure height</a:t>
            </a:r>
          </a:p>
          <a:p>
            <a:pPr marL="692150" lvl="1" indent="-234950"/>
            <a:r>
              <a:rPr lang="en-US" sz="2000" dirty="0"/>
              <a:t>3 loading conditions: monotonic and cyclic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96F151-30C9-3C42-9D55-96D779BC7FB9}"/>
              </a:ext>
            </a:extLst>
          </p:cNvPr>
          <p:cNvGrpSpPr/>
          <p:nvPr/>
        </p:nvGrpSpPr>
        <p:grpSpPr>
          <a:xfrm>
            <a:off x="760021" y="3915570"/>
            <a:ext cx="6717446" cy="2657394"/>
            <a:chOff x="279330" y="2862980"/>
            <a:chExt cx="7085582" cy="29897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C0D4E1-8D7B-D442-AEDB-C681900D5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330" y="2862980"/>
              <a:ext cx="7085582" cy="26470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1AE177-A818-194E-9B6C-B1398F646C97}"/>
                </a:ext>
              </a:extLst>
            </p:cNvPr>
            <p:cNvSpPr txBox="1"/>
            <p:nvPr/>
          </p:nvSpPr>
          <p:spPr>
            <a:xfrm>
              <a:off x="1357734" y="5544915"/>
              <a:ext cx="4928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Structural model (Weight of structural model  = 45 lbf)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6E3134-2E3E-A345-BB60-82E3146A1ACD}"/>
              </a:ext>
            </a:extLst>
          </p:cNvPr>
          <p:cNvGrpSpPr/>
          <p:nvPr/>
        </p:nvGrpSpPr>
        <p:grpSpPr>
          <a:xfrm>
            <a:off x="7765307" y="786747"/>
            <a:ext cx="4272314" cy="5512651"/>
            <a:chOff x="7829273" y="850883"/>
            <a:chExt cx="4272314" cy="55126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B29DE2-CA14-1041-8355-B01092294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9273" y="1155030"/>
              <a:ext cx="4272314" cy="520850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005D4E-6CBF-F540-8C0B-FD65E3F0D160}"/>
                </a:ext>
              </a:extLst>
            </p:cNvPr>
            <p:cNvSpPr txBox="1"/>
            <p:nvPr/>
          </p:nvSpPr>
          <p:spPr>
            <a:xfrm>
              <a:off x="8083621" y="850883"/>
              <a:ext cx="3763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Loading protocol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555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97F7-5F83-EF4F-9080-96701534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INL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990DC-965D-5A4D-BDD5-8079831313D6}"/>
              </a:ext>
            </a:extLst>
          </p:cNvPr>
          <p:cNvSpPr txBox="1"/>
          <p:nvPr/>
        </p:nvSpPr>
        <p:spPr>
          <a:xfrm>
            <a:off x="69793" y="1612209"/>
            <a:ext cx="1887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7519E"/>
                </a:solidFill>
              </a:rPr>
              <a:t>Force-displacement response at 1.5” embedment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7497C-9C06-964B-9363-BBEEA57C52F9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27" b="8652"/>
          <a:stretch/>
        </p:blipFill>
        <p:spPr>
          <a:xfrm>
            <a:off x="2122312" y="4439033"/>
            <a:ext cx="3973688" cy="2265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4C53DC-58A8-9840-A437-AD48EDE235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561" y="1567399"/>
            <a:ext cx="4314212" cy="4632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CAA46F-081F-854B-B4E8-9EF0985EDC84}"/>
              </a:ext>
            </a:extLst>
          </p:cNvPr>
          <p:cNvSpPr txBox="1"/>
          <p:nvPr/>
        </p:nvSpPr>
        <p:spPr>
          <a:xfrm>
            <a:off x="6817744" y="1134714"/>
            <a:ext cx="484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7519E"/>
                </a:solidFill>
              </a:rPr>
              <a:t>Corresponding numerical models in ABAQUS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00BE0-86AC-B04E-8CAC-DE722D327DEA}"/>
              </a:ext>
            </a:extLst>
          </p:cNvPr>
          <p:cNvSpPr txBox="1"/>
          <p:nvPr/>
        </p:nvSpPr>
        <p:spPr>
          <a:xfrm>
            <a:off x="69793" y="5847032"/>
            <a:ext cx="2210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7519E"/>
                </a:solidFill>
              </a:rPr>
              <a:t>Concrete-soil interface at 2” displacement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D20FC-BBA6-1646-8387-3F8C427D8A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957" y="1612209"/>
            <a:ext cx="4444737" cy="259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2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E1C3-7CC8-814F-86D0-46D481B01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at INL – Set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EF450-A462-A945-9FF7-F2ACE92C4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739901"/>
            <a:ext cx="6981536" cy="4351338"/>
          </a:xfrm>
        </p:spPr>
        <p:txBody>
          <a:bodyPr/>
          <a:lstStyle/>
          <a:p>
            <a:r>
              <a:rPr lang="en-US" dirty="0"/>
              <a:t>Test 2: Testing Specimen with dimensions of 10” x 10” x 4”</a:t>
            </a:r>
          </a:p>
          <a:p>
            <a:pPr marL="692150" lvl="1" indent="-234950"/>
            <a:r>
              <a:rPr lang="en-US" sz="2000" dirty="0"/>
              <a:t>5 vertical pressures of 0.28 psi, 0.56 psi, 0.83 psi, 1.06 psi, and 1.33 psi</a:t>
            </a:r>
          </a:p>
          <a:p>
            <a:pPr marL="692150" lvl="1" indent="-234950"/>
            <a:r>
              <a:rPr lang="en-US" sz="2000" dirty="0"/>
              <a:t>3 embedment levels: 0%, 40% of the structure height</a:t>
            </a:r>
          </a:p>
          <a:p>
            <a:pPr marL="692150" lvl="1" indent="-234950"/>
            <a:r>
              <a:rPr lang="en-US" sz="2000" dirty="0"/>
              <a:t>1 loading condition: pseudo-static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C04F83-6597-BC42-86DD-5B6A900039A3}"/>
              </a:ext>
            </a:extLst>
          </p:cNvPr>
          <p:cNvGrpSpPr/>
          <p:nvPr/>
        </p:nvGrpSpPr>
        <p:grpSpPr>
          <a:xfrm>
            <a:off x="780590" y="3719856"/>
            <a:ext cx="6602637" cy="2992100"/>
            <a:chOff x="-934403" y="6015769"/>
            <a:chExt cx="6602637" cy="29921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D4F6C8-3132-8E4D-A57D-53AEC35302B8}"/>
                </a:ext>
              </a:extLst>
            </p:cNvPr>
            <p:cNvGrpSpPr/>
            <p:nvPr/>
          </p:nvGrpSpPr>
          <p:grpSpPr>
            <a:xfrm>
              <a:off x="-776842" y="6015769"/>
              <a:ext cx="6238490" cy="2468880"/>
              <a:chOff x="-841445" y="6154059"/>
              <a:chExt cx="6238490" cy="246888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DF2CA87-6984-AE44-B9FF-6AA41AE73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841445" y="6154059"/>
                <a:ext cx="2867400" cy="246888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D53FFDB-1E49-B646-A1A6-2C7B58AF6E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75702" y="6154059"/>
                <a:ext cx="2921343" cy="2468880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A11680-E226-BB43-A1B1-0173C215467E}"/>
                </a:ext>
              </a:extLst>
            </p:cNvPr>
            <p:cNvSpPr txBox="1"/>
            <p:nvPr/>
          </p:nvSpPr>
          <p:spPr>
            <a:xfrm>
              <a:off x="-934403" y="8484649"/>
              <a:ext cx="3047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Structural model (Weight of structural model  =28 lbf)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A809F7-0DDB-634C-B829-B4CB36795BA6}"/>
                </a:ext>
              </a:extLst>
            </p:cNvPr>
            <p:cNvSpPr txBox="1"/>
            <p:nvPr/>
          </p:nvSpPr>
          <p:spPr>
            <a:xfrm>
              <a:off x="2333720" y="8484649"/>
              <a:ext cx="3334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Steel plates placed on the testing model to increase vertical pressure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4230E6-0CDF-CD49-97CC-EA29CBC65E0E}"/>
              </a:ext>
            </a:extLst>
          </p:cNvPr>
          <p:cNvGrpSpPr/>
          <p:nvPr/>
        </p:nvGrpSpPr>
        <p:grpSpPr>
          <a:xfrm>
            <a:off x="7788752" y="837706"/>
            <a:ext cx="4114800" cy="3243207"/>
            <a:chOff x="7733194" y="826271"/>
            <a:chExt cx="4114800" cy="32432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45B123-5EA9-7A49-9F3F-E90B2F9E6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3194" y="1248473"/>
              <a:ext cx="4114800" cy="282100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CB3223-A09D-8945-BA30-42FDABEC6DD9}"/>
                </a:ext>
              </a:extLst>
            </p:cNvPr>
            <p:cNvSpPr txBox="1"/>
            <p:nvPr/>
          </p:nvSpPr>
          <p:spPr>
            <a:xfrm>
              <a:off x="8832279" y="826271"/>
              <a:ext cx="1916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7519E"/>
                  </a:solidFill>
                </a:rPr>
                <a:t>Instrumentation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5B5B46-4C2C-7244-9C57-5C8BBD941C42}"/>
              </a:ext>
            </a:extLst>
          </p:cNvPr>
          <p:cNvGrpSpPr/>
          <p:nvPr/>
        </p:nvGrpSpPr>
        <p:grpSpPr>
          <a:xfrm>
            <a:off x="7651591" y="4148465"/>
            <a:ext cx="4389120" cy="1901481"/>
            <a:chOff x="7578761" y="4196132"/>
            <a:chExt cx="4389120" cy="190148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509FF42-F12C-524B-BEA3-D7196145A4DE}"/>
                </a:ext>
              </a:extLst>
            </p:cNvPr>
            <p:cNvGrpSpPr/>
            <p:nvPr/>
          </p:nvGrpSpPr>
          <p:grpSpPr>
            <a:xfrm>
              <a:off x="7578761" y="4454736"/>
              <a:ext cx="4389120" cy="1642877"/>
              <a:chOff x="1470230" y="4204515"/>
              <a:chExt cx="5289017" cy="1769861"/>
            </a:xfrm>
          </p:grpSpPr>
          <p:pic>
            <p:nvPicPr>
              <p:cNvPr id="22" name="Picture 21" descr="A close up of text on a white background&#10;&#10;Description automatically generated">
                <a:extLst>
                  <a:ext uri="{FF2B5EF4-FFF2-40B4-BE49-F238E27FC236}">
                    <a16:creationId xmlns:a16="http://schemas.microsoft.com/office/drawing/2014/main" id="{080DB478-63A1-F943-B0B1-F102B0A2D1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70230" y="4396576"/>
                <a:ext cx="5289017" cy="15778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1A3C825-52C5-DF4E-9692-6480AEBD3A8A}"/>
                  </a:ext>
                </a:extLst>
              </p:cNvPr>
              <p:cNvSpPr/>
              <p:nvPr/>
            </p:nvSpPr>
            <p:spPr>
              <a:xfrm>
                <a:off x="3508395" y="4204515"/>
                <a:ext cx="1212692" cy="288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3AAD9A-D9F6-9B48-B932-0D16E3395C79}"/>
                </a:ext>
              </a:extLst>
            </p:cNvPr>
            <p:cNvSpPr txBox="1"/>
            <p:nvPr/>
          </p:nvSpPr>
          <p:spPr>
            <a:xfrm>
              <a:off x="8846880" y="4196132"/>
              <a:ext cx="1983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7519E"/>
                  </a:solidFill>
                </a:rPr>
                <a:t>Loading protocol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4584122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INL 2020">
      <a:dk1>
        <a:srgbClr val="000000"/>
      </a:dk1>
      <a:lt1>
        <a:srgbClr val="FFFFFF"/>
      </a:lt1>
      <a:dk2>
        <a:srgbClr val="06509D"/>
      </a:dk2>
      <a:lt2>
        <a:srgbClr val="2CA8E1"/>
      </a:lt2>
      <a:accent1>
        <a:srgbClr val="8EC423"/>
      </a:accent1>
      <a:accent2>
        <a:srgbClr val="2CA8E1"/>
      </a:accent2>
      <a:accent3>
        <a:srgbClr val="832369"/>
      </a:accent3>
      <a:accent4>
        <a:srgbClr val="CF1D4C"/>
      </a:accent4>
      <a:accent5>
        <a:srgbClr val="F78E20"/>
      </a:accent5>
      <a:accent6>
        <a:srgbClr val="59595C"/>
      </a:accent6>
      <a:hlink>
        <a:srgbClr val="7F7F7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F25756FC81AF488F6C711D74014336" ma:contentTypeVersion="16" ma:contentTypeDescription="Create a new document." ma:contentTypeScope="" ma:versionID="115c8eb666173d07c303936edca33c94">
  <xsd:schema xmlns:xsd="http://www.w3.org/2001/XMLSchema" xmlns:xs="http://www.w3.org/2001/XMLSchema" xmlns:p="http://schemas.microsoft.com/office/2006/metadata/properties" xmlns:ns2="ea60b319-9d9b-4050-a2da-fb9886bc818d" xmlns:ns3="696b1dda-5637-4d41-9abe-79af3c04e813" targetNamespace="http://schemas.microsoft.com/office/2006/metadata/properties" ma:root="true" ma:fieldsID="7fa3eeb103c686ca40f2c85658618079" ns2:_="" ns3:_="">
    <xsd:import namespace="ea60b319-9d9b-4050-a2da-fb9886bc818d"/>
    <xsd:import namespace="696b1dda-5637-4d41-9abe-79af3c04e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0b319-9d9b-4050-a2da-fb9886bc8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7bc148-599b-4d76-8813-ec10777390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b1dda-5637-4d41-9abe-79af3c04e8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be8c3d-43cf-406e-8e09-773fdef5d4f6}" ma:internalName="TaxCatchAll" ma:showField="CatchAllData" ma:web="696b1dda-5637-4d41-9abe-79af3c04e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60b319-9d9b-4050-a2da-fb9886bc818d">
      <Terms xmlns="http://schemas.microsoft.com/office/infopath/2007/PartnerControls"/>
    </lcf76f155ced4ddcb4097134ff3c332f>
    <TaxCatchAll xmlns="696b1dda-5637-4d41-9abe-79af3c04e81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BAADC4-F76A-49D1-8590-7B4B48B62F44}"/>
</file>

<file path=customXml/itemProps2.xml><?xml version="1.0" encoding="utf-8"?>
<ds:datastoreItem xmlns:ds="http://schemas.openxmlformats.org/officeDocument/2006/customXml" ds:itemID="{21A68D4D-9402-4485-B11D-8DDDCEB2E4C5}">
  <ds:schemaRefs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e13a543c-6713-4e5a-aa83-cb6a8e4cb4d2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322932C-873F-4D0F-B9E0-AE16472CDC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16178</TotalTime>
  <Words>1318</Words>
  <Application>Microsoft Office PowerPoint</Application>
  <PresentationFormat>Widescreen</PresentationFormat>
  <Paragraphs>201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Cambria Math</vt:lpstr>
      <vt:lpstr>Myriad Pro Condensed</vt:lpstr>
      <vt:lpstr>Times New Roman</vt:lpstr>
      <vt:lpstr>Wingdings</vt:lpstr>
      <vt:lpstr>INL 2020</vt:lpstr>
      <vt:lpstr>PowerPoint Presentation</vt:lpstr>
      <vt:lpstr>Acknowledgments</vt:lpstr>
      <vt:lpstr>Outline</vt:lpstr>
      <vt:lpstr>PowerPoint Presentation</vt:lpstr>
      <vt:lpstr>Motivation</vt:lpstr>
      <vt:lpstr>Experiments at INL</vt:lpstr>
      <vt:lpstr>Experiments at INL – Set up </vt:lpstr>
      <vt:lpstr>Experiments at INL</vt:lpstr>
      <vt:lpstr>Experiments at INL – Set up</vt:lpstr>
      <vt:lpstr>Experiments at INL – Sample results </vt:lpstr>
      <vt:lpstr>Experiments at INL – Numerical modeling</vt:lpstr>
      <vt:lpstr>Experiments at UB – Set up </vt:lpstr>
      <vt:lpstr>Experiments at UB</vt:lpstr>
      <vt:lpstr>Experiments at UB – Sample observations</vt:lpstr>
      <vt:lpstr>Experiments at UB - Sample observations</vt:lpstr>
      <vt:lpstr>SPRA process in MASTODON</vt:lpstr>
      <vt:lpstr>Fault-tree analysis in MASTODON</vt:lpstr>
      <vt:lpstr>Demonstration for a representative facility</vt:lpstr>
      <vt:lpstr>Enhanced fragility calculation in MASTODON</vt:lpstr>
      <vt:lpstr>Enhanced fragility calculation in MASTODON</vt:lpstr>
      <vt:lpstr>Future work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Daniel L. Campbell</dc:creator>
  <cp:keywords/>
  <dc:description/>
  <cp:lastModifiedBy>Murphy, Katie L</cp:lastModifiedBy>
  <cp:revision>289</cp:revision>
  <dcterms:created xsi:type="dcterms:W3CDTF">2020-04-22T20:22:45Z</dcterms:created>
  <dcterms:modified xsi:type="dcterms:W3CDTF">2021-02-22T19:16:15Z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0x01010070F25756FC81AF488F6C711D74014336</vt:lpwstr>
  </property>
</Properties>
</file>