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87" r:id="rId2"/>
    <p:sldId id="498" r:id="rId3"/>
    <p:sldId id="502" r:id="rId4"/>
    <p:sldId id="503" r:id="rId5"/>
    <p:sldId id="504" r:id="rId6"/>
    <p:sldId id="445" r:id="rId7"/>
    <p:sldId id="454" r:id="rId8"/>
    <p:sldId id="519" r:id="rId9"/>
    <p:sldId id="505" r:id="rId10"/>
    <p:sldId id="458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0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576" userDrawn="1">
          <p15:clr>
            <a:srgbClr val="A4A3A4"/>
          </p15:clr>
        </p15:guide>
        <p15:guide id="4" pos="82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6AB6"/>
    <a:srgbClr val="000066"/>
    <a:srgbClr val="0D3A98"/>
    <a:srgbClr val="0D4D91"/>
    <a:srgbClr val="0066FF"/>
    <a:srgbClr val="023588"/>
    <a:srgbClr val="006600"/>
    <a:srgbClr val="CB9731"/>
    <a:srgbClr val="C9932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5" autoAdjust="0"/>
    <p:restoredTop sz="97685" autoAdjust="0"/>
  </p:normalViewPr>
  <p:slideViewPr>
    <p:cSldViewPr>
      <p:cViewPr varScale="1">
        <p:scale>
          <a:sx n="110" d="100"/>
          <a:sy n="110" d="100"/>
        </p:scale>
        <p:origin x="1314" y="108"/>
      </p:cViewPr>
      <p:guideLst>
        <p:guide orient="horz" pos="1440"/>
        <p:guide pos="2880"/>
        <p:guide pos="576"/>
        <p:guide pos="82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77" y="-8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D423A97C-4886-4A1A-BFE4-09BC9B9A2A85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ECAB059A-6403-446F-9A7C-0146A7ED3B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912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8F4E45B3-40D1-46F9-9927-FAADBF0F37EF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539C4CBA-B7CB-4135-A314-AFBFDF297B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507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03">
              <a:defRPr/>
            </a:pPr>
            <a:r>
              <a:rPr lang="en-US" dirty="0"/>
              <a:t>Provide DOE and all stakeholders with the highest quality data on laboratory performance.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7070D-6D4B-4842-B907-ACE0E20D875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83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03">
              <a:defRPr/>
            </a:pPr>
            <a:r>
              <a:rPr lang="en-US" dirty="0"/>
              <a:t>Provide DOE and all stakeholders with the highest quality data on laboratory performance.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7070D-6D4B-4842-B907-ACE0E20D875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499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03">
              <a:defRPr/>
            </a:pPr>
            <a:r>
              <a:rPr lang="en-US" dirty="0"/>
              <a:t>Provide DOE and all stakeholders with the highest quality data on laboratory performance.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7070D-6D4B-4842-B907-ACE0E20D875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791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03">
              <a:defRPr/>
            </a:pPr>
            <a:r>
              <a:rPr lang="en-US" dirty="0"/>
              <a:t>Provide DOE and all stakeholders with the highest quality data on laboratory performance.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7070D-6D4B-4842-B907-ACE0E20D875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706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03">
              <a:defRPr/>
            </a:pPr>
            <a:r>
              <a:rPr lang="en-US" dirty="0"/>
              <a:t>Provide DOE and all stakeholders with the highest quality data on laboratory performance.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7070D-6D4B-4842-B907-ACE0E20D875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605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03">
              <a:defRPr/>
            </a:pPr>
            <a:r>
              <a:rPr lang="en-US" dirty="0"/>
              <a:t>Provide DOE and all stakeholders with the highest quality data on laboratory performance.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7070D-6D4B-4842-B907-ACE0E20D875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013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03">
              <a:defRPr/>
            </a:pPr>
            <a:r>
              <a:rPr lang="en-US" dirty="0"/>
              <a:t>Provide DOE and all stakeholders with the highest quality data on laboratory performance.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7070D-6D4B-4842-B907-ACE0E20D875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336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03">
              <a:defRPr/>
            </a:pPr>
            <a:r>
              <a:rPr lang="en-US" dirty="0"/>
              <a:t>Provide DOE and all stakeholders with the highest quality data on laboratory performance.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7070D-6D4B-4842-B907-ACE0E20D875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950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5.bin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emf"/><Relationship Id="rId4" Type="http://schemas.openxmlformats.org/officeDocument/2006/relationships/oleObject" Target="../embeddings/oleObject16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7.bin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emf"/><Relationship Id="rId4" Type="http://schemas.openxmlformats.org/officeDocument/2006/relationships/oleObject" Target="../embeddings/oleObject18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3.bin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5.bin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7.bin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emf"/><Relationship Id="rId4" Type="http://schemas.openxmlformats.org/officeDocument/2006/relationships/oleObject" Target="../embeddings/oleObject8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9.bin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emf"/><Relationship Id="rId4" Type="http://schemas.openxmlformats.org/officeDocument/2006/relationships/oleObject" Target="../embeddings/oleObject10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1.bin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emf"/><Relationship Id="rId4" Type="http://schemas.openxmlformats.org/officeDocument/2006/relationships/oleObject" Target="../embeddings/oleObject12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3.bin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emf"/><Relationship Id="rId4" Type="http://schemas.openxmlformats.org/officeDocument/2006/relationships/oleObject" Target="../embeddings/oleObject14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270272" y="4114800"/>
            <a:ext cx="8641557" cy="114299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2E2E2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313135" y="4114800"/>
            <a:ext cx="8643937" cy="9526"/>
          </a:xfrm>
          <a:prstGeom prst="line">
            <a:avLst/>
          </a:prstGeom>
          <a:ln w="25400">
            <a:solidFill>
              <a:srgbClr val="E2E2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247650" y="201613"/>
            <a:ext cx="8686800" cy="6400800"/>
          </a:xfrm>
          <a:prstGeom prst="rect">
            <a:avLst/>
          </a:prstGeom>
          <a:noFill/>
          <a:ln w="41275">
            <a:solidFill>
              <a:srgbClr val="023588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pic>
        <p:nvPicPr>
          <p:cNvPr id="11" name="Picture 47" descr="DOE Color Logo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553973" y="407988"/>
            <a:ext cx="1206628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05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28800" y="381000"/>
            <a:ext cx="54864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0" name="Picture 4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4" name="Group 13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8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5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6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7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0" name="Picture 4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2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2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0" name="Picture 4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3" name="Group 12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7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4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5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6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0" name="Picture 4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0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1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264455" y="1369757"/>
            <a:ext cx="8641557" cy="277017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2E2E2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260205" y="1320575"/>
            <a:ext cx="8643937" cy="9526"/>
          </a:xfrm>
          <a:prstGeom prst="line">
            <a:avLst/>
          </a:prstGeom>
          <a:ln w="25400">
            <a:solidFill>
              <a:srgbClr val="E2E2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5562600" cy="1036638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2600">
                <a:solidFill>
                  <a:srgbClr val="0A6AB6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794912" y="1600200"/>
            <a:ext cx="7696200" cy="4724400"/>
          </a:xfrm>
        </p:spPr>
        <p:txBody>
          <a:bodyPr>
            <a:noAutofit/>
          </a:bodyPr>
          <a:lstStyle>
            <a:lvl1pPr marL="227013" indent="-227013">
              <a:buClr>
                <a:srgbClr val="0A6AB6"/>
              </a:buClr>
              <a:buFont typeface="Arial" panose="020B0604020202020204" pitchFamily="34" charset="0"/>
              <a:buChar char="•"/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60375" indent="-233363">
              <a:buClr>
                <a:srgbClr val="0A6AB6"/>
              </a:buClr>
              <a:buFont typeface="Segoe UI" panose="020B0502040204020203" pitchFamily="34" charset="0"/>
              <a:buChar char="‒"/>
              <a:defRPr sz="2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7388" indent="-227013">
              <a:buClr>
                <a:srgbClr val="0A6AB6"/>
              </a:buClr>
              <a:buFont typeface="Arial" panose="020B0604020202020204" pitchFamily="34" charset="0"/>
              <a:buChar char="•"/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914400" indent="-227013">
              <a:buClr>
                <a:srgbClr val="0A6AB6"/>
              </a:buClr>
              <a:buFont typeface="Segoe UI" panose="020B0502040204020203" pitchFamily="34" charset="0"/>
              <a:buChar char="‒"/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Clr>
                <a:srgbClr val="0A6AB6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276975"/>
            <a:ext cx="457200" cy="365125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fld id="{76F094A9-1756-4764-B06C-5A772997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3" name="Picture 47" descr="DOE Color Logo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553973" y="407988"/>
            <a:ext cx="741427" cy="743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34"/>
          <p:cNvSpPr>
            <a:spLocks noChangeArrowheads="1"/>
          </p:cNvSpPr>
          <p:nvPr userDrawn="1"/>
        </p:nvSpPr>
        <p:spPr bwMode="auto">
          <a:xfrm>
            <a:off x="247650" y="201612"/>
            <a:ext cx="8686800" cy="6440487"/>
          </a:xfrm>
          <a:prstGeom prst="rect">
            <a:avLst/>
          </a:prstGeom>
          <a:noFill/>
          <a:ln w="4127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30780" y="6355543"/>
            <a:ext cx="85084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0" baseline="0" dirty="0">
                <a:solidFill>
                  <a:srgbClr val="02358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EFCOG Nuclear and Facility Safety Workshop – February 2021</a:t>
            </a:r>
            <a:endParaRPr lang="en-US" sz="1200" b="0" dirty="0">
              <a:solidFill>
                <a:srgbClr val="02358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859" y="371098"/>
            <a:ext cx="910488" cy="74341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922455" y="495726"/>
            <a:ext cx="997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>
                <a:solidFill>
                  <a:srgbClr val="000066"/>
                </a:solidFill>
                <a:latin typeface="Rockwell Extra Bold" panose="02060903040505020403" pitchFamily="18" charset="0"/>
                <a:cs typeface="David" panose="020E0502060401010101" pitchFamily="34" charset="-79"/>
              </a:rPr>
              <a:t>NS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21433668">
            <a:off x="8017830" y="420758"/>
            <a:ext cx="559907" cy="71753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2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0" name="Picture 4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3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7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4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5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6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0" name="Picture 4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0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1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0" name="Picture 4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4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8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5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6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7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0" name="Picture 4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2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41" name="Title 1"/>
          <p:cNvSpPr txBox="1">
            <a:spLocks/>
          </p:cNvSpPr>
          <p:nvPr/>
        </p:nvSpPr>
        <p:spPr>
          <a:xfrm>
            <a:off x="1828800" y="381000"/>
            <a:ext cx="54864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80975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05600" y="6321425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11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5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0" name="Picture 4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6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20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2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7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8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9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0" name="Picture 4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3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4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43" name="Title 1"/>
          <p:cNvSpPr txBox="1">
            <a:spLocks/>
          </p:cNvSpPr>
          <p:nvPr/>
        </p:nvSpPr>
        <p:spPr>
          <a:xfrm>
            <a:off x="1828800" y="381000"/>
            <a:ext cx="54864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905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1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0" name="Picture 4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2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6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3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4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5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0" name="Picture 4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8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9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0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00025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5"/>
          <p:cNvGrpSpPr>
            <a:grpSpLocks/>
          </p:cNvGrpSpPr>
          <p:nvPr userDrawn="1"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6" name="Group 6"/>
            <p:cNvGrpSpPr>
              <a:grpSpLocks/>
            </p:cNvGrpSpPr>
            <p:nvPr userDrawn="1"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0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0" name="Picture 4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1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5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2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3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4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0" name="Picture 4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" name="Group 35"/>
            <p:cNvGrpSpPr>
              <a:grpSpLocks/>
            </p:cNvGrpSpPr>
            <p:nvPr userDrawn="1"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8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9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0975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0" name="Picture 4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4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8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5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6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7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0" name="Picture 4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2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0025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0" name="Picture 4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4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8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5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6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7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0" name="Picture 4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2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205" y="533400"/>
            <a:ext cx="1882140" cy="83650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7197" y="4191000"/>
            <a:ext cx="822960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solidFill>
                  <a:srgbClr val="02358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Steve Singal (AU-10)</a:t>
            </a:r>
          </a:p>
          <a:p>
            <a:pPr algn="ctr"/>
            <a:r>
              <a:rPr lang="en-US" sz="2400" b="1" dirty="0">
                <a:solidFill>
                  <a:srgbClr val="023588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 Light" panose="020B0502040204020203" pitchFamily="34" charset="0"/>
              </a:rPr>
              <a:t>and </a:t>
            </a:r>
          </a:p>
          <a:p>
            <a:pPr algn="ctr"/>
            <a:r>
              <a:rPr lang="en-US" sz="2600" b="1" dirty="0">
                <a:solidFill>
                  <a:srgbClr val="02358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David Compton (PEC/AU-30)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12979" y="5802868"/>
            <a:ext cx="45180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February 23, 2021</a:t>
            </a:r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EFCOG Nuclear &amp; Facility Safety Workshop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6724" y="2485192"/>
            <a:ext cx="795054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200" b="1" dirty="0">
                <a:solidFill>
                  <a:srgbClr val="02358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DOE-STD-1239-DRAFT</a:t>
            </a:r>
          </a:p>
          <a:p>
            <a:pPr algn="ctr"/>
            <a:r>
              <a:rPr lang="en-US" sz="3800" b="1" dirty="0">
                <a:solidFill>
                  <a:srgbClr val="02358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Chemical Safety Management</a:t>
            </a:r>
            <a:endParaRPr lang="en-US" sz="3800" dirty="0">
              <a:solidFill>
                <a:srgbClr val="02358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255485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D4D91"/>
                </a:solidFill>
              </a:rPr>
              <a:t>Thank-you!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696200" cy="17526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0000"/>
              <a:buNone/>
              <a:defRPr/>
            </a:pPr>
            <a:r>
              <a:rPr lang="en-US" b="1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Steve Singal</a:t>
            </a:r>
          </a:p>
          <a:p>
            <a:pPr marL="0" indent="0" algn="ctr">
              <a:spcBef>
                <a:spcPts val="0"/>
              </a:spcBef>
              <a:buClr>
                <a:srgbClr val="0070C0"/>
              </a:buClr>
              <a:buSzPct val="100000"/>
              <a:buNone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DOE Office of Health and Safety (AU-10)</a:t>
            </a:r>
          </a:p>
          <a:p>
            <a:pPr marL="0" indent="0" algn="ctr">
              <a:spcBef>
                <a:spcPts val="0"/>
              </a:spcBef>
              <a:buClr>
                <a:srgbClr val="0070C0"/>
              </a:buClr>
              <a:buSzPct val="100000"/>
              <a:buNone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(w) 301-903-9047</a:t>
            </a:r>
          </a:p>
          <a:p>
            <a:pPr marL="0" indent="0" algn="ctr">
              <a:spcBef>
                <a:spcPts val="0"/>
              </a:spcBef>
              <a:buClr>
                <a:srgbClr val="0070C0"/>
              </a:buClr>
              <a:buSzPct val="100000"/>
              <a:buNone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steve.singal@hq.doe.gov</a:t>
            </a:r>
          </a:p>
          <a:p>
            <a:pPr marL="0" indent="0">
              <a:spcBef>
                <a:spcPts val="0"/>
              </a:spcBef>
              <a:buClr>
                <a:srgbClr val="0070C0"/>
              </a:buClr>
              <a:buSzPct val="100000"/>
              <a:buNone/>
              <a:defRPr/>
            </a:pPr>
            <a:endParaRPr lang="en-US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94A9-1756-4764-B06C-5A772997434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604AC0-73FF-4B72-83FD-1ED1A95A4E56}"/>
              </a:ext>
            </a:extLst>
          </p:cNvPr>
          <p:cNvSpPr txBox="1"/>
          <p:nvPr/>
        </p:nvSpPr>
        <p:spPr>
          <a:xfrm>
            <a:off x="1485900" y="3886200"/>
            <a:ext cx="5943600" cy="1769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0000"/>
              <a:buNone/>
              <a:defRPr/>
            </a:pPr>
            <a:r>
              <a:rPr lang="en-US" sz="24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David Compton</a:t>
            </a:r>
          </a:p>
          <a:p>
            <a:pPr marL="0" indent="0" algn="ctr">
              <a:spcBef>
                <a:spcPts val="0"/>
              </a:spcBef>
              <a:buClr>
                <a:srgbClr val="0070C0"/>
              </a:buClr>
              <a:buSzPct val="100000"/>
              <a:buNone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PEC Principal Consultant</a:t>
            </a:r>
          </a:p>
          <a:p>
            <a:pPr marL="0" indent="0" algn="ctr">
              <a:spcBef>
                <a:spcPts val="0"/>
              </a:spcBef>
              <a:buClr>
                <a:srgbClr val="0070C0"/>
              </a:buClr>
              <a:buSzPct val="100000"/>
              <a:buNone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Supporting DOE Office of Nuclear Safety (AU-30)</a:t>
            </a:r>
          </a:p>
          <a:p>
            <a:pPr marL="0" indent="0" algn="ctr">
              <a:spcBef>
                <a:spcPts val="0"/>
              </a:spcBef>
              <a:buClr>
                <a:srgbClr val="0070C0"/>
              </a:buClr>
              <a:buSzPct val="100000"/>
              <a:buNone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(c) 571/289-4599</a:t>
            </a:r>
          </a:p>
          <a:p>
            <a:pPr marL="0" indent="0" algn="ctr">
              <a:spcBef>
                <a:spcPts val="0"/>
              </a:spcBef>
              <a:buClr>
                <a:srgbClr val="0070C0"/>
              </a:buClr>
              <a:buSzPct val="100000"/>
              <a:buNone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david.compton@hq.doe.gov</a:t>
            </a:r>
          </a:p>
        </p:txBody>
      </p:sp>
    </p:spTree>
    <p:extLst>
      <p:ext uri="{BB962C8B-B14F-4D97-AF65-F5344CB8AC3E}">
        <p14:creationId xmlns:p14="http://schemas.microsoft.com/office/powerpoint/2010/main" val="384275104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24132"/>
            <a:ext cx="5715000" cy="838200"/>
          </a:xfrm>
        </p:spPr>
        <p:txBody>
          <a:bodyPr/>
          <a:lstStyle/>
          <a:p>
            <a:r>
              <a:rPr lang="en-US" sz="3600" dirty="0">
                <a:solidFill>
                  <a:srgbClr val="0D4D91"/>
                </a:solidFill>
                <a:cs typeface="Times New Roman" panose="02020603050405020304" pitchFamily="18" charset="0"/>
              </a:rPr>
              <a:t>DOE-STD-1239 DRAFT</a:t>
            </a:r>
            <a:br>
              <a:rPr lang="en-US" sz="3600" dirty="0">
                <a:solidFill>
                  <a:srgbClr val="0D4D91"/>
                </a:solidFill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0D4D91"/>
                </a:solidFill>
                <a:cs typeface="Times New Roman" panose="02020603050405020304" pitchFamily="18" charset="0"/>
              </a:rPr>
              <a:t>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71500" y="1905000"/>
            <a:ext cx="8001000" cy="3886200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  <a:buClr>
                <a:srgbClr val="0070C0"/>
              </a:buClr>
              <a:buSzPct val="100000"/>
              <a:defRPr/>
            </a:pPr>
            <a:r>
              <a:rPr lang="en-US" sz="18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DOE-HDBK-1163-2020 revision completed in October 2020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>
                <a:srgbClr val="0070C0"/>
              </a:buClr>
              <a:buSzPct val="100000"/>
              <a:defRPr/>
            </a:pPr>
            <a:r>
              <a:rPr lang="en-US" sz="18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Development of DOE-HDBK-1163-2020 revision shed light on need for DOE-wide chemical safety management program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>
                <a:srgbClr val="0070C0"/>
              </a:buClr>
              <a:buSzPct val="100000"/>
              <a:defRPr/>
            </a:pPr>
            <a:r>
              <a:rPr lang="en-US" sz="18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Chemical safety addressed in both 10 CFR 851 and 10 CFR 830, but implementation varies across sites and facilities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>
                <a:srgbClr val="0070C0"/>
              </a:buClr>
              <a:buSzPct val="100000"/>
              <a:defRPr/>
            </a:pPr>
            <a:r>
              <a:rPr lang="en-US" sz="18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Opportunity to improve chemical safety throughout the DOE complex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>
                <a:srgbClr val="0070C0"/>
              </a:buClr>
              <a:buSzPct val="100000"/>
              <a:defRPr/>
            </a:pPr>
            <a:r>
              <a:rPr lang="en-US" sz="18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Opportunity to develop robust safety management program (SMP) that is acceptable for use in documented safety analyses for HC-1, HC-2, and HC-3 </a:t>
            </a:r>
            <a:r>
              <a:rPr lang="en-US" sz="180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nuclear facilities </a:t>
            </a:r>
            <a:endParaRPr lang="en-US" sz="1800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endParaRPr lang="en-US" sz="2200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defRPr/>
            </a:pPr>
            <a:endParaRPr lang="en-US" sz="2400" dirty="0">
              <a:solidFill>
                <a:srgbClr val="0066FF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defRPr/>
            </a:pPr>
            <a:endParaRPr lang="en-US" sz="2400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0" indent="0" eaLnBrk="0" hangingPunct="0">
              <a:buClr>
                <a:schemeClr val="accent2"/>
              </a:buClr>
              <a:buNone/>
            </a:pPr>
            <a:endParaRPr lang="en-US" sz="2400" b="1" i="1" u="sng" dirty="0">
              <a:solidFill>
                <a:srgbClr val="008000"/>
              </a:solidFill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defRPr/>
            </a:pPr>
            <a:endParaRPr lang="en-US" sz="2400" i="1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buNone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14075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24132"/>
            <a:ext cx="5715000" cy="838200"/>
          </a:xfrm>
        </p:spPr>
        <p:txBody>
          <a:bodyPr/>
          <a:lstStyle/>
          <a:p>
            <a:r>
              <a:rPr lang="en-US" sz="3600" dirty="0">
                <a:solidFill>
                  <a:srgbClr val="0D4D91"/>
                </a:solidFill>
                <a:cs typeface="Times New Roman" panose="02020603050405020304" pitchFamily="18" charset="0"/>
              </a:rPr>
              <a:t>Writing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1981200"/>
            <a:ext cx="3810000" cy="42672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rgbClr val="0D3A98"/>
              </a:buClr>
            </a:pPr>
            <a:r>
              <a:rPr lang="en-US" sz="2000" dirty="0"/>
              <a:t>Steve Singal (DOE/AU-10)</a:t>
            </a:r>
          </a:p>
          <a:p>
            <a:pPr>
              <a:spcBef>
                <a:spcPts val="600"/>
              </a:spcBef>
              <a:buClr>
                <a:srgbClr val="0D3A98"/>
              </a:buClr>
            </a:pPr>
            <a:r>
              <a:rPr lang="en-US" sz="2000" dirty="0"/>
              <a:t>David Compton (AU-30/PEC) </a:t>
            </a:r>
          </a:p>
          <a:p>
            <a:pPr>
              <a:spcBef>
                <a:spcPts val="600"/>
              </a:spcBef>
              <a:buClr>
                <a:srgbClr val="0D3A98"/>
              </a:buClr>
            </a:pPr>
            <a:r>
              <a:rPr lang="en-US" sz="2000" dirty="0"/>
              <a:t>Rob Vrooman (NNSA/NA-512)</a:t>
            </a:r>
          </a:p>
          <a:p>
            <a:pPr>
              <a:spcBef>
                <a:spcPts val="600"/>
              </a:spcBef>
              <a:buClr>
                <a:srgbClr val="0D3A98"/>
              </a:buClr>
            </a:pPr>
            <a:r>
              <a:rPr lang="en-US" sz="2000" dirty="0"/>
              <a:t>Ron Beaulieu (NV)</a:t>
            </a:r>
          </a:p>
          <a:p>
            <a:pPr>
              <a:spcBef>
                <a:spcPts val="600"/>
              </a:spcBef>
              <a:buClr>
                <a:srgbClr val="0D3A98"/>
              </a:buClr>
            </a:pPr>
            <a:r>
              <a:rPr lang="en-US" sz="2000" dirty="0"/>
              <a:t>Jeffrey Hieb (Bechtel/WTP)</a:t>
            </a:r>
          </a:p>
          <a:p>
            <a:pPr>
              <a:spcBef>
                <a:spcPts val="600"/>
              </a:spcBef>
              <a:buClr>
                <a:srgbClr val="0D3A98"/>
              </a:buClr>
            </a:pPr>
            <a:r>
              <a:rPr lang="en-US" sz="2000" dirty="0"/>
              <a:t>Steve Jahn (SRS)</a:t>
            </a:r>
          </a:p>
          <a:p>
            <a:pPr>
              <a:spcBef>
                <a:spcPts val="600"/>
              </a:spcBef>
              <a:buClr>
                <a:srgbClr val="0D3A98"/>
              </a:buClr>
            </a:pPr>
            <a:r>
              <a:rPr lang="en-US" sz="2000" dirty="0"/>
              <a:t>Lisa Pansoy-Hjelvik (LANL)</a:t>
            </a:r>
          </a:p>
          <a:p>
            <a:pPr>
              <a:spcBef>
                <a:spcPts val="600"/>
              </a:spcBef>
              <a:buClr>
                <a:srgbClr val="0D3A98"/>
              </a:buClr>
            </a:pPr>
            <a:r>
              <a:rPr lang="en-US" sz="2000" dirty="0"/>
              <a:t>Brian Petersen (ID/ICP)</a:t>
            </a:r>
          </a:p>
          <a:p>
            <a:pPr>
              <a:spcBef>
                <a:spcPts val="600"/>
              </a:spcBef>
              <a:buClr>
                <a:srgbClr val="0D3A98"/>
              </a:buClr>
            </a:pPr>
            <a:r>
              <a:rPr lang="en-US" sz="2000" dirty="0"/>
              <a:t>Eric Turnquest (SC/ANL)</a:t>
            </a: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defRPr/>
            </a:pPr>
            <a:endParaRPr lang="en-US" sz="2400" dirty="0">
              <a:solidFill>
                <a:srgbClr val="0066FF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defRPr/>
            </a:pPr>
            <a:endParaRPr lang="en-US" sz="2400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0" indent="0" eaLnBrk="0" hangingPunct="0">
              <a:buClr>
                <a:schemeClr val="accent2"/>
              </a:buClr>
              <a:buNone/>
            </a:pPr>
            <a:endParaRPr lang="en-US" sz="2400" b="1" i="1" u="sng" dirty="0">
              <a:solidFill>
                <a:srgbClr val="008000"/>
              </a:solidFill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defRPr/>
            </a:pPr>
            <a:endParaRPr lang="en-US" sz="2400" i="1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buNone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4578628" y="1981200"/>
            <a:ext cx="3810000" cy="42672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rgbClr val="0D3A98"/>
              </a:buClr>
            </a:pPr>
            <a:r>
              <a:rPr lang="en-US" sz="2000" dirty="0"/>
              <a:t>Caroline Garzon (DOE/AU-31)</a:t>
            </a:r>
          </a:p>
          <a:p>
            <a:pPr>
              <a:spcBef>
                <a:spcPts val="600"/>
              </a:spcBef>
              <a:buClr>
                <a:srgbClr val="0D3A98"/>
              </a:buClr>
            </a:pPr>
            <a:r>
              <a:rPr lang="en-US" sz="2000" dirty="0"/>
              <a:t>Jessica Kratchman (DOE/AU-31)</a:t>
            </a:r>
          </a:p>
          <a:p>
            <a:pPr>
              <a:spcBef>
                <a:spcPts val="600"/>
              </a:spcBef>
              <a:buClr>
                <a:srgbClr val="0D3A98"/>
              </a:buClr>
            </a:pPr>
            <a:r>
              <a:rPr lang="en-US" sz="2000" dirty="0"/>
              <a:t>Jeff Woody (EM/OR-EM)</a:t>
            </a:r>
            <a:endParaRPr lang="en-US" sz="2200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spcBef>
                <a:spcPts val="600"/>
              </a:spcBef>
              <a:buClr>
                <a:srgbClr val="0D3A98"/>
              </a:buClr>
            </a:pPr>
            <a:r>
              <a:rPr lang="en-US" sz="2000" dirty="0"/>
              <a:t>Karen Kubiak (ID)</a:t>
            </a:r>
          </a:p>
          <a:p>
            <a:pPr>
              <a:spcBef>
                <a:spcPts val="600"/>
              </a:spcBef>
              <a:buClr>
                <a:srgbClr val="0D3A98"/>
              </a:buClr>
            </a:pPr>
            <a:r>
              <a:rPr lang="en-US" sz="2000" dirty="0"/>
              <a:t>Jennifer Hidden (Bechtel/WTP)</a:t>
            </a:r>
          </a:p>
          <a:p>
            <a:pPr>
              <a:spcBef>
                <a:spcPts val="600"/>
              </a:spcBef>
              <a:buClr>
                <a:srgbClr val="0D3A98"/>
              </a:buClr>
            </a:pPr>
            <a:r>
              <a:rPr lang="en-US" sz="2000" dirty="0"/>
              <a:t>Kevin Usher (SRS)</a:t>
            </a:r>
          </a:p>
          <a:p>
            <a:pPr>
              <a:spcBef>
                <a:spcPts val="600"/>
              </a:spcBef>
              <a:buClr>
                <a:srgbClr val="0D3A98"/>
              </a:buClr>
            </a:pPr>
            <a:r>
              <a:rPr lang="en-US" sz="2000" dirty="0"/>
              <a:t>Kelsey Forde (Parvati)</a:t>
            </a:r>
          </a:p>
          <a:p>
            <a:pPr>
              <a:spcBef>
                <a:spcPts val="600"/>
              </a:spcBef>
              <a:buClr>
                <a:srgbClr val="0D3A98"/>
              </a:buClr>
            </a:pPr>
            <a:r>
              <a:rPr lang="en-US" sz="2000" dirty="0"/>
              <a:t>Iryna Gilbert (PEC)</a:t>
            </a: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defRPr/>
            </a:pPr>
            <a:endParaRPr lang="en-US" sz="2400" dirty="0">
              <a:solidFill>
                <a:srgbClr val="0066FF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defRPr/>
            </a:pPr>
            <a:endParaRPr lang="en-US" sz="2400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0" indent="0" eaLnBrk="0" hangingPunct="0">
              <a:buClr>
                <a:schemeClr val="accent2"/>
              </a:buClr>
              <a:buNone/>
            </a:pPr>
            <a:endParaRPr lang="en-US" sz="2400" b="1" i="1" u="sng" dirty="0">
              <a:solidFill>
                <a:srgbClr val="008000"/>
              </a:solidFill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defRPr/>
            </a:pPr>
            <a:endParaRPr lang="en-US" sz="2400" i="1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buNone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64964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24132"/>
            <a:ext cx="5715000" cy="838200"/>
          </a:xfrm>
        </p:spPr>
        <p:txBody>
          <a:bodyPr/>
          <a:lstStyle/>
          <a:p>
            <a:r>
              <a:rPr lang="en-US" sz="3600" dirty="0">
                <a:solidFill>
                  <a:srgbClr val="0D4D91"/>
                </a:solidFill>
                <a:cs typeface="Times New Roman" panose="02020603050405020304" pitchFamily="18" charset="0"/>
              </a:rPr>
              <a:t>Review Team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838200" y="1706562"/>
            <a:ext cx="4267200" cy="4724400"/>
          </a:xfrm>
        </p:spPr>
        <p:txBody>
          <a:bodyPr>
            <a:noAutofit/>
          </a:bodyPr>
          <a:lstStyle/>
          <a:p>
            <a:pPr>
              <a:buClr>
                <a:srgbClr val="0D4D91"/>
              </a:buClr>
            </a:pPr>
            <a:r>
              <a:rPr lang="en-US" sz="2000" dirty="0"/>
              <a:t>Jim Dillard (DOE/AU-10)</a:t>
            </a:r>
          </a:p>
          <a:p>
            <a:pPr>
              <a:buClr>
                <a:srgbClr val="0D4D91"/>
              </a:buClr>
            </a:pPr>
            <a:r>
              <a:rPr lang="en-US" sz="2000" dirty="0"/>
              <a:t>Brian Dinunno (DOE/AU-30)</a:t>
            </a:r>
          </a:p>
          <a:p>
            <a:pPr>
              <a:buClr>
                <a:srgbClr val="0D4D91"/>
              </a:buClr>
            </a:pPr>
            <a:r>
              <a:rPr lang="en-US" sz="2000" dirty="0"/>
              <a:t>Kelli Markham (NNSA)</a:t>
            </a:r>
          </a:p>
          <a:p>
            <a:pPr>
              <a:buClr>
                <a:srgbClr val="0D4D91"/>
              </a:buClr>
            </a:pPr>
            <a:r>
              <a:rPr lang="en-US" sz="2000" dirty="0"/>
              <a:t>Joanna Serra (SC)</a:t>
            </a:r>
          </a:p>
          <a:p>
            <a:pPr>
              <a:buClr>
                <a:srgbClr val="0D4D91"/>
              </a:buClr>
            </a:pPr>
            <a:r>
              <a:rPr lang="en-US" sz="2000" dirty="0"/>
              <a:t>Brenda Hawks (EM)</a:t>
            </a:r>
          </a:p>
          <a:p>
            <a:pPr>
              <a:buClr>
                <a:srgbClr val="0D4D91"/>
              </a:buClr>
            </a:pPr>
            <a:r>
              <a:rPr lang="en-US" sz="2000" dirty="0"/>
              <a:t>Charlie Maggart (NE)</a:t>
            </a:r>
          </a:p>
          <a:p>
            <a:pPr>
              <a:buClr>
                <a:srgbClr val="0D4D91"/>
              </a:buClr>
            </a:pPr>
            <a:r>
              <a:rPr lang="en-US" sz="2000" dirty="0"/>
              <a:t>Tom Temple (SR)</a:t>
            </a:r>
          </a:p>
          <a:p>
            <a:pPr>
              <a:buClr>
                <a:srgbClr val="0D4D91"/>
              </a:buClr>
            </a:pPr>
            <a:r>
              <a:rPr lang="en-US" sz="2000" dirty="0"/>
              <a:t>Jeff Buczek (EFCOG/RL)</a:t>
            </a:r>
          </a:p>
          <a:p>
            <a:pPr>
              <a:buClr>
                <a:srgbClr val="0D4D91"/>
              </a:buClr>
            </a:pPr>
            <a:r>
              <a:rPr lang="en-US" sz="2000" dirty="0"/>
              <a:t>Ingle Paik (EFCOG/LLNL)</a:t>
            </a:r>
          </a:p>
          <a:p>
            <a:pPr>
              <a:buClr>
                <a:srgbClr val="0D4D91"/>
              </a:buClr>
            </a:pPr>
            <a:r>
              <a:rPr lang="en-US" sz="2000" dirty="0"/>
              <a:t>Chip Lagdon (Bechtel)</a:t>
            </a:r>
          </a:p>
          <a:p>
            <a:pPr>
              <a:buClr>
                <a:srgbClr val="0D4D91"/>
              </a:buClr>
            </a:pPr>
            <a:r>
              <a:rPr lang="en-US" sz="2000" dirty="0"/>
              <a:t>Anthony Pierpoint (DOE/AU-10)</a:t>
            </a: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defRPr/>
            </a:pPr>
            <a:endParaRPr lang="en-US" sz="2400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0" indent="0" eaLnBrk="0" hangingPunct="0">
              <a:buClr>
                <a:schemeClr val="accent2"/>
              </a:buClr>
              <a:buNone/>
            </a:pPr>
            <a:endParaRPr lang="en-US" sz="2400" b="1" i="1" u="sng" dirty="0">
              <a:solidFill>
                <a:srgbClr val="008000"/>
              </a:solidFill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defRPr/>
            </a:pPr>
            <a:endParaRPr lang="en-US" sz="2400" i="1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buNone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5766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24132"/>
            <a:ext cx="5715000" cy="838200"/>
          </a:xfrm>
        </p:spPr>
        <p:txBody>
          <a:bodyPr/>
          <a:lstStyle/>
          <a:p>
            <a:r>
              <a:rPr lang="en-US" sz="3600" dirty="0">
                <a:solidFill>
                  <a:srgbClr val="0D4D91"/>
                </a:solidFill>
                <a:cs typeface="Times New Roman" panose="02020603050405020304" pitchFamily="18" charset="0"/>
              </a:rPr>
              <a:t>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00100" y="1521903"/>
            <a:ext cx="7543800" cy="47244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Project Justification Statement (PJS) received full concurrence – October 2020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First draft released to review team – February 11, 2021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Review Team comments requested by </a:t>
            </a:r>
            <a:r>
              <a:rPr lang="en-US" sz="2000" dirty="0">
                <a:solidFill>
                  <a:srgbClr val="FF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March 1, 2021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Submit for full DOE-wide </a:t>
            </a:r>
            <a:r>
              <a:rPr lang="en-US" sz="2000" dirty="0" err="1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RevCom</a:t>
            </a: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review – </a:t>
            </a:r>
            <a:r>
              <a:rPr lang="en-US" sz="2000" dirty="0">
                <a:solidFill>
                  <a:srgbClr val="FF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April 2021 Target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000" dirty="0" err="1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RevCom</a:t>
            </a: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comments due – </a:t>
            </a:r>
            <a:r>
              <a:rPr lang="en-US" sz="2000" dirty="0">
                <a:solidFill>
                  <a:srgbClr val="FF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June 2021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Comment Resolution – </a:t>
            </a:r>
            <a:r>
              <a:rPr lang="en-US" sz="2000" dirty="0">
                <a:solidFill>
                  <a:srgbClr val="FF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August 2021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Concurrence Review – </a:t>
            </a:r>
            <a:r>
              <a:rPr lang="en-US" sz="2000" dirty="0">
                <a:solidFill>
                  <a:srgbClr val="FF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September 2021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Approval and Issuance – </a:t>
            </a:r>
            <a:r>
              <a:rPr lang="en-US" sz="2000" dirty="0">
                <a:solidFill>
                  <a:srgbClr val="FF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October 2021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Roll-out after Approval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endParaRPr lang="en-US" sz="2200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endParaRPr lang="en-US" sz="2200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defRPr/>
            </a:pPr>
            <a:endParaRPr lang="en-US" sz="2400" dirty="0">
              <a:solidFill>
                <a:srgbClr val="0066FF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defRPr/>
            </a:pPr>
            <a:endParaRPr lang="en-US" sz="2400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0" indent="0" eaLnBrk="0" hangingPunct="0">
              <a:buClr>
                <a:schemeClr val="accent2"/>
              </a:buClr>
              <a:buNone/>
            </a:pPr>
            <a:endParaRPr lang="en-US" sz="2400" b="1" i="1" u="sng" dirty="0">
              <a:solidFill>
                <a:srgbClr val="008000"/>
              </a:solidFill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defRPr/>
            </a:pPr>
            <a:endParaRPr lang="en-US" sz="2400" i="1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buNone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19393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5715000" cy="957532"/>
          </a:xfrm>
        </p:spPr>
        <p:txBody>
          <a:bodyPr/>
          <a:lstStyle/>
          <a:p>
            <a:r>
              <a:rPr lang="en-US" sz="2800" dirty="0">
                <a:solidFill>
                  <a:srgbClr val="0D4D91"/>
                </a:solidFill>
                <a:cs typeface="Times New Roman" panose="02020603050405020304" pitchFamily="18" charset="0"/>
              </a:rPr>
              <a:t>DOE-STD-1239-2021</a:t>
            </a:r>
            <a:br>
              <a:rPr lang="en-US" sz="3600" dirty="0">
                <a:solidFill>
                  <a:srgbClr val="0D4D91"/>
                </a:solidFill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0D4D91"/>
                </a:solidFill>
                <a:cs typeface="Times New Roman" panose="02020603050405020304" pitchFamily="18" charset="0"/>
              </a:rPr>
              <a:t>Guiding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585982"/>
            <a:ext cx="8001000" cy="4779948"/>
          </a:xfrm>
        </p:spPr>
        <p:txBody>
          <a:bodyPr>
            <a:noAutofit/>
          </a:bodyPr>
          <a:lstStyle/>
          <a:p>
            <a:pPr marL="233363" indent="-233363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None/>
              <a:defRPr/>
            </a:pPr>
            <a:r>
              <a:rPr lang="en-US" sz="16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•	</a:t>
            </a:r>
            <a:r>
              <a:rPr lang="en-US" sz="18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Chemical hazard controls should be proportional to the risks.</a:t>
            </a:r>
          </a:p>
          <a:p>
            <a:pPr marL="233363" indent="-233363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None/>
              <a:defRPr/>
            </a:pPr>
            <a:r>
              <a:rPr lang="en-US" sz="18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•	Chemical hazard controls should be similar for HC-1, -2, and -3 nuclear facilities, below HC-3 nuclear facilities, and non-nuclear facilities with similar chemical hazards</a:t>
            </a:r>
            <a:r>
              <a:rPr lang="en-US" sz="1800" dirty="0">
                <a:solidFill>
                  <a:srgbClr val="0A6AB6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8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(assuming no significant interactions with nuclear materials).</a:t>
            </a:r>
          </a:p>
          <a:p>
            <a:pPr marL="233363" indent="-233363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None/>
              <a:defRPr/>
            </a:pPr>
            <a:r>
              <a:rPr lang="en-US" sz="18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•	DOE standards on chemical safety should be compliant with or exceed existing industry standards and regulations on chemical safety.</a:t>
            </a:r>
          </a:p>
          <a:p>
            <a:pPr marL="233363" indent="-233363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None/>
              <a:defRPr/>
            </a:pPr>
            <a:r>
              <a:rPr lang="en-US" sz="18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•	DOE standards on chemical safety should be similar to those used by high-performing chemical industry peers (characterized as safety and performance driven), not minimally performing chemical industry peers (characterized as compliance-driven).</a:t>
            </a:r>
          </a:p>
          <a:p>
            <a:pPr marL="233363" indent="-233363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None/>
              <a:defRPr/>
            </a:pPr>
            <a:r>
              <a:rPr lang="en-US" sz="18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•	DOE standards on chemical safety should not drive sites/facilities to make significantly more expensive or inferior technical solutions for chemical management just to achieve compliance.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63221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81000"/>
            <a:ext cx="5562600" cy="838200"/>
          </a:xfrm>
        </p:spPr>
        <p:txBody>
          <a:bodyPr/>
          <a:lstStyle/>
          <a:p>
            <a:r>
              <a:rPr lang="en-US" sz="3200" dirty="0">
                <a:solidFill>
                  <a:srgbClr val="0D4D91"/>
                </a:solidFill>
                <a:cs typeface="Times New Roman" panose="02020603050405020304" pitchFamily="18" charset="0"/>
              </a:rPr>
              <a:t>Chemical Safety Management Program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1518C6-FC32-4DA8-B67F-063AB4CF32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1487345"/>
            <a:ext cx="5414962" cy="468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19799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5562600" cy="838200"/>
          </a:xfrm>
        </p:spPr>
        <p:txBody>
          <a:bodyPr/>
          <a:lstStyle/>
          <a:p>
            <a:r>
              <a:rPr lang="en-US" sz="2400" dirty="0">
                <a:solidFill>
                  <a:srgbClr val="0D4D91"/>
                </a:solidFill>
                <a:cs typeface="Times New Roman" panose="02020603050405020304" pitchFamily="18" charset="0"/>
              </a:rPr>
              <a:t>DOE-STD-1239-2021 DRAFT</a:t>
            </a:r>
            <a:br>
              <a:rPr lang="en-US" sz="2400" dirty="0">
                <a:solidFill>
                  <a:srgbClr val="0D4D91"/>
                </a:solidFill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D4D91"/>
                </a:solidFill>
                <a:cs typeface="Times New Roman" panose="02020603050405020304" pitchFamily="18" charset="0"/>
              </a:rPr>
              <a:t>Contents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565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23900" y="1815627"/>
            <a:ext cx="76962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Title Page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Foreword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Table of Contents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Introductio</a:t>
            </a: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n: </a:t>
            </a:r>
            <a:r>
              <a:rPr lang="en-US" sz="2000" dirty="0">
                <a:solidFill>
                  <a:srgbClr val="0D4D9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Purpose, Scope, Background, Benefits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Terminology: </a:t>
            </a:r>
            <a:r>
              <a:rPr lang="en-US" sz="2000" dirty="0">
                <a:solidFill>
                  <a:srgbClr val="0D4D9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Acronyms, Definitions, Shall/Should/May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Program Requirements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References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Appendix: </a:t>
            </a:r>
            <a:r>
              <a:rPr lang="en-US" sz="2000" dirty="0">
                <a:solidFill>
                  <a:srgbClr val="0D4D9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Historical Chemical Accidents </a:t>
            </a:r>
          </a:p>
        </p:txBody>
      </p:sp>
    </p:spTree>
    <p:extLst>
      <p:ext uri="{BB962C8B-B14F-4D97-AF65-F5344CB8AC3E}">
        <p14:creationId xmlns:p14="http://schemas.microsoft.com/office/powerpoint/2010/main" val="303381545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81000"/>
            <a:ext cx="5562600" cy="838200"/>
          </a:xfrm>
        </p:spPr>
        <p:txBody>
          <a:bodyPr/>
          <a:lstStyle/>
          <a:p>
            <a:r>
              <a:rPr lang="en-US" sz="3200" dirty="0">
                <a:solidFill>
                  <a:srgbClr val="0D4D91"/>
                </a:solidFill>
                <a:cs typeface="Times New Roman" panose="02020603050405020304" pitchFamily="18" charset="0"/>
              </a:rPr>
              <a:t>Path Forward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>
          <a:xfrm>
            <a:off x="647700" y="1695450"/>
            <a:ext cx="7848600" cy="447675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This Standard will provide clear expectations for chemical safety management programs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This Standard is intended to provide an acceptable method for implementing a chemical safety management program and meeting associated requirements in 10 CFR 851 and 830.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This Standard is not being invoked as a requirement, but can be adopted or invoked in a contract or implementing document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000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Nothing in this Standard can change a DSA safe harbor method.  A revision to DOE-STD-3009-2014 (and others) is anticipated to clarify handling of chemical hazards and possible use of this Standard, after this Standard is finalized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endParaRPr lang="en-US" sz="2200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defRPr/>
            </a:pPr>
            <a:endParaRPr lang="en-US" sz="2400" dirty="0">
              <a:solidFill>
                <a:srgbClr val="0066FF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defRPr/>
            </a:pPr>
            <a:endParaRPr lang="en-US" sz="2400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0" indent="0" eaLnBrk="0" hangingPunct="0">
              <a:buClr>
                <a:schemeClr val="accent2"/>
              </a:buClr>
              <a:buNone/>
            </a:pPr>
            <a:endParaRPr lang="en-US" sz="2400" b="1" i="1" u="sng" dirty="0">
              <a:solidFill>
                <a:srgbClr val="008000"/>
              </a:solidFill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defRPr/>
            </a:pPr>
            <a:endParaRPr lang="en-US" sz="2400" i="1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buNone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84109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OE HSS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25756FC81AF488F6C711D74014336" ma:contentTypeVersion="16" ma:contentTypeDescription="Create a new document." ma:contentTypeScope="" ma:versionID="115c8eb666173d07c303936edca33c94">
  <xsd:schema xmlns:xsd="http://www.w3.org/2001/XMLSchema" xmlns:xs="http://www.w3.org/2001/XMLSchema" xmlns:p="http://schemas.microsoft.com/office/2006/metadata/properties" xmlns:ns2="ea60b319-9d9b-4050-a2da-fb9886bc818d" xmlns:ns3="696b1dda-5637-4d41-9abe-79af3c04e813" targetNamespace="http://schemas.microsoft.com/office/2006/metadata/properties" ma:root="true" ma:fieldsID="7fa3eeb103c686ca40f2c85658618079" ns2:_="" ns3:_="">
    <xsd:import namespace="ea60b319-9d9b-4050-a2da-fb9886bc818d"/>
    <xsd:import namespace="696b1dda-5637-4d41-9abe-79af3c04e8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0b319-9d9b-4050-a2da-fb9886bc8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47bc148-599b-4d76-8813-ec10777390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b1dda-5637-4d41-9abe-79af3c04e8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dbe8c3d-43cf-406e-8e09-773fdef5d4f6}" ma:internalName="TaxCatchAll" ma:showField="CatchAllData" ma:web="696b1dda-5637-4d41-9abe-79af3c04e8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a60b319-9d9b-4050-a2da-fb9886bc818d">
      <Terms xmlns="http://schemas.microsoft.com/office/infopath/2007/PartnerControls"/>
    </lcf76f155ced4ddcb4097134ff3c332f>
    <TaxCatchAll xmlns="696b1dda-5637-4d41-9abe-79af3c04e813" xsi:nil="true"/>
  </documentManagement>
</p:properties>
</file>

<file path=customXml/itemProps1.xml><?xml version="1.0" encoding="utf-8"?>
<ds:datastoreItem xmlns:ds="http://schemas.openxmlformats.org/officeDocument/2006/customXml" ds:itemID="{D32AE9FB-368A-4D7E-BF46-C98D64127C26}"/>
</file>

<file path=customXml/itemProps2.xml><?xml version="1.0" encoding="utf-8"?>
<ds:datastoreItem xmlns:ds="http://schemas.openxmlformats.org/officeDocument/2006/customXml" ds:itemID="{91842221-F6B8-49E9-BF6F-3FB7EA6B9F68}"/>
</file>

<file path=customXml/itemProps3.xml><?xml version="1.0" encoding="utf-8"?>
<ds:datastoreItem xmlns:ds="http://schemas.openxmlformats.org/officeDocument/2006/customXml" ds:itemID="{C424234A-6179-4E2F-97E3-AEDE5C7A90C3}"/>
</file>

<file path=docProps/app.xml><?xml version="1.0" encoding="utf-8"?>
<Properties xmlns="http://schemas.openxmlformats.org/officeDocument/2006/extended-properties" xmlns:vt="http://schemas.openxmlformats.org/officeDocument/2006/docPropsVTypes">
  <Template>DOE HSS Presentation</Template>
  <TotalTime>28903</TotalTime>
  <Words>823</Words>
  <Application>Microsoft Office PowerPoint</Application>
  <PresentationFormat>On-screen Show (4:3)</PresentationFormat>
  <Paragraphs>132</Paragraphs>
  <Slides>10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Rockwell Extra Bold</vt:lpstr>
      <vt:lpstr>Segoe UI</vt:lpstr>
      <vt:lpstr>Segoe UI Light</vt:lpstr>
      <vt:lpstr>Segoe UI Semibold</vt:lpstr>
      <vt:lpstr>DOE HSS Presentation</vt:lpstr>
      <vt:lpstr>CorelDRAW</vt:lpstr>
      <vt:lpstr>PowerPoint Presentation</vt:lpstr>
      <vt:lpstr>DOE-STD-1239 DRAFT Development</vt:lpstr>
      <vt:lpstr>Writing Team</vt:lpstr>
      <vt:lpstr>Review Team</vt:lpstr>
      <vt:lpstr>Schedule</vt:lpstr>
      <vt:lpstr>DOE-STD-1239-2021 Guiding Principles</vt:lpstr>
      <vt:lpstr>Chemical Safety Management Program</vt:lpstr>
      <vt:lpstr>DOE-STD-1239-2021 DRAFT Contents</vt:lpstr>
      <vt:lpstr>Path Forward</vt:lpstr>
      <vt:lpstr>Thank-you!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FY2012 Fugitive GHG Emissions</dc:title>
  <dc:creator>kira</dc:creator>
  <cp:lastModifiedBy>Compton, David (CONTR)</cp:lastModifiedBy>
  <cp:revision>877</cp:revision>
  <cp:lastPrinted>2021-02-09T14:40:52Z</cp:lastPrinted>
  <dcterms:created xsi:type="dcterms:W3CDTF">2013-01-17T14:32:42Z</dcterms:created>
  <dcterms:modified xsi:type="dcterms:W3CDTF">2021-02-11T18:48:00Z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0x01010070F25756FC81AF488F6C711D74014336</vt:lpwstr>
  </property>
</Properties>
</file>