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1" r:id="rId6"/>
    <p:sldId id="264" r:id="rId7"/>
    <p:sldId id="265" r:id="rId8"/>
    <p:sldId id="266" r:id="rId9"/>
    <p:sldId id="267" r:id="rId10"/>
    <p:sldId id="268" r:id="rId11"/>
    <p:sldId id="270" r:id="rId12"/>
    <p:sldId id="271" r:id="rId13"/>
    <p:sldId id="272" r:id="rId14"/>
    <p:sldId id="273" r:id="rId15"/>
    <p:sldId id="274" r:id="rId16"/>
    <p:sldId id="262"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7" autoAdjust="0"/>
    <p:restoredTop sz="94660"/>
  </p:normalViewPr>
  <p:slideViewPr>
    <p:cSldViewPr snapToGrid="0">
      <p:cViewPr varScale="1">
        <p:scale>
          <a:sx n="88" d="100"/>
          <a:sy n="88" d="100"/>
        </p:scale>
        <p:origin x="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41B2E1-7725-4B77-B6AB-6638F17C9690}"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5415-8E4D-4B0F-A2C0-80778499B72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1718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41B2E1-7725-4B77-B6AB-6638F17C9690}"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3433973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41B2E1-7725-4B77-B6AB-6638F17C9690}"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1458301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41B2E1-7725-4B77-B6AB-6638F17C9690}"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231173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41B2E1-7725-4B77-B6AB-6638F17C9690}"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C5415-8E4D-4B0F-A2C0-80778499B72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233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41B2E1-7725-4B77-B6AB-6638F17C9690}"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185516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41B2E1-7725-4B77-B6AB-6638F17C9690}"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2359432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41B2E1-7725-4B77-B6AB-6638F17C9690}"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3708802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241B2E1-7725-4B77-B6AB-6638F17C9690}" type="datetimeFigureOut">
              <a:rPr lang="en-US" smtClean="0"/>
              <a:t>2/23/2021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1938418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41B2E1-7725-4B77-B6AB-6638F17C9690}" type="datetimeFigureOut">
              <a:rPr lang="en-US" smtClean="0"/>
              <a:t>2/23/2021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B4C5415-8E4D-4B0F-A2C0-80778499B720}" type="slidenum">
              <a:rPr lang="en-US" smtClean="0"/>
              <a:t>‹#›</a:t>
            </a:fld>
            <a:endParaRPr lang="en-US"/>
          </a:p>
        </p:txBody>
      </p:sp>
    </p:spTree>
    <p:extLst>
      <p:ext uri="{BB962C8B-B14F-4D97-AF65-F5344CB8AC3E}">
        <p14:creationId xmlns:p14="http://schemas.microsoft.com/office/powerpoint/2010/main" val="180813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41B2E1-7725-4B77-B6AB-6638F17C9690}"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C5415-8E4D-4B0F-A2C0-80778499B720}" type="slidenum">
              <a:rPr lang="en-US" smtClean="0"/>
              <a:t>‹#›</a:t>
            </a:fld>
            <a:endParaRPr lang="en-US"/>
          </a:p>
        </p:txBody>
      </p:sp>
    </p:spTree>
    <p:extLst>
      <p:ext uri="{BB962C8B-B14F-4D97-AF65-F5344CB8AC3E}">
        <p14:creationId xmlns:p14="http://schemas.microsoft.com/office/powerpoint/2010/main" val="52004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241B2E1-7725-4B77-B6AB-6638F17C9690}" type="datetimeFigureOut">
              <a:rPr lang="en-US" smtClean="0"/>
              <a:t>2/23/2021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B4C5415-8E4D-4B0F-A2C0-80778499B72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706585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hartfordfunds.com/practice-management/practice-management-strategies/communicate-to-connect/the-dos-and-donts-of-effective-virtual-communication.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owerpedia.energy.gov/wiki/Nuclear_and_Facility_Safety_Early_Career_Grou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owerpedia.energy.gov/wiki/Fundamentals_of_Hazard_and_Accident_Analysi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2A8D6-B47D-4654-8F66-DA349F9019AC}"/>
              </a:ext>
            </a:extLst>
          </p:cNvPr>
          <p:cNvSpPr>
            <a:spLocks noGrp="1"/>
          </p:cNvSpPr>
          <p:nvPr>
            <p:ph type="ctrTitle"/>
          </p:nvPr>
        </p:nvSpPr>
        <p:spPr/>
        <p:txBody>
          <a:bodyPr/>
          <a:lstStyle/>
          <a:p>
            <a:r>
              <a:rPr lang="en-US" dirty="0"/>
              <a:t>Early Career Group</a:t>
            </a:r>
          </a:p>
        </p:txBody>
      </p:sp>
      <p:sp>
        <p:nvSpPr>
          <p:cNvPr id="3" name="Subtitle 2">
            <a:extLst>
              <a:ext uri="{FF2B5EF4-FFF2-40B4-BE49-F238E27FC236}">
                <a16:creationId xmlns:a16="http://schemas.microsoft.com/office/drawing/2014/main" id="{E6753AD7-2BA7-40DA-928C-F1DF06850A96}"/>
              </a:ext>
            </a:extLst>
          </p:cNvPr>
          <p:cNvSpPr>
            <a:spLocks noGrp="1"/>
          </p:cNvSpPr>
          <p:nvPr>
            <p:ph type="subTitle" idx="1"/>
          </p:nvPr>
        </p:nvSpPr>
        <p:spPr/>
        <p:txBody>
          <a:bodyPr/>
          <a:lstStyle/>
          <a:p>
            <a:r>
              <a:rPr lang="en-US" dirty="0" err="1"/>
              <a:t>Efcog</a:t>
            </a:r>
            <a:r>
              <a:rPr lang="en-US" dirty="0"/>
              <a:t> </a:t>
            </a:r>
            <a:r>
              <a:rPr lang="en-US" dirty="0" err="1"/>
              <a:t>nfs</a:t>
            </a:r>
            <a:r>
              <a:rPr lang="en-US" dirty="0"/>
              <a:t> meeting - 2021</a:t>
            </a:r>
          </a:p>
        </p:txBody>
      </p:sp>
    </p:spTree>
    <p:extLst>
      <p:ext uri="{BB962C8B-B14F-4D97-AF65-F5344CB8AC3E}">
        <p14:creationId xmlns:p14="http://schemas.microsoft.com/office/powerpoint/2010/main" val="1601387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p:txBody>
          <a:bodyPr/>
          <a:lstStyle/>
          <a:p>
            <a:r>
              <a:rPr lang="en-US" dirty="0"/>
              <a:t>Virtual Meetings </a:t>
            </a:r>
            <a:br>
              <a:rPr lang="en-US" dirty="0"/>
            </a:br>
            <a:r>
              <a:rPr lang="en-US" dirty="0"/>
              <a:t>In the Meeting—Visual Tips</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550397842"/>
              </p:ext>
            </p:extLst>
          </p:nvPr>
        </p:nvGraphicFramePr>
        <p:xfrm>
          <a:off x="1096963" y="1846263"/>
          <a:ext cx="10058398" cy="283972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dirty="0"/>
                        <a:t>Be aware of your body language. Posture, eye contact, facial expressions, and hand gestures can all be indicators of your perceived confidence. (See our resource for communicating confidently in a crisis.)</a:t>
                      </a:r>
                    </a:p>
                  </a:txBody>
                  <a:tcPr marL="0" marR="0" marT="0" marB="0" anchor="ctr"/>
                </a:tc>
                <a:tc>
                  <a:txBody>
                    <a:bodyPr/>
                    <a:lstStyle/>
                    <a:p>
                      <a:r>
                        <a:rPr lang="en-US"/>
                        <a:t>Show too many visuals or switch between images too quickly—your clients’ screen may be much smaller than yours. (Encourage them to use their PC or tablet versus their smartphone.) During stressful times, clients may also have trouble focusing on a lot of content.</a:t>
                      </a:r>
                    </a:p>
                  </a:txBody>
                  <a:tcPr marL="0" marR="0" marT="0" marB="0" anchor="ctr"/>
                </a:tc>
                <a:extLst>
                  <a:ext uri="{0D108BD9-81ED-4DB2-BD59-A6C34878D82A}">
                    <a16:rowId xmlns:a16="http://schemas.microsoft.com/office/drawing/2014/main" val="785452137"/>
                  </a:ext>
                </a:extLst>
              </a:tr>
              <a:tr h="370840">
                <a:tc>
                  <a:txBody>
                    <a:bodyPr/>
                    <a:lstStyle/>
                    <a:p>
                      <a:r>
                        <a:rPr lang="en-US"/>
                        <a:t>If available on your platform, occasionally check the “audience view” window, so you can note any lag time as you change visuals</a:t>
                      </a:r>
                    </a:p>
                  </a:txBody>
                  <a:tcPr marL="0" marR="0" marT="0" marB="0" anchor="ctr"/>
                </a:tc>
                <a:tc>
                  <a:txBody>
                    <a:bodyPr/>
                    <a:lstStyle/>
                    <a:p>
                      <a:r>
                        <a:rPr lang="en-US" dirty="0"/>
                        <a:t>Move too quickly or excessively, as that can appear blurred on your clients’ screen</a:t>
                      </a:r>
                    </a:p>
                  </a:txBody>
                  <a:tcPr marL="0" marR="0" marT="0" marB="0" anchor="ctr"/>
                </a:tc>
                <a:extLst>
                  <a:ext uri="{0D108BD9-81ED-4DB2-BD59-A6C34878D82A}">
                    <a16:rowId xmlns:a16="http://schemas.microsoft.com/office/drawing/2014/main" val="3500389740"/>
                  </a:ext>
                </a:extLst>
              </a:tr>
            </a:tbl>
          </a:graphicData>
        </a:graphic>
      </p:graphicFrame>
    </p:spTree>
    <p:extLst>
      <p:ext uri="{BB962C8B-B14F-4D97-AF65-F5344CB8AC3E}">
        <p14:creationId xmlns:p14="http://schemas.microsoft.com/office/powerpoint/2010/main" val="1471007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p:txBody>
          <a:bodyPr>
            <a:normAutofit/>
          </a:bodyPr>
          <a:lstStyle/>
          <a:p>
            <a:r>
              <a:rPr lang="en-US" dirty="0"/>
              <a:t>Virtual Meetings</a:t>
            </a:r>
            <a:br>
              <a:rPr lang="en-US" dirty="0"/>
            </a:br>
            <a:r>
              <a:rPr lang="en-US" dirty="0"/>
              <a:t>In the Meeting—Vocal Tips</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3402953916"/>
              </p:ext>
            </p:extLst>
          </p:nvPr>
        </p:nvGraphicFramePr>
        <p:xfrm>
          <a:off x="1096963" y="1846263"/>
          <a:ext cx="10058398" cy="229108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a:t>Speak clearly and project your voice, but resist the urge to speak too loudly</a:t>
                      </a:r>
                    </a:p>
                  </a:txBody>
                  <a:tcPr marL="0" marR="0" marT="0" marB="0" anchor="ctr"/>
                </a:tc>
                <a:tc>
                  <a:txBody>
                    <a:bodyPr/>
                    <a:lstStyle/>
                    <a:p>
                      <a:r>
                        <a:rPr lang="en-US"/>
                        <a:t>Drastically change your distance from the mic, if not using a headset. Your volume will vary greatly, as well.</a:t>
                      </a:r>
                    </a:p>
                  </a:txBody>
                  <a:tcPr marL="0" marR="0" marT="0" marB="0" anchor="ctr"/>
                </a:tc>
                <a:extLst>
                  <a:ext uri="{0D108BD9-81ED-4DB2-BD59-A6C34878D82A}">
                    <a16:rowId xmlns:a16="http://schemas.microsoft.com/office/drawing/2014/main" val="785452137"/>
                  </a:ext>
                </a:extLst>
              </a:tr>
              <a:tr h="370840">
                <a:tc>
                  <a:txBody>
                    <a:bodyPr/>
                    <a:lstStyle/>
                    <a:p>
                      <a:r>
                        <a:rPr lang="en-US"/>
                        <a:t>Add a bit more inflection and pitch variety to your voice as you speak. Your voice may sound a bit flat or monotone over the phone or through speakers.</a:t>
                      </a:r>
                    </a:p>
                  </a:txBody>
                  <a:tcPr marL="0" marR="0" marT="0" marB="0" anchor="ctr"/>
                </a:tc>
                <a:tc>
                  <a:txBody>
                    <a:bodyPr/>
                    <a:lstStyle/>
                    <a:p>
                      <a:r>
                        <a:rPr lang="en-US" dirty="0"/>
                        <a:t>“Up-talk” or end your sentence in a higher pitched voice, which may sound like you’re asking a question. Clients may perceive you as less confident about what you’re saying or think you’re actually asking a question.</a:t>
                      </a:r>
                    </a:p>
                  </a:txBody>
                  <a:tcPr marL="0" marR="0" marT="0" marB="0" anchor="ctr"/>
                </a:tc>
                <a:extLst>
                  <a:ext uri="{0D108BD9-81ED-4DB2-BD59-A6C34878D82A}">
                    <a16:rowId xmlns:a16="http://schemas.microsoft.com/office/drawing/2014/main" val="3500389740"/>
                  </a:ext>
                </a:extLst>
              </a:tr>
            </a:tbl>
          </a:graphicData>
        </a:graphic>
      </p:graphicFrame>
    </p:spTree>
    <p:extLst>
      <p:ext uri="{BB962C8B-B14F-4D97-AF65-F5344CB8AC3E}">
        <p14:creationId xmlns:p14="http://schemas.microsoft.com/office/powerpoint/2010/main" val="2005646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p:txBody>
          <a:bodyPr>
            <a:normAutofit/>
          </a:bodyPr>
          <a:lstStyle/>
          <a:p>
            <a:r>
              <a:rPr lang="en-US" dirty="0"/>
              <a:t>Virtual Meetings</a:t>
            </a:r>
            <a:br>
              <a:rPr lang="en-US" dirty="0"/>
            </a:br>
            <a:r>
              <a:rPr lang="en-US" dirty="0"/>
              <a:t>In the Meeting—Verbal Tips</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935322462"/>
              </p:ext>
            </p:extLst>
          </p:nvPr>
        </p:nvGraphicFramePr>
        <p:xfrm>
          <a:off x="1096963" y="1846263"/>
          <a:ext cx="10058398" cy="229108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a:t>Have bullet points of what you want to cover, but don’t “wing it” or read from a script verbatim. Simplify explanations and provide insights─not just information. Stories also work well.</a:t>
                      </a:r>
                    </a:p>
                  </a:txBody>
                  <a:tcPr marL="0" marR="0" marT="0" marB="0" anchor="ctr"/>
                </a:tc>
                <a:tc>
                  <a:txBody>
                    <a:bodyPr/>
                    <a:lstStyle/>
                    <a:p>
                      <a:r>
                        <a:rPr lang="en-US"/>
                        <a:t>Speak too fast, which can sound garbled or cause you to add filler words such as “um,” or forget to add occasional pauses so clients have an opportunity to speak</a:t>
                      </a:r>
                      <a:br>
                        <a:rPr lang="en-US"/>
                      </a:br>
                      <a:endParaRPr lang="en-US"/>
                    </a:p>
                  </a:txBody>
                  <a:tcPr marL="0" marR="0" marT="0" marB="0" anchor="ctr"/>
                </a:tc>
                <a:extLst>
                  <a:ext uri="{0D108BD9-81ED-4DB2-BD59-A6C34878D82A}">
                    <a16:rowId xmlns:a16="http://schemas.microsoft.com/office/drawing/2014/main" val="785452137"/>
                  </a:ext>
                </a:extLst>
              </a:tr>
              <a:tr h="370840">
                <a:tc>
                  <a:txBody>
                    <a:bodyPr/>
                    <a:lstStyle/>
                    <a:p>
                      <a:r>
                        <a:rPr lang="en-US"/>
                        <a:t>Ask questions to encourage interaction and be sure to check for understanding</a:t>
                      </a:r>
                    </a:p>
                  </a:txBody>
                  <a:tcPr marL="0" marR="0" marT="0" marB="0" anchor="ctr"/>
                </a:tc>
                <a:tc>
                  <a:txBody>
                    <a:bodyPr/>
                    <a:lstStyle/>
                    <a:p>
                      <a:r>
                        <a:rPr lang="en-US" dirty="0"/>
                        <a:t>Stop talking as visuals are updating on the screen, as it may cause awkward silences</a:t>
                      </a:r>
                    </a:p>
                  </a:txBody>
                  <a:tcPr marL="0" marR="0" marT="0" marB="0" anchor="ctr"/>
                </a:tc>
                <a:extLst>
                  <a:ext uri="{0D108BD9-81ED-4DB2-BD59-A6C34878D82A}">
                    <a16:rowId xmlns:a16="http://schemas.microsoft.com/office/drawing/2014/main" val="3500389740"/>
                  </a:ext>
                </a:extLst>
              </a:tr>
            </a:tbl>
          </a:graphicData>
        </a:graphic>
      </p:graphicFrame>
    </p:spTree>
    <p:extLst>
      <p:ext uri="{BB962C8B-B14F-4D97-AF65-F5344CB8AC3E}">
        <p14:creationId xmlns:p14="http://schemas.microsoft.com/office/powerpoint/2010/main" val="2814280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p:txBody>
          <a:bodyPr>
            <a:normAutofit/>
          </a:bodyPr>
          <a:lstStyle/>
          <a:p>
            <a:r>
              <a:rPr lang="en-US" dirty="0"/>
              <a:t>Virtual Meetings</a:t>
            </a:r>
            <a:br>
              <a:rPr lang="en-US" dirty="0"/>
            </a:br>
            <a:r>
              <a:rPr lang="en-US" dirty="0"/>
              <a:t>Troubleshooting</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3707926037"/>
              </p:ext>
            </p:extLst>
          </p:nvPr>
        </p:nvGraphicFramePr>
        <p:xfrm>
          <a:off x="1096963" y="1846263"/>
          <a:ext cx="10058398" cy="229108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a:t>If you hear feedback, ask your clients to turn off their computer speakers if they’re using their phone</a:t>
                      </a:r>
                    </a:p>
                  </a:txBody>
                  <a:tcPr marL="0" marR="0" marT="0" marB="0" anchor="ctr"/>
                </a:tc>
                <a:tc>
                  <a:txBody>
                    <a:bodyPr/>
                    <a:lstStyle/>
                    <a:p>
                      <a:r>
                        <a:rPr lang="en-US"/>
                        <a:t>Push to continue the online meeting if you’re having major technical troubles or the client becomes frustrated. Resume the conversation solely by phone or reschedule.</a:t>
                      </a:r>
                    </a:p>
                  </a:txBody>
                  <a:tcPr marL="0" marR="0" marT="0" marB="0" anchor="ctr"/>
                </a:tc>
                <a:extLst>
                  <a:ext uri="{0D108BD9-81ED-4DB2-BD59-A6C34878D82A}">
                    <a16:rowId xmlns:a16="http://schemas.microsoft.com/office/drawing/2014/main" val="785452137"/>
                  </a:ext>
                </a:extLst>
              </a:tr>
              <a:tr h="370840">
                <a:tc>
                  <a:txBody>
                    <a:bodyPr/>
                    <a:lstStyle/>
                    <a:p>
                      <a:r>
                        <a:rPr lang="en-US"/>
                        <a:t>If your clients are still having computer troubles, check whether they have any tech-savvy children at home</a:t>
                      </a:r>
                    </a:p>
                  </a:txBody>
                  <a:tcPr marL="0" marR="0" marT="0" marB="0" anchor="ctr"/>
                </a:tc>
                <a:tc>
                  <a:txBody>
                    <a:bodyPr/>
                    <a:lstStyle/>
                    <a:p>
                      <a:r>
                        <a:rPr lang="en-US" dirty="0"/>
                        <a:t>Be afraid to suggest rescheduling if there’s excessive noise or too many distractions on the clients’ end, and you feel the time’s becoming unproductive</a:t>
                      </a:r>
                    </a:p>
                  </a:txBody>
                  <a:tcPr marL="0" marR="0" marT="0" marB="0" anchor="ctr"/>
                </a:tc>
                <a:extLst>
                  <a:ext uri="{0D108BD9-81ED-4DB2-BD59-A6C34878D82A}">
                    <a16:rowId xmlns:a16="http://schemas.microsoft.com/office/drawing/2014/main" val="3500389740"/>
                  </a:ext>
                </a:extLst>
              </a:tr>
            </a:tbl>
          </a:graphicData>
        </a:graphic>
      </p:graphicFrame>
    </p:spTree>
    <p:extLst>
      <p:ext uri="{BB962C8B-B14F-4D97-AF65-F5344CB8AC3E}">
        <p14:creationId xmlns:p14="http://schemas.microsoft.com/office/powerpoint/2010/main" val="1510121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a:xfrm>
            <a:off x="1097280" y="552893"/>
            <a:ext cx="10058400" cy="1184467"/>
          </a:xfrm>
        </p:spPr>
        <p:txBody>
          <a:bodyPr>
            <a:normAutofit fontScale="90000"/>
          </a:bodyPr>
          <a:lstStyle/>
          <a:p>
            <a:br>
              <a:rPr lang="en-US" dirty="0"/>
            </a:br>
            <a:r>
              <a:rPr lang="en-US" dirty="0"/>
              <a:t>Virtual Meetings</a:t>
            </a:r>
            <a:br>
              <a:rPr lang="en-US" dirty="0"/>
            </a:br>
            <a:r>
              <a:rPr lang="en-US" dirty="0"/>
              <a:t>Before Ending the Session</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2882706264"/>
              </p:ext>
            </p:extLst>
          </p:nvPr>
        </p:nvGraphicFramePr>
        <p:xfrm>
          <a:off x="1096963" y="1846263"/>
          <a:ext cx="10058398" cy="201676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a:t>Ask if there are any last questions and recap your main points. It’s said people remember what they hear first, what they hear last, and what they hear often.</a:t>
                      </a:r>
                    </a:p>
                  </a:txBody>
                  <a:tcPr marL="0" marR="0" marT="0" marB="0" anchor="ctr"/>
                </a:tc>
                <a:tc>
                  <a:txBody>
                    <a:bodyPr/>
                    <a:lstStyle/>
                    <a:p>
                      <a:r>
                        <a:rPr lang="en-US"/>
                        <a:t>Forget to seek agreement on any follow-up steps, next appointment times, or open action items</a:t>
                      </a:r>
                    </a:p>
                  </a:txBody>
                  <a:tcPr marL="0" marR="0" marT="0" marB="0" anchor="ctr"/>
                </a:tc>
                <a:extLst>
                  <a:ext uri="{0D108BD9-81ED-4DB2-BD59-A6C34878D82A}">
                    <a16:rowId xmlns:a16="http://schemas.microsoft.com/office/drawing/2014/main" val="785452137"/>
                  </a:ext>
                </a:extLst>
              </a:tr>
              <a:tr h="370840">
                <a:tc>
                  <a:txBody>
                    <a:bodyPr/>
                    <a:lstStyle/>
                    <a:p>
                      <a:r>
                        <a:rPr lang="en-US"/>
                        <a:t>Ask if there is anyone else the clients care about who may have concerns right now</a:t>
                      </a:r>
                    </a:p>
                  </a:txBody>
                  <a:tcPr marL="0" marR="0" marT="0" marB="0" anchor="ctr"/>
                </a:tc>
                <a:tc>
                  <a:txBody>
                    <a:bodyPr/>
                    <a:lstStyle/>
                    <a:p>
                      <a:r>
                        <a:rPr lang="en-US" dirty="0"/>
                        <a:t>Miss an opportunity to thank your clients for their trust in you</a:t>
                      </a:r>
                    </a:p>
                  </a:txBody>
                  <a:tcPr marL="0" marR="0" marT="0" marB="0" anchor="ctr"/>
                </a:tc>
                <a:extLst>
                  <a:ext uri="{0D108BD9-81ED-4DB2-BD59-A6C34878D82A}">
                    <a16:rowId xmlns:a16="http://schemas.microsoft.com/office/drawing/2014/main" val="3500389740"/>
                  </a:ext>
                </a:extLst>
              </a:tr>
            </a:tbl>
          </a:graphicData>
        </a:graphic>
      </p:graphicFrame>
    </p:spTree>
    <p:extLst>
      <p:ext uri="{BB962C8B-B14F-4D97-AF65-F5344CB8AC3E}">
        <p14:creationId xmlns:p14="http://schemas.microsoft.com/office/powerpoint/2010/main" val="351490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p:txBody>
          <a:bodyPr>
            <a:normAutofit/>
          </a:bodyPr>
          <a:lstStyle/>
          <a:p>
            <a:r>
              <a:rPr lang="en-US" dirty="0"/>
              <a:t>Virtual Meetings</a:t>
            </a:r>
            <a:br>
              <a:rPr lang="en-US" dirty="0"/>
            </a:br>
            <a:r>
              <a:rPr lang="en-US" dirty="0"/>
              <a:t>After the Session</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3511045065"/>
              </p:ext>
            </p:extLst>
          </p:nvPr>
        </p:nvGraphicFramePr>
        <p:xfrm>
          <a:off x="1096963" y="1846263"/>
          <a:ext cx="10058398" cy="201676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a:t>Make sure to disconnect from both the online meeting and the phone call</a:t>
                      </a:r>
                    </a:p>
                  </a:txBody>
                  <a:tcPr marL="0" marR="0" marT="0" marB="0" anchor="ctr"/>
                </a:tc>
                <a:tc>
                  <a:txBody>
                    <a:bodyPr/>
                    <a:lstStyle/>
                    <a:p>
                      <a:r>
                        <a:rPr lang="en-US"/>
                        <a:t>Book meetings so close together that you don’t have a minute to reset and get centered before you begin the next session</a:t>
                      </a:r>
                    </a:p>
                  </a:txBody>
                  <a:tcPr marL="0" marR="0" marT="0" marB="0" anchor="ctr"/>
                </a:tc>
                <a:extLst>
                  <a:ext uri="{0D108BD9-81ED-4DB2-BD59-A6C34878D82A}">
                    <a16:rowId xmlns:a16="http://schemas.microsoft.com/office/drawing/2014/main" val="785452137"/>
                  </a:ext>
                </a:extLst>
              </a:tr>
              <a:tr h="370840">
                <a:tc>
                  <a:txBody>
                    <a:bodyPr/>
                    <a:lstStyle/>
                    <a:p>
                      <a:r>
                        <a:rPr lang="en-US"/>
                        <a:t>Jot down any notes, reminders, or action items</a:t>
                      </a:r>
                    </a:p>
                  </a:txBody>
                  <a:tcPr marL="0" marR="0" marT="0" marB="0" anchor="ctr"/>
                </a:tc>
                <a:tc>
                  <a:txBody>
                    <a:bodyPr/>
                    <a:lstStyle/>
                    <a:p>
                      <a:r>
                        <a:rPr lang="en-US" dirty="0"/>
                        <a:t>Take your voice for granted. Remember to hydrate and use cough drops to soothe your throat, if necessary.</a:t>
                      </a:r>
                    </a:p>
                  </a:txBody>
                  <a:tcPr marL="0" marR="0" marT="0" marB="0" anchor="ctr"/>
                </a:tc>
                <a:extLst>
                  <a:ext uri="{0D108BD9-81ED-4DB2-BD59-A6C34878D82A}">
                    <a16:rowId xmlns:a16="http://schemas.microsoft.com/office/drawing/2014/main" val="3500389740"/>
                  </a:ext>
                </a:extLst>
              </a:tr>
            </a:tbl>
          </a:graphicData>
        </a:graphic>
      </p:graphicFrame>
      <p:sp>
        <p:nvSpPr>
          <p:cNvPr id="3" name="TextBox 2">
            <a:extLst>
              <a:ext uri="{FF2B5EF4-FFF2-40B4-BE49-F238E27FC236}">
                <a16:creationId xmlns:a16="http://schemas.microsoft.com/office/drawing/2014/main" id="{BF0870CB-CBBA-45B8-A749-5E09AAE2E3A9}"/>
              </a:ext>
            </a:extLst>
          </p:cNvPr>
          <p:cNvSpPr txBox="1"/>
          <p:nvPr/>
        </p:nvSpPr>
        <p:spPr>
          <a:xfrm>
            <a:off x="478465" y="5635256"/>
            <a:ext cx="11132288" cy="923330"/>
          </a:xfrm>
          <a:prstGeom prst="rect">
            <a:avLst/>
          </a:prstGeom>
          <a:noFill/>
        </p:spPr>
        <p:txBody>
          <a:bodyPr wrap="square" rtlCol="0">
            <a:spAutoFit/>
          </a:bodyPr>
          <a:lstStyle/>
          <a:p>
            <a:r>
              <a:rPr lang="en-US" dirty="0"/>
              <a:t>Source: </a:t>
            </a:r>
          </a:p>
          <a:p>
            <a:r>
              <a:rPr lang="en-US" dirty="0">
                <a:hlinkClick r:id="rId2"/>
              </a:rPr>
              <a:t>Link here to article</a:t>
            </a:r>
            <a:endParaRPr lang="en-US" dirty="0"/>
          </a:p>
          <a:p>
            <a:endParaRPr lang="en-US" dirty="0"/>
          </a:p>
        </p:txBody>
      </p:sp>
    </p:spTree>
    <p:extLst>
      <p:ext uri="{BB962C8B-B14F-4D97-AF65-F5344CB8AC3E}">
        <p14:creationId xmlns:p14="http://schemas.microsoft.com/office/powerpoint/2010/main" val="3635062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C44D7-30FE-42E4-BAE9-215DC41F7633}"/>
              </a:ext>
            </a:extLst>
          </p:cNvPr>
          <p:cNvSpPr>
            <a:spLocks noGrp="1"/>
          </p:cNvSpPr>
          <p:nvPr>
            <p:ph type="title"/>
          </p:nvPr>
        </p:nvSpPr>
        <p:spPr/>
        <p:txBody>
          <a:bodyPr/>
          <a:lstStyle/>
          <a:p>
            <a:r>
              <a:rPr lang="en-US" dirty="0"/>
              <a:t>Virtual Meetings</a:t>
            </a:r>
            <a:br>
              <a:rPr lang="en-US" dirty="0"/>
            </a:br>
            <a:r>
              <a:rPr lang="en-US" dirty="0"/>
              <a:t>Lessons Learned</a:t>
            </a:r>
          </a:p>
        </p:txBody>
      </p:sp>
      <p:sp>
        <p:nvSpPr>
          <p:cNvPr id="3" name="Content Placeholder 2">
            <a:extLst>
              <a:ext uri="{FF2B5EF4-FFF2-40B4-BE49-F238E27FC236}">
                <a16:creationId xmlns:a16="http://schemas.microsoft.com/office/drawing/2014/main" id="{777E87F5-D7BF-413D-A53A-EEE76027928F}"/>
              </a:ext>
            </a:extLst>
          </p:cNvPr>
          <p:cNvSpPr>
            <a:spLocks noGrp="1"/>
          </p:cNvSpPr>
          <p:nvPr>
            <p:ph idx="1"/>
          </p:nvPr>
        </p:nvSpPr>
        <p:spPr/>
        <p:txBody>
          <a:bodyPr/>
          <a:lstStyle/>
          <a:p>
            <a:pPr marL="0" indent="0">
              <a:buNone/>
            </a:pPr>
            <a:r>
              <a:rPr lang="en-US" dirty="0"/>
              <a:t>Open for discussion</a:t>
            </a:r>
          </a:p>
        </p:txBody>
      </p:sp>
    </p:spTree>
    <p:extLst>
      <p:ext uri="{BB962C8B-B14F-4D97-AF65-F5344CB8AC3E}">
        <p14:creationId xmlns:p14="http://schemas.microsoft.com/office/powerpoint/2010/main" val="1537500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C44D7-30FE-42E4-BAE9-215DC41F7633}"/>
              </a:ext>
            </a:extLst>
          </p:cNvPr>
          <p:cNvSpPr>
            <a:spLocks noGrp="1"/>
          </p:cNvSpPr>
          <p:nvPr>
            <p:ph type="title"/>
          </p:nvPr>
        </p:nvSpPr>
        <p:spPr/>
        <p:txBody>
          <a:bodyPr/>
          <a:lstStyle/>
          <a:p>
            <a:r>
              <a:rPr lang="en-US" dirty="0"/>
              <a:t>Call for Presenters</a:t>
            </a:r>
          </a:p>
        </p:txBody>
      </p:sp>
      <p:sp>
        <p:nvSpPr>
          <p:cNvPr id="3" name="Content Placeholder 2">
            <a:extLst>
              <a:ext uri="{FF2B5EF4-FFF2-40B4-BE49-F238E27FC236}">
                <a16:creationId xmlns:a16="http://schemas.microsoft.com/office/drawing/2014/main" id="{777E87F5-D7BF-413D-A53A-EEE76027928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848932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E5914-22CB-4878-B3F3-581FC90E7856}"/>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AD2098C-A13A-4523-AFFD-9D36F66C2AFE}"/>
              </a:ext>
            </a:extLst>
          </p:cNvPr>
          <p:cNvSpPr>
            <a:spLocks noGrp="1"/>
          </p:cNvSpPr>
          <p:nvPr>
            <p:ph idx="1"/>
          </p:nvPr>
        </p:nvSpPr>
        <p:spPr/>
        <p:txBody>
          <a:bodyPr>
            <a:normAutofit/>
          </a:bodyPr>
          <a:lstStyle/>
          <a:p>
            <a:r>
              <a:rPr lang="en-US" sz="2800" dirty="0"/>
              <a:t>Provide an Overview of the Early Career Task Group</a:t>
            </a:r>
          </a:p>
          <a:p>
            <a:pPr lvl="1"/>
            <a:r>
              <a:rPr lang="en-US" sz="2600" dirty="0"/>
              <a:t>Technical Fundamentals Papers</a:t>
            </a:r>
          </a:p>
          <a:p>
            <a:pPr lvl="1"/>
            <a:r>
              <a:rPr lang="en-US" sz="2600" dirty="0"/>
              <a:t>Mentorship Program</a:t>
            </a:r>
          </a:p>
          <a:p>
            <a:r>
              <a:rPr lang="en-US" sz="2800" dirty="0"/>
              <a:t>Virtual Meeting Tips and Tricks</a:t>
            </a:r>
          </a:p>
          <a:p>
            <a:r>
              <a:rPr lang="en-US" sz="2800" dirty="0"/>
              <a:t>Lessons Learned after a Year of Virtual Meetings</a:t>
            </a:r>
          </a:p>
          <a:p>
            <a:r>
              <a:rPr lang="en-US" sz="2800" dirty="0"/>
              <a:t>Request for Volunteers to Present at EC Meetings</a:t>
            </a:r>
          </a:p>
        </p:txBody>
      </p:sp>
    </p:spTree>
    <p:extLst>
      <p:ext uri="{BB962C8B-B14F-4D97-AF65-F5344CB8AC3E}">
        <p14:creationId xmlns:p14="http://schemas.microsoft.com/office/powerpoint/2010/main" val="3667555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6C990-5475-417F-B792-C8D04826CD2B}"/>
              </a:ext>
            </a:extLst>
          </p:cNvPr>
          <p:cNvSpPr>
            <a:spLocks noGrp="1"/>
          </p:cNvSpPr>
          <p:nvPr>
            <p:ph type="title"/>
          </p:nvPr>
        </p:nvSpPr>
        <p:spPr/>
        <p:txBody>
          <a:bodyPr/>
          <a:lstStyle/>
          <a:p>
            <a:r>
              <a:rPr lang="en-US" dirty="0" err="1"/>
              <a:t>Powerpedia</a:t>
            </a:r>
            <a:r>
              <a:rPr lang="en-US" dirty="0"/>
              <a:t> page</a:t>
            </a:r>
          </a:p>
        </p:txBody>
      </p:sp>
      <p:sp>
        <p:nvSpPr>
          <p:cNvPr id="3" name="Content Placeholder 2">
            <a:extLst>
              <a:ext uri="{FF2B5EF4-FFF2-40B4-BE49-F238E27FC236}">
                <a16:creationId xmlns:a16="http://schemas.microsoft.com/office/drawing/2014/main" id="{D6571D42-437E-4203-B93F-C1B64CC0839D}"/>
              </a:ext>
            </a:extLst>
          </p:cNvPr>
          <p:cNvSpPr>
            <a:spLocks noGrp="1"/>
          </p:cNvSpPr>
          <p:nvPr>
            <p:ph idx="1"/>
          </p:nvPr>
        </p:nvSpPr>
        <p:spPr/>
        <p:txBody>
          <a:bodyPr/>
          <a:lstStyle/>
          <a:p>
            <a:endParaRPr lang="en-US" dirty="0">
              <a:hlinkClick r:id="rId2"/>
            </a:endParaRPr>
          </a:p>
          <a:p>
            <a:endParaRPr lang="en-US" dirty="0">
              <a:hlinkClick r:id="rId2"/>
            </a:endParaRPr>
          </a:p>
          <a:p>
            <a:pPr marL="0" indent="0">
              <a:buNone/>
            </a:pPr>
            <a:r>
              <a:rPr lang="en-US" dirty="0">
                <a:hlinkClick r:id="rId2"/>
              </a:rPr>
              <a:t>https://powerpedia.energy.gov/wiki/Nuclear_and_Facility_Safety_Early_Career_Group</a:t>
            </a:r>
            <a:endParaRPr lang="en-US" dirty="0"/>
          </a:p>
          <a:p>
            <a:endParaRPr lang="en-US" dirty="0"/>
          </a:p>
        </p:txBody>
      </p:sp>
    </p:spTree>
    <p:extLst>
      <p:ext uri="{BB962C8B-B14F-4D97-AF65-F5344CB8AC3E}">
        <p14:creationId xmlns:p14="http://schemas.microsoft.com/office/powerpoint/2010/main" val="1654775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55F4-BD08-4243-AE1D-3787E6283B99}"/>
              </a:ext>
            </a:extLst>
          </p:cNvPr>
          <p:cNvSpPr>
            <a:spLocks noGrp="1"/>
          </p:cNvSpPr>
          <p:nvPr>
            <p:ph type="title"/>
          </p:nvPr>
        </p:nvSpPr>
        <p:spPr/>
        <p:txBody>
          <a:bodyPr/>
          <a:lstStyle/>
          <a:p>
            <a:r>
              <a:rPr lang="en-US" dirty="0"/>
              <a:t>Technical Papers</a:t>
            </a:r>
          </a:p>
        </p:txBody>
      </p:sp>
      <p:sp>
        <p:nvSpPr>
          <p:cNvPr id="3" name="Content Placeholder 2">
            <a:extLst>
              <a:ext uri="{FF2B5EF4-FFF2-40B4-BE49-F238E27FC236}">
                <a16:creationId xmlns:a16="http://schemas.microsoft.com/office/drawing/2014/main" id="{7F3636BE-ABB8-4F26-98B9-B2DCFD8796E6}"/>
              </a:ext>
            </a:extLst>
          </p:cNvPr>
          <p:cNvSpPr>
            <a:spLocks noGrp="1"/>
          </p:cNvSpPr>
          <p:nvPr>
            <p:ph idx="1"/>
          </p:nvPr>
        </p:nvSpPr>
        <p:spPr/>
        <p:txBody>
          <a:bodyPr/>
          <a:lstStyle/>
          <a:p>
            <a:r>
              <a:rPr lang="en-US" dirty="0">
                <a:hlinkClick r:id="rId2"/>
              </a:rPr>
              <a:t>Fundamentals of Hazard and Accident Analysis - </a:t>
            </a:r>
            <a:r>
              <a:rPr lang="en-US" dirty="0" err="1">
                <a:hlinkClick r:id="rId2"/>
              </a:rPr>
              <a:t>Powerpedia</a:t>
            </a:r>
            <a:endParaRPr lang="en-US" dirty="0"/>
          </a:p>
        </p:txBody>
      </p:sp>
    </p:spTree>
    <p:extLst>
      <p:ext uri="{BB962C8B-B14F-4D97-AF65-F5344CB8AC3E}">
        <p14:creationId xmlns:p14="http://schemas.microsoft.com/office/powerpoint/2010/main" val="362981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8AAA8-96CA-4EF4-A072-F2DF0D17C08B}"/>
              </a:ext>
            </a:extLst>
          </p:cNvPr>
          <p:cNvSpPr>
            <a:spLocks noGrp="1"/>
          </p:cNvSpPr>
          <p:nvPr>
            <p:ph type="title"/>
          </p:nvPr>
        </p:nvSpPr>
        <p:spPr/>
        <p:txBody>
          <a:bodyPr/>
          <a:lstStyle/>
          <a:p>
            <a:r>
              <a:rPr lang="en-US" dirty="0"/>
              <a:t>Call for Mentors/Mentees</a:t>
            </a:r>
          </a:p>
        </p:txBody>
      </p:sp>
      <p:sp>
        <p:nvSpPr>
          <p:cNvPr id="3" name="Content Placeholder 2">
            <a:extLst>
              <a:ext uri="{FF2B5EF4-FFF2-40B4-BE49-F238E27FC236}">
                <a16:creationId xmlns:a16="http://schemas.microsoft.com/office/drawing/2014/main" id="{5EBCE000-72E7-46B6-8B01-4993DA75EFE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54738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p:txBody>
          <a:bodyPr/>
          <a:lstStyle/>
          <a:p>
            <a:r>
              <a:rPr lang="en-US" dirty="0"/>
              <a:t>Virtual Meetings</a:t>
            </a:r>
            <a:br>
              <a:rPr lang="en-US" dirty="0"/>
            </a:br>
            <a:r>
              <a:rPr lang="en-US" dirty="0"/>
              <a:t>Set the Background</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3481192878"/>
              </p:ext>
            </p:extLst>
          </p:nvPr>
        </p:nvGraphicFramePr>
        <p:xfrm>
          <a:off x="1096963" y="1846263"/>
          <a:ext cx="10058398" cy="375412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dirty="0">
                          <a:effectLst/>
                        </a:rPr>
                        <a:t>Consider an external webcam with a light and a USB microphone. You want to keep the same professional standard as your office environment.</a:t>
                      </a:r>
                      <a:endParaRPr lang="en-US" dirty="0"/>
                    </a:p>
                  </a:txBody>
                  <a:tcPr marL="95763" marR="95763"/>
                </a:tc>
                <a:tc>
                  <a:txBody>
                    <a:bodyPr/>
                    <a:lstStyle/>
                    <a:p>
                      <a:r>
                        <a:rPr lang="en-US" dirty="0">
                          <a:effectLst/>
                        </a:rPr>
                        <a:t>Have primary lighting to the side or behind you. Instead, keep it in front of you and near eye level, if possible.</a:t>
                      </a:r>
                      <a:endParaRPr lang="en-US" dirty="0"/>
                    </a:p>
                  </a:txBody>
                  <a:tcPr marL="95763" marR="95763"/>
                </a:tc>
                <a:extLst>
                  <a:ext uri="{0D108BD9-81ED-4DB2-BD59-A6C34878D82A}">
                    <a16:rowId xmlns:a16="http://schemas.microsoft.com/office/drawing/2014/main" val="785452137"/>
                  </a:ext>
                </a:extLst>
              </a:tr>
              <a:tr h="370840">
                <a:tc>
                  <a:txBody>
                    <a:bodyPr/>
                    <a:lstStyle/>
                    <a:p>
                      <a:r>
                        <a:rPr lang="en-US" dirty="0">
                          <a:effectLst/>
                        </a:rPr>
                        <a:t>Remove clutter or mess from your physical background as well as from your computer desktop</a:t>
                      </a:r>
                      <a:endParaRPr lang="en-US" dirty="0"/>
                    </a:p>
                  </a:txBody>
                  <a:tcPr marL="95763" marR="95763"/>
                </a:tc>
                <a:tc>
                  <a:txBody>
                    <a:bodyPr/>
                    <a:lstStyle/>
                    <a:p>
                      <a:r>
                        <a:rPr lang="en-US" dirty="0">
                          <a:effectLst/>
                        </a:rPr>
                        <a:t>Use a glass window as your background. Walls or bookcases typically work better, and healthy-looking plants are a bonus.</a:t>
                      </a:r>
                      <a:endParaRPr lang="en-US" dirty="0"/>
                    </a:p>
                  </a:txBody>
                  <a:tcPr marL="95763" marR="95763"/>
                </a:tc>
                <a:extLst>
                  <a:ext uri="{0D108BD9-81ED-4DB2-BD59-A6C34878D82A}">
                    <a16:rowId xmlns:a16="http://schemas.microsoft.com/office/drawing/2014/main" val="3500389740"/>
                  </a:ext>
                </a:extLst>
              </a:tr>
              <a:tr h="370840">
                <a:tc>
                  <a:txBody>
                    <a:bodyPr/>
                    <a:lstStyle/>
                    <a:p>
                      <a:r>
                        <a:rPr lang="en-US" dirty="0">
                          <a:effectLst/>
                        </a:rPr>
                        <a:t>Look into platforms or webcams that “blur” the background behind you to limit visual distractions</a:t>
                      </a:r>
                      <a:endParaRPr lang="en-US" dirty="0"/>
                    </a:p>
                  </a:txBody>
                  <a:tcPr marL="95763" marR="95763"/>
                </a:tc>
                <a:tc>
                  <a:txBody>
                    <a:bodyPr/>
                    <a:lstStyle/>
                    <a:p>
                      <a:r>
                        <a:rPr lang="en-US" dirty="0">
                          <a:effectLst/>
                        </a:rPr>
                        <a:t>Allow unexpected interruptions from co-workers, kids or pets. Consider putting a “do not disturb” sign on your door.</a:t>
                      </a:r>
                      <a:endParaRPr lang="en-US" dirty="0"/>
                    </a:p>
                  </a:txBody>
                  <a:tcPr marL="95763" marR="95763"/>
                </a:tc>
                <a:extLst>
                  <a:ext uri="{0D108BD9-81ED-4DB2-BD59-A6C34878D82A}">
                    <a16:rowId xmlns:a16="http://schemas.microsoft.com/office/drawing/2014/main" val="1843271206"/>
                  </a:ext>
                </a:extLst>
              </a:tr>
              <a:tr h="370840">
                <a:tc>
                  <a:txBody>
                    <a:bodyPr/>
                    <a:lstStyle/>
                    <a:p>
                      <a:r>
                        <a:rPr lang="en-US" dirty="0">
                          <a:effectLst/>
                        </a:rPr>
                        <a:t>Use a private setting and avoid public Wi-Fi unless using a VPN</a:t>
                      </a:r>
                      <a:endParaRPr lang="en-US" dirty="0"/>
                    </a:p>
                  </a:txBody>
                  <a:tcPr marL="95763" marR="95763"/>
                </a:tc>
                <a:tc>
                  <a:txBody>
                    <a:bodyPr/>
                    <a:lstStyle/>
                    <a:p>
                      <a:r>
                        <a:rPr lang="en-US" dirty="0">
                          <a:effectLst/>
                        </a:rPr>
                        <a:t>Allow sunlight, directly or reflected, to shine into the webcam</a:t>
                      </a:r>
                      <a:endParaRPr lang="en-US" dirty="0"/>
                    </a:p>
                  </a:txBody>
                  <a:tcPr marL="95763" marR="95763"/>
                </a:tc>
                <a:extLst>
                  <a:ext uri="{0D108BD9-81ED-4DB2-BD59-A6C34878D82A}">
                    <a16:rowId xmlns:a16="http://schemas.microsoft.com/office/drawing/2014/main" val="3749154085"/>
                  </a:ext>
                </a:extLst>
              </a:tr>
            </a:tbl>
          </a:graphicData>
        </a:graphic>
      </p:graphicFrame>
    </p:spTree>
    <p:extLst>
      <p:ext uri="{BB962C8B-B14F-4D97-AF65-F5344CB8AC3E}">
        <p14:creationId xmlns:p14="http://schemas.microsoft.com/office/powerpoint/2010/main" val="1084547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p:txBody>
          <a:bodyPr/>
          <a:lstStyle/>
          <a:p>
            <a:r>
              <a:rPr lang="en-US" dirty="0"/>
              <a:t>Virtual Meetings</a:t>
            </a:r>
            <a:br>
              <a:rPr lang="en-US" dirty="0"/>
            </a:br>
            <a:r>
              <a:rPr lang="en-US" dirty="0"/>
              <a:t>Dress the Part</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2286351942"/>
              </p:ext>
            </p:extLst>
          </p:nvPr>
        </p:nvGraphicFramePr>
        <p:xfrm>
          <a:off x="1096963" y="1846263"/>
          <a:ext cx="10058398" cy="229108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dirty="0">
                          <a:effectLst/>
                        </a:rPr>
                        <a:t>Wear neutral tones in blues, greens, and browns</a:t>
                      </a:r>
                      <a:endParaRPr lang="en-US" dirty="0"/>
                    </a:p>
                  </a:txBody>
                  <a:tcPr marL="95763" marR="95763"/>
                </a:tc>
                <a:tc>
                  <a:txBody>
                    <a:bodyPr/>
                    <a:lstStyle/>
                    <a:p>
                      <a:r>
                        <a:rPr lang="en-US" dirty="0">
                          <a:effectLst/>
                        </a:rPr>
                        <a:t>Wear black, white, or bright colors that may reflect light. Also avoid thin stripes or busy patterns.</a:t>
                      </a:r>
                      <a:endParaRPr lang="en-US" dirty="0"/>
                    </a:p>
                  </a:txBody>
                  <a:tcPr marL="95763" marR="95763"/>
                </a:tc>
                <a:extLst>
                  <a:ext uri="{0D108BD9-81ED-4DB2-BD59-A6C34878D82A}">
                    <a16:rowId xmlns:a16="http://schemas.microsoft.com/office/drawing/2014/main" val="785452137"/>
                  </a:ext>
                </a:extLst>
              </a:tr>
              <a:tr h="370840">
                <a:tc>
                  <a:txBody>
                    <a:bodyPr/>
                    <a:lstStyle/>
                    <a:p>
                      <a:r>
                        <a:rPr lang="en-US" dirty="0">
                          <a:effectLst/>
                        </a:rPr>
                        <a:t>Wear contact lenses instead of glasses to minimize screen reflections that may limit eye contact</a:t>
                      </a:r>
                      <a:endParaRPr lang="en-US" dirty="0"/>
                    </a:p>
                  </a:txBody>
                  <a:tcPr marL="95763" marR="95763"/>
                </a:tc>
                <a:tc>
                  <a:txBody>
                    <a:bodyPr/>
                    <a:lstStyle/>
                    <a:p>
                      <a:r>
                        <a:rPr lang="en-US" dirty="0">
                          <a:effectLst/>
                        </a:rPr>
                        <a:t>Wear a business-like shirt or top with gym shorts, in case you have to stand up unexpectedly</a:t>
                      </a:r>
                      <a:endParaRPr lang="en-US" dirty="0"/>
                    </a:p>
                  </a:txBody>
                  <a:tcPr marL="95763" marR="95763"/>
                </a:tc>
                <a:extLst>
                  <a:ext uri="{0D108BD9-81ED-4DB2-BD59-A6C34878D82A}">
                    <a16:rowId xmlns:a16="http://schemas.microsoft.com/office/drawing/2014/main" val="3500389740"/>
                  </a:ext>
                </a:extLst>
              </a:tr>
              <a:tr h="370840">
                <a:tc>
                  <a:txBody>
                    <a:bodyPr/>
                    <a:lstStyle/>
                    <a:p>
                      <a:r>
                        <a:rPr lang="en-US" dirty="0">
                          <a:effectLst/>
                        </a:rPr>
                        <a:t>Look professional and well kempt, as always</a:t>
                      </a:r>
                      <a:endParaRPr lang="en-US" dirty="0"/>
                    </a:p>
                  </a:txBody>
                  <a:tcPr marL="95763" marR="95763"/>
                </a:tc>
                <a:tc>
                  <a:txBody>
                    <a:bodyPr/>
                    <a:lstStyle/>
                    <a:p>
                      <a:r>
                        <a:rPr lang="en-US" dirty="0">
                          <a:effectLst/>
                        </a:rPr>
                        <a:t>Wear jewelry that may reflect light or make noise as you motion</a:t>
                      </a:r>
                      <a:endParaRPr lang="en-US" dirty="0"/>
                    </a:p>
                  </a:txBody>
                  <a:tcPr marL="95763" marR="95763"/>
                </a:tc>
                <a:extLst>
                  <a:ext uri="{0D108BD9-81ED-4DB2-BD59-A6C34878D82A}">
                    <a16:rowId xmlns:a16="http://schemas.microsoft.com/office/drawing/2014/main" val="1843271206"/>
                  </a:ext>
                </a:extLst>
              </a:tr>
            </a:tbl>
          </a:graphicData>
        </a:graphic>
      </p:graphicFrame>
    </p:spTree>
    <p:extLst>
      <p:ext uri="{BB962C8B-B14F-4D97-AF65-F5344CB8AC3E}">
        <p14:creationId xmlns:p14="http://schemas.microsoft.com/office/powerpoint/2010/main" val="513712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p:txBody>
          <a:bodyPr/>
          <a:lstStyle/>
          <a:p>
            <a:r>
              <a:rPr lang="en-US" dirty="0"/>
              <a:t>Virtual Meetings</a:t>
            </a:r>
            <a:br>
              <a:rPr lang="en-US" dirty="0"/>
            </a:br>
            <a:r>
              <a:rPr lang="en-US" dirty="0"/>
              <a:t>Immediately Before the Session</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2926487342"/>
              </p:ext>
            </p:extLst>
          </p:nvPr>
        </p:nvGraphicFramePr>
        <p:xfrm>
          <a:off x="1096963" y="1846263"/>
          <a:ext cx="10058398" cy="283972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dirty="0"/>
                        <a:t>Have water and tissues handy. Warm up your voice, if needed, and take a few deep breaths before you start.</a:t>
                      </a:r>
                    </a:p>
                  </a:txBody>
                  <a:tcPr marL="0" marR="0" marT="0" marB="0" anchor="ctr"/>
                </a:tc>
                <a:tc>
                  <a:txBody>
                    <a:bodyPr/>
                    <a:lstStyle/>
                    <a:p>
                      <a:r>
                        <a:rPr lang="en-US"/>
                        <a:t>Wait until the last minute to call and log in, as you won’t have time to fix any technical problems before start time</a:t>
                      </a:r>
                    </a:p>
                  </a:txBody>
                  <a:tcPr marL="0" marR="0" marT="0" marB="0" anchor="ctr"/>
                </a:tc>
                <a:extLst>
                  <a:ext uri="{0D108BD9-81ED-4DB2-BD59-A6C34878D82A}">
                    <a16:rowId xmlns:a16="http://schemas.microsoft.com/office/drawing/2014/main" val="785452137"/>
                  </a:ext>
                </a:extLst>
              </a:tr>
              <a:tr h="370840">
                <a:tc>
                  <a:txBody>
                    <a:bodyPr/>
                    <a:lstStyle/>
                    <a:p>
                      <a:r>
                        <a:rPr lang="en-US"/>
                        <a:t>Ensure your devices are fully charged or plugged in to avoid depleting batteries mid-meeting</a:t>
                      </a:r>
                    </a:p>
                  </a:txBody>
                  <a:tcPr marL="0" marR="0" marT="0" marB="0" anchor="ctr"/>
                </a:tc>
                <a:tc>
                  <a:txBody>
                    <a:bodyPr/>
                    <a:lstStyle/>
                    <a:p>
                      <a:r>
                        <a:rPr lang="en-US"/>
                        <a:t>Assume clients can’t see or hear what you’re doing before or after the session if you’re logged in. Make sure to mute as necessary and disconnect afterwards.</a:t>
                      </a:r>
                    </a:p>
                  </a:txBody>
                  <a:tcPr marL="0" marR="0" marT="0" marB="0" anchor="ctr"/>
                </a:tc>
                <a:extLst>
                  <a:ext uri="{0D108BD9-81ED-4DB2-BD59-A6C34878D82A}">
                    <a16:rowId xmlns:a16="http://schemas.microsoft.com/office/drawing/2014/main" val="3500389740"/>
                  </a:ext>
                </a:extLst>
              </a:tr>
              <a:tr h="370840">
                <a:tc>
                  <a:txBody>
                    <a:bodyPr/>
                    <a:lstStyle/>
                    <a:p>
                      <a:r>
                        <a:rPr lang="en-US"/>
                        <a:t>Close any applications or files you don’t intend to display. If you’ll have a browser open, close any unneeded tabs.</a:t>
                      </a:r>
                    </a:p>
                  </a:txBody>
                  <a:tcPr marL="0" marR="0" marT="0" marB="0" anchor="ctr"/>
                </a:tc>
                <a:tc>
                  <a:txBody>
                    <a:bodyPr/>
                    <a:lstStyle/>
                    <a:p>
                      <a:r>
                        <a:rPr lang="en-US" dirty="0"/>
                        <a:t>Let any background noise on your end go unaddressed. It may not bother you, but may affect clients with hearing issues.</a:t>
                      </a:r>
                    </a:p>
                  </a:txBody>
                  <a:tcPr marL="0" marR="0" marT="0" marB="0" anchor="ctr"/>
                </a:tc>
                <a:extLst>
                  <a:ext uri="{0D108BD9-81ED-4DB2-BD59-A6C34878D82A}">
                    <a16:rowId xmlns:a16="http://schemas.microsoft.com/office/drawing/2014/main" val="1843271206"/>
                  </a:ext>
                </a:extLst>
              </a:tr>
            </a:tbl>
          </a:graphicData>
        </a:graphic>
      </p:graphicFrame>
    </p:spTree>
    <p:extLst>
      <p:ext uri="{BB962C8B-B14F-4D97-AF65-F5344CB8AC3E}">
        <p14:creationId xmlns:p14="http://schemas.microsoft.com/office/powerpoint/2010/main" val="2477836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8AF4A-35D5-42CC-B176-0E87B9AAC068}"/>
              </a:ext>
            </a:extLst>
          </p:cNvPr>
          <p:cNvSpPr>
            <a:spLocks noGrp="1"/>
          </p:cNvSpPr>
          <p:nvPr>
            <p:ph type="title"/>
          </p:nvPr>
        </p:nvSpPr>
        <p:spPr/>
        <p:txBody>
          <a:bodyPr/>
          <a:lstStyle/>
          <a:p>
            <a:r>
              <a:rPr lang="en-US" dirty="0"/>
              <a:t>Virtual Meetings</a:t>
            </a:r>
            <a:br>
              <a:rPr lang="en-US" dirty="0"/>
            </a:br>
            <a:r>
              <a:rPr lang="en-US" dirty="0"/>
              <a:t>As You Get Started</a:t>
            </a:r>
          </a:p>
        </p:txBody>
      </p:sp>
      <p:graphicFrame>
        <p:nvGraphicFramePr>
          <p:cNvPr id="4" name="Table 4">
            <a:extLst>
              <a:ext uri="{FF2B5EF4-FFF2-40B4-BE49-F238E27FC236}">
                <a16:creationId xmlns:a16="http://schemas.microsoft.com/office/drawing/2014/main" id="{76495637-785C-45FC-8D82-B16236BC2135}"/>
              </a:ext>
            </a:extLst>
          </p:cNvPr>
          <p:cNvGraphicFramePr>
            <a:graphicFrameLocks noGrp="1"/>
          </p:cNvGraphicFramePr>
          <p:nvPr>
            <p:ph idx="1"/>
            <p:extLst>
              <p:ext uri="{D42A27DB-BD31-4B8C-83A1-F6EECF244321}">
                <p14:modId xmlns:p14="http://schemas.microsoft.com/office/powerpoint/2010/main" val="3807957744"/>
              </p:ext>
            </p:extLst>
          </p:nvPr>
        </p:nvGraphicFramePr>
        <p:xfrm>
          <a:off x="1096963" y="1846263"/>
          <a:ext cx="10058398" cy="3114040"/>
        </p:xfrm>
        <a:graphic>
          <a:graphicData uri="http://schemas.openxmlformats.org/drawingml/2006/table">
            <a:tbl>
              <a:tblPr firstRow="1" bandRow="1">
                <a:tableStyleId>{5C22544A-7EE6-4342-B048-85BDC9FD1C3A}</a:tableStyleId>
              </a:tblPr>
              <a:tblGrid>
                <a:gridCol w="5029199">
                  <a:extLst>
                    <a:ext uri="{9D8B030D-6E8A-4147-A177-3AD203B41FA5}">
                      <a16:colId xmlns:a16="http://schemas.microsoft.com/office/drawing/2014/main" val="3289847190"/>
                    </a:ext>
                  </a:extLst>
                </a:gridCol>
                <a:gridCol w="5029199">
                  <a:extLst>
                    <a:ext uri="{9D8B030D-6E8A-4147-A177-3AD203B41FA5}">
                      <a16:colId xmlns:a16="http://schemas.microsoft.com/office/drawing/2014/main" val="2012626122"/>
                    </a:ext>
                  </a:extLst>
                </a:gridCol>
              </a:tblGrid>
              <a:tr h="370840">
                <a:tc>
                  <a:txBody>
                    <a:bodyPr/>
                    <a:lstStyle/>
                    <a:p>
                      <a:r>
                        <a:rPr lang="en-US" dirty="0"/>
                        <a:t>DOS</a:t>
                      </a:r>
                    </a:p>
                  </a:txBody>
                  <a:tcPr marL="95763" marR="95763"/>
                </a:tc>
                <a:tc>
                  <a:txBody>
                    <a:bodyPr/>
                    <a:lstStyle/>
                    <a:p>
                      <a:r>
                        <a:rPr lang="en-US" dirty="0"/>
                        <a:t>DONTS</a:t>
                      </a:r>
                    </a:p>
                  </a:txBody>
                  <a:tcPr marL="95763" marR="95763"/>
                </a:tc>
                <a:extLst>
                  <a:ext uri="{0D108BD9-81ED-4DB2-BD59-A6C34878D82A}">
                    <a16:rowId xmlns:a16="http://schemas.microsoft.com/office/drawing/2014/main" val="3836967371"/>
                  </a:ext>
                </a:extLst>
              </a:tr>
              <a:tr h="370840">
                <a:tc>
                  <a:txBody>
                    <a:bodyPr/>
                    <a:lstStyle/>
                    <a:p>
                      <a:r>
                        <a:rPr lang="en-US" dirty="0"/>
                        <a:t>Verify it’s still a good time to meet, especially if they seem distracted or preoccupied by children, pets, etc.</a:t>
                      </a:r>
                      <a:br>
                        <a:rPr lang="en-US" dirty="0"/>
                      </a:br>
                      <a:endParaRPr lang="en-US" dirty="0"/>
                    </a:p>
                  </a:txBody>
                  <a:tcPr marL="0" marR="0" marT="0" marB="0" anchor="ctr"/>
                </a:tc>
                <a:tc>
                  <a:txBody>
                    <a:bodyPr/>
                    <a:lstStyle/>
                    <a:p>
                      <a:r>
                        <a:rPr lang="en-US"/>
                        <a:t>Rush into discussion without verifying they can see and hear you well</a:t>
                      </a:r>
                    </a:p>
                  </a:txBody>
                  <a:tcPr marL="0" marR="0" marT="0" marB="0" anchor="ctr"/>
                </a:tc>
                <a:extLst>
                  <a:ext uri="{0D108BD9-81ED-4DB2-BD59-A6C34878D82A}">
                    <a16:rowId xmlns:a16="http://schemas.microsoft.com/office/drawing/2014/main" val="785452137"/>
                  </a:ext>
                </a:extLst>
              </a:tr>
              <a:tr h="370840">
                <a:tc>
                  <a:txBody>
                    <a:bodyPr/>
                    <a:lstStyle/>
                    <a:p>
                      <a:r>
                        <a:rPr lang="en-US"/>
                        <a:t>Display empathy by asking about them, their family, and their health before talking business</a:t>
                      </a:r>
                    </a:p>
                  </a:txBody>
                  <a:tcPr marL="0" marR="0" marT="0" marB="0" anchor="ctr"/>
                </a:tc>
                <a:tc>
                  <a:txBody>
                    <a:bodyPr/>
                    <a:lstStyle/>
                    <a:p>
                      <a:r>
                        <a:rPr lang="en-US"/>
                        <a:t>Invite distractions. Ask them to close open apps and turn down any music or the TV.</a:t>
                      </a:r>
                    </a:p>
                  </a:txBody>
                  <a:tcPr marL="0" marR="0" marT="0" marB="0" anchor="ctr"/>
                </a:tc>
                <a:extLst>
                  <a:ext uri="{0D108BD9-81ED-4DB2-BD59-A6C34878D82A}">
                    <a16:rowId xmlns:a16="http://schemas.microsoft.com/office/drawing/2014/main" val="3500389740"/>
                  </a:ext>
                </a:extLst>
              </a:tr>
              <a:tr h="370840">
                <a:tc>
                  <a:txBody>
                    <a:bodyPr/>
                    <a:lstStyle/>
                    <a:p>
                      <a:r>
                        <a:rPr lang="en-US"/>
                        <a:t>Let clients know a little audio/visual delay is expected and to inform you of any problems</a:t>
                      </a:r>
                    </a:p>
                  </a:txBody>
                  <a:tcPr marL="0" marR="0" marT="0" marB="0" anchor="ctr"/>
                </a:tc>
                <a:tc>
                  <a:txBody>
                    <a:bodyPr/>
                    <a:lstStyle/>
                    <a:p>
                      <a:r>
                        <a:rPr lang="en-US"/>
                        <a:t>Miss the opportunity to see them. Encourage them to turn on their webcam so you can see their facial expressions and body language.</a:t>
                      </a:r>
                    </a:p>
                  </a:txBody>
                  <a:tcPr marL="0" marR="0" marT="0" marB="0" anchor="ctr"/>
                </a:tc>
                <a:extLst>
                  <a:ext uri="{0D108BD9-81ED-4DB2-BD59-A6C34878D82A}">
                    <a16:rowId xmlns:a16="http://schemas.microsoft.com/office/drawing/2014/main" val="1843271206"/>
                  </a:ext>
                </a:extLst>
              </a:tr>
              <a:tr h="370840">
                <a:tc>
                  <a:txBody>
                    <a:bodyPr/>
                    <a:lstStyle/>
                    <a:p>
                      <a:r>
                        <a:rPr lang="en-US"/>
                        <a:t>Ask if there’s anything they want to be sure to cover in the meeting</a:t>
                      </a:r>
                    </a:p>
                  </a:txBody>
                  <a:tcPr marL="0" marR="0" marT="0" marB="0" anchor="ctr"/>
                </a:tc>
                <a:tc>
                  <a:txBody>
                    <a:bodyPr/>
                    <a:lstStyle/>
                    <a:p>
                      <a:r>
                        <a:rPr lang="en-US" dirty="0"/>
                        <a:t>Start talking about confidential information before getting permission in case others are present</a:t>
                      </a:r>
                    </a:p>
                  </a:txBody>
                  <a:tcPr marL="0" marR="0" marT="0" marB="0" anchor="ctr"/>
                </a:tc>
                <a:extLst>
                  <a:ext uri="{0D108BD9-81ED-4DB2-BD59-A6C34878D82A}">
                    <a16:rowId xmlns:a16="http://schemas.microsoft.com/office/drawing/2014/main" val="3749154085"/>
                  </a:ext>
                </a:extLst>
              </a:tr>
            </a:tbl>
          </a:graphicData>
        </a:graphic>
      </p:graphicFrame>
    </p:spTree>
    <p:extLst>
      <p:ext uri="{BB962C8B-B14F-4D97-AF65-F5344CB8AC3E}">
        <p14:creationId xmlns:p14="http://schemas.microsoft.com/office/powerpoint/2010/main" val="331041418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F25756FC81AF488F6C711D74014336" ma:contentTypeVersion="16" ma:contentTypeDescription="Create a new document." ma:contentTypeScope="" ma:versionID="115c8eb666173d07c303936edca33c94">
  <xsd:schema xmlns:xsd="http://www.w3.org/2001/XMLSchema" xmlns:xs="http://www.w3.org/2001/XMLSchema" xmlns:p="http://schemas.microsoft.com/office/2006/metadata/properties" xmlns:ns2="ea60b319-9d9b-4050-a2da-fb9886bc818d" xmlns:ns3="696b1dda-5637-4d41-9abe-79af3c04e813" targetNamespace="http://schemas.microsoft.com/office/2006/metadata/properties" ma:root="true" ma:fieldsID="7fa3eeb103c686ca40f2c85658618079" ns2:_="" ns3:_="">
    <xsd:import namespace="ea60b319-9d9b-4050-a2da-fb9886bc818d"/>
    <xsd:import namespace="696b1dda-5637-4d41-9abe-79af3c04e8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60b319-9d9b-4050-a2da-fb9886bc81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7bc148-599b-4d76-8813-ec10777390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6b1dda-5637-4d41-9abe-79af3c04e81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be8c3d-43cf-406e-8e09-773fdef5d4f6}" ma:internalName="TaxCatchAll" ma:showField="CatchAllData" ma:web="696b1dda-5637-4d41-9abe-79af3c04e81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a60b319-9d9b-4050-a2da-fb9886bc818d">
      <Terms xmlns="http://schemas.microsoft.com/office/infopath/2007/PartnerControls"/>
    </lcf76f155ced4ddcb4097134ff3c332f>
    <TaxCatchAll xmlns="696b1dda-5637-4d41-9abe-79af3c04e813" xsi:nil="true"/>
  </documentManagement>
</p:properties>
</file>

<file path=customXml/itemProps1.xml><?xml version="1.0" encoding="utf-8"?>
<ds:datastoreItem xmlns:ds="http://schemas.openxmlformats.org/officeDocument/2006/customXml" ds:itemID="{C5F051A8-0548-455F-A5F6-6207770CC0CA}"/>
</file>

<file path=customXml/itemProps2.xml><?xml version="1.0" encoding="utf-8"?>
<ds:datastoreItem xmlns:ds="http://schemas.openxmlformats.org/officeDocument/2006/customXml" ds:itemID="{2AE12E95-8D8C-4B95-8237-67495CCCA2D0}"/>
</file>

<file path=customXml/itemProps3.xml><?xml version="1.0" encoding="utf-8"?>
<ds:datastoreItem xmlns:ds="http://schemas.openxmlformats.org/officeDocument/2006/customXml" ds:itemID="{FD119CD8-7CEC-45E0-AB13-7D56E3DA374B}"/>
</file>

<file path=docProps/app.xml><?xml version="1.0" encoding="utf-8"?>
<Properties xmlns="http://schemas.openxmlformats.org/officeDocument/2006/extended-properties" xmlns:vt="http://schemas.openxmlformats.org/officeDocument/2006/docPropsVTypes">
  <Template>Retrospect</Template>
  <TotalTime>29</TotalTime>
  <Words>1281</Words>
  <Application>Microsoft Office PowerPoint</Application>
  <PresentationFormat>Widescreen</PresentationFormat>
  <Paragraphs>103</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Calibri</vt:lpstr>
      <vt:lpstr>Calibri Light</vt:lpstr>
      <vt:lpstr>Retrospect</vt:lpstr>
      <vt:lpstr>Early Career Group</vt:lpstr>
      <vt:lpstr>Agenda</vt:lpstr>
      <vt:lpstr>Powerpedia page</vt:lpstr>
      <vt:lpstr>Technical Papers</vt:lpstr>
      <vt:lpstr>Call for Mentors/Mentees</vt:lpstr>
      <vt:lpstr>Virtual Meetings Set the Background</vt:lpstr>
      <vt:lpstr>Virtual Meetings Dress the Part</vt:lpstr>
      <vt:lpstr>Virtual Meetings Immediately Before the Session</vt:lpstr>
      <vt:lpstr>Virtual Meetings As You Get Started</vt:lpstr>
      <vt:lpstr>Virtual Meetings  In the Meeting—Visual Tips</vt:lpstr>
      <vt:lpstr>Virtual Meetings In the Meeting—Vocal Tips</vt:lpstr>
      <vt:lpstr>Virtual Meetings In the Meeting—Verbal Tips</vt:lpstr>
      <vt:lpstr>Virtual Meetings Troubleshooting</vt:lpstr>
      <vt:lpstr> Virtual Meetings Before Ending the Session</vt:lpstr>
      <vt:lpstr>Virtual Meetings After the Session</vt:lpstr>
      <vt:lpstr>Virtual Meetings Lessons Learned</vt:lpstr>
      <vt:lpstr>Call for Presenters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career group</dc:title>
  <dc:creator>Murphy, Katie L</dc:creator>
  <cp:lastModifiedBy>Murphy, Katie L</cp:lastModifiedBy>
  <cp:revision>4</cp:revision>
  <dcterms:created xsi:type="dcterms:W3CDTF">2021-02-22T21:32:15Z</dcterms:created>
  <dcterms:modified xsi:type="dcterms:W3CDTF">2021-02-23T14:58:25Z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0x01010070F25756FC81AF488F6C711D74014336</vt:lpwstr>
  </property>
</Properties>
</file>