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Lst>
  <p:notesMasterIdLst>
    <p:notesMasterId r:id="rId12"/>
  </p:notesMasterIdLst>
  <p:handoutMasterIdLst>
    <p:handoutMasterId r:id="rId13"/>
  </p:handoutMasterIdLst>
  <p:sldIdLst>
    <p:sldId id="256" r:id="rId2"/>
    <p:sldId id="273" r:id="rId3"/>
    <p:sldId id="293" r:id="rId4"/>
    <p:sldId id="272" r:id="rId5"/>
    <p:sldId id="294" r:id="rId6"/>
    <p:sldId id="295" r:id="rId7"/>
    <p:sldId id="296" r:id="rId8"/>
    <p:sldId id="297" r:id="rId9"/>
    <p:sldId id="298" r:id="rId10"/>
    <p:sldId id="29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D9"/>
    <a:srgbClr val="000000"/>
    <a:srgbClr val="0040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1" autoAdjust="0"/>
    <p:restoredTop sz="94719" autoAdjust="0"/>
  </p:normalViewPr>
  <p:slideViewPr>
    <p:cSldViewPr snapToGrid="0" snapToObjects="1">
      <p:cViewPr varScale="1">
        <p:scale>
          <a:sx n="80" d="100"/>
          <a:sy n="80" d="100"/>
        </p:scale>
        <p:origin x="60" y="30"/>
      </p:cViewPr>
      <p:guideLst>
        <p:guide orient="horz" pos="2160"/>
        <p:guide pos="3840"/>
      </p:guideLst>
    </p:cSldViewPr>
  </p:slideViewPr>
  <p:outlineViewPr>
    <p:cViewPr>
      <p:scale>
        <a:sx n="33" d="100"/>
        <a:sy n="33" d="100"/>
      </p:scale>
      <p:origin x="0" y="-37626"/>
    </p:cViewPr>
  </p:outlineViewPr>
  <p:notesTextViewPr>
    <p:cViewPr>
      <p:scale>
        <a:sx n="1" d="1"/>
        <a:sy n="1" d="1"/>
      </p:scale>
      <p:origin x="0" y="0"/>
    </p:cViewPr>
  </p:notesTextViewPr>
  <p:sorterViewPr>
    <p:cViewPr>
      <p:scale>
        <a:sx n="100" d="100"/>
        <a:sy n="100" d="100"/>
      </p:scale>
      <p:origin x="0" y="-1734"/>
    </p:cViewPr>
  </p:sorterViewPr>
  <p:notesViewPr>
    <p:cSldViewPr snapToGrid="0" snapToObjects="1" showGuides="1">
      <p:cViewPr varScale="1">
        <p:scale>
          <a:sx n="52" d="100"/>
          <a:sy n="52" d="100"/>
        </p:scale>
        <p:origin x="2608" y="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782076-409E-9B4B-AB96-ADA55D1E38B3}" type="datetimeFigureOut">
              <a:rPr lang="en-US" smtClean="0"/>
              <a:t>2/23/2021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2F12A6-F691-B642-9C64-67A1E41F9992}" type="slidenum">
              <a:rPr lang="en-US" smtClean="0"/>
              <a:t>‹#›</a:t>
            </a:fld>
            <a:endParaRPr lang="en-US" dirty="0"/>
          </a:p>
        </p:txBody>
      </p:sp>
    </p:spTree>
    <p:extLst>
      <p:ext uri="{BB962C8B-B14F-4D97-AF65-F5344CB8AC3E}">
        <p14:creationId xmlns:p14="http://schemas.microsoft.com/office/powerpoint/2010/main" val="181403346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C89B6-0167-0549-A9D3-815C20C90D38}" type="datetimeFigureOut">
              <a:rPr lang="en-US" smtClean="0"/>
              <a:t>2/23/2021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30F75-B5EC-044F-A636-30352D0A1350}" type="slidenum">
              <a:rPr lang="en-US" smtClean="0"/>
              <a:t>‹#›</a:t>
            </a:fld>
            <a:endParaRPr lang="en-US" dirty="0"/>
          </a:p>
        </p:txBody>
      </p:sp>
    </p:spTree>
    <p:extLst>
      <p:ext uri="{BB962C8B-B14F-4D97-AF65-F5344CB8AC3E}">
        <p14:creationId xmlns:p14="http://schemas.microsoft.com/office/powerpoint/2010/main" val="16028376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30F75-B5EC-044F-A636-30352D0A1350}" type="slidenum">
              <a:rPr lang="en-US" smtClean="0"/>
              <a:t>1</a:t>
            </a:fld>
            <a:endParaRPr lang="en-US" dirty="0"/>
          </a:p>
        </p:txBody>
      </p:sp>
    </p:spTree>
    <p:extLst>
      <p:ext uri="{BB962C8B-B14F-4D97-AF65-F5344CB8AC3E}">
        <p14:creationId xmlns:p14="http://schemas.microsoft.com/office/powerpoint/2010/main" val="94472821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M White Title Slid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1" y="1228439"/>
            <a:ext cx="12192000" cy="1690255"/>
          </a:xfrm>
          <a:prstGeom prst="rect">
            <a:avLst/>
          </a:prstGeom>
          <a:solidFill>
            <a:schemeClr val="tx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1" name="Picture 30"/>
          <p:cNvPicPr>
            <a:picLocks noChangeAspect="1"/>
          </p:cNvPicPr>
          <p:nvPr userDrawn="1"/>
        </p:nvPicPr>
        <p:blipFill rotWithShape="1">
          <a:blip r:embed="rId2" cstate="email">
            <a:alphaModFix amt="34000"/>
            <a:extLst>
              <a:ext uri="{28A0092B-C50C-407E-A947-70E740481C1C}">
                <a14:useLocalDpi xmlns:a14="http://schemas.microsoft.com/office/drawing/2010/main"/>
              </a:ext>
            </a:extLst>
          </a:blip>
          <a:srcRect/>
          <a:stretch/>
        </p:blipFill>
        <p:spPr>
          <a:xfrm>
            <a:off x="7565572" y="2915624"/>
            <a:ext cx="4626429" cy="4782754"/>
          </a:xfrm>
          <a:prstGeom prst="rect">
            <a:avLst/>
          </a:prstGeom>
        </p:spPr>
      </p:pic>
      <p:sp>
        <p:nvSpPr>
          <p:cNvPr id="11" name="Rectangle 10"/>
          <p:cNvSpPr/>
          <p:nvPr userDrawn="1"/>
        </p:nvSpPr>
        <p:spPr>
          <a:xfrm>
            <a:off x="7565572" y="0"/>
            <a:ext cx="2623459" cy="6858000"/>
          </a:xfrm>
          <a:prstGeom prst="rect">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ctrTitle" hasCustomPrompt="1"/>
          </p:nvPr>
        </p:nvSpPr>
        <p:spPr>
          <a:xfrm>
            <a:off x="687681" y="1228439"/>
            <a:ext cx="6190211" cy="1690255"/>
          </a:xfrm>
        </p:spPr>
        <p:txBody>
          <a:bodyPr anchor="ctr">
            <a:normAutofit/>
          </a:bodyPr>
          <a:lstStyle>
            <a:lvl1pPr algn="l">
              <a:lnSpc>
                <a:spcPts val="3700"/>
              </a:lnSpc>
              <a:defRPr sz="3600" spc="31" baseline="0">
                <a:solidFill>
                  <a:schemeClr val="bg1"/>
                </a:solidFill>
              </a:defRPr>
            </a:lvl1pPr>
          </a:lstStyle>
          <a:p>
            <a:r>
              <a:rPr lang="en-US" dirty="0"/>
              <a:t>CLICK TO EDIT MASTER TITLE STYLE</a:t>
            </a:r>
          </a:p>
        </p:txBody>
      </p:sp>
      <p:sp>
        <p:nvSpPr>
          <p:cNvPr id="14" name="Subtitle 2"/>
          <p:cNvSpPr>
            <a:spLocks noGrp="1"/>
          </p:cNvSpPr>
          <p:nvPr>
            <p:ph type="subTitle" idx="1" hasCustomPrompt="1"/>
          </p:nvPr>
        </p:nvSpPr>
        <p:spPr>
          <a:xfrm>
            <a:off x="700412" y="5175013"/>
            <a:ext cx="6261331" cy="353125"/>
          </a:xfrm>
        </p:spPr>
        <p:txBody>
          <a:bodyPr lIns="91440" rIns="91440">
            <a:normAutofit/>
          </a:bodyPr>
          <a:lstStyle>
            <a:lvl1pPr marL="0" indent="0" algn="l">
              <a:buNone/>
              <a:defRPr sz="1800" cap="none" spc="200" baseline="0">
                <a:solidFill>
                  <a:schemeClr val="tx1"/>
                </a:solidFill>
                <a:latin typeface="Garamond" charset="0"/>
                <a:ea typeface="Garamond" charset="0"/>
                <a:cs typeface="Garamond"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edit master subtitle style</a:t>
            </a:r>
          </a:p>
        </p:txBody>
      </p:sp>
      <p:sp>
        <p:nvSpPr>
          <p:cNvPr id="15" name="Date Placeholder 3"/>
          <p:cNvSpPr>
            <a:spLocks noGrp="1"/>
          </p:cNvSpPr>
          <p:nvPr>
            <p:ph type="dt" sz="half" idx="10"/>
          </p:nvPr>
        </p:nvSpPr>
        <p:spPr>
          <a:xfrm>
            <a:off x="64951" y="6459789"/>
            <a:ext cx="724296" cy="365125"/>
          </a:xfrm>
        </p:spPr>
        <p:txBody>
          <a:bodyPr/>
          <a:lstStyle>
            <a:lvl1pPr>
              <a:defRPr>
                <a:solidFill>
                  <a:schemeClr val="bg1">
                    <a:lumMod val="50000"/>
                  </a:schemeClr>
                </a:solidFill>
              </a:defRPr>
            </a:lvl1pPr>
          </a:lstStyle>
          <a:p>
            <a:fld id="{E61CE60B-DBCD-9D4C-A55B-5A76B51241DB}" type="datetime1">
              <a:rPr lang="en-US" smtClean="0"/>
              <a:t>2/23/2021</a:t>
            </a:fld>
            <a:endParaRPr lang="en-US" dirty="0"/>
          </a:p>
        </p:txBody>
      </p:sp>
      <p:sp>
        <p:nvSpPr>
          <p:cNvPr id="19" name="Rectangle 18"/>
          <p:cNvSpPr/>
          <p:nvPr userDrawn="1"/>
        </p:nvSpPr>
        <p:spPr>
          <a:xfrm>
            <a:off x="1" y="1228439"/>
            <a:ext cx="203131" cy="16902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 name="Picture 29"/>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789245" y="5541900"/>
            <a:ext cx="9399784" cy="36576"/>
          </a:xfrm>
          <a:prstGeom prst="rect">
            <a:avLst/>
          </a:prstGeom>
        </p:spPr>
      </p:pic>
      <p:pic>
        <p:nvPicPr>
          <p:cNvPr id="25" name="Picture 24"/>
          <p:cNvPicPr>
            <a:picLocks noChangeAspect="1"/>
          </p:cNvPicPr>
          <p:nvPr userDrawn="1"/>
        </p:nvPicPr>
        <p:blipFill>
          <a:blip r:embed="rId4"/>
          <a:stretch>
            <a:fillRect/>
          </a:stretch>
        </p:blipFill>
        <p:spPr>
          <a:xfrm>
            <a:off x="11336794" y="5491732"/>
            <a:ext cx="564475" cy="163560"/>
          </a:xfrm>
          <a:prstGeom prst="rect">
            <a:avLst/>
          </a:prstGeom>
        </p:spPr>
      </p:pic>
      <p:pic>
        <p:nvPicPr>
          <p:cNvPr id="26" name="Picture 2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399371" y="5460236"/>
            <a:ext cx="776320" cy="194889"/>
          </a:xfrm>
          <a:prstGeom prst="rect">
            <a:avLst/>
          </a:prstGeom>
        </p:spPr>
      </p:pic>
      <p:sp>
        <p:nvSpPr>
          <p:cNvPr id="28" name="TextBox 27"/>
          <p:cNvSpPr txBox="1"/>
          <p:nvPr userDrawn="1"/>
        </p:nvSpPr>
        <p:spPr>
          <a:xfrm>
            <a:off x="10280342" y="5843849"/>
            <a:ext cx="1832472" cy="738664"/>
          </a:xfrm>
          <a:prstGeom prst="rect">
            <a:avLst/>
          </a:prstGeom>
          <a:noFill/>
        </p:spPr>
        <p:txBody>
          <a:bodyPr wrap="square" rtlCol="0">
            <a:spAutoFit/>
          </a:bodyPr>
          <a:lstStyle/>
          <a:p>
            <a:pPr algn="ctr"/>
            <a:r>
              <a:rPr lang="en-US" sz="600" b="0" i="0" kern="1200" dirty="0">
                <a:solidFill>
                  <a:schemeClr val="tx1"/>
                </a:solidFill>
                <a:effectLst/>
                <a:latin typeface="+mn-lt"/>
                <a:ea typeface="+mn-ea"/>
                <a:cs typeface="+mn-cs"/>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600" dirty="0">
              <a:solidFill>
                <a:schemeClr val="tx1"/>
              </a:solidFill>
            </a:endParaRPr>
          </a:p>
        </p:txBody>
      </p:sp>
      <p:sp>
        <p:nvSpPr>
          <p:cNvPr id="27" name="Rectangle 26"/>
          <p:cNvSpPr/>
          <p:nvPr userDrawn="1"/>
        </p:nvSpPr>
        <p:spPr>
          <a:xfrm>
            <a:off x="7565572" y="1360988"/>
            <a:ext cx="2623459" cy="1421017"/>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Rectangle 28"/>
          <p:cNvSpPr/>
          <p:nvPr userDrawn="1"/>
        </p:nvSpPr>
        <p:spPr>
          <a:xfrm>
            <a:off x="789245" y="2922259"/>
            <a:ext cx="2037083" cy="905163"/>
          </a:xfrm>
          <a:prstGeom prst="rect">
            <a:avLst/>
          </a:prstGeom>
          <a:blipFill>
            <a:blip r:embed="rId7"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Rectangle 31"/>
          <p:cNvSpPr/>
          <p:nvPr userDrawn="1"/>
        </p:nvSpPr>
        <p:spPr>
          <a:xfrm>
            <a:off x="2865811" y="2922259"/>
            <a:ext cx="1345972" cy="905163"/>
          </a:xfrm>
          <a:prstGeom prst="rect">
            <a:avLst/>
          </a:prstGeom>
          <a:blipFill>
            <a:blip r:embed="rId8"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Rectangle 32"/>
          <p:cNvSpPr/>
          <p:nvPr userDrawn="1"/>
        </p:nvSpPr>
        <p:spPr>
          <a:xfrm>
            <a:off x="4251265" y="2922259"/>
            <a:ext cx="3314307" cy="905163"/>
          </a:xfrm>
          <a:prstGeom prst="rect">
            <a:avLst/>
          </a:prstGeom>
          <a:blipFill>
            <a:blip r:embed="rId9"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ext Placeholder 2"/>
          <p:cNvSpPr>
            <a:spLocks noGrp="1"/>
          </p:cNvSpPr>
          <p:nvPr>
            <p:ph type="body" sz="quarter" idx="12" hasCustomPrompt="1"/>
          </p:nvPr>
        </p:nvSpPr>
        <p:spPr>
          <a:xfrm>
            <a:off x="719211" y="4843096"/>
            <a:ext cx="4645025" cy="258147"/>
          </a:xfrm>
        </p:spPr>
        <p:txBody>
          <a:bodyPr anchor="ctr" anchorCtr="0">
            <a:noAutofit/>
          </a:bodyPr>
          <a:lstStyle>
            <a:lvl1pPr>
              <a:defRPr sz="1200" b="0" i="1" spc="200" baseline="0">
                <a:solidFill>
                  <a:schemeClr val="accent6"/>
                </a:solidFill>
                <a:latin typeface="Gill Sans MT" charset="0"/>
                <a:ea typeface="Gill Sans MT" charset="0"/>
                <a:cs typeface="Gill Sans MT" charset="0"/>
              </a:defRPr>
            </a:lvl1pPr>
          </a:lstStyle>
          <a:p>
            <a:pPr lvl="0"/>
            <a:r>
              <a:rPr lang="en-US" dirty="0"/>
              <a:t>CLICK TO EDIT MASTER TEXT STYLES</a:t>
            </a:r>
          </a:p>
        </p:txBody>
      </p:sp>
      <p:pic>
        <p:nvPicPr>
          <p:cNvPr id="36" name="Picture 3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989670" y="338972"/>
            <a:ext cx="1801443" cy="6938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NM Section Title White">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a:stretch/>
        </p:blipFill>
        <p:spPr>
          <a:xfrm>
            <a:off x="0" y="4"/>
            <a:ext cx="12192000" cy="8747085"/>
          </a:xfrm>
          <a:prstGeom prst="rect">
            <a:avLst/>
          </a:prstGeom>
        </p:spPr>
      </p:pic>
      <p:pic>
        <p:nvPicPr>
          <p:cNvPr id="15" name="Picture 14"/>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a:stretch/>
        </p:blipFill>
        <p:spPr>
          <a:xfrm>
            <a:off x="-1" y="4"/>
            <a:ext cx="4038961" cy="8747085"/>
          </a:xfrm>
          <a:prstGeom prst="rect">
            <a:avLst/>
          </a:prstGeom>
        </p:spPr>
      </p:pic>
      <p:sp>
        <p:nvSpPr>
          <p:cNvPr id="10" name="Rectangle 9"/>
          <p:cNvSpPr/>
          <p:nvPr userDrawn="1"/>
        </p:nvSpPr>
        <p:spPr>
          <a:xfrm>
            <a:off x="1" y="3112603"/>
            <a:ext cx="12192000" cy="16952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1"/>
          <p:cNvSpPr>
            <a:spLocks noGrp="1"/>
          </p:cNvSpPr>
          <p:nvPr>
            <p:ph type="ctrTitle" hasCustomPrompt="1"/>
          </p:nvPr>
        </p:nvSpPr>
        <p:spPr>
          <a:xfrm>
            <a:off x="4130694" y="3112607"/>
            <a:ext cx="6190211" cy="1690255"/>
          </a:xfrm>
        </p:spPr>
        <p:txBody>
          <a:bodyPr anchor="ctr">
            <a:normAutofit/>
          </a:bodyPr>
          <a:lstStyle>
            <a:lvl1pPr algn="l">
              <a:lnSpc>
                <a:spcPts val="3700"/>
              </a:lnSpc>
              <a:defRPr sz="3600" spc="31" baseline="0">
                <a:solidFill>
                  <a:schemeClr val="bg1"/>
                </a:solidFill>
                <a:latin typeface="Gill Sans MT" charset="0"/>
                <a:ea typeface="Gill Sans MT" charset="0"/>
                <a:cs typeface="Gill Sans MT" charset="0"/>
              </a:defRPr>
            </a:lvl1pPr>
          </a:lstStyle>
          <a:p>
            <a:r>
              <a:rPr lang="en-US" dirty="0"/>
              <a:t>CLICK TO EDIT MASTER TITLE STYLE</a:t>
            </a:r>
          </a:p>
        </p:txBody>
      </p:sp>
      <p:sp>
        <p:nvSpPr>
          <p:cNvPr id="3" name="Subtitle 2"/>
          <p:cNvSpPr>
            <a:spLocks noGrp="1"/>
          </p:cNvSpPr>
          <p:nvPr>
            <p:ph type="subTitle" idx="1" hasCustomPrompt="1"/>
          </p:nvPr>
        </p:nvSpPr>
        <p:spPr>
          <a:xfrm>
            <a:off x="4130696" y="5064546"/>
            <a:ext cx="6261331" cy="353125"/>
          </a:xfrm>
        </p:spPr>
        <p:txBody>
          <a:bodyPr lIns="91440" rIns="91440">
            <a:normAutofit/>
          </a:bodyPr>
          <a:lstStyle>
            <a:lvl1pPr marL="0" indent="0" algn="l">
              <a:buNone/>
              <a:defRPr sz="1800" cap="none" spc="200" baseline="0">
                <a:solidFill>
                  <a:schemeClr val="tx1"/>
                </a:solidFill>
                <a:latin typeface="Garamond" charset="0"/>
                <a:ea typeface="Garamond" charset="0"/>
                <a:cs typeface="Garamond"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edit master subtitle style</a:t>
            </a:r>
          </a:p>
        </p:txBody>
      </p:sp>
      <p:sp>
        <p:nvSpPr>
          <p:cNvPr id="4" name="Date Placeholder 3"/>
          <p:cNvSpPr>
            <a:spLocks noGrp="1"/>
          </p:cNvSpPr>
          <p:nvPr>
            <p:ph type="dt" sz="half" idx="10"/>
          </p:nvPr>
        </p:nvSpPr>
        <p:spPr>
          <a:xfrm>
            <a:off x="64951" y="6599583"/>
            <a:ext cx="724296" cy="254206"/>
          </a:xfrm>
        </p:spPr>
        <p:txBody>
          <a:bodyPr/>
          <a:lstStyle>
            <a:lvl1pPr>
              <a:defRPr>
                <a:solidFill>
                  <a:schemeClr val="tx1"/>
                </a:solidFill>
              </a:defRPr>
            </a:lvl1pPr>
          </a:lstStyle>
          <a:p>
            <a:fld id="{C033DB20-55FC-B247-BE6C-484B3DAB559A}" type="datetime1">
              <a:rPr lang="en-US" smtClean="0"/>
              <a:t>2/23/2021</a:t>
            </a:fld>
            <a:endParaRPr lang="en-US" dirty="0"/>
          </a:p>
        </p:txBody>
      </p:sp>
      <p:sp>
        <p:nvSpPr>
          <p:cNvPr id="6" name="Slide Number Placeholder 5"/>
          <p:cNvSpPr>
            <a:spLocks noGrp="1"/>
          </p:cNvSpPr>
          <p:nvPr>
            <p:ph type="sldNum" sz="quarter" idx="12"/>
          </p:nvPr>
        </p:nvSpPr>
        <p:spPr>
          <a:xfrm>
            <a:off x="-511125" y="6459788"/>
            <a:ext cx="419397" cy="365125"/>
          </a:xfrm>
        </p:spPr>
        <p:txBody>
          <a:bodyPr/>
          <a:lstStyle/>
          <a:p>
            <a:fld id="{4FAB73BC-B049-4115-A692-8D63A059BFB8}" type="slidenum">
              <a:rPr lang="en-US" dirty="0"/>
              <a:t>‹#›</a:t>
            </a:fld>
            <a:endParaRPr lang="en-US" dirty="0"/>
          </a:p>
        </p:txBody>
      </p:sp>
      <p:sp>
        <p:nvSpPr>
          <p:cNvPr id="14" name="Rectangle 13"/>
          <p:cNvSpPr/>
          <p:nvPr userDrawn="1"/>
        </p:nvSpPr>
        <p:spPr>
          <a:xfrm>
            <a:off x="1" y="3112608"/>
            <a:ext cx="203131" cy="16902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pic>
        <p:nvPicPr>
          <p:cNvPr id="7" name="Picture 6"/>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4038960" y="4893378"/>
            <a:ext cx="8153043" cy="636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A9C663-9A71-A646-82D3-235E8756D8D0}" type="datetime1">
              <a:rPr lang="en-US" smtClean="0"/>
              <a:t>2/23/2021</a:t>
            </a:fld>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Double Contn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EC826D-3C32-9F47-B94E-A9B9243E03B1}" type="datetime1">
              <a:rPr lang="en-US" smtClean="0"/>
              <a:t>2/23/2021</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
        <p:nvSpPr>
          <p:cNvPr id="7" name="Content Placeholder 6"/>
          <p:cNvSpPr>
            <a:spLocks noGrp="1"/>
          </p:cNvSpPr>
          <p:nvPr>
            <p:ph sz="quarter" idx="13"/>
          </p:nvPr>
        </p:nvSpPr>
        <p:spPr>
          <a:xfrm>
            <a:off x="720725" y="1125414"/>
            <a:ext cx="4934487" cy="488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5887330" y="1125414"/>
            <a:ext cx="4891718" cy="488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631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0BBD5D5-8117-5A44-9B98-47A927FC9CAC}" type="datetime1">
              <a:rPr lang="en-US" smtClean="0"/>
              <a:t>2/23/2021</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E534A68-A196-4C46-BC5E-1ABD8A5DED82}" type="datetime1">
              <a:rPr lang="en-US" smtClean="0"/>
              <a:t>2/23/2021</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rot="5400000">
            <a:off x="238399" y="310896"/>
            <a:ext cx="68580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720648" y="359772"/>
            <a:ext cx="10058400" cy="57022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720648" y="1429233"/>
            <a:ext cx="10058400" cy="343363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951" y="6599583"/>
            <a:ext cx="2472271" cy="251458"/>
          </a:xfrm>
          <a:prstGeom prst="rect">
            <a:avLst/>
          </a:prstGeom>
        </p:spPr>
        <p:txBody>
          <a:bodyPr vert="horz" lIns="91440" tIns="45720" rIns="91440" bIns="45720" rtlCol="0" anchor="ctr"/>
          <a:lstStyle>
            <a:lvl1pPr algn="l">
              <a:defRPr sz="900">
                <a:solidFill>
                  <a:schemeClr val="bg2">
                    <a:lumMod val="25000"/>
                  </a:schemeClr>
                </a:solidFill>
                <a:latin typeface="Gill Sans MT" charset="0"/>
                <a:ea typeface="Gill Sans MT" charset="0"/>
                <a:cs typeface="Gill Sans MT" charset="0"/>
              </a:defRPr>
            </a:lvl1pPr>
          </a:lstStyle>
          <a:p>
            <a:fld id="{A4FAB823-3478-6749-B00E-507DD1F6FC3B}" type="datetime1">
              <a:rPr lang="en-US" smtClean="0"/>
              <a:t>2/23/2021</a:t>
            </a:fld>
            <a:endParaRPr lang="en-US" dirty="0"/>
          </a:p>
        </p:txBody>
      </p:sp>
      <p:sp>
        <p:nvSpPr>
          <p:cNvPr id="6" name="Slide Number Placeholder 5"/>
          <p:cNvSpPr>
            <a:spLocks noGrp="1"/>
          </p:cNvSpPr>
          <p:nvPr>
            <p:ph type="sldNum" sz="quarter" idx="4"/>
          </p:nvPr>
        </p:nvSpPr>
        <p:spPr>
          <a:xfrm>
            <a:off x="64951" y="437652"/>
            <a:ext cx="419397" cy="365125"/>
          </a:xfrm>
          <a:prstGeom prst="rect">
            <a:avLst/>
          </a:prstGeom>
        </p:spPr>
        <p:txBody>
          <a:bodyPr vert="horz" lIns="91440" tIns="45720" rIns="91440" bIns="45720" rtlCol="0" anchor="ctr"/>
          <a:lstStyle>
            <a:lvl1pPr algn="r">
              <a:defRPr sz="1400">
                <a:solidFill>
                  <a:schemeClr val="bg2">
                    <a:lumMod val="25000"/>
                  </a:schemeClr>
                </a:solidFill>
              </a:defRPr>
            </a:lvl1pPr>
          </a:lstStyle>
          <a:p>
            <a:fld id="{4FAB73BC-B049-4115-A692-8D63A059BFB8}" type="slidenum">
              <a:rPr lang="en-US" smtClean="0"/>
              <a:pPr/>
              <a:t>‹#›</a:t>
            </a:fld>
            <a:endParaRPr lang="en-US" dirty="0"/>
          </a:p>
        </p:txBody>
      </p:sp>
      <p:sp>
        <p:nvSpPr>
          <p:cNvPr id="12" name="Rectangle 11"/>
          <p:cNvSpPr/>
          <p:nvPr userDrawn="1"/>
        </p:nvSpPr>
        <p:spPr>
          <a:xfrm>
            <a:off x="11506200" y="321774"/>
            <a:ext cx="685800" cy="368300"/>
          </a:xfrm>
          <a:prstGeom prst="rect">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p:cNvPicPr>
            <a:picLocks/>
          </p:cNvPicPr>
          <p:nvPr userDrawn="1"/>
        </p:nvPicPr>
        <p:blipFill rotWithShape="1">
          <a:blip r:embed="rId8" cstate="email">
            <a:extLst>
              <a:ext uri="{28A0092B-C50C-407E-A947-70E740481C1C}">
                <a14:useLocalDpi xmlns:a14="http://schemas.microsoft.com/office/drawing/2010/main"/>
              </a:ext>
            </a:extLst>
          </a:blip>
          <a:srcRect t="-16865" b="-2"/>
          <a:stretch/>
        </p:blipFill>
        <p:spPr>
          <a:xfrm rot="16200000">
            <a:off x="8725899" y="3391897"/>
            <a:ext cx="6857999" cy="74211"/>
          </a:xfrm>
          <a:prstGeom prst="rect">
            <a:avLst/>
          </a:prstGeom>
        </p:spPr>
      </p:pic>
      <p:pic>
        <p:nvPicPr>
          <p:cNvPr id="16" name="Picture 15"/>
          <p:cNvPicPr>
            <a:picLocks noChangeAspect="1"/>
          </p:cNvPicPr>
          <p:nvPr userDrawn="1"/>
        </p:nvPicPr>
        <p:blipFill rotWithShape="1">
          <a:blip r:embed="rId9">
            <a:extLst>
              <a:ext uri="{28A0092B-C50C-407E-A947-70E740481C1C}">
                <a14:useLocalDpi xmlns:a14="http://schemas.microsoft.com/office/drawing/2010/main" val="0"/>
              </a:ext>
            </a:extLst>
          </a:blip>
          <a:srcRect r="60257"/>
          <a:stretch/>
        </p:blipFill>
        <p:spPr>
          <a:xfrm>
            <a:off x="11589482" y="380825"/>
            <a:ext cx="259618" cy="251610"/>
          </a:xfrm>
          <a:prstGeom prst="rect">
            <a:avLst/>
          </a:prstGeom>
          <a:noFill/>
          <a:ln>
            <a:noFill/>
          </a:ln>
        </p:spPr>
      </p:pic>
    </p:spTree>
    <p:extLst>
      <p:ext uri="{BB962C8B-B14F-4D97-AF65-F5344CB8AC3E}">
        <p14:creationId xmlns:p14="http://schemas.microsoft.com/office/powerpoint/2010/main" val="1185552540"/>
      </p:ext>
    </p:extLst>
  </p:cSld>
  <p:clrMap bg1="lt1" tx1="dk1" bg2="lt2" tx2="dk2" accent1="accent1" accent2="accent2" accent3="accent3" accent4="accent4" accent5="accent5" accent6="accent6" hlink="hlink" folHlink="folHlink"/>
  <p:sldLayoutIdLst>
    <p:sldLayoutId id="2147483678" r:id="rId1"/>
    <p:sldLayoutId id="2147483680" r:id="rId2"/>
    <p:sldLayoutId id="2147483675" r:id="rId3"/>
    <p:sldLayoutId id="2147483686" r:id="rId4"/>
    <p:sldLayoutId id="2147483676" r:id="rId5"/>
    <p:sldLayoutId id="2147483677"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54" rtl="0" eaLnBrk="1" latinLnBrk="0" hangingPunct="1">
        <a:lnSpc>
          <a:spcPct val="85000"/>
        </a:lnSpc>
        <a:spcBef>
          <a:spcPct val="0"/>
        </a:spcBef>
        <a:buNone/>
        <a:defRPr sz="2800" b="0" i="0" kern="1200" spc="100" baseline="0">
          <a:solidFill>
            <a:schemeClr val="bg2">
              <a:lumMod val="25000"/>
            </a:schemeClr>
          </a:solidFill>
          <a:latin typeface="Gill Sans MT" charset="0"/>
          <a:ea typeface="Gill Sans MT" charset="0"/>
          <a:cs typeface="Gill Sans MT" charset="0"/>
        </a:defRPr>
      </a:lvl1pPr>
    </p:titleStyle>
    <p:bodyStyle>
      <a:lvl1pPr marL="91436" indent="-91436" algn="l" defTabSz="914354" rtl="0" eaLnBrk="1" latinLnBrk="0" hangingPunct="1">
        <a:lnSpc>
          <a:spcPct val="90000"/>
        </a:lnSpc>
        <a:spcBef>
          <a:spcPts val="1200"/>
        </a:spcBef>
        <a:spcAft>
          <a:spcPts val="200"/>
        </a:spcAft>
        <a:buClr>
          <a:srgbClr val="00B0F0"/>
        </a:buClr>
        <a:buSzPct val="100000"/>
        <a:buFont typeface="Calibri" panose="020F0502020204030204" pitchFamily="34" charset="0"/>
        <a:buChar char=" "/>
        <a:defRPr sz="2000" kern="1200">
          <a:solidFill>
            <a:schemeClr val="bg2">
              <a:lumMod val="25000"/>
            </a:schemeClr>
          </a:solidFill>
          <a:latin typeface="Garamond" charset="0"/>
          <a:ea typeface="Garamond" charset="0"/>
          <a:cs typeface="Garamond" charset="0"/>
        </a:defRPr>
      </a:lvl1pPr>
      <a:lvl2pPr marL="384029"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Garamond" charset="0"/>
          <a:ea typeface="Garamond" charset="0"/>
          <a:cs typeface="Garamond" charset="0"/>
        </a:defRPr>
      </a:lvl2pPr>
      <a:lvl3pPr marL="566900"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25000"/>
            </a:schemeClr>
          </a:solidFill>
          <a:latin typeface="Garamond" charset="0"/>
          <a:ea typeface="Garamond" charset="0"/>
          <a:cs typeface="Garamond" charset="0"/>
        </a:defRPr>
      </a:lvl3pPr>
      <a:lvl4pPr marL="749771"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25000"/>
            </a:schemeClr>
          </a:solidFill>
          <a:latin typeface="Garamond" charset="0"/>
          <a:ea typeface="Garamond" charset="0"/>
          <a:cs typeface="Garamond" charset="0"/>
        </a:defRPr>
      </a:lvl4pPr>
      <a:lvl5pPr marL="932642"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25000"/>
            </a:schemeClr>
          </a:solidFill>
          <a:latin typeface="Garamond" charset="0"/>
          <a:ea typeface="Garamond" charset="0"/>
          <a:cs typeface="Garamond"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noAutofit/>
          </a:bodyPr>
          <a:lstStyle/>
          <a:p>
            <a:pPr algn="ctr">
              <a:lnSpc>
                <a:spcPct val="100000"/>
              </a:lnSpc>
            </a:pPr>
            <a:r>
              <a:rPr lang="en-US" sz="2400" dirty="0"/>
              <a:t>EFCOG Nuclear and Facility Safety Workshop Reactor Facility Updates </a:t>
            </a:r>
            <a:br>
              <a:rPr lang="en-US" sz="2400" dirty="0"/>
            </a:br>
            <a:r>
              <a:rPr lang="en-US" sz="2400" dirty="0"/>
              <a:t>Annular Core Research Reactor (ACRRF) and Sandia Pulsed Reactor Facility (SPRF)</a:t>
            </a:r>
          </a:p>
        </p:txBody>
      </p:sp>
      <p:sp>
        <p:nvSpPr>
          <p:cNvPr id="11" name="Subtitle 10"/>
          <p:cNvSpPr>
            <a:spLocks noGrp="1"/>
          </p:cNvSpPr>
          <p:nvPr>
            <p:ph type="subTitle" idx="1"/>
          </p:nvPr>
        </p:nvSpPr>
        <p:spPr/>
        <p:txBody>
          <a:bodyPr>
            <a:noAutofit/>
          </a:bodyPr>
          <a:lstStyle/>
          <a:p>
            <a:r>
              <a:rPr lang="en-US" sz="1200" dirty="0"/>
              <a:t>Jeff Marr</a:t>
            </a:r>
          </a:p>
          <a:p>
            <a:r>
              <a:rPr lang="en-US" sz="1000" dirty="0"/>
              <a:t>SAND2021-2000 PE</a:t>
            </a:r>
          </a:p>
        </p:txBody>
      </p:sp>
      <p:sp>
        <p:nvSpPr>
          <p:cNvPr id="12" name="Text Placeholder 11"/>
          <p:cNvSpPr>
            <a:spLocks noGrp="1"/>
          </p:cNvSpPr>
          <p:nvPr>
            <p:ph type="body" sz="quarter" idx="12"/>
          </p:nvPr>
        </p:nvSpPr>
        <p:spPr/>
        <p:txBody>
          <a:bodyPr/>
          <a:lstStyle/>
          <a:p>
            <a:r>
              <a:rPr lang="en-US" dirty="0"/>
              <a:t>PRESENTED BY:</a:t>
            </a:r>
          </a:p>
        </p:txBody>
      </p:sp>
      <p:sp>
        <p:nvSpPr>
          <p:cNvPr id="16" name="Slide Number Placeholder 15"/>
          <p:cNvSpPr>
            <a:spLocks noGrp="1"/>
          </p:cNvSpPr>
          <p:nvPr>
            <p:ph type="sldNum" sz="quarter" idx="4294967295"/>
          </p:nvPr>
        </p:nvSpPr>
        <p:spPr>
          <a:xfrm>
            <a:off x="0" y="6459538"/>
            <a:ext cx="419100" cy="365125"/>
          </a:xfrm>
        </p:spPr>
        <p:txBody>
          <a:bodyPr/>
          <a:lstStyle/>
          <a:p>
            <a:fld id="{4FAB73BC-B049-4115-A692-8D63A059BFB8}" type="slidenum">
              <a:rPr lang="en-US" smtClean="0"/>
              <a:t>1</a:t>
            </a:fld>
            <a:endParaRPr lang="en-US" dirty="0"/>
          </a:p>
        </p:txBody>
      </p:sp>
      <p:pic>
        <p:nvPicPr>
          <p:cNvPr id="1026" name="Picture 2" descr="See the source image">
            <a:extLst>
              <a:ext uri="{FF2B5EF4-FFF2-40B4-BE49-F238E27FC236}">
                <a16:creationId xmlns:a16="http://schemas.microsoft.com/office/drawing/2014/main" id="{3865475A-1281-49F0-87E3-8CF4ADE73C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3" t="27857" r="-636" b="9748"/>
          <a:stretch/>
        </p:blipFill>
        <p:spPr bwMode="auto">
          <a:xfrm>
            <a:off x="7553325" y="1228439"/>
            <a:ext cx="2660650" cy="1690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36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A4053-32AD-4C22-BE69-1F980B32FD24}"/>
              </a:ext>
            </a:extLst>
          </p:cNvPr>
          <p:cNvSpPr>
            <a:spLocks noGrp="1"/>
          </p:cNvSpPr>
          <p:nvPr>
            <p:ph type="title"/>
          </p:nvPr>
        </p:nvSpPr>
        <p:spPr/>
        <p:txBody>
          <a:bodyPr/>
          <a:lstStyle/>
          <a:p>
            <a:r>
              <a:rPr lang="en-US" b="1" dirty="0"/>
              <a:t>Path Forward</a:t>
            </a:r>
          </a:p>
        </p:txBody>
      </p:sp>
      <p:sp>
        <p:nvSpPr>
          <p:cNvPr id="3" name="Content Placeholder 2">
            <a:extLst>
              <a:ext uri="{FF2B5EF4-FFF2-40B4-BE49-F238E27FC236}">
                <a16:creationId xmlns:a16="http://schemas.microsoft.com/office/drawing/2014/main" id="{7B2C4D17-1C82-4F51-B66F-9591483B8DE4}"/>
              </a:ext>
            </a:extLst>
          </p:cNvPr>
          <p:cNvSpPr>
            <a:spLocks noGrp="1"/>
          </p:cNvSpPr>
          <p:nvPr>
            <p:ph idx="1"/>
          </p:nvPr>
        </p:nvSpPr>
        <p:spPr>
          <a:xfrm>
            <a:off x="959827" y="1027106"/>
            <a:ext cx="10272345" cy="4803787"/>
          </a:xfrm>
        </p:spPr>
        <p:txBody>
          <a:bodyPr>
            <a:noAutofit/>
          </a:bodyPr>
          <a:lstStyle/>
          <a:p>
            <a:pPr marL="228600" indent="-228600">
              <a:buFont typeface="Courier New" panose="02070309020205020404" pitchFamily="49" charset="0"/>
              <a:buChar char="o"/>
            </a:pPr>
            <a:r>
              <a:rPr lang="en-US" dirty="0"/>
              <a:t>Complete FRA for fuel inspection activity;</a:t>
            </a:r>
          </a:p>
          <a:p>
            <a:pPr marL="228600" indent="-228600">
              <a:buFont typeface="Courier New" panose="02070309020205020404" pitchFamily="49" charset="0"/>
              <a:buChar char="o"/>
            </a:pPr>
            <a:r>
              <a:rPr lang="en-US" dirty="0"/>
              <a:t>Implement corrective actions from readiness activities;</a:t>
            </a:r>
          </a:p>
          <a:p>
            <a:pPr marL="228600" indent="-228600">
              <a:buFont typeface="Courier New" panose="02070309020205020404" pitchFamily="49" charset="0"/>
              <a:buChar char="o"/>
            </a:pPr>
            <a:r>
              <a:rPr lang="en-US" dirty="0"/>
              <a:t>Finalize procedures as needed;</a:t>
            </a:r>
          </a:p>
          <a:p>
            <a:pPr marL="521193" lvl="1" indent="-228600">
              <a:buFont typeface="Courier New" panose="02070309020205020404" pitchFamily="49" charset="0"/>
              <a:buChar char="o"/>
            </a:pPr>
            <a:r>
              <a:rPr lang="en-US" dirty="0"/>
              <a:t>Inspection process;</a:t>
            </a:r>
          </a:p>
          <a:p>
            <a:pPr marL="521193" lvl="1" indent="-228600">
              <a:buFont typeface="Courier New" panose="02070309020205020404" pitchFamily="49" charset="0"/>
              <a:buChar char="o"/>
            </a:pPr>
            <a:r>
              <a:rPr lang="en-US" dirty="0"/>
              <a:t>Sampling approach;</a:t>
            </a:r>
          </a:p>
          <a:p>
            <a:pPr marL="228600" indent="-228600">
              <a:buFont typeface="Courier New" panose="02070309020205020404" pitchFamily="49" charset="0"/>
              <a:buChar char="o"/>
            </a:pPr>
            <a:r>
              <a:rPr lang="en-US" dirty="0"/>
              <a:t>Update ACRRF DSA/TSRs as needed*;</a:t>
            </a:r>
          </a:p>
          <a:p>
            <a:pPr marL="228600" indent="-228600">
              <a:buFont typeface="Courier New" panose="02070309020205020404" pitchFamily="49" charset="0"/>
              <a:buChar char="o"/>
            </a:pPr>
            <a:endParaRPr lang="en-US" dirty="0"/>
          </a:p>
        </p:txBody>
      </p:sp>
      <p:sp>
        <p:nvSpPr>
          <p:cNvPr id="5" name="Slide Number Placeholder 4">
            <a:extLst>
              <a:ext uri="{FF2B5EF4-FFF2-40B4-BE49-F238E27FC236}">
                <a16:creationId xmlns:a16="http://schemas.microsoft.com/office/drawing/2014/main" id="{BD01E55F-3F95-469C-A5A8-F37F59623245}"/>
              </a:ext>
            </a:extLst>
          </p:cNvPr>
          <p:cNvSpPr>
            <a:spLocks noGrp="1"/>
          </p:cNvSpPr>
          <p:nvPr>
            <p:ph type="sldNum" sz="quarter" idx="12"/>
          </p:nvPr>
        </p:nvSpPr>
        <p:spPr/>
        <p:txBody>
          <a:bodyPr/>
          <a:lstStyle/>
          <a:p>
            <a:fld id="{6113E31D-E2AB-40D1-8B51-AFA5AFEF393A}" type="slidenum">
              <a:rPr lang="en-US" smtClean="0"/>
              <a:t>10</a:t>
            </a:fld>
            <a:endParaRPr lang="en-US" dirty="0"/>
          </a:p>
        </p:txBody>
      </p:sp>
      <p:sp>
        <p:nvSpPr>
          <p:cNvPr id="6" name="TextBox 5">
            <a:extLst>
              <a:ext uri="{FF2B5EF4-FFF2-40B4-BE49-F238E27FC236}">
                <a16:creationId xmlns:a16="http://schemas.microsoft.com/office/drawing/2014/main" id="{548F3C1F-DF4F-4DA5-A252-6F3CFAB54B9A}"/>
              </a:ext>
            </a:extLst>
          </p:cNvPr>
          <p:cNvSpPr txBox="1"/>
          <p:nvPr/>
        </p:nvSpPr>
        <p:spPr>
          <a:xfrm>
            <a:off x="791308" y="5934780"/>
            <a:ext cx="6536918" cy="369332"/>
          </a:xfrm>
          <a:prstGeom prst="rect">
            <a:avLst/>
          </a:prstGeom>
        </p:spPr>
        <p:txBody>
          <a:bodyPr vert="horz" wrap="none" lIns="91440" tIns="45720" rIns="91440" bIns="45720" rtlCol="0" anchor="ctr">
            <a:spAutoFit/>
          </a:bodyPr>
          <a:lstStyle/>
          <a:p>
            <a:r>
              <a:rPr lang="en-US" dirty="0">
                <a:latin typeface="+mj-lt"/>
              </a:rPr>
              <a:t>* May require leveraging the USQ process until the next annual update.</a:t>
            </a:r>
          </a:p>
        </p:txBody>
      </p:sp>
    </p:spTree>
    <p:extLst>
      <p:ext uri="{BB962C8B-B14F-4D97-AF65-F5344CB8AC3E}">
        <p14:creationId xmlns:p14="http://schemas.microsoft.com/office/powerpoint/2010/main" val="293824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96967-2D5D-4BAA-BE6F-C971B6C057B1}"/>
              </a:ext>
            </a:extLst>
          </p:cNvPr>
          <p:cNvSpPr>
            <a:spLocks noGrp="1"/>
          </p:cNvSpPr>
          <p:nvPr>
            <p:ph type="title"/>
          </p:nvPr>
        </p:nvSpPr>
        <p:spPr/>
        <p:txBody>
          <a:bodyPr/>
          <a:lstStyle/>
          <a:p>
            <a:r>
              <a:rPr lang="en-US" b="1" dirty="0"/>
              <a:t>ACRRF and SPRF Integrated DSA</a:t>
            </a:r>
          </a:p>
        </p:txBody>
      </p:sp>
      <p:sp>
        <p:nvSpPr>
          <p:cNvPr id="5" name="Slide Number Placeholder 4">
            <a:extLst>
              <a:ext uri="{FF2B5EF4-FFF2-40B4-BE49-F238E27FC236}">
                <a16:creationId xmlns:a16="http://schemas.microsoft.com/office/drawing/2014/main" id="{E8154783-1232-4EE4-B54D-E7B94DE5BD6B}"/>
              </a:ext>
            </a:extLst>
          </p:cNvPr>
          <p:cNvSpPr>
            <a:spLocks noGrp="1"/>
          </p:cNvSpPr>
          <p:nvPr>
            <p:ph type="sldNum" sz="quarter" idx="12"/>
          </p:nvPr>
        </p:nvSpPr>
        <p:spPr/>
        <p:txBody>
          <a:bodyPr/>
          <a:lstStyle/>
          <a:p>
            <a:fld id="{6113E31D-E2AB-40D1-8B51-AFA5AFEF393A}" type="slidenum">
              <a:rPr lang="en-US" smtClean="0"/>
              <a:t>2</a:t>
            </a:fld>
            <a:endParaRPr lang="en-US" dirty="0"/>
          </a:p>
        </p:txBody>
      </p:sp>
      <p:grpSp>
        <p:nvGrpSpPr>
          <p:cNvPr id="29" name="Group 28">
            <a:extLst>
              <a:ext uri="{FF2B5EF4-FFF2-40B4-BE49-F238E27FC236}">
                <a16:creationId xmlns:a16="http://schemas.microsoft.com/office/drawing/2014/main" id="{2487CF20-69C5-455C-903F-3341F934C156}"/>
              </a:ext>
            </a:extLst>
          </p:cNvPr>
          <p:cNvGrpSpPr/>
          <p:nvPr/>
        </p:nvGrpSpPr>
        <p:grpSpPr>
          <a:xfrm>
            <a:off x="2035878" y="1399359"/>
            <a:ext cx="8120244" cy="4757064"/>
            <a:chOff x="1296991" y="1397969"/>
            <a:chExt cx="8120244" cy="4757064"/>
          </a:xfrm>
        </p:grpSpPr>
        <p:sp>
          <p:nvSpPr>
            <p:cNvPr id="10" name="Freeform: Shape 9">
              <a:extLst>
                <a:ext uri="{FF2B5EF4-FFF2-40B4-BE49-F238E27FC236}">
                  <a16:creationId xmlns:a16="http://schemas.microsoft.com/office/drawing/2014/main" id="{513E4C1E-550B-4C4F-97F3-F03DCCDC1457}"/>
                </a:ext>
              </a:extLst>
            </p:cNvPr>
            <p:cNvSpPr/>
            <p:nvPr/>
          </p:nvSpPr>
          <p:spPr>
            <a:xfrm>
              <a:off x="1296991" y="1397969"/>
              <a:ext cx="3938225" cy="693550"/>
            </a:xfrm>
            <a:custGeom>
              <a:avLst/>
              <a:gdLst>
                <a:gd name="connsiteX0" fmla="*/ 0 w 3938225"/>
                <a:gd name="connsiteY0" fmla="*/ 69355 h 693550"/>
                <a:gd name="connsiteX1" fmla="*/ 69355 w 3938225"/>
                <a:gd name="connsiteY1" fmla="*/ 0 h 693550"/>
                <a:gd name="connsiteX2" fmla="*/ 3868870 w 3938225"/>
                <a:gd name="connsiteY2" fmla="*/ 0 h 693550"/>
                <a:gd name="connsiteX3" fmla="*/ 3938225 w 3938225"/>
                <a:gd name="connsiteY3" fmla="*/ 69355 h 693550"/>
                <a:gd name="connsiteX4" fmla="*/ 3938225 w 3938225"/>
                <a:gd name="connsiteY4" fmla="*/ 624195 h 693550"/>
                <a:gd name="connsiteX5" fmla="*/ 3868870 w 3938225"/>
                <a:gd name="connsiteY5" fmla="*/ 693550 h 693550"/>
                <a:gd name="connsiteX6" fmla="*/ 69355 w 3938225"/>
                <a:gd name="connsiteY6" fmla="*/ 693550 h 693550"/>
                <a:gd name="connsiteX7" fmla="*/ 0 w 3938225"/>
                <a:gd name="connsiteY7" fmla="*/ 624195 h 693550"/>
                <a:gd name="connsiteX8" fmla="*/ 0 w 3938225"/>
                <a:gd name="connsiteY8" fmla="*/ 69355 h 69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8225" h="693550">
                  <a:moveTo>
                    <a:pt x="0" y="69355"/>
                  </a:moveTo>
                  <a:cubicBezTo>
                    <a:pt x="0" y="31051"/>
                    <a:pt x="31051" y="0"/>
                    <a:pt x="69355" y="0"/>
                  </a:cubicBezTo>
                  <a:lnTo>
                    <a:pt x="3868870" y="0"/>
                  </a:lnTo>
                  <a:cubicBezTo>
                    <a:pt x="3907174" y="0"/>
                    <a:pt x="3938225" y="31051"/>
                    <a:pt x="3938225" y="69355"/>
                  </a:cubicBezTo>
                  <a:lnTo>
                    <a:pt x="3938225" y="624195"/>
                  </a:lnTo>
                  <a:cubicBezTo>
                    <a:pt x="3938225" y="662499"/>
                    <a:pt x="3907174" y="693550"/>
                    <a:pt x="3868870" y="693550"/>
                  </a:cubicBezTo>
                  <a:lnTo>
                    <a:pt x="69355" y="693550"/>
                  </a:lnTo>
                  <a:cubicBezTo>
                    <a:pt x="31051" y="693550"/>
                    <a:pt x="0" y="662499"/>
                    <a:pt x="0" y="624195"/>
                  </a:cubicBezTo>
                  <a:lnTo>
                    <a:pt x="0" y="69355"/>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383" tIns="72383" rIns="72383" bIns="72383" numCol="1" spcCol="1270" anchor="ctr" anchorCtr="0">
              <a:noAutofit/>
            </a:bodyPr>
            <a:lstStyle/>
            <a:p>
              <a:pPr marL="0" lvl="0" indent="0" algn="ctr" defTabSz="1822450">
                <a:lnSpc>
                  <a:spcPct val="90000"/>
                </a:lnSpc>
                <a:spcBef>
                  <a:spcPct val="0"/>
                </a:spcBef>
                <a:spcAft>
                  <a:spcPct val="35000"/>
                </a:spcAft>
                <a:buNone/>
              </a:pPr>
              <a:r>
                <a:rPr lang="en-US" sz="4100" kern="1200" dirty="0"/>
                <a:t>SPRF</a:t>
              </a:r>
            </a:p>
          </p:txBody>
        </p:sp>
        <p:sp>
          <p:nvSpPr>
            <p:cNvPr id="11" name="Arrow: Right 10">
              <a:extLst>
                <a:ext uri="{FF2B5EF4-FFF2-40B4-BE49-F238E27FC236}">
                  <a16:creationId xmlns:a16="http://schemas.microsoft.com/office/drawing/2014/main" id="{D580E56A-9999-438B-9BB2-298D39E37C6B}"/>
                </a:ext>
              </a:extLst>
            </p:cNvPr>
            <p:cNvSpPr/>
            <p:nvPr/>
          </p:nvSpPr>
          <p:spPr>
            <a:xfrm rot="5400000">
              <a:off x="3120697" y="1965888"/>
              <a:ext cx="290812" cy="291833"/>
            </a:xfrm>
            <a:prstGeom prst="rightArrow">
              <a:avLst>
                <a:gd name="adj1" fmla="val 66700"/>
                <a:gd name="adj2" fmla="val 50000"/>
              </a:avLst>
            </a:pr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C6023D70-0F9F-4A93-A5A8-69F75A653EE7}"/>
                </a:ext>
              </a:extLst>
            </p:cNvPr>
            <p:cNvSpPr/>
            <p:nvPr/>
          </p:nvSpPr>
          <p:spPr>
            <a:xfrm>
              <a:off x="1296991" y="2300228"/>
              <a:ext cx="3938225" cy="984556"/>
            </a:xfrm>
            <a:custGeom>
              <a:avLst/>
              <a:gdLst>
                <a:gd name="connsiteX0" fmla="*/ 0 w 3938225"/>
                <a:gd name="connsiteY0" fmla="*/ 98456 h 984556"/>
                <a:gd name="connsiteX1" fmla="*/ 98456 w 3938225"/>
                <a:gd name="connsiteY1" fmla="*/ 0 h 984556"/>
                <a:gd name="connsiteX2" fmla="*/ 3839769 w 3938225"/>
                <a:gd name="connsiteY2" fmla="*/ 0 h 984556"/>
                <a:gd name="connsiteX3" fmla="*/ 3938225 w 3938225"/>
                <a:gd name="connsiteY3" fmla="*/ 98456 h 984556"/>
                <a:gd name="connsiteX4" fmla="*/ 3938225 w 3938225"/>
                <a:gd name="connsiteY4" fmla="*/ 886100 h 984556"/>
                <a:gd name="connsiteX5" fmla="*/ 3839769 w 3938225"/>
                <a:gd name="connsiteY5" fmla="*/ 984556 h 984556"/>
                <a:gd name="connsiteX6" fmla="*/ 98456 w 3938225"/>
                <a:gd name="connsiteY6" fmla="*/ 984556 h 984556"/>
                <a:gd name="connsiteX7" fmla="*/ 0 w 3938225"/>
                <a:gd name="connsiteY7" fmla="*/ 886100 h 984556"/>
                <a:gd name="connsiteX8" fmla="*/ 0 w 3938225"/>
                <a:gd name="connsiteY8" fmla="*/ 98456 h 98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8225" h="984556">
                  <a:moveTo>
                    <a:pt x="0" y="98456"/>
                  </a:moveTo>
                  <a:cubicBezTo>
                    <a:pt x="0" y="44080"/>
                    <a:pt x="44080" y="0"/>
                    <a:pt x="98456" y="0"/>
                  </a:cubicBezTo>
                  <a:lnTo>
                    <a:pt x="3839769" y="0"/>
                  </a:lnTo>
                  <a:cubicBezTo>
                    <a:pt x="3894145" y="0"/>
                    <a:pt x="3938225" y="44080"/>
                    <a:pt x="3938225" y="98456"/>
                  </a:cubicBezTo>
                  <a:lnTo>
                    <a:pt x="3938225" y="886100"/>
                  </a:lnTo>
                  <a:cubicBezTo>
                    <a:pt x="3938225" y="940476"/>
                    <a:pt x="3894145" y="984556"/>
                    <a:pt x="3839769" y="984556"/>
                  </a:cubicBezTo>
                  <a:lnTo>
                    <a:pt x="98456" y="984556"/>
                  </a:lnTo>
                  <a:cubicBezTo>
                    <a:pt x="44080" y="984556"/>
                    <a:pt x="0" y="940476"/>
                    <a:pt x="0" y="886100"/>
                  </a:cubicBezTo>
                  <a:lnTo>
                    <a:pt x="0" y="98456"/>
                  </a:lnTo>
                  <a:close/>
                </a:path>
              </a:pathLst>
            </a:custGeom>
            <a:solidFill>
              <a:schemeClr val="accent6">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2967" tIns="52967" rIns="52967" bIns="52967" numCol="1" spcCol="1270" anchor="ctr" anchorCtr="0">
              <a:noAutofit/>
            </a:bodyPr>
            <a:lstStyle/>
            <a:p>
              <a:pPr marL="0" lvl="0" indent="0" algn="ctr" defTabSz="844550">
                <a:lnSpc>
                  <a:spcPct val="90000"/>
                </a:lnSpc>
                <a:spcBef>
                  <a:spcPct val="0"/>
                </a:spcBef>
                <a:spcAft>
                  <a:spcPct val="35000"/>
                </a:spcAft>
                <a:buNone/>
              </a:pPr>
              <a:r>
                <a:rPr lang="en-US" sz="1900" kern="1200" dirty="0"/>
                <a:t>Revise HA</a:t>
              </a:r>
            </a:p>
            <a:p>
              <a:pPr marL="0" lvl="0" indent="0" algn="ctr" defTabSz="844550">
                <a:lnSpc>
                  <a:spcPct val="90000"/>
                </a:lnSpc>
                <a:spcBef>
                  <a:spcPct val="0"/>
                </a:spcBef>
                <a:spcAft>
                  <a:spcPct val="35000"/>
                </a:spcAft>
                <a:buNone/>
              </a:pPr>
              <a:r>
                <a:rPr lang="en-US" sz="1900" b="1" kern="1200" dirty="0"/>
                <a:t>Complete</a:t>
              </a:r>
            </a:p>
          </p:txBody>
        </p:sp>
        <p:sp>
          <p:nvSpPr>
            <p:cNvPr id="14" name="Freeform: Shape 13">
              <a:extLst>
                <a:ext uri="{FF2B5EF4-FFF2-40B4-BE49-F238E27FC236}">
                  <a16:creationId xmlns:a16="http://schemas.microsoft.com/office/drawing/2014/main" id="{DEAAE2D8-0AAE-4022-AD8F-6F4709D95FA2}"/>
                </a:ext>
              </a:extLst>
            </p:cNvPr>
            <p:cNvSpPr/>
            <p:nvPr/>
          </p:nvSpPr>
          <p:spPr>
            <a:xfrm>
              <a:off x="1296991" y="3493493"/>
              <a:ext cx="3938225" cy="984556"/>
            </a:xfrm>
            <a:custGeom>
              <a:avLst/>
              <a:gdLst>
                <a:gd name="connsiteX0" fmla="*/ 0 w 3938225"/>
                <a:gd name="connsiteY0" fmla="*/ 98456 h 984556"/>
                <a:gd name="connsiteX1" fmla="*/ 98456 w 3938225"/>
                <a:gd name="connsiteY1" fmla="*/ 0 h 984556"/>
                <a:gd name="connsiteX2" fmla="*/ 3839769 w 3938225"/>
                <a:gd name="connsiteY2" fmla="*/ 0 h 984556"/>
                <a:gd name="connsiteX3" fmla="*/ 3938225 w 3938225"/>
                <a:gd name="connsiteY3" fmla="*/ 98456 h 984556"/>
                <a:gd name="connsiteX4" fmla="*/ 3938225 w 3938225"/>
                <a:gd name="connsiteY4" fmla="*/ 886100 h 984556"/>
                <a:gd name="connsiteX5" fmla="*/ 3839769 w 3938225"/>
                <a:gd name="connsiteY5" fmla="*/ 984556 h 984556"/>
                <a:gd name="connsiteX6" fmla="*/ 98456 w 3938225"/>
                <a:gd name="connsiteY6" fmla="*/ 984556 h 984556"/>
                <a:gd name="connsiteX7" fmla="*/ 0 w 3938225"/>
                <a:gd name="connsiteY7" fmla="*/ 886100 h 984556"/>
                <a:gd name="connsiteX8" fmla="*/ 0 w 3938225"/>
                <a:gd name="connsiteY8" fmla="*/ 98456 h 98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8225" h="984556">
                  <a:moveTo>
                    <a:pt x="0" y="98456"/>
                  </a:moveTo>
                  <a:cubicBezTo>
                    <a:pt x="0" y="44080"/>
                    <a:pt x="44080" y="0"/>
                    <a:pt x="98456" y="0"/>
                  </a:cubicBezTo>
                  <a:lnTo>
                    <a:pt x="3839769" y="0"/>
                  </a:lnTo>
                  <a:cubicBezTo>
                    <a:pt x="3894145" y="0"/>
                    <a:pt x="3938225" y="44080"/>
                    <a:pt x="3938225" y="98456"/>
                  </a:cubicBezTo>
                  <a:lnTo>
                    <a:pt x="3938225" y="886100"/>
                  </a:lnTo>
                  <a:cubicBezTo>
                    <a:pt x="3938225" y="940476"/>
                    <a:pt x="3894145" y="984556"/>
                    <a:pt x="3839769" y="984556"/>
                  </a:cubicBezTo>
                  <a:lnTo>
                    <a:pt x="98456" y="984556"/>
                  </a:lnTo>
                  <a:cubicBezTo>
                    <a:pt x="44080" y="984556"/>
                    <a:pt x="0" y="940476"/>
                    <a:pt x="0" y="886100"/>
                  </a:cubicBezTo>
                  <a:lnTo>
                    <a:pt x="0" y="98456"/>
                  </a:lnTo>
                  <a:close/>
                </a:path>
              </a:pathLst>
            </a:custGeom>
            <a:solidFill>
              <a:schemeClr val="accent6">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2967" tIns="52967" rIns="52967" bIns="52967" numCol="1" spcCol="1270" anchor="ctr" anchorCtr="0">
              <a:noAutofit/>
            </a:bodyPr>
            <a:lstStyle/>
            <a:p>
              <a:pPr marL="0" lvl="0" indent="0" algn="ctr" defTabSz="844550">
                <a:lnSpc>
                  <a:spcPct val="90000"/>
                </a:lnSpc>
                <a:spcBef>
                  <a:spcPct val="0"/>
                </a:spcBef>
                <a:spcAft>
                  <a:spcPct val="35000"/>
                </a:spcAft>
                <a:buNone/>
              </a:pPr>
              <a:r>
                <a:rPr lang="en-US" sz="1900" kern="1200" dirty="0"/>
                <a:t>Consolidate SARs, add HA, update AA/TSRs*</a:t>
              </a:r>
            </a:p>
            <a:p>
              <a:pPr marL="0" lvl="0" indent="0" algn="ctr" defTabSz="844550">
                <a:lnSpc>
                  <a:spcPct val="90000"/>
                </a:lnSpc>
                <a:spcBef>
                  <a:spcPct val="0"/>
                </a:spcBef>
                <a:spcAft>
                  <a:spcPct val="35000"/>
                </a:spcAft>
                <a:buNone/>
              </a:pPr>
              <a:r>
                <a:rPr lang="en-US" sz="1900" kern="1200" dirty="0">
                  <a:highlight>
                    <a:srgbClr val="00ACD9"/>
                  </a:highlight>
                </a:rPr>
                <a:t>Complete</a:t>
              </a:r>
            </a:p>
          </p:txBody>
        </p:sp>
        <p:sp>
          <p:nvSpPr>
            <p:cNvPr id="18" name="Arrow: Right 17">
              <a:extLst>
                <a:ext uri="{FF2B5EF4-FFF2-40B4-BE49-F238E27FC236}">
                  <a16:creationId xmlns:a16="http://schemas.microsoft.com/office/drawing/2014/main" id="{46EBBCE1-F377-447B-985D-F7682B91D0F3}"/>
                </a:ext>
              </a:extLst>
            </p:cNvPr>
            <p:cNvSpPr/>
            <p:nvPr/>
          </p:nvSpPr>
          <p:spPr>
            <a:xfrm rot="5400000">
              <a:off x="7306082" y="1984091"/>
              <a:ext cx="267937" cy="291833"/>
            </a:xfrm>
            <a:prstGeom prst="rightArrow">
              <a:avLst>
                <a:gd name="adj1" fmla="val 66700"/>
                <a:gd name="adj2" fmla="val 50000"/>
              </a:avLst>
            </a:pr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77632213-D801-48D4-8E04-D5AEAF9237DC}"/>
                </a:ext>
              </a:extLst>
            </p:cNvPr>
            <p:cNvSpPr/>
            <p:nvPr/>
          </p:nvSpPr>
          <p:spPr>
            <a:xfrm>
              <a:off x="5470938" y="2310221"/>
              <a:ext cx="3938225" cy="984556"/>
            </a:xfrm>
            <a:custGeom>
              <a:avLst/>
              <a:gdLst>
                <a:gd name="connsiteX0" fmla="*/ 0 w 3938225"/>
                <a:gd name="connsiteY0" fmla="*/ 98456 h 984556"/>
                <a:gd name="connsiteX1" fmla="*/ 98456 w 3938225"/>
                <a:gd name="connsiteY1" fmla="*/ 0 h 984556"/>
                <a:gd name="connsiteX2" fmla="*/ 3839769 w 3938225"/>
                <a:gd name="connsiteY2" fmla="*/ 0 h 984556"/>
                <a:gd name="connsiteX3" fmla="*/ 3938225 w 3938225"/>
                <a:gd name="connsiteY3" fmla="*/ 98456 h 984556"/>
                <a:gd name="connsiteX4" fmla="*/ 3938225 w 3938225"/>
                <a:gd name="connsiteY4" fmla="*/ 886100 h 984556"/>
                <a:gd name="connsiteX5" fmla="*/ 3839769 w 3938225"/>
                <a:gd name="connsiteY5" fmla="*/ 984556 h 984556"/>
                <a:gd name="connsiteX6" fmla="*/ 98456 w 3938225"/>
                <a:gd name="connsiteY6" fmla="*/ 984556 h 984556"/>
                <a:gd name="connsiteX7" fmla="*/ 0 w 3938225"/>
                <a:gd name="connsiteY7" fmla="*/ 886100 h 984556"/>
                <a:gd name="connsiteX8" fmla="*/ 0 w 3938225"/>
                <a:gd name="connsiteY8" fmla="*/ 98456 h 98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8225" h="984556">
                  <a:moveTo>
                    <a:pt x="0" y="98456"/>
                  </a:moveTo>
                  <a:cubicBezTo>
                    <a:pt x="0" y="44080"/>
                    <a:pt x="44080" y="0"/>
                    <a:pt x="98456" y="0"/>
                  </a:cubicBezTo>
                  <a:lnTo>
                    <a:pt x="3839769" y="0"/>
                  </a:lnTo>
                  <a:cubicBezTo>
                    <a:pt x="3894145" y="0"/>
                    <a:pt x="3938225" y="44080"/>
                    <a:pt x="3938225" y="98456"/>
                  </a:cubicBezTo>
                  <a:lnTo>
                    <a:pt x="3938225" y="886100"/>
                  </a:lnTo>
                  <a:cubicBezTo>
                    <a:pt x="3938225" y="940476"/>
                    <a:pt x="3894145" y="984556"/>
                    <a:pt x="3839769" y="984556"/>
                  </a:cubicBezTo>
                  <a:lnTo>
                    <a:pt x="98456" y="984556"/>
                  </a:lnTo>
                  <a:cubicBezTo>
                    <a:pt x="44080" y="984556"/>
                    <a:pt x="0" y="940476"/>
                    <a:pt x="0" y="886100"/>
                  </a:cubicBezTo>
                  <a:lnTo>
                    <a:pt x="0" y="98456"/>
                  </a:ln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2967" tIns="52967" rIns="52967" bIns="52967" numCol="1" spcCol="1270" anchor="ctr" anchorCtr="0">
              <a:noAutofit/>
            </a:bodyPr>
            <a:lstStyle/>
            <a:p>
              <a:pPr marL="0" lvl="0" indent="0" algn="ctr" defTabSz="844550">
                <a:lnSpc>
                  <a:spcPct val="90000"/>
                </a:lnSpc>
                <a:spcBef>
                  <a:spcPct val="0"/>
                </a:spcBef>
                <a:spcAft>
                  <a:spcPct val="35000"/>
                </a:spcAft>
                <a:buNone/>
              </a:pPr>
              <a:r>
                <a:rPr lang="en-US" sz="1900" kern="1200" dirty="0"/>
                <a:t>Revise HA</a:t>
              </a:r>
            </a:p>
            <a:p>
              <a:pPr marL="0" lvl="0" indent="0" algn="ctr" defTabSz="844550">
                <a:lnSpc>
                  <a:spcPct val="90000"/>
                </a:lnSpc>
                <a:spcBef>
                  <a:spcPct val="0"/>
                </a:spcBef>
                <a:spcAft>
                  <a:spcPct val="35000"/>
                </a:spcAft>
                <a:buNone/>
              </a:pPr>
              <a:r>
                <a:rPr lang="en-US" sz="1900" kern="1200" dirty="0"/>
                <a:t>In Review</a:t>
              </a:r>
            </a:p>
          </p:txBody>
        </p:sp>
        <p:sp>
          <p:nvSpPr>
            <p:cNvPr id="20" name="Arrow: Right 19">
              <a:extLst>
                <a:ext uri="{FF2B5EF4-FFF2-40B4-BE49-F238E27FC236}">
                  <a16:creationId xmlns:a16="http://schemas.microsoft.com/office/drawing/2014/main" id="{0D233445-00C9-47E6-9810-6FD96C55A2AB}"/>
                </a:ext>
              </a:extLst>
            </p:cNvPr>
            <p:cNvSpPr/>
            <p:nvPr/>
          </p:nvSpPr>
          <p:spPr>
            <a:xfrm rot="5558521">
              <a:off x="7414767" y="3120431"/>
              <a:ext cx="0" cy="291833"/>
            </a:xfrm>
            <a:prstGeom prst="rightArrow">
              <a:avLst>
                <a:gd name="adj1" fmla="val 66700"/>
                <a:gd name="adj2" fmla="val 50000"/>
              </a:avLst>
            </a:prstGeom>
            <a:solidFill>
              <a:schemeClr val="accent1">
                <a:lumMod val="2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EAE47774-1CF3-4559-9F7C-3DC4AA4B6A3E}"/>
                </a:ext>
              </a:extLst>
            </p:cNvPr>
            <p:cNvSpPr/>
            <p:nvPr/>
          </p:nvSpPr>
          <p:spPr>
            <a:xfrm>
              <a:off x="5470937" y="3493493"/>
              <a:ext cx="3946298" cy="984556"/>
            </a:xfrm>
            <a:custGeom>
              <a:avLst/>
              <a:gdLst>
                <a:gd name="connsiteX0" fmla="*/ 0 w 3946298"/>
                <a:gd name="connsiteY0" fmla="*/ 98456 h 984556"/>
                <a:gd name="connsiteX1" fmla="*/ 98456 w 3946298"/>
                <a:gd name="connsiteY1" fmla="*/ 0 h 984556"/>
                <a:gd name="connsiteX2" fmla="*/ 3847842 w 3946298"/>
                <a:gd name="connsiteY2" fmla="*/ 0 h 984556"/>
                <a:gd name="connsiteX3" fmla="*/ 3946298 w 3946298"/>
                <a:gd name="connsiteY3" fmla="*/ 98456 h 984556"/>
                <a:gd name="connsiteX4" fmla="*/ 3946298 w 3946298"/>
                <a:gd name="connsiteY4" fmla="*/ 886100 h 984556"/>
                <a:gd name="connsiteX5" fmla="*/ 3847842 w 3946298"/>
                <a:gd name="connsiteY5" fmla="*/ 984556 h 984556"/>
                <a:gd name="connsiteX6" fmla="*/ 98456 w 3946298"/>
                <a:gd name="connsiteY6" fmla="*/ 984556 h 984556"/>
                <a:gd name="connsiteX7" fmla="*/ 0 w 3946298"/>
                <a:gd name="connsiteY7" fmla="*/ 886100 h 984556"/>
                <a:gd name="connsiteX8" fmla="*/ 0 w 3946298"/>
                <a:gd name="connsiteY8" fmla="*/ 98456 h 98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6298" h="984556">
                  <a:moveTo>
                    <a:pt x="0" y="98456"/>
                  </a:moveTo>
                  <a:cubicBezTo>
                    <a:pt x="0" y="44080"/>
                    <a:pt x="44080" y="0"/>
                    <a:pt x="98456" y="0"/>
                  </a:cubicBezTo>
                  <a:lnTo>
                    <a:pt x="3847842" y="0"/>
                  </a:lnTo>
                  <a:cubicBezTo>
                    <a:pt x="3902218" y="0"/>
                    <a:pt x="3946298" y="44080"/>
                    <a:pt x="3946298" y="98456"/>
                  </a:cubicBezTo>
                  <a:lnTo>
                    <a:pt x="3946298" y="886100"/>
                  </a:lnTo>
                  <a:cubicBezTo>
                    <a:pt x="3946298" y="940476"/>
                    <a:pt x="3902218" y="984556"/>
                    <a:pt x="3847842" y="984556"/>
                  </a:cubicBezTo>
                  <a:lnTo>
                    <a:pt x="98456" y="984556"/>
                  </a:lnTo>
                  <a:cubicBezTo>
                    <a:pt x="44080" y="984556"/>
                    <a:pt x="0" y="940476"/>
                    <a:pt x="0" y="886100"/>
                  </a:cubicBezTo>
                  <a:lnTo>
                    <a:pt x="0" y="98456"/>
                  </a:ln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2967" tIns="52967" rIns="52967" bIns="52967" numCol="1" spcCol="1270" anchor="ctr" anchorCtr="0">
              <a:noAutofit/>
            </a:bodyPr>
            <a:lstStyle/>
            <a:p>
              <a:pPr marL="0" lvl="0" indent="0" algn="ctr" defTabSz="844550">
                <a:lnSpc>
                  <a:spcPct val="90000"/>
                </a:lnSpc>
                <a:spcBef>
                  <a:spcPct val="0"/>
                </a:spcBef>
                <a:spcAft>
                  <a:spcPct val="35000"/>
                </a:spcAft>
                <a:buNone/>
              </a:pPr>
              <a:r>
                <a:rPr lang="en-US" sz="1900" kern="1200" dirty="0"/>
                <a:t>Update AA</a:t>
              </a:r>
            </a:p>
            <a:p>
              <a:pPr marL="0" lvl="0" indent="0" algn="ctr" defTabSz="844550">
                <a:lnSpc>
                  <a:spcPct val="90000"/>
                </a:lnSpc>
                <a:spcBef>
                  <a:spcPct val="0"/>
                </a:spcBef>
                <a:spcAft>
                  <a:spcPct val="35000"/>
                </a:spcAft>
                <a:buNone/>
              </a:pPr>
              <a:r>
                <a:rPr lang="en-US" sz="1900" dirty="0"/>
                <a:t>In Process</a:t>
              </a:r>
              <a:endParaRPr lang="en-US" sz="1900" kern="1200" dirty="0"/>
            </a:p>
          </p:txBody>
        </p:sp>
        <p:sp>
          <p:nvSpPr>
            <p:cNvPr id="23" name="Freeform: Shape 22">
              <a:extLst>
                <a:ext uri="{FF2B5EF4-FFF2-40B4-BE49-F238E27FC236}">
                  <a16:creationId xmlns:a16="http://schemas.microsoft.com/office/drawing/2014/main" id="{9D7A37A5-0D1D-4F5D-8A99-6715F93C77FE}"/>
                </a:ext>
              </a:extLst>
            </p:cNvPr>
            <p:cNvSpPr/>
            <p:nvPr/>
          </p:nvSpPr>
          <p:spPr>
            <a:xfrm>
              <a:off x="3383171" y="4986661"/>
              <a:ext cx="3938225" cy="1168372"/>
            </a:xfrm>
            <a:custGeom>
              <a:avLst/>
              <a:gdLst>
                <a:gd name="connsiteX0" fmla="*/ 0 w 3938225"/>
                <a:gd name="connsiteY0" fmla="*/ 116837 h 1168372"/>
                <a:gd name="connsiteX1" fmla="*/ 116837 w 3938225"/>
                <a:gd name="connsiteY1" fmla="*/ 0 h 1168372"/>
                <a:gd name="connsiteX2" fmla="*/ 3821388 w 3938225"/>
                <a:gd name="connsiteY2" fmla="*/ 0 h 1168372"/>
                <a:gd name="connsiteX3" fmla="*/ 3938225 w 3938225"/>
                <a:gd name="connsiteY3" fmla="*/ 116837 h 1168372"/>
                <a:gd name="connsiteX4" fmla="*/ 3938225 w 3938225"/>
                <a:gd name="connsiteY4" fmla="*/ 1051535 h 1168372"/>
                <a:gd name="connsiteX5" fmla="*/ 3821388 w 3938225"/>
                <a:gd name="connsiteY5" fmla="*/ 1168372 h 1168372"/>
                <a:gd name="connsiteX6" fmla="*/ 116837 w 3938225"/>
                <a:gd name="connsiteY6" fmla="*/ 1168372 h 1168372"/>
                <a:gd name="connsiteX7" fmla="*/ 0 w 3938225"/>
                <a:gd name="connsiteY7" fmla="*/ 1051535 h 1168372"/>
                <a:gd name="connsiteX8" fmla="*/ 0 w 3938225"/>
                <a:gd name="connsiteY8" fmla="*/ 116837 h 116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8225" h="1168372">
                  <a:moveTo>
                    <a:pt x="0" y="116837"/>
                  </a:moveTo>
                  <a:cubicBezTo>
                    <a:pt x="0" y="52310"/>
                    <a:pt x="52310" y="0"/>
                    <a:pt x="116837" y="0"/>
                  </a:cubicBezTo>
                  <a:lnTo>
                    <a:pt x="3821388" y="0"/>
                  </a:lnTo>
                  <a:cubicBezTo>
                    <a:pt x="3885915" y="0"/>
                    <a:pt x="3938225" y="52310"/>
                    <a:pt x="3938225" y="116837"/>
                  </a:cubicBezTo>
                  <a:lnTo>
                    <a:pt x="3938225" y="1051535"/>
                  </a:lnTo>
                  <a:cubicBezTo>
                    <a:pt x="3938225" y="1116062"/>
                    <a:pt x="3885915" y="1168372"/>
                    <a:pt x="3821388" y="1168372"/>
                  </a:cubicBezTo>
                  <a:lnTo>
                    <a:pt x="116837" y="1168372"/>
                  </a:lnTo>
                  <a:cubicBezTo>
                    <a:pt x="52310" y="1168372"/>
                    <a:pt x="0" y="1116062"/>
                    <a:pt x="0" y="1051535"/>
                  </a:cubicBezTo>
                  <a:lnTo>
                    <a:pt x="0" y="116837"/>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350" tIns="58350" rIns="58350" bIns="58350" numCol="1" spcCol="1270" anchor="ctr" anchorCtr="0">
              <a:noAutofit/>
            </a:bodyPr>
            <a:lstStyle/>
            <a:p>
              <a:pPr marL="0" lvl="0" indent="0" algn="ctr" defTabSz="844550">
                <a:lnSpc>
                  <a:spcPct val="90000"/>
                </a:lnSpc>
                <a:spcBef>
                  <a:spcPct val="0"/>
                </a:spcBef>
                <a:spcAft>
                  <a:spcPct val="35000"/>
                </a:spcAft>
                <a:buNone/>
              </a:pPr>
              <a:r>
                <a:rPr lang="en-US" sz="1900" b="1" kern="1200" dirty="0"/>
                <a:t>Begin Integrated DSA</a:t>
              </a:r>
            </a:p>
            <a:p>
              <a:pPr marL="0" lvl="0" indent="0" algn="ctr" defTabSz="844550">
                <a:lnSpc>
                  <a:spcPct val="90000"/>
                </a:lnSpc>
                <a:spcBef>
                  <a:spcPct val="0"/>
                </a:spcBef>
                <a:spcAft>
                  <a:spcPct val="35000"/>
                </a:spcAft>
                <a:buNone/>
              </a:pPr>
              <a:r>
                <a:rPr lang="en-US" sz="1900" kern="1200" dirty="0"/>
                <a:t>DOE-STD-3009-2014 updates, </a:t>
              </a:r>
              <a:br>
                <a:rPr lang="en-US" sz="1900" kern="1200" dirty="0"/>
              </a:br>
              <a:r>
                <a:rPr lang="en-US" sz="1900" kern="1200" dirty="0"/>
                <a:t>SMP updates</a:t>
              </a:r>
            </a:p>
          </p:txBody>
        </p:sp>
        <p:sp>
          <p:nvSpPr>
            <p:cNvPr id="24" name="Freeform: Shape 23">
              <a:extLst>
                <a:ext uri="{FF2B5EF4-FFF2-40B4-BE49-F238E27FC236}">
                  <a16:creationId xmlns:a16="http://schemas.microsoft.com/office/drawing/2014/main" id="{86E81F75-AA74-4D42-A9AC-67E98DEAACE6}"/>
                </a:ext>
              </a:extLst>
            </p:cNvPr>
            <p:cNvSpPr/>
            <p:nvPr/>
          </p:nvSpPr>
          <p:spPr>
            <a:xfrm>
              <a:off x="5470937" y="1399359"/>
              <a:ext cx="3938225" cy="693550"/>
            </a:xfrm>
            <a:custGeom>
              <a:avLst/>
              <a:gdLst>
                <a:gd name="connsiteX0" fmla="*/ 0 w 3938225"/>
                <a:gd name="connsiteY0" fmla="*/ 69355 h 693550"/>
                <a:gd name="connsiteX1" fmla="*/ 69355 w 3938225"/>
                <a:gd name="connsiteY1" fmla="*/ 0 h 693550"/>
                <a:gd name="connsiteX2" fmla="*/ 3868870 w 3938225"/>
                <a:gd name="connsiteY2" fmla="*/ 0 h 693550"/>
                <a:gd name="connsiteX3" fmla="*/ 3938225 w 3938225"/>
                <a:gd name="connsiteY3" fmla="*/ 69355 h 693550"/>
                <a:gd name="connsiteX4" fmla="*/ 3938225 w 3938225"/>
                <a:gd name="connsiteY4" fmla="*/ 624195 h 693550"/>
                <a:gd name="connsiteX5" fmla="*/ 3868870 w 3938225"/>
                <a:gd name="connsiteY5" fmla="*/ 693550 h 693550"/>
                <a:gd name="connsiteX6" fmla="*/ 69355 w 3938225"/>
                <a:gd name="connsiteY6" fmla="*/ 693550 h 693550"/>
                <a:gd name="connsiteX7" fmla="*/ 0 w 3938225"/>
                <a:gd name="connsiteY7" fmla="*/ 624195 h 693550"/>
                <a:gd name="connsiteX8" fmla="*/ 0 w 3938225"/>
                <a:gd name="connsiteY8" fmla="*/ 69355 h 69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8225" h="693550">
                  <a:moveTo>
                    <a:pt x="0" y="69355"/>
                  </a:moveTo>
                  <a:cubicBezTo>
                    <a:pt x="0" y="31051"/>
                    <a:pt x="31051" y="0"/>
                    <a:pt x="69355" y="0"/>
                  </a:cubicBezTo>
                  <a:lnTo>
                    <a:pt x="3868870" y="0"/>
                  </a:lnTo>
                  <a:cubicBezTo>
                    <a:pt x="3907174" y="0"/>
                    <a:pt x="3938225" y="31051"/>
                    <a:pt x="3938225" y="69355"/>
                  </a:cubicBezTo>
                  <a:lnTo>
                    <a:pt x="3938225" y="624195"/>
                  </a:lnTo>
                  <a:cubicBezTo>
                    <a:pt x="3938225" y="662499"/>
                    <a:pt x="3907174" y="693550"/>
                    <a:pt x="3868870" y="693550"/>
                  </a:cubicBezTo>
                  <a:lnTo>
                    <a:pt x="69355" y="693550"/>
                  </a:lnTo>
                  <a:cubicBezTo>
                    <a:pt x="31051" y="693550"/>
                    <a:pt x="0" y="662499"/>
                    <a:pt x="0" y="624195"/>
                  </a:cubicBezTo>
                  <a:lnTo>
                    <a:pt x="0" y="69355"/>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383" tIns="72383" rIns="72383" bIns="72383" numCol="1" spcCol="1270" anchor="ctr" anchorCtr="0">
              <a:noAutofit/>
            </a:bodyPr>
            <a:lstStyle/>
            <a:p>
              <a:pPr marL="0" lvl="0" indent="0" algn="ctr" defTabSz="1822450">
                <a:lnSpc>
                  <a:spcPct val="90000"/>
                </a:lnSpc>
                <a:spcBef>
                  <a:spcPct val="0"/>
                </a:spcBef>
                <a:spcAft>
                  <a:spcPct val="35000"/>
                </a:spcAft>
                <a:buNone/>
              </a:pPr>
              <a:r>
                <a:rPr lang="en-US" sz="4100" dirty="0"/>
                <a:t>ACR</a:t>
              </a:r>
              <a:r>
                <a:rPr lang="en-US" sz="4100" kern="1200" dirty="0"/>
                <a:t>RF</a:t>
              </a:r>
            </a:p>
          </p:txBody>
        </p:sp>
        <p:sp>
          <p:nvSpPr>
            <p:cNvPr id="25" name="Arrow: Down 24">
              <a:extLst>
                <a:ext uri="{FF2B5EF4-FFF2-40B4-BE49-F238E27FC236}">
                  <a16:creationId xmlns:a16="http://schemas.microsoft.com/office/drawing/2014/main" id="{9E5D0D08-F4F0-47C6-B9CC-79FEC0EF8941}"/>
                </a:ext>
              </a:extLst>
            </p:cNvPr>
            <p:cNvSpPr/>
            <p:nvPr/>
          </p:nvSpPr>
          <p:spPr>
            <a:xfrm>
              <a:off x="3120185" y="3211819"/>
              <a:ext cx="465209" cy="354639"/>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E6537B8A-DB4D-4C96-9641-CEB948C00EBD}"/>
                </a:ext>
              </a:extLst>
            </p:cNvPr>
            <p:cNvSpPr/>
            <p:nvPr/>
          </p:nvSpPr>
          <p:spPr>
            <a:xfrm>
              <a:off x="7231524" y="3214194"/>
              <a:ext cx="465209" cy="354639"/>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F93B8279-7894-42E3-92DA-941C0255870C}"/>
                </a:ext>
              </a:extLst>
            </p:cNvPr>
            <p:cNvSpPr/>
            <p:nvPr/>
          </p:nvSpPr>
          <p:spPr>
            <a:xfrm rot="19110394">
              <a:off x="4563515" y="4582887"/>
              <a:ext cx="465209" cy="314702"/>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38D4AC98-15B5-4F2C-A891-BC31D9FA490B}"/>
                </a:ext>
              </a:extLst>
            </p:cNvPr>
            <p:cNvSpPr/>
            <p:nvPr/>
          </p:nvSpPr>
          <p:spPr>
            <a:xfrm rot="2489606" flipH="1">
              <a:off x="5739665" y="4592668"/>
              <a:ext cx="465209" cy="314702"/>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500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A4053-32AD-4C22-BE69-1F980B32FD24}"/>
              </a:ext>
            </a:extLst>
          </p:cNvPr>
          <p:cNvSpPr>
            <a:spLocks noGrp="1"/>
          </p:cNvSpPr>
          <p:nvPr>
            <p:ph type="title"/>
          </p:nvPr>
        </p:nvSpPr>
        <p:spPr/>
        <p:txBody>
          <a:bodyPr/>
          <a:lstStyle/>
          <a:p>
            <a:r>
              <a:rPr lang="en-US" b="1" dirty="0"/>
              <a:t>SPRF Update for the Integrated DSA</a:t>
            </a:r>
          </a:p>
        </p:txBody>
      </p:sp>
      <p:sp>
        <p:nvSpPr>
          <p:cNvPr id="3" name="Content Placeholder 2">
            <a:extLst>
              <a:ext uri="{FF2B5EF4-FFF2-40B4-BE49-F238E27FC236}">
                <a16:creationId xmlns:a16="http://schemas.microsoft.com/office/drawing/2014/main" id="{7B2C4D17-1C82-4F51-B66F-9591483B8DE4}"/>
              </a:ext>
            </a:extLst>
          </p:cNvPr>
          <p:cNvSpPr>
            <a:spLocks noGrp="1"/>
          </p:cNvSpPr>
          <p:nvPr>
            <p:ph idx="1"/>
          </p:nvPr>
        </p:nvSpPr>
        <p:spPr>
          <a:xfrm>
            <a:off x="484348" y="1589678"/>
            <a:ext cx="5067726" cy="4233813"/>
          </a:xfrm>
        </p:spPr>
        <p:txBody>
          <a:bodyPr>
            <a:normAutofit lnSpcReduction="10000"/>
          </a:bodyPr>
          <a:lstStyle/>
          <a:p>
            <a:pPr marL="457200" lvl="0" indent="-457200">
              <a:lnSpc>
                <a:spcPct val="100000"/>
              </a:lnSpc>
              <a:spcBef>
                <a:spcPts val="0"/>
              </a:spcBef>
              <a:spcAft>
                <a:spcPts val="600"/>
              </a:spcAft>
              <a:buFont typeface="Arial" panose="020B0604020202020204" pitchFamily="34" charset="0"/>
              <a:buChar char="•"/>
            </a:pPr>
            <a:r>
              <a:rPr lang="en-US" sz="2400" dirty="0">
                <a:solidFill>
                  <a:srgbClr val="000000"/>
                </a:solidFill>
              </a:rPr>
              <a:t>Combined SPRF SAR and SPRF/CX Addendum into a single DSA</a:t>
            </a:r>
          </a:p>
          <a:p>
            <a:pPr marL="457200" lvl="0" indent="-457200">
              <a:lnSpc>
                <a:spcPct val="100000"/>
              </a:lnSpc>
              <a:spcBef>
                <a:spcPts val="0"/>
              </a:spcBef>
              <a:spcAft>
                <a:spcPts val="600"/>
              </a:spcAft>
              <a:buFont typeface="Arial" panose="020B0604020202020204" pitchFamily="34" charset="0"/>
              <a:buChar char="•"/>
            </a:pPr>
            <a:r>
              <a:rPr lang="en-US" sz="2400" dirty="0">
                <a:solidFill>
                  <a:srgbClr val="000000"/>
                </a:solidFill>
              </a:rPr>
              <a:t>Upgraded HA/AA to DOE-STD-3009-2014.</a:t>
            </a:r>
          </a:p>
          <a:p>
            <a:pPr marL="457200" lvl="0" indent="-457200">
              <a:lnSpc>
                <a:spcPct val="100000"/>
              </a:lnSpc>
              <a:spcBef>
                <a:spcPts val="0"/>
              </a:spcBef>
              <a:spcAft>
                <a:spcPts val="600"/>
              </a:spcAft>
              <a:buFont typeface="Arial" panose="020B0604020202020204" pitchFamily="34" charset="0"/>
              <a:buChar char="•"/>
            </a:pPr>
            <a:r>
              <a:rPr lang="en-US" sz="2400" dirty="0">
                <a:solidFill>
                  <a:srgbClr val="000000"/>
                </a:solidFill>
              </a:rPr>
              <a:t>Derive and implement TSR controls consistent with DOE-STD-3009-2014.</a:t>
            </a:r>
          </a:p>
          <a:p>
            <a:pPr marL="457200" lvl="0" indent="-457200">
              <a:lnSpc>
                <a:spcPct val="100000"/>
              </a:lnSpc>
              <a:spcBef>
                <a:spcPts val="0"/>
              </a:spcBef>
              <a:spcAft>
                <a:spcPts val="600"/>
              </a:spcAft>
              <a:buFont typeface="Arial" panose="020B0604020202020204" pitchFamily="34" charset="0"/>
              <a:buChar char="•"/>
            </a:pPr>
            <a:r>
              <a:rPr lang="en-US" sz="2400" dirty="0">
                <a:solidFill>
                  <a:srgbClr val="000000"/>
                </a:solidFill>
              </a:rPr>
              <a:t>Format: Combination of DOE-STD-3009-2014 and RG 1.70*.</a:t>
            </a:r>
          </a:p>
          <a:p>
            <a:pPr marL="457200" lvl="0" indent="-457200">
              <a:lnSpc>
                <a:spcPct val="100000"/>
              </a:lnSpc>
              <a:spcBef>
                <a:spcPts val="0"/>
              </a:spcBef>
              <a:spcAft>
                <a:spcPts val="600"/>
              </a:spcAft>
              <a:buFont typeface="Arial" panose="020B0604020202020204" pitchFamily="34" charset="0"/>
              <a:buChar char="•"/>
            </a:pPr>
            <a:r>
              <a:rPr lang="en-US" sz="2400" dirty="0">
                <a:solidFill>
                  <a:srgbClr val="000000"/>
                </a:solidFill>
              </a:rPr>
              <a:t>SER received December 2018.</a:t>
            </a:r>
          </a:p>
          <a:p>
            <a:pPr marL="457200" lvl="0" indent="-457200">
              <a:lnSpc>
                <a:spcPct val="100000"/>
              </a:lnSpc>
              <a:spcBef>
                <a:spcPts val="0"/>
              </a:spcBef>
              <a:spcAft>
                <a:spcPts val="600"/>
              </a:spcAft>
              <a:buFont typeface="Arial" panose="020B0604020202020204" pitchFamily="34" charset="0"/>
              <a:buChar char="•"/>
            </a:pPr>
            <a:r>
              <a:rPr lang="en-US" sz="2400" dirty="0">
                <a:solidFill>
                  <a:schemeClr val="tx1"/>
                </a:solidFill>
              </a:rPr>
              <a:t>Three Annual updates completed with minimal impact</a:t>
            </a:r>
            <a:endParaRPr lang="en-US" dirty="0">
              <a:solidFill>
                <a:schemeClr val="tx1"/>
              </a:solidFill>
            </a:endParaRPr>
          </a:p>
        </p:txBody>
      </p:sp>
      <p:sp>
        <p:nvSpPr>
          <p:cNvPr id="5" name="Slide Number Placeholder 4">
            <a:extLst>
              <a:ext uri="{FF2B5EF4-FFF2-40B4-BE49-F238E27FC236}">
                <a16:creationId xmlns:a16="http://schemas.microsoft.com/office/drawing/2014/main" id="{BD01E55F-3F95-469C-A5A8-F37F59623245}"/>
              </a:ext>
            </a:extLst>
          </p:cNvPr>
          <p:cNvSpPr>
            <a:spLocks noGrp="1"/>
          </p:cNvSpPr>
          <p:nvPr>
            <p:ph type="sldNum" sz="quarter" idx="12"/>
          </p:nvPr>
        </p:nvSpPr>
        <p:spPr/>
        <p:txBody>
          <a:bodyPr/>
          <a:lstStyle/>
          <a:p>
            <a:fld id="{6113E31D-E2AB-40D1-8B51-AFA5AFEF393A}" type="slidenum">
              <a:rPr lang="en-US" smtClean="0"/>
              <a:t>3</a:t>
            </a:fld>
            <a:endParaRPr lang="en-US" dirty="0"/>
          </a:p>
        </p:txBody>
      </p:sp>
      <p:pic>
        <p:nvPicPr>
          <p:cNvPr id="6" name="Picture 5">
            <a:extLst>
              <a:ext uri="{FF2B5EF4-FFF2-40B4-BE49-F238E27FC236}">
                <a16:creationId xmlns:a16="http://schemas.microsoft.com/office/drawing/2014/main" id="{CDF32C4C-254F-47AB-86CA-B6FE87A4FE02}"/>
              </a:ext>
            </a:extLst>
          </p:cNvPr>
          <p:cNvPicPr>
            <a:picLocks noChangeAspect="1"/>
          </p:cNvPicPr>
          <p:nvPr/>
        </p:nvPicPr>
        <p:blipFill>
          <a:blip r:embed="rId2"/>
          <a:stretch>
            <a:fillRect/>
          </a:stretch>
        </p:blipFill>
        <p:spPr>
          <a:xfrm>
            <a:off x="5590309" y="1457272"/>
            <a:ext cx="6141453" cy="3550941"/>
          </a:xfrm>
          <a:prstGeom prst="rect">
            <a:avLst/>
          </a:prstGeom>
        </p:spPr>
      </p:pic>
      <p:sp>
        <p:nvSpPr>
          <p:cNvPr id="7" name="TextBox 6">
            <a:extLst>
              <a:ext uri="{FF2B5EF4-FFF2-40B4-BE49-F238E27FC236}">
                <a16:creationId xmlns:a16="http://schemas.microsoft.com/office/drawing/2014/main" id="{4A98DF1A-0A0E-4D4A-8CCA-EB5013C74AC9}"/>
              </a:ext>
            </a:extLst>
          </p:cNvPr>
          <p:cNvSpPr txBox="1"/>
          <p:nvPr/>
        </p:nvSpPr>
        <p:spPr>
          <a:xfrm>
            <a:off x="647274" y="5950711"/>
            <a:ext cx="4632358" cy="369332"/>
          </a:xfrm>
          <a:prstGeom prst="rect">
            <a:avLst/>
          </a:prstGeom>
        </p:spPr>
        <p:txBody>
          <a:bodyPr vert="horz" wrap="none" lIns="91440" tIns="45720" rIns="91440" bIns="45720" rtlCol="0" anchor="ctr">
            <a:spAutoFit/>
          </a:bodyPr>
          <a:lstStyle/>
          <a:p>
            <a:r>
              <a:rPr lang="en-US" dirty="0">
                <a:latin typeface="+mj-lt"/>
              </a:rPr>
              <a:t>* Not performed under an alternate methodology</a:t>
            </a:r>
          </a:p>
        </p:txBody>
      </p:sp>
    </p:spTree>
    <p:extLst>
      <p:ext uri="{BB962C8B-B14F-4D97-AF65-F5344CB8AC3E}">
        <p14:creationId xmlns:p14="http://schemas.microsoft.com/office/powerpoint/2010/main" val="359393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A778-FEC6-4CEE-958B-ECCFC587556F}"/>
              </a:ext>
            </a:extLst>
          </p:cNvPr>
          <p:cNvSpPr>
            <a:spLocks noGrp="1"/>
          </p:cNvSpPr>
          <p:nvPr>
            <p:ph type="title"/>
          </p:nvPr>
        </p:nvSpPr>
        <p:spPr/>
        <p:txBody>
          <a:bodyPr/>
          <a:lstStyle/>
          <a:p>
            <a:r>
              <a:rPr lang="en-US" b="1" dirty="0"/>
              <a:t>ACRRF Update for the Integrated DSA*</a:t>
            </a:r>
          </a:p>
        </p:txBody>
      </p:sp>
      <p:sp>
        <p:nvSpPr>
          <p:cNvPr id="5" name="Slide Number Placeholder 4">
            <a:extLst>
              <a:ext uri="{FF2B5EF4-FFF2-40B4-BE49-F238E27FC236}">
                <a16:creationId xmlns:a16="http://schemas.microsoft.com/office/drawing/2014/main" id="{D67F09DE-C757-4F61-9474-DA97491CE374}"/>
              </a:ext>
            </a:extLst>
          </p:cNvPr>
          <p:cNvSpPr>
            <a:spLocks noGrp="1"/>
          </p:cNvSpPr>
          <p:nvPr>
            <p:ph type="sldNum" sz="quarter" idx="12"/>
          </p:nvPr>
        </p:nvSpPr>
        <p:spPr/>
        <p:txBody>
          <a:bodyPr/>
          <a:lstStyle/>
          <a:p>
            <a:fld id="{6113E31D-E2AB-40D1-8B51-AFA5AFEF393A}" type="slidenum">
              <a:rPr lang="en-US" smtClean="0"/>
              <a:t>4</a:t>
            </a:fld>
            <a:endParaRPr lang="en-US" dirty="0"/>
          </a:p>
        </p:txBody>
      </p:sp>
      <p:sp>
        <p:nvSpPr>
          <p:cNvPr id="72" name="TextBox 71">
            <a:extLst>
              <a:ext uri="{FF2B5EF4-FFF2-40B4-BE49-F238E27FC236}">
                <a16:creationId xmlns:a16="http://schemas.microsoft.com/office/drawing/2014/main" id="{67125DE5-FFD5-493C-9F3E-3593B7F26A84}"/>
              </a:ext>
            </a:extLst>
          </p:cNvPr>
          <p:cNvSpPr txBox="1"/>
          <p:nvPr/>
        </p:nvSpPr>
        <p:spPr>
          <a:xfrm>
            <a:off x="1046968" y="6203398"/>
            <a:ext cx="8349850" cy="369332"/>
          </a:xfrm>
          <a:prstGeom prst="rect">
            <a:avLst/>
          </a:prstGeom>
        </p:spPr>
        <p:txBody>
          <a:bodyPr vert="horz" wrap="none" lIns="91440" tIns="45720" rIns="91440" bIns="45720" rtlCol="0" anchor="ctr">
            <a:spAutoFit/>
          </a:bodyPr>
          <a:lstStyle/>
          <a:p>
            <a:r>
              <a:rPr lang="en-US" dirty="0">
                <a:latin typeface="+mj-lt"/>
              </a:rPr>
              <a:t>* </a:t>
            </a:r>
            <a:r>
              <a:rPr lang="en-US" b="1" dirty="0">
                <a:latin typeface="+mj-lt"/>
              </a:rPr>
              <a:t>Updated analysis performed concurrent with maintenance of current DSA/TSRs.</a:t>
            </a:r>
          </a:p>
        </p:txBody>
      </p:sp>
      <p:grpSp>
        <p:nvGrpSpPr>
          <p:cNvPr id="77" name="Group 76">
            <a:extLst>
              <a:ext uri="{FF2B5EF4-FFF2-40B4-BE49-F238E27FC236}">
                <a16:creationId xmlns:a16="http://schemas.microsoft.com/office/drawing/2014/main" id="{DC13E8E1-B2A4-4EF0-874E-FD0438067313}"/>
              </a:ext>
            </a:extLst>
          </p:cNvPr>
          <p:cNvGrpSpPr/>
          <p:nvPr/>
        </p:nvGrpSpPr>
        <p:grpSpPr>
          <a:xfrm>
            <a:off x="581075" y="1263191"/>
            <a:ext cx="11029850" cy="4331618"/>
            <a:chOff x="331017" y="1269082"/>
            <a:chExt cx="11649455" cy="4574948"/>
          </a:xfrm>
        </p:grpSpPr>
        <p:pic>
          <p:nvPicPr>
            <p:cNvPr id="75" name="Picture 74">
              <a:extLst>
                <a:ext uri="{FF2B5EF4-FFF2-40B4-BE49-F238E27FC236}">
                  <a16:creationId xmlns:a16="http://schemas.microsoft.com/office/drawing/2014/main" id="{200E1608-3D57-4BDF-801B-5704CEF53FAB}"/>
                </a:ext>
              </a:extLst>
            </p:cNvPr>
            <p:cNvPicPr>
              <a:picLocks noChangeAspect="1"/>
            </p:cNvPicPr>
            <p:nvPr/>
          </p:nvPicPr>
          <p:blipFill>
            <a:blip r:embed="rId2"/>
            <a:stretch>
              <a:fillRect/>
            </a:stretch>
          </p:blipFill>
          <p:spPr>
            <a:xfrm>
              <a:off x="331017" y="1269082"/>
              <a:ext cx="11649455" cy="4574948"/>
            </a:xfrm>
            <a:prstGeom prst="rect">
              <a:avLst/>
            </a:prstGeom>
          </p:spPr>
        </p:pic>
        <p:sp>
          <p:nvSpPr>
            <p:cNvPr id="76" name="Rectangle 75">
              <a:extLst>
                <a:ext uri="{FF2B5EF4-FFF2-40B4-BE49-F238E27FC236}">
                  <a16:creationId xmlns:a16="http://schemas.microsoft.com/office/drawing/2014/main" id="{3C99CA8C-9904-4E17-AA81-AC638A36DEC8}"/>
                </a:ext>
              </a:extLst>
            </p:cNvPr>
            <p:cNvSpPr/>
            <p:nvPr/>
          </p:nvSpPr>
          <p:spPr>
            <a:xfrm>
              <a:off x="10471638" y="3701562"/>
              <a:ext cx="782516" cy="21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77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A4053-32AD-4C22-BE69-1F980B32FD24}"/>
              </a:ext>
            </a:extLst>
          </p:cNvPr>
          <p:cNvSpPr>
            <a:spLocks noGrp="1"/>
          </p:cNvSpPr>
          <p:nvPr>
            <p:ph type="title"/>
          </p:nvPr>
        </p:nvSpPr>
        <p:spPr/>
        <p:txBody>
          <a:bodyPr/>
          <a:lstStyle/>
          <a:p>
            <a:r>
              <a:rPr lang="en-US" b="1" dirty="0"/>
              <a:t>Alternate Methodology (Approved 03/2020)</a:t>
            </a:r>
          </a:p>
        </p:txBody>
      </p:sp>
      <p:sp>
        <p:nvSpPr>
          <p:cNvPr id="3" name="Content Placeholder 2">
            <a:extLst>
              <a:ext uri="{FF2B5EF4-FFF2-40B4-BE49-F238E27FC236}">
                <a16:creationId xmlns:a16="http://schemas.microsoft.com/office/drawing/2014/main" id="{7B2C4D17-1C82-4F51-B66F-9591483B8DE4}"/>
              </a:ext>
            </a:extLst>
          </p:cNvPr>
          <p:cNvSpPr>
            <a:spLocks noGrp="1"/>
          </p:cNvSpPr>
          <p:nvPr>
            <p:ph idx="1"/>
          </p:nvPr>
        </p:nvSpPr>
        <p:spPr>
          <a:xfrm>
            <a:off x="1199007" y="929997"/>
            <a:ext cx="10272345" cy="4803787"/>
          </a:xfrm>
        </p:spPr>
        <p:txBody>
          <a:bodyPr>
            <a:noAutofit/>
          </a:bodyPr>
          <a:lstStyle/>
          <a:p>
            <a:pPr marL="228600" indent="-228600">
              <a:buFont typeface="Courier New" panose="02070309020205020404" pitchFamily="49" charset="0"/>
              <a:buChar char="o"/>
            </a:pPr>
            <a:r>
              <a:rPr lang="en-US" dirty="0"/>
              <a:t>Implementation of DOE-STD-3009-2014 hazard analysis and evaluation methodology, hazard control classification and DSA format and content considering RG 1.70, NUREG-1537, and ANSI/</a:t>
            </a:r>
            <a:r>
              <a:rPr lang="en-US" dirty="0">
                <a:solidFill>
                  <a:schemeClr val="tx1"/>
                </a:solidFill>
              </a:rPr>
              <a:t>ANS-15.21 to comply with safe harbor</a:t>
            </a:r>
            <a:r>
              <a:rPr lang="en-US" dirty="0"/>
              <a:t>;</a:t>
            </a:r>
          </a:p>
          <a:p>
            <a:pPr marL="228600" indent="-228600">
              <a:buFont typeface="Courier New" panose="02070309020205020404" pitchFamily="49" charset="0"/>
              <a:buChar char="o"/>
            </a:pPr>
            <a:r>
              <a:rPr lang="en-US" dirty="0">
                <a:solidFill>
                  <a:schemeClr val="tx1"/>
                </a:solidFill>
              </a:rPr>
              <a:t>Implementation of operating and provisional facility limits for facility MAR, reactor operation, and experimental activities to address over conservatisms in the analysis.</a:t>
            </a:r>
          </a:p>
          <a:p>
            <a:pPr marL="228600" indent="-228600">
              <a:buFont typeface="Courier New" panose="02070309020205020404" pitchFamily="49" charset="0"/>
              <a:buChar char="o"/>
            </a:pPr>
            <a:r>
              <a:rPr lang="en-US" dirty="0"/>
              <a:t>Implementation of an automatic reactor protection system to prevent or mitigate damage to the reactor fuel and its fission product barrier(s);</a:t>
            </a:r>
          </a:p>
          <a:p>
            <a:pPr marL="228600" indent="-228600">
              <a:buFont typeface="Courier New" panose="02070309020205020404" pitchFamily="49" charset="0"/>
              <a:buChar char="o"/>
            </a:pPr>
            <a:r>
              <a:rPr lang="en-US" dirty="0"/>
              <a:t>Implementation of reactivity limits to prevent damage to the reactor fuel and its fission product barrier(s);</a:t>
            </a:r>
          </a:p>
          <a:p>
            <a:pPr marL="228600" indent="-228600">
              <a:buFont typeface="Courier New" panose="02070309020205020404" pitchFamily="49" charset="0"/>
              <a:buChar char="o"/>
            </a:pPr>
            <a:r>
              <a:rPr lang="en-US" dirty="0"/>
              <a:t>Addition of a hazard control classification category of “Reactor Protection” and applied to hazard controls which contribute significantly to the prevention of damage to the reactor fuel and its fission product barrier(s); and</a:t>
            </a:r>
          </a:p>
          <a:p>
            <a:pPr marL="228600" indent="-228600">
              <a:buFont typeface="Courier New" panose="02070309020205020404" pitchFamily="49" charset="0"/>
              <a:buChar char="o"/>
            </a:pPr>
            <a:r>
              <a:rPr lang="en-US" dirty="0"/>
              <a:t>The DSA content will be expanded to accommodate descriptions of the reactor, its coolant system, its instrumentation and control systems, and its experiment irradiation features, and the Reactor Protection control classification.</a:t>
            </a:r>
          </a:p>
        </p:txBody>
      </p:sp>
      <p:sp>
        <p:nvSpPr>
          <p:cNvPr id="5" name="Slide Number Placeholder 4">
            <a:extLst>
              <a:ext uri="{FF2B5EF4-FFF2-40B4-BE49-F238E27FC236}">
                <a16:creationId xmlns:a16="http://schemas.microsoft.com/office/drawing/2014/main" id="{BD01E55F-3F95-469C-A5A8-F37F59623245}"/>
              </a:ext>
            </a:extLst>
          </p:cNvPr>
          <p:cNvSpPr>
            <a:spLocks noGrp="1"/>
          </p:cNvSpPr>
          <p:nvPr>
            <p:ph type="sldNum" sz="quarter" idx="12"/>
          </p:nvPr>
        </p:nvSpPr>
        <p:spPr/>
        <p:txBody>
          <a:bodyPr/>
          <a:lstStyle/>
          <a:p>
            <a:fld id="{6113E31D-E2AB-40D1-8B51-AFA5AFEF393A}" type="slidenum">
              <a:rPr lang="en-US" smtClean="0"/>
              <a:t>5</a:t>
            </a:fld>
            <a:endParaRPr lang="en-US" dirty="0"/>
          </a:p>
        </p:txBody>
      </p:sp>
    </p:spTree>
    <p:extLst>
      <p:ext uri="{BB962C8B-B14F-4D97-AF65-F5344CB8AC3E}">
        <p14:creationId xmlns:p14="http://schemas.microsoft.com/office/powerpoint/2010/main" val="218323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A4053-32AD-4C22-BE69-1F980B32FD24}"/>
              </a:ext>
            </a:extLst>
          </p:cNvPr>
          <p:cNvSpPr>
            <a:spLocks noGrp="1"/>
          </p:cNvSpPr>
          <p:nvPr>
            <p:ph type="title"/>
          </p:nvPr>
        </p:nvSpPr>
        <p:spPr/>
        <p:txBody>
          <a:bodyPr/>
          <a:lstStyle/>
          <a:p>
            <a:r>
              <a:rPr lang="en-US" b="1" dirty="0"/>
              <a:t>Path Forward</a:t>
            </a:r>
          </a:p>
        </p:txBody>
      </p:sp>
      <p:sp>
        <p:nvSpPr>
          <p:cNvPr id="3" name="Content Placeholder 2">
            <a:extLst>
              <a:ext uri="{FF2B5EF4-FFF2-40B4-BE49-F238E27FC236}">
                <a16:creationId xmlns:a16="http://schemas.microsoft.com/office/drawing/2014/main" id="{7B2C4D17-1C82-4F51-B66F-9591483B8DE4}"/>
              </a:ext>
            </a:extLst>
          </p:cNvPr>
          <p:cNvSpPr>
            <a:spLocks noGrp="1"/>
          </p:cNvSpPr>
          <p:nvPr>
            <p:ph idx="1"/>
          </p:nvPr>
        </p:nvSpPr>
        <p:spPr>
          <a:xfrm>
            <a:off x="1199007" y="929997"/>
            <a:ext cx="10272345" cy="4803787"/>
          </a:xfrm>
        </p:spPr>
        <p:txBody>
          <a:bodyPr>
            <a:noAutofit/>
          </a:bodyPr>
          <a:lstStyle/>
          <a:p>
            <a:pPr marL="228600" indent="-228600">
              <a:buFont typeface="Courier New" panose="02070309020205020404" pitchFamily="49" charset="0"/>
              <a:buChar char="o"/>
            </a:pPr>
            <a:r>
              <a:rPr lang="en-US" dirty="0"/>
              <a:t>Complete HA/AA*;</a:t>
            </a:r>
          </a:p>
          <a:p>
            <a:pPr marL="228600" indent="-228600">
              <a:buFont typeface="Courier New" panose="02070309020205020404" pitchFamily="49" charset="0"/>
              <a:buChar char="o"/>
            </a:pPr>
            <a:r>
              <a:rPr lang="en-US" dirty="0"/>
              <a:t>Derive/develop controls*;</a:t>
            </a:r>
          </a:p>
          <a:p>
            <a:pPr marL="228600" indent="-228600">
              <a:buFont typeface="Courier New" panose="02070309020205020404" pitchFamily="49" charset="0"/>
              <a:buChar char="o"/>
            </a:pPr>
            <a:r>
              <a:rPr lang="en-US" dirty="0"/>
              <a:t>Draft skeleton DSA &amp; submit for informal review*;</a:t>
            </a:r>
          </a:p>
          <a:p>
            <a:pPr marL="228600" indent="-228600">
              <a:buFont typeface="Courier New" panose="02070309020205020404" pitchFamily="49" charset="0"/>
              <a:buChar char="o"/>
            </a:pPr>
            <a:r>
              <a:rPr lang="en-US" dirty="0"/>
              <a:t>Perform full re-write of ACRRF DSA*;</a:t>
            </a:r>
          </a:p>
          <a:p>
            <a:pPr marL="228600" indent="-228600">
              <a:buFont typeface="Courier New" panose="02070309020205020404" pitchFamily="49" charset="0"/>
              <a:buChar char="o"/>
            </a:pPr>
            <a:r>
              <a:rPr lang="en-US" dirty="0"/>
              <a:t>Update SPRF DSA as needed;</a:t>
            </a:r>
          </a:p>
          <a:p>
            <a:pPr marL="228600" indent="-228600">
              <a:buFont typeface="Courier New" panose="02070309020205020404" pitchFamily="49" charset="0"/>
              <a:buChar char="o"/>
            </a:pPr>
            <a:r>
              <a:rPr lang="en-US" dirty="0"/>
              <a:t>Submit for approval; and</a:t>
            </a:r>
          </a:p>
          <a:p>
            <a:pPr marL="228600" indent="-228600">
              <a:buFont typeface="Courier New" panose="02070309020205020404" pitchFamily="49" charset="0"/>
              <a:buChar char="o"/>
            </a:pPr>
            <a:r>
              <a:rPr lang="en-US" dirty="0"/>
              <a:t>Implement (ECD: 2023)</a:t>
            </a:r>
          </a:p>
        </p:txBody>
      </p:sp>
      <p:sp>
        <p:nvSpPr>
          <p:cNvPr id="5" name="Slide Number Placeholder 4">
            <a:extLst>
              <a:ext uri="{FF2B5EF4-FFF2-40B4-BE49-F238E27FC236}">
                <a16:creationId xmlns:a16="http://schemas.microsoft.com/office/drawing/2014/main" id="{BD01E55F-3F95-469C-A5A8-F37F59623245}"/>
              </a:ext>
            </a:extLst>
          </p:cNvPr>
          <p:cNvSpPr>
            <a:spLocks noGrp="1"/>
          </p:cNvSpPr>
          <p:nvPr>
            <p:ph type="sldNum" sz="quarter" idx="12"/>
          </p:nvPr>
        </p:nvSpPr>
        <p:spPr/>
        <p:txBody>
          <a:bodyPr/>
          <a:lstStyle/>
          <a:p>
            <a:fld id="{6113E31D-E2AB-40D1-8B51-AFA5AFEF393A}" type="slidenum">
              <a:rPr lang="en-US" smtClean="0"/>
              <a:t>6</a:t>
            </a:fld>
            <a:endParaRPr lang="en-US" dirty="0"/>
          </a:p>
        </p:txBody>
      </p:sp>
      <p:sp>
        <p:nvSpPr>
          <p:cNvPr id="4" name="TextBox 3">
            <a:extLst>
              <a:ext uri="{FF2B5EF4-FFF2-40B4-BE49-F238E27FC236}">
                <a16:creationId xmlns:a16="http://schemas.microsoft.com/office/drawing/2014/main" id="{91185C0C-11D4-469F-B280-9522A60D927C}"/>
              </a:ext>
            </a:extLst>
          </p:cNvPr>
          <p:cNvSpPr txBox="1"/>
          <p:nvPr/>
        </p:nvSpPr>
        <p:spPr>
          <a:xfrm>
            <a:off x="861646" y="5811687"/>
            <a:ext cx="8166723" cy="369332"/>
          </a:xfrm>
          <a:prstGeom prst="rect">
            <a:avLst/>
          </a:prstGeom>
        </p:spPr>
        <p:txBody>
          <a:bodyPr vert="horz" wrap="none" lIns="91440" tIns="45720" rIns="91440" bIns="45720" rtlCol="0" anchor="ctr">
            <a:spAutoFit/>
          </a:bodyPr>
          <a:lstStyle/>
          <a:p>
            <a:r>
              <a:rPr lang="en-US" dirty="0">
                <a:latin typeface="+mj-lt"/>
              </a:rPr>
              <a:t>* </a:t>
            </a:r>
            <a:r>
              <a:rPr lang="en-US" b="1" dirty="0">
                <a:latin typeface="+mj-lt"/>
              </a:rPr>
              <a:t>Coordination with the maintenance of the current DSA/TSRs will be necessary.</a:t>
            </a:r>
          </a:p>
        </p:txBody>
      </p:sp>
    </p:spTree>
    <p:extLst>
      <p:ext uri="{BB962C8B-B14F-4D97-AF65-F5344CB8AC3E}">
        <p14:creationId xmlns:p14="http://schemas.microsoft.com/office/powerpoint/2010/main" val="254537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FB8C0-24A8-4CDE-A6DA-D1E73B650A71}"/>
              </a:ext>
            </a:extLst>
          </p:cNvPr>
          <p:cNvSpPr>
            <a:spLocks noGrp="1"/>
          </p:cNvSpPr>
          <p:nvPr>
            <p:ph type="title"/>
          </p:nvPr>
        </p:nvSpPr>
        <p:spPr/>
        <p:txBody>
          <a:bodyPr/>
          <a:lstStyle/>
          <a:p>
            <a:r>
              <a:rPr lang="en-US" dirty="0"/>
              <a:t>ACRRF Fuel Health Program – Program Elements</a:t>
            </a:r>
          </a:p>
        </p:txBody>
      </p:sp>
      <p:sp>
        <p:nvSpPr>
          <p:cNvPr id="4" name="Slide Number Placeholder 3">
            <a:extLst>
              <a:ext uri="{FF2B5EF4-FFF2-40B4-BE49-F238E27FC236}">
                <a16:creationId xmlns:a16="http://schemas.microsoft.com/office/drawing/2014/main" id="{2E80122A-734E-46E5-98AF-8A55EEDE6727}"/>
              </a:ext>
            </a:extLst>
          </p:cNvPr>
          <p:cNvSpPr>
            <a:spLocks noGrp="1"/>
          </p:cNvSpPr>
          <p:nvPr>
            <p:ph type="sldNum" sz="quarter" idx="12"/>
          </p:nvPr>
        </p:nvSpPr>
        <p:spPr/>
        <p:txBody>
          <a:bodyPr/>
          <a:lstStyle/>
          <a:p>
            <a:fld id="{6113E31D-E2AB-40D1-8B51-AFA5AFEF393A}" type="slidenum">
              <a:rPr lang="en-US" smtClean="0"/>
              <a:t>7</a:t>
            </a:fld>
            <a:endParaRPr lang="en-US" dirty="0"/>
          </a:p>
        </p:txBody>
      </p:sp>
      <p:sp>
        <p:nvSpPr>
          <p:cNvPr id="5" name="TextBox 4">
            <a:extLst>
              <a:ext uri="{FF2B5EF4-FFF2-40B4-BE49-F238E27FC236}">
                <a16:creationId xmlns:a16="http://schemas.microsoft.com/office/drawing/2014/main" id="{8E3C69B3-4F2E-480A-A892-4935F7396449}"/>
              </a:ext>
            </a:extLst>
          </p:cNvPr>
          <p:cNvSpPr txBox="1"/>
          <p:nvPr/>
        </p:nvSpPr>
        <p:spPr>
          <a:xfrm>
            <a:off x="1093669" y="1154223"/>
            <a:ext cx="10058400" cy="5183983"/>
          </a:xfrm>
          <a:prstGeom prst="rect">
            <a:avLst/>
          </a:prstGeom>
        </p:spPr>
        <p:txBody>
          <a:bodyPr vert="horz" wrap="square" lIns="91440" tIns="45720" rIns="91440" bIns="45720" rtlCol="0" anchor="ctr">
            <a:spAutoFit/>
          </a:bodyPr>
          <a:lstStyle/>
          <a:p>
            <a:pPr marL="285750" indent="-285750">
              <a:lnSpc>
                <a:spcPct val="90000"/>
              </a:lnSpc>
              <a:spcBef>
                <a:spcPts val="1200"/>
              </a:spcBef>
              <a:spcAft>
                <a:spcPts val="200"/>
              </a:spcAft>
              <a:buFont typeface="Courier New" panose="02070309020205020404" pitchFamily="49" charset="0"/>
              <a:buChar char="o"/>
            </a:pPr>
            <a:r>
              <a:rPr lang="en-US" sz="2000" dirty="0">
                <a:latin typeface="+mj-lt"/>
              </a:rPr>
              <a:t>Initial inspection and acceptance of fuel and control rods (including spare fuel) In-Service fuel cladding inspection </a:t>
            </a:r>
          </a:p>
          <a:p>
            <a:pPr>
              <a:lnSpc>
                <a:spcPct val="90000"/>
              </a:lnSpc>
              <a:spcBef>
                <a:spcPts val="1200"/>
              </a:spcBef>
              <a:spcAft>
                <a:spcPts val="200"/>
              </a:spcAft>
            </a:pPr>
            <a:r>
              <a:rPr lang="en-US" sz="2000" dirty="0">
                <a:latin typeface="+mj-lt"/>
              </a:rPr>
              <a:t>	- Near-term approach with a focus on common techniques (Go/No-Go, Visual, etc.)</a:t>
            </a:r>
          </a:p>
          <a:p>
            <a:pPr lvl="1">
              <a:lnSpc>
                <a:spcPct val="90000"/>
              </a:lnSpc>
              <a:spcBef>
                <a:spcPts val="1200"/>
              </a:spcBef>
              <a:spcAft>
                <a:spcPts val="200"/>
              </a:spcAft>
            </a:pPr>
            <a:r>
              <a:rPr lang="en-US" sz="2000" dirty="0">
                <a:latin typeface="+mj-lt"/>
              </a:rPr>
              <a:t>- Long-term Approach with advanced techniques </a:t>
            </a:r>
          </a:p>
          <a:p>
            <a:pPr marL="285750" indent="-285750">
              <a:lnSpc>
                <a:spcPct val="90000"/>
              </a:lnSpc>
              <a:spcBef>
                <a:spcPts val="1200"/>
              </a:spcBef>
              <a:spcAft>
                <a:spcPts val="200"/>
              </a:spcAft>
              <a:buFont typeface="Courier New" panose="02070309020205020404" pitchFamily="49" charset="0"/>
              <a:buChar char="o"/>
            </a:pPr>
            <a:r>
              <a:rPr lang="en-US" sz="2000" dirty="0">
                <a:latin typeface="+mj-lt"/>
              </a:rPr>
              <a:t>In-Service fuel pellet inspection (neutron radiography)</a:t>
            </a:r>
          </a:p>
          <a:p>
            <a:pPr marL="285750" indent="-285750">
              <a:lnSpc>
                <a:spcPct val="90000"/>
              </a:lnSpc>
              <a:spcBef>
                <a:spcPts val="1200"/>
              </a:spcBef>
              <a:spcAft>
                <a:spcPts val="200"/>
              </a:spcAft>
              <a:buFont typeface="Courier New" panose="02070309020205020404" pitchFamily="49" charset="0"/>
              <a:buChar char="o"/>
            </a:pPr>
            <a:r>
              <a:rPr lang="en-US" sz="2000" dirty="0">
                <a:latin typeface="+mj-lt"/>
              </a:rPr>
              <a:t>Disposition of fuel failing in-service inspections</a:t>
            </a:r>
          </a:p>
          <a:p>
            <a:pPr lvl="1">
              <a:lnSpc>
                <a:spcPct val="90000"/>
              </a:lnSpc>
              <a:spcBef>
                <a:spcPts val="1200"/>
              </a:spcBef>
              <a:spcAft>
                <a:spcPts val="200"/>
              </a:spcAft>
            </a:pPr>
            <a:r>
              <a:rPr lang="en-US" sz="2000" dirty="0">
                <a:latin typeface="+mj-lt"/>
              </a:rPr>
              <a:t>- Advanced inspection techniques or disposal</a:t>
            </a:r>
          </a:p>
          <a:p>
            <a:pPr marL="285750" indent="-285750">
              <a:lnSpc>
                <a:spcPct val="90000"/>
              </a:lnSpc>
              <a:spcBef>
                <a:spcPts val="1200"/>
              </a:spcBef>
              <a:spcAft>
                <a:spcPts val="200"/>
              </a:spcAft>
              <a:buFont typeface="Courier New" panose="02070309020205020404" pitchFamily="49" charset="0"/>
              <a:buChar char="o"/>
            </a:pPr>
            <a:r>
              <a:rPr lang="en-US" sz="2000" dirty="0">
                <a:latin typeface="+mj-lt"/>
              </a:rPr>
              <a:t>Fuel leak detection and cleanup</a:t>
            </a:r>
          </a:p>
          <a:p>
            <a:pPr lvl="1">
              <a:lnSpc>
                <a:spcPct val="90000"/>
              </a:lnSpc>
              <a:spcBef>
                <a:spcPts val="1200"/>
              </a:spcBef>
              <a:spcAft>
                <a:spcPts val="200"/>
              </a:spcAft>
            </a:pPr>
            <a:r>
              <a:rPr lang="en-US" sz="2000" dirty="0">
                <a:latin typeface="+mj-lt"/>
              </a:rPr>
              <a:t>- Advanced techniques to detect leaks at incipient stages (e.g., continuous water sampling)</a:t>
            </a:r>
          </a:p>
          <a:p>
            <a:pPr marL="285750" indent="-285750">
              <a:lnSpc>
                <a:spcPct val="90000"/>
              </a:lnSpc>
              <a:spcBef>
                <a:spcPts val="1200"/>
              </a:spcBef>
              <a:spcAft>
                <a:spcPts val="200"/>
              </a:spcAft>
              <a:buFont typeface="Courier New" panose="02070309020205020404" pitchFamily="49" charset="0"/>
              <a:buChar char="o"/>
            </a:pPr>
            <a:r>
              <a:rPr lang="en-US" sz="2000" dirty="0">
                <a:latin typeface="+mj-lt"/>
              </a:rPr>
              <a:t>Mitigation/Fix of cladding risks and issues </a:t>
            </a:r>
          </a:p>
          <a:p>
            <a:pPr lvl="1">
              <a:lnSpc>
                <a:spcPct val="90000"/>
              </a:lnSpc>
              <a:spcBef>
                <a:spcPts val="1200"/>
              </a:spcBef>
              <a:spcAft>
                <a:spcPts val="200"/>
              </a:spcAft>
            </a:pPr>
            <a:r>
              <a:rPr lang="en-US" sz="2000" dirty="0">
                <a:latin typeface="+mj-lt"/>
              </a:rPr>
              <a:t>- Recladding and/or new fuel development</a:t>
            </a:r>
          </a:p>
          <a:p>
            <a:pPr>
              <a:lnSpc>
                <a:spcPct val="90000"/>
              </a:lnSpc>
              <a:spcBef>
                <a:spcPts val="1200"/>
              </a:spcBef>
              <a:spcAft>
                <a:spcPts val="200"/>
              </a:spcAft>
            </a:pPr>
            <a:endParaRPr lang="en-US" dirty="0"/>
          </a:p>
        </p:txBody>
      </p:sp>
    </p:spTree>
    <p:extLst>
      <p:ext uri="{BB962C8B-B14F-4D97-AF65-F5344CB8AC3E}">
        <p14:creationId xmlns:p14="http://schemas.microsoft.com/office/powerpoint/2010/main" val="151007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FB8C0-24A8-4CDE-A6DA-D1E73B650A71}"/>
              </a:ext>
            </a:extLst>
          </p:cNvPr>
          <p:cNvSpPr>
            <a:spLocks noGrp="1"/>
          </p:cNvSpPr>
          <p:nvPr>
            <p:ph type="title"/>
          </p:nvPr>
        </p:nvSpPr>
        <p:spPr>
          <a:xfrm>
            <a:off x="720648" y="359772"/>
            <a:ext cx="10208190" cy="570225"/>
          </a:xfrm>
        </p:spPr>
        <p:txBody>
          <a:bodyPr/>
          <a:lstStyle/>
          <a:p>
            <a:r>
              <a:rPr lang="en-US" dirty="0"/>
              <a:t>ACRRF Fuel Health Program – Fuel Element Inspection Jig (FEIJ)</a:t>
            </a:r>
          </a:p>
        </p:txBody>
      </p:sp>
      <p:sp>
        <p:nvSpPr>
          <p:cNvPr id="4" name="Slide Number Placeholder 3">
            <a:extLst>
              <a:ext uri="{FF2B5EF4-FFF2-40B4-BE49-F238E27FC236}">
                <a16:creationId xmlns:a16="http://schemas.microsoft.com/office/drawing/2014/main" id="{2E80122A-734E-46E5-98AF-8A55EEDE6727}"/>
              </a:ext>
            </a:extLst>
          </p:cNvPr>
          <p:cNvSpPr>
            <a:spLocks noGrp="1"/>
          </p:cNvSpPr>
          <p:nvPr>
            <p:ph type="sldNum" sz="quarter" idx="12"/>
          </p:nvPr>
        </p:nvSpPr>
        <p:spPr/>
        <p:txBody>
          <a:bodyPr/>
          <a:lstStyle/>
          <a:p>
            <a:fld id="{6113E31D-E2AB-40D1-8B51-AFA5AFEF393A}" type="slidenum">
              <a:rPr lang="en-US" smtClean="0"/>
              <a:t>8</a:t>
            </a:fld>
            <a:endParaRPr lang="en-US" dirty="0"/>
          </a:p>
        </p:txBody>
      </p:sp>
      <p:pic>
        <p:nvPicPr>
          <p:cNvPr id="1026" name="Picture 34">
            <a:extLst>
              <a:ext uri="{FF2B5EF4-FFF2-40B4-BE49-F238E27FC236}">
                <a16:creationId xmlns:a16="http://schemas.microsoft.com/office/drawing/2014/main" id="{5D5A9EBB-6955-4F9B-A6F3-6863856D3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367" y="1599091"/>
            <a:ext cx="3086932" cy="411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3">
            <a:extLst>
              <a:ext uri="{FF2B5EF4-FFF2-40B4-BE49-F238E27FC236}">
                <a16:creationId xmlns:a16="http://schemas.microsoft.com/office/drawing/2014/main" id="{23B582B1-851F-4EDB-A17C-DDCE6003F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068" y="1438708"/>
            <a:ext cx="5305770" cy="427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05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FB8C0-24A8-4CDE-A6DA-D1E73B650A71}"/>
              </a:ext>
            </a:extLst>
          </p:cNvPr>
          <p:cNvSpPr>
            <a:spLocks noGrp="1"/>
          </p:cNvSpPr>
          <p:nvPr>
            <p:ph type="title"/>
          </p:nvPr>
        </p:nvSpPr>
        <p:spPr>
          <a:xfrm>
            <a:off x="720648" y="359772"/>
            <a:ext cx="10208190" cy="570225"/>
          </a:xfrm>
        </p:spPr>
        <p:txBody>
          <a:bodyPr/>
          <a:lstStyle/>
          <a:p>
            <a:r>
              <a:rPr lang="en-US" dirty="0"/>
              <a:t>ACRRF Fuel Health Program – Fuel Inspection Techniques</a:t>
            </a:r>
          </a:p>
        </p:txBody>
      </p:sp>
      <p:sp>
        <p:nvSpPr>
          <p:cNvPr id="4" name="Slide Number Placeholder 3">
            <a:extLst>
              <a:ext uri="{FF2B5EF4-FFF2-40B4-BE49-F238E27FC236}">
                <a16:creationId xmlns:a16="http://schemas.microsoft.com/office/drawing/2014/main" id="{2E80122A-734E-46E5-98AF-8A55EEDE6727}"/>
              </a:ext>
            </a:extLst>
          </p:cNvPr>
          <p:cNvSpPr>
            <a:spLocks noGrp="1"/>
          </p:cNvSpPr>
          <p:nvPr>
            <p:ph type="sldNum" sz="quarter" idx="12"/>
          </p:nvPr>
        </p:nvSpPr>
        <p:spPr/>
        <p:txBody>
          <a:bodyPr/>
          <a:lstStyle/>
          <a:p>
            <a:fld id="{6113E31D-E2AB-40D1-8B51-AFA5AFEF393A}" type="slidenum">
              <a:rPr lang="en-US" smtClean="0"/>
              <a:t>9</a:t>
            </a:fld>
            <a:endParaRPr lang="en-US" dirty="0"/>
          </a:p>
        </p:txBody>
      </p:sp>
      <p:graphicFrame>
        <p:nvGraphicFramePr>
          <p:cNvPr id="3" name="Table 4">
            <a:extLst>
              <a:ext uri="{FF2B5EF4-FFF2-40B4-BE49-F238E27FC236}">
                <a16:creationId xmlns:a16="http://schemas.microsoft.com/office/drawing/2014/main" id="{EF545776-5452-47FE-9769-E1DE5260D8E1}"/>
              </a:ext>
            </a:extLst>
          </p:cNvPr>
          <p:cNvGraphicFramePr>
            <a:graphicFrameLocks noGrp="1"/>
          </p:cNvGraphicFramePr>
          <p:nvPr>
            <p:extLst>
              <p:ext uri="{D42A27DB-BD31-4B8C-83A1-F6EECF244321}">
                <p14:modId xmlns:p14="http://schemas.microsoft.com/office/powerpoint/2010/main" val="4024347956"/>
              </p:ext>
            </p:extLst>
          </p:nvPr>
        </p:nvGraphicFramePr>
        <p:xfrm>
          <a:off x="2032000" y="1590104"/>
          <a:ext cx="8128000" cy="3307080"/>
        </p:xfrm>
        <a:graphic>
          <a:graphicData uri="http://schemas.openxmlformats.org/drawingml/2006/table">
            <a:tbl>
              <a:tblPr firstRow="1" bandRow="1">
                <a:tableStyleId>{5C22544A-7EE6-4342-B048-85BDC9FD1C3A}</a:tableStyleId>
              </a:tblPr>
              <a:tblGrid>
                <a:gridCol w="2891692">
                  <a:extLst>
                    <a:ext uri="{9D8B030D-6E8A-4147-A177-3AD203B41FA5}">
                      <a16:colId xmlns:a16="http://schemas.microsoft.com/office/drawing/2014/main" val="4078010809"/>
                    </a:ext>
                  </a:extLst>
                </a:gridCol>
                <a:gridCol w="5236308">
                  <a:extLst>
                    <a:ext uri="{9D8B030D-6E8A-4147-A177-3AD203B41FA5}">
                      <a16:colId xmlns:a16="http://schemas.microsoft.com/office/drawing/2014/main" val="3531790673"/>
                    </a:ext>
                  </a:extLst>
                </a:gridCol>
              </a:tblGrid>
              <a:tr h="370840">
                <a:tc>
                  <a:txBody>
                    <a:bodyPr/>
                    <a:lstStyle/>
                    <a:p>
                      <a:r>
                        <a:rPr lang="en-US" dirty="0"/>
                        <a:t>Technique</a:t>
                      </a:r>
                    </a:p>
                  </a:txBody>
                  <a:tcPr/>
                </a:tc>
                <a:tc>
                  <a:txBody>
                    <a:bodyPr/>
                    <a:lstStyle/>
                    <a:p>
                      <a:r>
                        <a:rPr lang="en-US" dirty="0"/>
                        <a:t>Brief Description</a:t>
                      </a:r>
                    </a:p>
                  </a:txBody>
                  <a:tcPr/>
                </a:tc>
                <a:extLst>
                  <a:ext uri="{0D108BD9-81ED-4DB2-BD59-A6C34878D82A}">
                    <a16:rowId xmlns:a16="http://schemas.microsoft.com/office/drawing/2014/main" val="766500614"/>
                  </a:ext>
                </a:extLst>
              </a:tr>
              <a:tr h="370840">
                <a:tc>
                  <a:txBody>
                    <a:bodyPr/>
                    <a:lstStyle/>
                    <a:p>
                      <a:r>
                        <a:rPr lang="en-US" dirty="0"/>
                        <a:t>Bubble Test/Hermiticity</a:t>
                      </a:r>
                    </a:p>
                  </a:txBody>
                  <a:tcPr/>
                </a:tc>
                <a:tc>
                  <a:txBody>
                    <a:bodyPr/>
                    <a:lstStyle/>
                    <a:p>
                      <a:r>
                        <a:rPr lang="en-US" dirty="0"/>
                        <a:t>Visual check to observe for bubbles emanating from the cladding</a:t>
                      </a:r>
                    </a:p>
                  </a:txBody>
                  <a:tcPr/>
                </a:tc>
                <a:extLst>
                  <a:ext uri="{0D108BD9-81ED-4DB2-BD59-A6C34878D82A}">
                    <a16:rowId xmlns:a16="http://schemas.microsoft.com/office/drawing/2014/main" val="3918637109"/>
                  </a:ext>
                </a:extLst>
              </a:tr>
              <a:tr h="370840">
                <a:tc>
                  <a:txBody>
                    <a:bodyPr/>
                    <a:lstStyle/>
                    <a:p>
                      <a:r>
                        <a:rPr lang="en-US" dirty="0"/>
                        <a:t>Go/No-Go Gauge</a:t>
                      </a:r>
                    </a:p>
                  </a:txBody>
                  <a:tcPr/>
                </a:tc>
                <a:tc>
                  <a:txBody>
                    <a:bodyPr/>
                    <a:lstStyle/>
                    <a:p>
                      <a:r>
                        <a:rPr lang="en-US" dirty="0"/>
                        <a:t>Check for swelling, elongation, and bowing</a:t>
                      </a:r>
                    </a:p>
                  </a:txBody>
                  <a:tcPr/>
                </a:tc>
                <a:extLst>
                  <a:ext uri="{0D108BD9-81ED-4DB2-BD59-A6C34878D82A}">
                    <a16:rowId xmlns:a16="http://schemas.microsoft.com/office/drawing/2014/main" val="2327034699"/>
                  </a:ext>
                </a:extLst>
              </a:tr>
              <a:tr h="370840">
                <a:tc>
                  <a:txBody>
                    <a:bodyPr/>
                    <a:lstStyle/>
                    <a:p>
                      <a:r>
                        <a:rPr lang="en-US" dirty="0"/>
                        <a:t>Visual Inspection </a:t>
                      </a:r>
                    </a:p>
                  </a:txBody>
                  <a:tcPr/>
                </a:tc>
                <a:tc>
                  <a:txBody>
                    <a:bodyPr/>
                    <a:lstStyle/>
                    <a:p>
                      <a:r>
                        <a:rPr lang="en-US" dirty="0"/>
                        <a:t>Viewing surface of fuel element with an underwater camera to inspect for defects</a:t>
                      </a:r>
                    </a:p>
                  </a:txBody>
                  <a:tcPr/>
                </a:tc>
                <a:extLst>
                  <a:ext uri="{0D108BD9-81ED-4DB2-BD59-A6C34878D82A}">
                    <a16:rowId xmlns:a16="http://schemas.microsoft.com/office/drawing/2014/main" val="3585494536"/>
                  </a:ext>
                </a:extLst>
              </a:tr>
              <a:tr h="370840">
                <a:tc>
                  <a:txBody>
                    <a:bodyPr/>
                    <a:lstStyle/>
                    <a:p>
                      <a:r>
                        <a:rPr lang="en-US" dirty="0"/>
                        <a:t>Mass</a:t>
                      </a:r>
                    </a:p>
                  </a:txBody>
                  <a:tcPr/>
                </a:tc>
                <a:tc>
                  <a:txBody>
                    <a:bodyPr/>
                    <a:lstStyle/>
                    <a:p>
                      <a:r>
                        <a:rPr lang="en-US" dirty="0"/>
                        <a:t>Tracking for mass differences</a:t>
                      </a:r>
                    </a:p>
                  </a:txBody>
                  <a:tcPr/>
                </a:tc>
                <a:extLst>
                  <a:ext uri="{0D108BD9-81ED-4DB2-BD59-A6C34878D82A}">
                    <a16:rowId xmlns:a16="http://schemas.microsoft.com/office/drawing/2014/main" val="1193914874"/>
                  </a:ext>
                </a:extLst>
              </a:tr>
              <a:tr h="370840">
                <a:tc>
                  <a:txBody>
                    <a:bodyPr/>
                    <a:lstStyle/>
                    <a:p>
                      <a:r>
                        <a:rPr lang="en-US" dirty="0"/>
                        <a:t>Ultrasonic</a:t>
                      </a:r>
                    </a:p>
                  </a:txBody>
                  <a:tcPr/>
                </a:tc>
                <a:tc>
                  <a:txBody>
                    <a:bodyPr/>
                    <a:lstStyle/>
                    <a:p>
                      <a:r>
                        <a:rPr lang="en-US" dirty="0"/>
                        <a:t>Evaluate the difference in material properties between cladding and internal structures; looking for water intrusion</a:t>
                      </a:r>
                    </a:p>
                  </a:txBody>
                  <a:tcPr/>
                </a:tc>
                <a:extLst>
                  <a:ext uri="{0D108BD9-81ED-4DB2-BD59-A6C34878D82A}">
                    <a16:rowId xmlns:a16="http://schemas.microsoft.com/office/drawing/2014/main" val="3975739812"/>
                  </a:ext>
                </a:extLst>
              </a:tr>
            </a:tbl>
          </a:graphicData>
        </a:graphic>
      </p:graphicFrame>
    </p:spTree>
    <p:extLst>
      <p:ext uri="{BB962C8B-B14F-4D97-AF65-F5344CB8AC3E}">
        <p14:creationId xmlns:p14="http://schemas.microsoft.com/office/powerpoint/2010/main" val="322322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ndia Theme (White Background)">
  <a:themeElements>
    <a:clrScheme name="Sandia 2018">
      <a:dk1>
        <a:srgbClr val="000000"/>
      </a:dk1>
      <a:lt1>
        <a:srgbClr val="FFFFFF"/>
      </a:lt1>
      <a:dk2>
        <a:srgbClr val="005376"/>
      </a:dk2>
      <a:lt2>
        <a:srgbClr val="E7E6E6"/>
      </a:lt2>
      <a:accent1>
        <a:srgbClr val="008E74"/>
      </a:accent1>
      <a:accent2>
        <a:srgbClr val="6CB312"/>
      </a:accent2>
      <a:accent3>
        <a:srgbClr val="FFA033"/>
      </a:accent3>
      <a:accent4>
        <a:srgbClr val="A92C00"/>
      </a:accent4>
      <a:accent5>
        <a:srgbClr val="7D0D7C"/>
      </a:accent5>
      <a:accent6>
        <a:srgbClr val="00ADD0"/>
      </a:accent6>
      <a:hlink>
        <a:srgbClr val="0563C1"/>
      </a:hlink>
      <a:folHlink>
        <a:srgbClr val="954F72"/>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bodyPr vert="horz" lIns="91440" tIns="45720" rIns="91440" bIns="45720" rtlCol="0" anchor="ctr"/>
      <a:lstStyle>
        <a:defPPr>
          <a:defRPr dirty="0"/>
        </a:defPPr>
      </a:lstStyle>
    </a:txDef>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25756FC81AF488F6C711D74014336" ma:contentTypeVersion="16" ma:contentTypeDescription="Create a new document." ma:contentTypeScope="" ma:versionID="115c8eb666173d07c303936edca33c94">
  <xsd:schema xmlns:xsd="http://www.w3.org/2001/XMLSchema" xmlns:xs="http://www.w3.org/2001/XMLSchema" xmlns:p="http://schemas.microsoft.com/office/2006/metadata/properties" xmlns:ns2="ea60b319-9d9b-4050-a2da-fb9886bc818d" xmlns:ns3="696b1dda-5637-4d41-9abe-79af3c04e813" targetNamespace="http://schemas.microsoft.com/office/2006/metadata/properties" ma:root="true" ma:fieldsID="7fa3eeb103c686ca40f2c85658618079" ns2:_="" ns3:_="">
    <xsd:import namespace="ea60b319-9d9b-4050-a2da-fb9886bc818d"/>
    <xsd:import namespace="696b1dda-5637-4d41-9abe-79af3c04e8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60b319-9d9b-4050-a2da-fb9886bc8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7bc148-599b-4d76-8813-ec10777390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6b1dda-5637-4d41-9abe-79af3c04e8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be8c3d-43cf-406e-8e09-773fdef5d4f6}" ma:internalName="TaxCatchAll" ma:showField="CatchAllData" ma:web="696b1dda-5637-4d41-9abe-79af3c04e8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a60b319-9d9b-4050-a2da-fb9886bc818d">
      <Terms xmlns="http://schemas.microsoft.com/office/infopath/2007/PartnerControls"/>
    </lcf76f155ced4ddcb4097134ff3c332f>
    <TaxCatchAll xmlns="696b1dda-5637-4d41-9abe-79af3c04e813" xsi:nil="true"/>
  </documentManagement>
</p:properties>
</file>

<file path=customXml/itemProps1.xml><?xml version="1.0" encoding="utf-8"?>
<ds:datastoreItem xmlns:ds="http://schemas.openxmlformats.org/officeDocument/2006/customXml" ds:itemID="{2CEB6057-8F23-40F6-BDE5-15B48E097293}"/>
</file>

<file path=customXml/itemProps2.xml><?xml version="1.0" encoding="utf-8"?>
<ds:datastoreItem xmlns:ds="http://schemas.openxmlformats.org/officeDocument/2006/customXml" ds:itemID="{C8DB5213-131F-43F3-977E-075CB5978F64}"/>
</file>

<file path=customXml/itemProps3.xml><?xml version="1.0" encoding="utf-8"?>
<ds:datastoreItem xmlns:ds="http://schemas.openxmlformats.org/officeDocument/2006/customXml" ds:itemID="{4107474B-2A52-4617-8E41-2709678CB687}"/>
</file>

<file path=docProps/app.xml><?xml version="1.0" encoding="utf-8"?>
<Properties xmlns="http://schemas.openxmlformats.org/officeDocument/2006/extended-properties" xmlns:vt="http://schemas.openxmlformats.org/officeDocument/2006/docPropsVTypes">
  <Template>Sandia2018_16x9_1</Template>
  <TotalTime>5040</TotalTime>
  <Words>648</Words>
  <Application>Microsoft Office PowerPoint</Application>
  <PresentationFormat>Widescreen</PresentationFormat>
  <Paragraphs>87</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Courier New</vt:lpstr>
      <vt:lpstr>Garamond</vt:lpstr>
      <vt:lpstr>Gill Sans MT</vt:lpstr>
      <vt:lpstr>Trebuchet MS</vt:lpstr>
      <vt:lpstr>Sandia Theme (White Background)</vt:lpstr>
      <vt:lpstr>EFCOG Nuclear and Facility Safety Workshop Reactor Facility Updates  Annular Core Research Reactor (ACRRF) and Sandia Pulsed Reactor Facility (SPRF)</vt:lpstr>
      <vt:lpstr>ACRRF and SPRF Integrated DSA</vt:lpstr>
      <vt:lpstr>SPRF Update for the Integrated DSA</vt:lpstr>
      <vt:lpstr>ACRRF Update for the Integrated DSA*</vt:lpstr>
      <vt:lpstr>Alternate Methodology (Approved 03/2020)</vt:lpstr>
      <vt:lpstr>Path Forward</vt:lpstr>
      <vt:lpstr>ACRRF Fuel Health Program – Program Elements</vt:lpstr>
      <vt:lpstr>ACRRF Fuel Health Program – Fuel Element Inspection Jig (FEIJ)</vt:lpstr>
      <vt:lpstr>ACRRF Fuel Health Program – Fuel Inspection Techniques</vt:lpstr>
      <vt:lpstr>Path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Murphy, Katie L</cp:lastModifiedBy>
  <cp:revision>100</cp:revision>
  <dcterms:created xsi:type="dcterms:W3CDTF">2017-10-14T01:15:26Z</dcterms:created>
  <dcterms:modified xsi:type="dcterms:W3CDTF">2021-02-23T14:50:46Z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0x01010070F25756FC81AF488F6C711D74014336</vt:lpwstr>
  </property>
</Properties>
</file>