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276" r:id="rId3"/>
    <p:sldId id="294" r:id="rId4"/>
    <p:sldId id="288" r:id="rId5"/>
    <p:sldId id="289" r:id="rId6"/>
    <p:sldId id="292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D91"/>
    <a:srgbClr val="467946"/>
    <a:srgbClr val="176F60"/>
    <a:srgbClr val="E4EDF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59" autoAdjust="0"/>
  </p:normalViewPr>
  <p:slideViewPr>
    <p:cSldViewPr>
      <p:cViewPr varScale="1">
        <p:scale>
          <a:sx n="77" d="100"/>
          <a:sy n="77" d="100"/>
        </p:scale>
        <p:origin x="9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5EBC584-7EE9-4B47-83AE-28B364CCA72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BC65356-C131-423C-88BD-C0759993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1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BE5DB69-B609-49F0-B4EB-1CCD48E58970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503C13C-DA8D-487F-9223-323E7BBF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9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4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723628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1632999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56506843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65936182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7980025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7607" y="6172200"/>
            <a:ext cx="957262" cy="365125"/>
          </a:xfrm>
          <a:solidFill>
            <a:srgbClr val="FFFF00"/>
          </a:solidFill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A45CC6-C251-4559-A946-59F7F7828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Office of Environment,</a:t>
            </a:r>
            <a:r>
              <a:rPr lang="en-US" i="1" baseline="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Health, Safety and Security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8304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8788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283937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653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398590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6911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5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9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6579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5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6119617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199" y="4534904"/>
            <a:ext cx="8229601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EFCOG Nuclear &amp; Facility Safety Workshop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April 2021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DOE-HDBK-3010-94 (R2013)</a:t>
            </a:r>
            <a:b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AIRBRONE RELEASE FRACTIONS/RATES AND RESPIRABLE FRACTIONS FOR NONREACTOR NUCLEAR FACILITIES</a:t>
            </a:r>
            <a:b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</a:br>
            <a:r>
              <a:rPr lang="en-US" sz="3200" b="1" i="1" cap="all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Update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64" y="515088"/>
            <a:ext cx="910488" cy="7434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41960" y="63971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3668">
            <a:off x="7937335" y="56474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Scope of HDBK-3010 Revision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756" y="1752600"/>
            <a:ext cx="77394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Limited update to specific sections. Not a full rewrite of the Handbook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Incorporate new information since the original 1994 issuance of HDBK-3010-94, as 2013 reaffirmation did not involve any changes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Most sections will be updated to include new information or new options but will not change the recommended bounding ARF/RF values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Minimizing changes to remainder of document with a few exceptions including: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correct known errors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correct outdated information regarding DOE policy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delete “must/shall” statements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ensure that Chapter 7 is consistent with the new information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adding tables and data to Volume II</a:t>
            </a:r>
          </a:p>
        </p:txBody>
      </p:sp>
    </p:spTree>
    <p:extLst>
      <p:ext uri="{BB962C8B-B14F-4D97-AF65-F5344CB8AC3E}">
        <p14:creationId xmlns:p14="http://schemas.microsoft.com/office/powerpoint/2010/main" val="7268076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DOE-HDBK-3010 Update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33701"/>
              </p:ext>
            </p:extLst>
          </p:nvPr>
        </p:nvGraphicFramePr>
        <p:xfrm>
          <a:off x="490112" y="1447800"/>
          <a:ext cx="819668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8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41">
                <a:tc>
                  <a:txBody>
                    <a:bodyPr/>
                    <a:lstStyle/>
                    <a:p>
                      <a:r>
                        <a:rPr lang="en-US" sz="1800" dirty="0"/>
                        <a:t>Handbook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Summary of Revision</a:t>
                      </a:r>
                      <a:r>
                        <a:rPr lang="en-US" sz="1800" baseline="0" dirty="0"/>
                        <a:t> Scope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r>
                        <a:rPr lang="en-US" sz="1600" dirty="0"/>
                        <a:t>2.1, Non- Condens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600" dirty="0"/>
                        <a:t>ble Gases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with new information on tritium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r>
                        <a:rPr lang="en-US" sz="1600" dirty="0"/>
                        <a:t>3.2.1, Boiling to Dryness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discussion to include expanded background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3.2.2.3, Venting of Pressurized Liquids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with new information/ new analytical</a:t>
                      </a:r>
                      <a:r>
                        <a:rPr lang="en-US" sz="1600" baseline="0" dirty="0"/>
                        <a:t> methodology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2012-2013 PNNL experiments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3.2.3, Free-Fall Spill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Expand discussion to limit the height value on the existing Ballinger-Archimedes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r>
                        <a:rPr lang="en-US" sz="1600" dirty="0"/>
                        <a:t>4.2.1.2, Uranium Fires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with new information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2015 uranium fire experiments conducted at Y-12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3.2.2.1/ 4.2.2.1/ 4.3.2.1, Explosive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with new information from NUREG-6410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4.3.1.3, 6.3.2, Non-metallic composite solids/Encased Nuclear Material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with new information from NUREG-1887 and NUREG-6451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2083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DOE-HDBK-3010 Update (continued)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45485"/>
              </p:ext>
            </p:extLst>
          </p:nvPr>
        </p:nvGraphicFramePr>
        <p:xfrm>
          <a:off x="490112" y="1565583"/>
          <a:ext cx="819668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8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41">
                <a:tc>
                  <a:txBody>
                    <a:bodyPr/>
                    <a:lstStyle/>
                    <a:p>
                      <a:r>
                        <a:rPr lang="en-US" sz="1800" dirty="0"/>
                        <a:t>Handbook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Summary of Revision</a:t>
                      </a:r>
                      <a:r>
                        <a:rPr lang="en-US" sz="1800" baseline="0" dirty="0"/>
                        <a:t> Scope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4.4.2.3, Venting of Pressurized Powder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with new information/</a:t>
                      </a:r>
                      <a:r>
                        <a:rPr lang="en-US" sz="1600" baseline="0" dirty="0"/>
                        <a:t> new methodology from NUREG-6410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4.4.3 (4.4.3.3.2), Free-Fall Spill and Impaction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with new information</a:t>
                      </a:r>
                      <a:r>
                        <a:rPr lang="en-US" sz="1600" baseline="0" dirty="0"/>
                        <a:t> from Gao, Zhang and </a:t>
                      </a:r>
                      <a:r>
                        <a:rPr lang="en-US" sz="1600" baseline="0" dirty="0" err="1"/>
                        <a:t>Byington</a:t>
                      </a:r>
                      <a:r>
                        <a:rPr lang="en-US" sz="1600" baseline="0" dirty="0"/>
                        <a:t> (2013) 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5.2.1.1, Packaged 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Update discussion to include expanded background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Section 6, Criticality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Major update to incorporate</a:t>
                      </a:r>
                      <a:r>
                        <a:rPr lang="en-US" sz="1600" baseline="0" dirty="0"/>
                        <a:t> updated information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more recent criticalities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17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Primary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968088" cy="4724400"/>
          </a:xfrm>
        </p:spPr>
        <p:txBody>
          <a:bodyPr/>
          <a:lstStyle/>
          <a:p>
            <a:r>
              <a:rPr lang="en-US" b="1" dirty="0"/>
              <a:t>Caroline Garzon, Nuclear Safety Basis and Facility Design (DOE AU-31)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67946"/>
                </a:solidFill>
              </a:rPr>
              <a:t>     Phone: (301) 903-8275	E-mail: c</a:t>
            </a:r>
            <a:r>
              <a:rPr lang="en-US" sz="1800" b="1" i="1" dirty="0">
                <a:solidFill>
                  <a:srgbClr val="467946"/>
                </a:solidFill>
              </a:rPr>
              <a:t>aroline.garzon@hq.doe.gov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3533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48643B27-C1D1-4E44-8A4F-F1D99C0554D1}"/>
</file>

<file path=customXml/itemProps2.xml><?xml version="1.0" encoding="utf-8"?>
<ds:datastoreItem xmlns:ds="http://schemas.openxmlformats.org/officeDocument/2006/customXml" ds:itemID="{556AE93E-B4E3-4EFA-BAE8-74A7894F582F}"/>
</file>

<file path=customXml/itemProps3.xml><?xml version="1.0" encoding="utf-8"?>
<ds:datastoreItem xmlns:ds="http://schemas.openxmlformats.org/officeDocument/2006/customXml" ds:itemID="{07C5D4EB-9A9B-4EEE-88F0-CA5922804E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Words>362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Medium</vt:lpstr>
      <vt:lpstr>Rockwell Extra Bold</vt:lpstr>
      <vt:lpstr>Segoe UI</vt:lpstr>
      <vt:lpstr>Office Theme</vt:lpstr>
      <vt:lpstr>DOE HSS Presentation</vt:lpstr>
      <vt:lpstr>CorelDRAW</vt:lpstr>
      <vt:lpstr>PowerPoint Presentation</vt:lpstr>
      <vt:lpstr>PowerPoint Presentation</vt:lpstr>
      <vt:lpstr>PowerPoint Presentation</vt:lpstr>
      <vt:lpstr>PowerPoint Presentation</vt:lpstr>
      <vt:lpstr>Primary Contact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Garzon, Caroline</cp:lastModifiedBy>
  <cp:revision>129</cp:revision>
  <cp:lastPrinted>2018-06-05T21:09:37Z</cp:lastPrinted>
  <dcterms:created xsi:type="dcterms:W3CDTF">2014-06-16T14:14:15Z</dcterms:created>
  <dcterms:modified xsi:type="dcterms:W3CDTF">2021-02-10T17:32:29Z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