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2" r:id="rId5"/>
  </p:sldMasterIdLst>
  <p:notesMasterIdLst>
    <p:notesMasterId r:id="rId22"/>
  </p:notesMasterIdLst>
  <p:handoutMasterIdLst>
    <p:handoutMasterId r:id="rId23"/>
  </p:handoutMasterIdLst>
  <p:sldIdLst>
    <p:sldId id="276" r:id="rId6"/>
    <p:sldId id="306" r:id="rId7"/>
    <p:sldId id="315" r:id="rId8"/>
    <p:sldId id="307" r:id="rId9"/>
    <p:sldId id="309" r:id="rId10"/>
    <p:sldId id="310" r:id="rId11"/>
    <p:sldId id="308" r:id="rId12"/>
    <p:sldId id="314" r:id="rId13"/>
    <p:sldId id="329" r:id="rId14"/>
    <p:sldId id="318" r:id="rId15"/>
    <p:sldId id="319" r:id="rId16"/>
    <p:sldId id="317" r:id="rId17"/>
    <p:sldId id="326" r:id="rId18"/>
    <p:sldId id="327" r:id="rId19"/>
    <p:sldId id="323" r:id="rId20"/>
    <p:sldId id="324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 Mazzola" initials="CAM" lastIdx="16" clrIdx="0">
    <p:extLst>
      <p:ext uri="{19B8F6BF-5375-455C-9EA6-DF929625EA0E}">
        <p15:presenceInfo xmlns:p15="http://schemas.microsoft.com/office/powerpoint/2012/main" userId="Carl Mazzola" providerId="None"/>
      </p:ext>
    </p:extLst>
  </p:cmAuthor>
  <p:cmAuthor id="2" name="Frias, Patrick" initials="FP" lastIdx="7" clrIdx="1">
    <p:extLst>
      <p:ext uri="{19B8F6BF-5375-455C-9EA6-DF929625EA0E}">
        <p15:presenceInfo xmlns:p15="http://schemas.microsoft.com/office/powerpoint/2012/main" userId="S::patrick.frias@hq.doe.gov::ef338e84-2ab0-47f6-9025-4ee33bafff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F60"/>
    <a:srgbClr val="FF0000"/>
    <a:srgbClr val="0033CC"/>
    <a:srgbClr val="E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79172" autoAdjust="0"/>
  </p:normalViewPr>
  <p:slideViewPr>
    <p:cSldViewPr>
      <p:cViewPr varScale="1">
        <p:scale>
          <a:sx n="89" d="100"/>
          <a:sy n="89" d="100"/>
        </p:scale>
        <p:origin x="21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577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A5EBC584-7EE9-4B47-83AE-28B364CCA72A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5773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8BC65356-C131-423C-88BD-C07599930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16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2BE5DB69-B609-49F0-B4EB-1CCD48E58970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503C13C-DA8D-487F-9223-323E7BBF0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8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6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6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8.jpeg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5"/>
          <p:cNvGrpSpPr>
            <a:grpSpLocks/>
          </p:cNvGrpSpPr>
          <p:nvPr userDrawn="1"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6" name="Group 6"/>
            <p:cNvGrpSpPr>
              <a:grpSpLocks/>
            </p:cNvGrpSpPr>
            <p:nvPr userDrawn="1"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0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2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5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2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4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3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4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35"/>
            <p:cNvGrpSpPr>
              <a:grpSpLocks/>
            </p:cNvGrpSpPr>
            <p:nvPr userDrawn="1"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9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72362882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6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7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1632999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002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0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1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356506843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4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5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659361829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18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19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7980025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fld id="{8A870E82-CC16-47AE-89E0-C196F3D715CD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17607" y="6172200"/>
            <a:ext cx="957262" cy="365125"/>
          </a:xfrm>
          <a:solidFill>
            <a:srgbClr val="FFFF00"/>
          </a:solidFill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8A45CC6-C251-4559-A946-59F7F7828A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Office of Environment,</a:t>
            </a:r>
            <a:r>
              <a:rPr lang="en-US" i="1" baseline="0" dirty="0">
                <a:solidFill>
                  <a:schemeClr val="tx2">
                    <a:lumMod val="75000"/>
                  </a:schemeClr>
                </a:solidFill>
                <a:latin typeface="Franklin Gothic Medium" panose="020B0603020102020204" pitchFamily="34" charset="0"/>
              </a:rPr>
              <a:t> Health, Safety and Security</a:t>
            </a:r>
            <a:endParaRPr lang="en-US" i="1" dirty="0">
              <a:solidFill>
                <a:schemeClr val="tx2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8304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70272" y="4114800"/>
            <a:ext cx="8641557" cy="1142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13135" y="4114800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247650" y="201613"/>
            <a:ext cx="8686800" cy="6400800"/>
          </a:xfrm>
          <a:prstGeom prst="rect">
            <a:avLst/>
          </a:prstGeom>
          <a:noFill/>
          <a:ln w="41275">
            <a:solidFill>
              <a:srgbClr val="023588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pic>
        <p:nvPicPr>
          <p:cNvPr id="11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120662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87888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264455" y="1369757"/>
            <a:ext cx="8641557" cy="277017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2E2E2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260205" y="1320575"/>
            <a:ext cx="8643937" cy="9526"/>
          </a:xfrm>
          <a:prstGeom prst="line">
            <a:avLst/>
          </a:prstGeom>
          <a:ln w="25400">
            <a:solidFill>
              <a:srgbClr val="E2E2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1600200" y="283937"/>
            <a:ext cx="5562600" cy="1036638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600">
                <a:solidFill>
                  <a:srgbClr val="0A6AB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794912" y="1600200"/>
            <a:ext cx="7696200" cy="4724400"/>
          </a:xfrm>
        </p:spPr>
        <p:txBody>
          <a:bodyPr>
            <a:noAutofit/>
          </a:bodyPr>
          <a:lstStyle>
            <a:lvl1pPr marL="227013" indent="-227013">
              <a:buClr>
                <a:srgbClr val="0A6AB6"/>
              </a:buClr>
              <a:buFont typeface="Arial" panose="020B0604020202020204" pitchFamily="34" charset="0"/>
              <a:buChar char="•"/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60375" indent="-233363">
              <a:buClr>
                <a:srgbClr val="0A6AB6"/>
              </a:buClr>
              <a:buFont typeface="Segoe UI" panose="020B0502040204020203" pitchFamily="34" charset="0"/>
              <a:buChar char="‒"/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7388" indent="-227013">
              <a:buClr>
                <a:srgbClr val="0A6AB6"/>
              </a:buClr>
              <a:buFont typeface="Arial" panose="020B0604020202020204" pitchFamily="34" charset="0"/>
              <a:buChar char="•"/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914400" indent="-227013">
              <a:buClr>
                <a:srgbClr val="0A6AB6"/>
              </a:buClr>
              <a:buFont typeface="Segoe UI" panose="020B0502040204020203" pitchFamily="34" charset="0"/>
              <a:buChar char="‒"/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>
                <a:srgbClr val="0A6AB6"/>
              </a:buClr>
              <a:buFont typeface="Arial" panose="020B0604020202020204" pitchFamily="34" charset="0"/>
              <a:buChar char="•"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276975"/>
            <a:ext cx="457200" cy="365125"/>
          </a:xfrm>
        </p:spPr>
        <p:txBody>
          <a:bodyPr/>
          <a:lstStyle>
            <a:lvl1pPr>
              <a:defRPr>
                <a:solidFill>
                  <a:srgbClr val="000066"/>
                </a:solidFill>
              </a:defRPr>
            </a:lvl1pPr>
          </a:lstStyle>
          <a:p>
            <a:fld id="{76F094A9-1756-4764-B06C-5A77299743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3" name="Picture 47" descr="DOE Color Logo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553973" y="407988"/>
            <a:ext cx="741427" cy="74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34"/>
          <p:cNvSpPr>
            <a:spLocks noChangeArrowheads="1"/>
          </p:cNvSpPr>
          <p:nvPr userDrawn="1"/>
        </p:nvSpPr>
        <p:spPr bwMode="auto">
          <a:xfrm>
            <a:off x="247650" y="201612"/>
            <a:ext cx="8686800" cy="6440487"/>
          </a:xfrm>
          <a:prstGeom prst="rect">
            <a:avLst/>
          </a:prstGeom>
          <a:noFill/>
          <a:ln w="412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0780" y="6355543"/>
            <a:ext cx="85084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0" i="1" dirty="0">
                <a:solidFill>
                  <a:srgbClr val="02358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859" y="371098"/>
            <a:ext cx="910488" cy="7434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22455" y="49572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21433668">
            <a:off x="8017830" y="420758"/>
            <a:ext cx="559907" cy="71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6538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7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6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6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1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398590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0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3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8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5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6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7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7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2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1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69111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0975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321425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5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4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5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20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7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8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9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5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9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13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4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43" name="Title 1"/>
          <p:cNvSpPr txBox="1">
            <a:spLocks/>
          </p:cNvSpPr>
          <p:nvPr/>
        </p:nvSpPr>
        <p:spPr>
          <a:xfrm>
            <a:off x="1828800" y="381000"/>
            <a:ext cx="54864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65791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05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10/9/2014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3246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8600" y="228600"/>
            <a:ext cx="8686800" cy="6400800"/>
            <a:chOff x="144" y="144"/>
            <a:chExt cx="5472" cy="4032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630" y="259"/>
              <a:ext cx="852" cy="604"/>
              <a:chOff x="2004" y="1224"/>
              <a:chExt cx="1836" cy="1076"/>
            </a:xfrm>
          </p:grpSpPr>
          <p:graphicFrame>
            <p:nvGraphicFramePr>
              <p:cNvPr id="11" name="Object 7"/>
              <p:cNvGraphicFramePr>
                <a:graphicFrameLocks noChangeAspect="1"/>
              </p:cNvGraphicFramePr>
              <p:nvPr/>
            </p:nvGraphicFramePr>
            <p:xfrm>
              <a:off x="2004" y="1388"/>
              <a:ext cx="1526" cy="5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8" name="CorelDRAW" r:id="rId3" imgW="2706840" imgH="982080" progId="">
                      <p:embed/>
                    </p:oleObj>
                  </mc:Choice>
                  <mc:Fallback>
                    <p:oleObj name="CorelDRAW" r:id="rId3" imgW="2706840" imgH="982080" progId="">
                      <p:embed/>
                      <p:pic>
                        <p:nvPicPr>
                          <p:cNvPr id="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04" y="1388"/>
                            <a:ext cx="1526" cy="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2" name="Group 8"/>
              <p:cNvGrpSpPr>
                <a:grpSpLocks/>
              </p:cNvGrpSpPr>
              <p:nvPr/>
            </p:nvGrpSpPr>
            <p:grpSpPr bwMode="auto">
              <a:xfrm>
                <a:off x="3355" y="1224"/>
                <a:ext cx="387" cy="388"/>
                <a:chOff x="912" y="1152"/>
                <a:chExt cx="877" cy="877"/>
              </a:xfrm>
            </p:grpSpPr>
            <p:sp>
              <p:nvSpPr>
                <p:cNvPr id="16" name="AutoShape 9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912" y="1152"/>
                  <a:ext cx="877" cy="8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Freeform 11"/>
                <p:cNvSpPr>
                  <a:spLocks/>
                </p:cNvSpPr>
                <p:nvPr/>
              </p:nvSpPr>
              <p:spPr bwMode="auto">
                <a:xfrm>
                  <a:off x="1031" y="1273"/>
                  <a:ext cx="651" cy="637"/>
                </a:xfrm>
                <a:custGeom>
                  <a:avLst/>
                  <a:gdLst/>
                  <a:ahLst/>
                  <a:cxnLst>
                    <a:cxn ang="0">
                      <a:pos x="7" y="71"/>
                    </a:cxn>
                    <a:cxn ang="0">
                      <a:pos x="4" y="82"/>
                    </a:cxn>
                    <a:cxn ang="0">
                      <a:pos x="8" y="96"/>
                    </a:cxn>
                    <a:cxn ang="0">
                      <a:pos x="16" y="106"/>
                    </a:cxn>
                    <a:cxn ang="0">
                      <a:pos x="32" y="124"/>
                    </a:cxn>
                    <a:cxn ang="0">
                      <a:pos x="60" y="159"/>
                    </a:cxn>
                    <a:cxn ang="0">
                      <a:pos x="109" y="214"/>
                    </a:cxn>
                    <a:cxn ang="0">
                      <a:pos x="168" y="267"/>
                    </a:cxn>
                    <a:cxn ang="0">
                      <a:pos x="241" y="321"/>
                    </a:cxn>
                    <a:cxn ang="0">
                      <a:pos x="285" y="347"/>
                    </a:cxn>
                    <a:cxn ang="0">
                      <a:pos x="321" y="361"/>
                    </a:cxn>
                    <a:cxn ang="0">
                      <a:pos x="337" y="363"/>
                    </a:cxn>
                    <a:cxn ang="0">
                      <a:pos x="348" y="362"/>
                    </a:cxn>
                    <a:cxn ang="0">
                      <a:pos x="356" y="359"/>
                    </a:cxn>
                    <a:cxn ang="0">
                      <a:pos x="366" y="351"/>
                    </a:cxn>
                    <a:cxn ang="0">
                      <a:pos x="370" y="340"/>
                    </a:cxn>
                    <a:cxn ang="0">
                      <a:pos x="370" y="324"/>
                    </a:cxn>
                    <a:cxn ang="0">
                      <a:pos x="359" y="291"/>
                    </a:cxn>
                    <a:cxn ang="0">
                      <a:pos x="339" y="253"/>
                    </a:cxn>
                    <a:cxn ang="0">
                      <a:pos x="305" y="203"/>
                    </a:cxn>
                    <a:cxn ang="0">
                      <a:pos x="245" y="137"/>
                    </a:cxn>
                    <a:cxn ang="0">
                      <a:pos x="188" y="85"/>
                    </a:cxn>
                    <a:cxn ang="0">
                      <a:pos x="124" y="38"/>
                    </a:cxn>
                    <a:cxn ang="0">
                      <a:pos x="81" y="14"/>
                    </a:cxn>
                    <a:cxn ang="0">
                      <a:pos x="53" y="4"/>
                    </a:cxn>
                    <a:cxn ang="0">
                      <a:pos x="34" y="0"/>
                    </a:cxn>
                    <a:cxn ang="0">
                      <a:pos x="21" y="1"/>
                    </a:cxn>
                    <a:cxn ang="0">
                      <a:pos x="9" y="6"/>
                    </a:cxn>
                    <a:cxn ang="0">
                      <a:pos x="2" y="14"/>
                    </a:cxn>
                    <a:cxn ang="0">
                      <a:pos x="0" y="27"/>
                    </a:cxn>
                    <a:cxn ang="0">
                      <a:pos x="1" y="31"/>
                    </a:cxn>
                    <a:cxn ang="0">
                      <a:pos x="1" y="22"/>
                    </a:cxn>
                    <a:cxn ang="0">
                      <a:pos x="5" y="13"/>
                    </a:cxn>
                    <a:cxn ang="0">
                      <a:pos x="14" y="5"/>
                    </a:cxn>
                    <a:cxn ang="0">
                      <a:pos x="26" y="2"/>
                    </a:cxn>
                    <a:cxn ang="0">
                      <a:pos x="39" y="3"/>
                    </a:cxn>
                    <a:cxn ang="0">
                      <a:pos x="54" y="7"/>
                    </a:cxn>
                    <a:cxn ang="0">
                      <a:pos x="94" y="25"/>
                    </a:cxn>
                    <a:cxn ang="0">
                      <a:pos x="148" y="60"/>
                    </a:cxn>
                    <a:cxn ang="0">
                      <a:pos x="213" y="112"/>
                    </a:cxn>
                    <a:cxn ang="0">
                      <a:pos x="254" y="153"/>
                    </a:cxn>
                    <a:cxn ang="0">
                      <a:pos x="305" y="210"/>
                    </a:cxn>
                    <a:cxn ang="0">
                      <a:pos x="341" y="267"/>
                    </a:cxn>
                    <a:cxn ang="0">
                      <a:pos x="362" y="314"/>
                    </a:cxn>
                    <a:cxn ang="0">
                      <a:pos x="364" y="329"/>
                    </a:cxn>
                    <a:cxn ang="0">
                      <a:pos x="363" y="341"/>
                    </a:cxn>
                    <a:cxn ang="0">
                      <a:pos x="358" y="349"/>
                    </a:cxn>
                    <a:cxn ang="0">
                      <a:pos x="345" y="355"/>
                    </a:cxn>
                    <a:cxn ang="0">
                      <a:pos x="331" y="354"/>
                    </a:cxn>
                    <a:cxn ang="0">
                      <a:pos x="305" y="347"/>
                    </a:cxn>
                    <a:cxn ang="0">
                      <a:pos x="258" y="320"/>
                    </a:cxn>
                    <a:cxn ang="0">
                      <a:pos x="213" y="287"/>
                    </a:cxn>
                    <a:cxn ang="0">
                      <a:pos x="139" y="223"/>
                    </a:cxn>
                    <a:cxn ang="0">
                      <a:pos x="77" y="156"/>
                    </a:cxn>
                    <a:cxn ang="0">
                      <a:pos x="35" y="100"/>
                    </a:cxn>
                    <a:cxn ang="0">
                      <a:pos x="30" y="83"/>
                    </a:cxn>
                    <a:cxn ang="0">
                      <a:pos x="20" y="71"/>
                    </a:cxn>
                    <a:cxn ang="0">
                      <a:pos x="10" y="70"/>
                    </a:cxn>
                  </a:cxnLst>
                  <a:rect l="0" t="0" r="r" b="b"/>
                  <a:pathLst>
                    <a:path w="371" h="363">
                      <a:moveTo>
                        <a:pt x="10" y="70"/>
                      </a:moveTo>
                      <a:lnTo>
                        <a:pt x="7" y="71"/>
                      </a:lnTo>
                      <a:lnTo>
                        <a:pt x="4" y="76"/>
                      </a:lnTo>
                      <a:lnTo>
                        <a:pt x="4" y="82"/>
                      </a:lnTo>
                      <a:lnTo>
                        <a:pt x="5" y="89"/>
                      </a:lnTo>
                      <a:lnTo>
                        <a:pt x="8" y="96"/>
                      </a:lnTo>
                      <a:lnTo>
                        <a:pt x="12" y="102"/>
                      </a:lnTo>
                      <a:lnTo>
                        <a:pt x="16" y="106"/>
                      </a:lnTo>
                      <a:lnTo>
                        <a:pt x="21" y="109"/>
                      </a:lnTo>
                      <a:lnTo>
                        <a:pt x="32" y="124"/>
                      </a:lnTo>
                      <a:lnTo>
                        <a:pt x="43" y="139"/>
                      </a:lnTo>
                      <a:lnTo>
                        <a:pt x="60" y="159"/>
                      </a:lnTo>
                      <a:lnTo>
                        <a:pt x="85" y="188"/>
                      </a:lnTo>
                      <a:lnTo>
                        <a:pt x="109" y="214"/>
                      </a:lnTo>
                      <a:lnTo>
                        <a:pt x="135" y="238"/>
                      </a:lnTo>
                      <a:lnTo>
                        <a:pt x="168" y="267"/>
                      </a:lnTo>
                      <a:lnTo>
                        <a:pt x="199" y="293"/>
                      </a:lnTo>
                      <a:lnTo>
                        <a:pt x="241" y="321"/>
                      </a:lnTo>
                      <a:lnTo>
                        <a:pt x="266" y="336"/>
                      </a:lnTo>
                      <a:lnTo>
                        <a:pt x="285" y="347"/>
                      </a:lnTo>
                      <a:lnTo>
                        <a:pt x="305" y="355"/>
                      </a:lnTo>
                      <a:lnTo>
                        <a:pt x="321" y="361"/>
                      </a:lnTo>
                      <a:lnTo>
                        <a:pt x="330" y="362"/>
                      </a:lnTo>
                      <a:lnTo>
                        <a:pt x="337" y="363"/>
                      </a:lnTo>
                      <a:lnTo>
                        <a:pt x="342" y="363"/>
                      </a:lnTo>
                      <a:lnTo>
                        <a:pt x="348" y="362"/>
                      </a:lnTo>
                      <a:lnTo>
                        <a:pt x="352" y="361"/>
                      </a:lnTo>
                      <a:lnTo>
                        <a:pt x="356" y="359"/>
                      </a:lnTo>
                      <a:lnTo>
                        <a:pt x="362" y="355"/>
                      </a:lnTo>
                      <a:lnTo>
                        <a:pt x="366" y="351"/>
                      </a:lnTo>
                      <a:lnTo>
                        <a:pt x="369" y="346"/>
                      </a:lnTo>
                      <a:lnTo>
                        <a:pt x="370" y="340"/>
                      </a:lnTo>
                      <a:lnTo>
                        <a:pt x="371" y="334"/>
                      </a:lnTo>
                      <a:lnTo>
                        <a:pt x="370" y="324"/>
                      </a:lnTo>
                      <a:lnTo>
                        <a:pt x="367" y="311"/>
                      </a:lnTo>
                      <a:lnTo>
                        <a:pt x="359" y="291"/>
                      </a:lnTo>
                      <a:lnTo>
                        <a:pt x="349" y="270"/>
                      </a:lnTo>
                      <a:lnTo>
                        <a:pt x="339" y="253"/>
                      </a:lnTo>
                      <a:lnTo>
                        <a:pt x="323" y="227"/>
                      </a:lnTo>
                      <a:lnTo>
                        <a:pt x="305" y="203"/>
                      </a:lnTo>
                      <a:lnTo>
                        <a:pt x="276" y="170"/>
                      </a:lnTo>
                      <a:lnTo>
                        <a:pt x="245" y="137"/>
                      </a:lnTo>
                      <a:lnTo>
                        <a:pt x="218" y="111"/>
                      </a:lnTo>
                      <a:lnTo>
                        <a:pt x="188" y="85"/>
                      </a:lnTo>
                      <a:lnTo>
                        <a:pt x="153" y="59"/>
                      </a:lnTo>
                      <a:lnTo>
                        <a:pt x="124" y="38"/>
                      </a:lnTo>
                      <a:lnTo>
                        <a:pt x="93" y="20"/>
                      </a:lnTo>
                      <a:lnTo>
                        <a:pt x="81" y="14"/>
                      </a:lnTo>
                      <a:lnTo>
                        <a:pt x="68" y="9"/>
                      </a:lnTo>
                      <a:lnTo>
                        <a:pt x="53" y="4"/>
                      </a:lnTo>
                      <a:lnTo>
                        <a:pt x="43" y="1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21" y="1"/>
                      </a:lnTo>
                      <a:lnTo>
                        <a:pt x="16" y="2"/>
                      </a:lnTo>
                      <a:lnTo>
                        <a:pt x="9" y="6"/>
                      </a:lnTo>
                      <a:lnTo>
                        <a:pt x="5" y="10"/>
                      </a:lnTo>
                      <a:lnTo>
                        <a:pt x="2" y="14"/>
                      </a:lnTo>
                      <a:lnTo>
                        <a:pt x="0" y="21"/>
                      </a:lnTo>
                      <a:lnTo>
                        <a:pt x="0" y="27"/>
                      </a:lnTo>
                      <a:lnTo>
                        <a:pt x="1" y="40"/>
                      </a:lnTo>
                      <a:lnTo>
                        <a:pt x="1" y="31"/>
                      </a:lnTo>
                      <a:lnTo>
                        <a:pt x="1" y="26"/>
                      </a:lnTo>
                      <a:lnTo>
                        <a:pt x="1" y="22"/>
                      </a:lnTo>
                      <a:lnTo>
                        <a:pt x="3" y="18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4" y="5"/>
                      </a:lnTo>
                      <a:lnTo>
                        <a:pt x="20" y="3"/>
                      </a:lnTo>
                      <a:lnTo>
                        <a:pt x="26" y="2"/>
                      </a:lnTo>
                      <a:lnTo>
                        <a:pt x="31" y="2"/>
                      </a:lnTo>
                      <a:lnTo>
                        <a:pt x="39" y="3"/>
                      </a:lnTo>
                      <a:lnTo>
                        <a:pt x="44" y="4"/>
                      </a:lnTo>
                      <a:lnTo>
                        <a:pt x="54" y="7"/>
                      </a:lnTo>
                      <a:lnTo>
                        <a:pt x="73" y="15"/>
                      </a:lnTo>
                      <a:lnTo>
                        <a:pt x="94" y="25"/>
                      </a:lnTo>
                      <a:lnTo>
                        <a:pt x="116" y="39"/>
                      </a:lnTo>
                      <a:lnTo>
                        <a:pt x="148" y="60"/>
                      </a:lnTo>
                      <a:lnTo>
                        <a:pt x="184" y="88"/>
                      </a:lnTo>
                      <a:lnTo>
                        <a:pt x="213" y="112"/>
                      </a:lnTo>
                      <a:lnTo>
                        <a:pt x="234" y="132"/>
                      </a:lnTo>
                      <a:lnTo>
                        <a:pt x="254" y="153"/>
                      </a:lnTo>
                      <a:lnTo>
                        <a:pt x="279" y="180"/>
                      </a:lnTo>
                      <a:lnTo>
                        <a:pt x="305" y="210"/>
                      </a:lnTo>
                      <a:lnTo>
                        <a:pt x="323" y="236"/>
                      </a:lnTo>
                      <a:lnTo>
                        <a:pt x="341" y="267"/>
                      </a:lnTo>
                      <a:lnTo>
                        <a:pt x="355" y="295"/>
                      </a:lnTo>
                      <a:lnTo>
                        <a:pt x="362" y="314"/>
                      </a:lnTo>
                      <a:lnTo>
                        <a:pt x="363" y="321"/>
                      </a:lnTo>
                      <a:lnTo>
                        <a:pt x="364" y="329"/>
                      </a:lnTo>
                      <a:lnTo>
                        <a:pt x="364" y="335"/>
                      </a:lnTo>
                      <a:lnTo>
                        <a:pt x="363" y="341"/>
                      </a:lnTo>
                      <a:lnTo>
                        <a:pt x="361" y="345"/>
                      </a:lnTo>
                      <a:lnTo>
                        <a:pt x="358" y="349"/>
                      </a:lnTo>
                      <a:lnTo>
                        <a:pt x="351" y="353"/>
                      </a:lnTo>
                      <a:lnTo>
                        <a:pt x="345" y="355"/>
                      </a:lnTo>
                      <a:lnTo>
                        <a:pt x="339" y="355"/>
                      </a:lnTo>
                      <a:lnTo>
                        <a:pt x="331" y="354"/>
                      </a:lnTo>
                      <a:lnTo>
                        <a:pt x="322" y="352"/>
                      </a:lnTo>
                      <a:lnTo>
                        <a:pt x="305" y="347"/>
                      </a:lnTo>
                      <a:lnTo>
                        <a:pt x="278" y="333"/>
                      </a:lnTo>
                      <a:lnTo>
                        <a:pt x="258" y="320"/>
                      </a:lnTo>
                      <a:lnTo>
                        <a:pt x="240" y="307"/>
                      </a:lnTo>
                      <a:lnTo>
                        <a:pt x="213" y="287"/>
                      </a:lnTo>
                      <a:lnTo>
                        <a:pt x="168" y="250"/>
                      </a:lnTo>
                      <a:lnTo>
                        <a:pt x="139" y="223"/>
                      </a:lnTo>
                      <a:lnTo>
                        <a:pt x="113" y="198"/>
                      </a:lnTo>
                      <a:lnTo>
                        <a:pt x="77" y="156"/>
                      </a:lnTo>
                      <a:lnTo>
                        <a:pt x="47" y="119"/>
                      </a:lnTo>
                      <a:lnTo>
                        <a:pt x="35" y="100"/>
                      </a:lnTo>
                      <a:lnTo>
                        <a:pt x="34" y="91"/>
                      </a:lnTo>
                      <a:lnTo>
                        <a:pt x="30" y="83"/>
                      </a:lnTo>
                      <a:lnTo>
                        <a:pt x="26" y="76"/>
                      </a:lnTo>
                      <a:lnTo>
                        <a:pt x="20" y="71"/>
                      </a:lnTo>
                      <a:lnTo>
                        <a:pt x="15" y="69"/>
                      </a:lnTo>
                      <a:lnTo>
                        <a:pt x="10" y="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Freeform 12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Freeform 13"/>
                <p:cNvSpPr>
                  <a:spLocks/>
                </p:cNvSpPr>
                <p:nvPr/>
              </p:nvSpPr>
              <p:spPr bwMode="auto">
                <a:xfrm>
                  <a:off x="1221" y="1154"/>
                  <a:ext cx="265" cy="873"/>
                </a:xfrm>
                <a:custGeom>
                  <a:avLst/>
                  <a:gdLst/>
                  <a:ahLst/>
                  <a:cxnLst>
                    <a:cxn ang="0">
                      <a:pos x="29" y="453"/>
                    </a:cxn>
                    <a:cxn ang="0">
                      <a:pos x="19" y="447"/>
                    </a:cxn>
                    <a:cxn ang="0">
                      <a:pos x="12" y="435"/>
                    </a:cxn>
                    <a:cxn ang="0">
                      <a:pos x="11" y="421"/>
                    </a:cxn>
                    <a:cxn ang="0">
                      <a:pos x="9" y="397"/>
                    </a:cxn>
                    <a:cxn ang="0">
                      <a:pos x="4" y="353"/>
                    </a:cxn>
                    <a:cxn ang="0">
                      <a:pos x="0" y="279"/>
                    </a:cxn>
                    <a:cxn ang="0">
                      <a:pos x="4" y="201"/>
                    </a:cxn>
                    <a:cxn ang="0">
                      <a:pos x="18" y="111"/>
                    </a:cxn>
                    <a:cxn ang="0">
                      <a:pos x="31" y="61"/>
                    </a:cxn>
                    <a:cxn ang="0">
                      <a:pos x="47" y="26"/>
                    </a:cxn>
                    <a:cxn ang="0">
                      <a:pos x="56" y="13"/>
                    </a:cxn>
                    <a:cxn ang="0">
                      <a:pos x="65" y="6"/>
                    </a:cxn>
                    <a:cxn ang="0">
                      <a:pos x="72" y="2"/>
                    </a:cxn>
                    <a:cxn ang="0">
                      <a:pos x="85" y="1"/>
                    </a:cxn>
                    <a:cxn ang="0">
                      <a:pos x="96" y="6"/>
                    </a:cxn>
                    <a:cxn ang="0">
                      <a:pos x="107" y="17"/>
                    </a:cxn>
                    <a:cxn ang="0">
                      <a:pos x="123" y="48"/>
                    </a:cxn>
                    <a:cxn ang="0">
                      <a:pos x="136" y="89"/>
                    </a:cxn>
                    <a:cxn ang="0">
                      <a:pos x="146" y="149"/>
                    </a:cxn>
                    <a:cxn ang="0">
                      <a:pos x="151" y="238"/>
                    </a:cxn>
                    <a:cxn ang="0">
                      <a:pos x="147" y="315"/>
                    </a:cxn>
                    <a:cxn ang="0">
                      <a:pos x="135" y="393"/>
                    </a:cxn>
                    <a:cxn ang="0">
                      <a:pos x="121" y="441"/>
                    </a:cxn>
                    <a:cxn ang="0">
                      <a:pos x="109" y="468"/>
                    </a:cxn>
                    <a:cxn ang="0">
                      <a:pos x="98" y="484"/>
                    </a:cxn>
                    <a:cxn ang="0">
                      <a:pos x="89" y="493"/>
                    </a:cxn>
                    <a:cxn ang="0">
                      <a:pos x="76" y="498"/>
                    </a:cxn>
                    <a:cxn ang="0">
                      <a:pos x="66" y="496"/>
                    </a:cxn>
                    <a:cxn ang="0">
                      <a:pos x="55" y="489"/>
                    </a:cxn>
                    <a:cxn ang="0">
                      <a:pos x="53" y="485"/>
                    </a:cxn>
                    <a:cxn ang="0">
                      <a:pos x="59" y="491"/>
                    </a:cxn>
                    <a:cxn ang="0">
                      <a:pos x="69" y="496"/>
                    </a:cxn>
                    <a:cxn ang="0">
                      <a:pos x="80" y="495"/>
                    </a:cxn>
                    <a:cxn ang="0">
                      <a:pos x="91" y="488"/>
                    </a:cxn>
                    <a:cxn ang="0">
                      <a:pos x="99" y="479"/>
                    </a:cxn>
                    <a:cxn ang="0">
                      <a:pos x="107" y="465"/>
                    </a:cxn>
                    <a:cxn ang="0">
                      <a:pos x="123" y="424"/>
                    </a:cxn>
                    <a:cxn ang="0">
                      <a:pos x="136" y="360"/>
                    </a:cxn>
                    <a:cxn ang="0">
                      <a:pos x="145" y="278"/>
                    </a:cxn>
                    <a:cxn ang="0">
                      <a:pos x="146" y="221"/>
                    </a:cxn>
                    <a:cxn ang="0">
                      <a:pos x="141" y="144"/>
                    </a:cxn>
                    <a:cxn ang="0">
                      <a:pos x="127" y="78"/>
                    </a:cxn>
                    <a:cxn ang="0">
                      <a:pos x="108" y="30"/>
                    </a:cxn>
                    <a:cxn ang="0">
                      <a:pos x="99" y="17"/>
                    </a:cxn>
                    <a:cxn ang="0">
                      <a:pos x="90" y="10"/>
                    </a:cxn>
                    <a:cxn ang="0">
                      <a:pos x="81" y="8"/>
                    </a:cxn>
                    <a:cxn ang="0">
                      <a:pos x="68" y="13"/>
                    </a:cxn>
                    <a:cxn ang="0">
                      <a:pos x="58" y="23"/>
                    </a:cxn>
                    <a:cxn ang="0">
                      <a:pos x="45" y="47"/>
                    </a:cxn>
                    <a:cxn ang="0">
                      <a:pos x="31" y="99"/>
                    </a:cxn>
                    <a:cxn ang="0">
                      <a:pos x="22" y="154"/>
                    </a:cxn>
                    <a:cxn ang="0">
                      <a:pos x="15" y="252"/>
                    </a:cxn>
                    <a:cxn ang="0">
                      <a:pos x="18" y="343"/>
                    </a:cxn>
                    <a:cxn ang="0">
                      <a:pos x="28" y="413"/>
                    </a:cxn>
                    <a:cxn ang="0">
                      <a:pos x="37" y="428"/>
                    </a:cxn>
                    <a:cxn ang="0">
                      <a:pos x="38" y="443"/>
                    </a:cxn>
                    <a:cxn ang="0">
                      <a:pos x="32" y="452"/>
                    </a:cxn>
                  </a:cxnLst>
                  <a:rect l="0" t="0" r="r" b="b"/>
                  <a:pathLst>
                    <a:path w="151" h="498">
                      <a:moveTo>
                        <a:pt x="32" y="452"/>
                      </a:moveTo>
                      <a:lnTo>
                        <a:pt x="29" y="453"/>
                      </a:lnTo>
                      <a:lnTo>
                        <a:pt x="23" y="451"/>
                      </a:lnTo>
                      <a:lnTo>
                        <a:pt x="19" y="447"/>
                      </a:lnTo>
                      <a:lnTo>
                        <a:pt x="15" y="442"/>
                      </a:lnTo>
                      <a:lnTo>
                        <a:pt x="12" y="435"/>
                      </a:lnTo>
                      <a:lnTo>
                        <a:pt x="10" y="428"/>
                      </a:lnTo>
                      <a:lnTo>
                        <a:pt x="11" y="421"/>
                      </a:lnTo>
                      <a:lnTo>
                        <a:pt x="12" y="416"/>
                      </a:lnTo>
                      <a:lnTo>
                        <a:pt x="9" y="397"/>
                      </a:lnTo>
                      <a:lnTo>
                        <a:pt x="7" y="379"/>
                      </a:lnTo>
                      <a:lnTo>
                        <a:pt x="4" y="353"/>
                      </a:lnTo>
                      <a:lnTo>
                        <a:pt x="2" y="314"/>
                      </a:lnTo>
                      <a:lnTo>
                        <a:pt x="0" y="279"/>
                      </a:lnTo>
                      <a:lnTo>
                        <a:pt x="1" y="245"/>
                      </a:lnTo>
                      <a:lnTo>
                        <a:pt x="4" y="201"/>
                      </a:lnTo>
                      <a:lnTo>
                        <a:pt x="8" y="160"/>
                      </a:lnTo>
                      <a:lnTo>
                        <a:pt x="18" y="111"/>
                      </a:lnTo>
                      <a:lnTo>
                        <a:pt x="25" y="83"/>
                      </a:lnTo>
                      <a:lnTo>
                        <a:pt x="31" y="61"/>
                      </a:lnTo>
                      <a:lnTo>
                        <a:pt x="39" y="41"/>
                      </a:lnTo>
                      <a:lnTo>
                        <a:pt x="47" y="26"/>
                      </a:lnTo>
                      <a:lnTo>
                        <a:pt x="52" y="18"/>
                      </a:lnTo>
                      <a:lnTo>
                        <a:pt x="56" y="13"/>
                      </a:lnTo>
                      <a:lnTo>
                        <a:pt x="60" y="9"/>
                      </a:lnTo>
                      <a:lnTo>
                        <a:pt x="65" y="6"/>
                      </a:lnTo>
                      <a:lnTo>
                        <a:pt x="68" y="4"/>
                      </a:lnTo>
                      <a:lnTo>
                        <a:pt x="72" y="2"/>
                      </a:lnTo>
                      <a:lnTo>
                        <a:pt x="80" y="0"/>
                      </a:lnTo>
                      <a:lnTo>
                        <a:pt x="85" y="1"/>
                      </a:lnTo>
                      <a:lnTo>
                        <a:pt x="91" y="3"/>
                      </a:lnTo>
                      <a:lnTo>
                        <a:pt x="96" y="6"/>
                      </a:lnTo>
                      <a:lnTo>
                        <a:pt x="101" y="10"/>
                      </a:lnTo>
                      <a:lnTo>
                        <a:pt x="107" y="17"/>
                      </a:lnTo>
                      <a:lnTo>
                        <a:pt x="114" y="29"/>
                      </a:lnTo>
                      <a:lnTo>
                        <a:pt x="123" y="48"/>
                      </a:lnTo>
                      <a:lnTo>
                        <a:pt x="131" y="70"/>
                      </a:lnTo>
                      <a:lnTo>
                        <a:pt x="136" y="89"/>
                      </a:lnTo>
                      <a:lnTo>
                        <a:pt x="142" y="119"/>
                      </a:lnTo>
                      <a:lnTo>
                        <a:pt x="146" y="149"/>
                      </a:lnTo>
                      <a:lnTo>
                        <a:pt x="149" y="193"/>
                      </a:lnTo>
                      <a:lnTo>
                        <a:pt x="151" y="238"/>
                      </a:lnTo>
                      <a:lnTo>
                        <a:pt x="150" y="275"/>
                      </a:lnTo>
                      <a:lnTo>
                        <a:pt x="147" y="315"/>
                      </a:lnTo>
                      <a:lnTo>
                        <a:pt x="141" y="358"/>
                      </a:lnTo>
                      <a:lnTo>
                        <a:pt x="135" y="393"/>
                      </a:lnTo>
                      <a:lnTo>
                        <a:pt x="125" y="428"/>
                      </a:lnTo>
                      <a:lnTo>
                        <a:pt x="121" y="441"/>
                      </a:lnTo>
                      <a:lnTo>
                        <a:pt x="116" y="453"/>
                      </a:lnTo>
                      <a:lnTo>
                        <a:pt x="109" y="468"/>
                      </a:lnTo>
                      <a:lnTo>
                        <a:pt x="104" y="477"/>
                      </a:lnTo>
                      <a:lnTo>
                        <a:pt x="98" y="484"/>
                      </a:lnTo>
                      <a:lnTo>
                        <a:pt x="93" y="489"/>
                      </a:lnTo>
                      <a:lnTo>
                        <a:pt x="89" y="493"/>
                      </a:lnTo>
                      <a:lnTo>
                        <a:pt x="84" y="496"/>
                      </a:lnTo>
                      <a:lnTo>
                        <a:pt x="76" y="498"/>
                      </a:lnTo>
                      <a:lnTo>
                        <a:pt x="71" y="497"/>
                      </a:lnTo>
                      <a:lnTo>
                        <a:pt x="66" y="496"/>
                      </a:lnTo>
                      <a:lnTo>
                        <a:pt x="60" y="494"/>
                      </a:lnTo>
                      <a:lnTo>
                        <a:pt x="55" y="489"/>
                      </a:lnTo>
                      <a:lnTo>
                        <a:pt x="47" y="479"/>
                      </a:lnTo>
                      <a:lnTo>
                        <a:pt x="53" y="485"/>
                      </a:lnTo>
                      <a:lnTo>
                        <a:pt x="57" y="489"/>
                      </a:lnTo>
                      <a:lnTo>
                        <a:pt x="59" y="491"/>
                      </a:lnTo>
                      <a:lnTo>
                        <a:pt x="64" y="494"/>
                      </a:lnTo>
                      <a:lnTo>
                        <a:pt x="69" y="496"/>
                      </a:lnTo>
                      <a:lnTo>
                        <a:pt x="75" y="496"/>
                      </a:lnTo>
                      <a:lnTo>
                        <a:pt x="80" y="495"/>
                      </a:lnTo>
                      <a:lnTo>
                        <a:pt x="86" y="492"/>
                      </a:lnTo>
                      <a:lnTo>
                        <a:pt x="91" y="488"/>
                      </a:lnTo>
                      <a:lnTo>
                        <a:pt x="95" y="484"/>
                      </a:lnTo>
                      <a:lnTo>
                        <a:pt x="99" y="479"/>
                      </a:lnTo>
                      <a:lnTo>
                        <a:pt x="103" y="474"/>
                      </a:lnTo>
                      <a:lnTo>
                        <a:pt x="107" y="465"/>
                      </a:lnTo>
                      <a:lnTo>
                        <a:pt x="115" y="446"/>
                      </a:lnTo>
                      <a:lnTo>
                        <a:pt x="123" y="424"/>
                      </a:lnTo>
                      <a:lnTo>
                        <a:pt x="129" y="399"/>
                      </a:lnTo>
                      <a:lnTo>
                        <a:pt x="136" y="360"/>
                      </a:lnTo>
                      <a:lnTo>
                        <a:pt x="142" y="316"/>
                      </a:lnTo>
                      <a:lnTo>
                        <a:pt x="145" y="278"/>
                      </a:lnTo>
                      <a:lnTo>
                        <a:pt x="146" y="250"/>
                      </a:lnTo>
                      <a:lnTo>
                        <a:pt x="146" y="221"/>
                      </a:lnTo>
                      <a:lnTo>
                        <a:pt x="144" y="183"/>
                      </a:lnTo>
                      <a:lnTo>
                        <a:pt x="141" y="144"/>
                      </a:lnTo>
                      <a:lnTo>
                        <a:pt x="136" y="112"/>
                      </a:lnTo>
                      <a:lnTo>
                        <a:pt x="127" y="78"/>
                      </a:lnTo>
                      <a:lnTo>
                        <a:pt x="117" y="48"/>
                      </a:lnTo>
                      <a:lnTo>
                        <a:pt x="108" y="30"/>
                      </a:lnTo>
                      <a:lnTo>
                        <a:pt x="104" y="24"/>
                      </a:lnTo>
                      <a:lnTo>
                        <a:pt x="99" y="17"/>
                      </a:lnTo>
                      <a:lnTo>
                        <a:pt x="95" y="13"/>
                      </a:lnTo>
                      <a:lnTo>
                        <a:pt x="90" y="10"/>
                      </a:lnTo>
                      <a:lnTo>
                        <a:pt x="85" y="8"/>
                      </a:lnTo>
                      <a:lnTo>
                        <a:pt x="81" y="8"/>
                      </a:lnTo>
                      <a:lnTo>
                        <a:pt x="73" y="10"/>
                      </a:lnTo>
                      <a:lnTo>
                        <a:pt x="68" y="13"/>
                      </a:lnTo>
                      <a:lnTo>
                        <a:pt x="63" y="17"/>
                      </a:lnTo>
                      <a:lnTo>
                        <a:pt x="58" y="23"/>
                      </a:lnTo>
                      <a:lnTo>
                        <a:pt x="53" y="31"/>
                      </a:lnTo>
                      <a:lnTo>
                        <a:pt x="45" y="47"/>
                      </a:lnTo>
                      <a:lnTo>
                        <a:pt x="36" y="76"/>
                      </a:lnTo>
                      <a:lnTo>
                        <a:pt x="31" y="99"/>
                      </a:lnTo>
                      <a:lnTo>
                        <a:pt x="27" y="121"/>
                      </a:lnTo>
                      <a:lnTo>
                        <a:pt x="22" y="154"/>
                      </a:lnTo>
                      <a:lnTo>
                        <a:pt x="16" y="212"/>
                      </a:lnTo>
                      <a:lnTo>
                        <a:pt x="15" y="252"/>
                      </a:lnTo>
                      <a:lnTo>
                        <a:pt x="14" y="288"/>
                      </a:lnTo>
                      <a:lnTo>
                        <a:pt x="18" y="343"/>
                      </a:lnTo>
                      <a:lnTo>
                        <a:pt x="24" y="391"/>
                      </a:lnTo>
                      <a:lnTo>
                        <a:pt x="28" y="413"/>
                      </a:lnTo>
                      <a:lnTo>
                        <a:pt x="34" y="420"/>
                      </a:lnTo>
                      <a:lnTo>
                        <a:pt x="37" y="428"/>
                      </a:lnTo>
                      <a:lnTo>
                        <a:pt x="39" y="436"/>
                      </a:lnTo>
                      <a:lnTo>
                        <a:pt x="38" y="443"/>
                      </a:lnTo>
                      <a:lnTo>
                        <a:pt x="36" y="449"/>
                      </a:lnTo>
                      <a:lnTo>
                        <a:pt x="32" y="45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Freeform 14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Freeform 15"/>
                <p:cNvSpPr>
                  <a:spLocks/>
                </p:cNvSpPr>
                <p:nvPr/>
              </p:nvSpPr>
              <p:spPr bwMode="auto">
                <a:xfrm>
                  <a:off x="1033" y="1262"/>
                  <a:ext cx="635" cy="653"/>
                </a:xfrm>
                <a:custGeom>
                  <a:avLst/>
                  <a:gdLst/>
                  <a:ahLst/>
                  <a:cxnLst>
                    <a:cxn ang="0">
                      <a:pos x="291" y="7"/>
                    </a:cxn>
                    <a:cxn ang="0">
                      <a:pos x="280" y="4"/>
                    </a:cxn>
                    <a:cxn ang="0">
                      <a:pos x="267" y="8"/>
                    </a:cxn>
                    <a:cxn ang="0">
                      <a:pos x="256" y="17"/>
                    </a:cxn>
                    <a:cxn ang="0">
                      <a:pos x="238" y="33"/>
                    </a:cxn>
                    <a:cxn ang="0">
                      <a:pos x="203" y="60"/>
                    </a:cxn>
                    <a:cxn ang="0">
                      <a:pos x="148" y="109"/>
                    </a:cxn>
                    <a:cxn ang="0">
                      <a:pos x="96" y="168"/>
                    </a:cxn>
                    <a:cxn ang="0">
                      <a:pos x="42" y="241"/>
                    </a:cxn>
                    <a:cxn ang="0">
                      <a:pos x="16" y="285"/>
                    </a:cxn>
                    <a:cxn ang="0">
                      <a:pos x="2" y="322"/>
                    </a:cxn>
                    <a:cxn ang="0">
                      <a:pos x="0" y="337"/>
                    </a:cxn>
                    <a:cxn ang="0">
                      <a:pos x="1" y="349"/>
                    </a:cxn>
                    <a:cxn ang="0">
                      <a:pos x="4" y="357"/>
                    </a:cxn>
                    <a:cxn ang="0">
                      <a:pos x="12" y="367"/>
                    </a:cxn>
                    <a:cxn ang="0">
                      <a:pos x="23" y="371"/>
                    </a:cxn>
                    <a:cxn ang="0">
                      <a:pos x="39" y="371"/>
                    </a:cxn>
                    <a:cxn ang="0">
                      <a:pos x="71" y="360"/>
                    </a:cxn>
                    <a:cxn ang="0">
                      <a:pos x="110" y="340"/>
                    </a:cxn>
                    <a:cxn ang="0">
                      <a:pos x="159" y="305"/>
                    </a:cxn>
                    <a:cxn ang="0">
                      <a:pos x="226" y="246"/>
                    </a:cxn>
                    <a:cxn ang="0">
                      <a:pos x="277" y="188"/>
                    </a:cxn>
                    <a:cxn ang="0">
                      <a:pos x="324" y="124"/>
                    </a:cxn>
                    <a:cxn ang="0">
                      <a:pos x="348" y="81"/>
                    </a:cxn>
                    <a:cxn ang="0">
                      <a:pos x="359" y="53"/>
                    </a:cxn>
                    <a:cxn ang="0">
                      <a:pos x="362" y="34"/>
                    </a:cxn>
                    <a:cxn ang="0">
                      <a:pos x="362" y="21"/>
                    </a:cxn>
                    <a:cxn ang="0">
                      <a:pos x="356" y="9"/>
                    </a:cxn>
                    <a:cxn ang="0">
                      <a:pos x="348" y="3"/>
                    </a:cxn>
                    <a:cxn ang="0">
                      <a:pos x="335" y="0"/>
                    </a:cxn>
                    <a:cxn ang="0">
                      <a:pos x="331" y="1"/>
                    </a:cxn>
                    <a:cxn ang="0">
                      <a:pos x="340" y="2"/>
                    </a:cxn>
                    <a:cxn ang="0">
                      <a:pos x="350" y="6"/>
                    </a:cxn>
                    <a:cxn ang="0">
                      <a:pos x="357" y="14"/>
                    </a:cxn>
                    <a:cxn ang="0">
                      <a:pos x="360" y="26"/>
                    </a:cxn>
                    <a:cxn ang="0">
                      <a:pos x="359" y="39"/>
                    </a:cxn>
                    <a:cxn ang="0">
                      <a:pos x="355" y="55"/>
                    </a:cxn>
                    <a:cxn ang="0">
                      <a:pos x="337" y="94"/>
                    </a:cxn>
                    <a:cxn ang="0">
                      <a:pos x="302" y="149"/>
                    </a:cxn>
                    <a:cxn ang="0">
                      <a:pos x="250" y="213"/>
                    </a:cxn>
                    <a:cxn ang="0">
                      <a:pos x="210" y="254"/>
                    </a:cxn>
                    <a:cxn ang="0">
                      <a:pos x="152" y="305"/>
                    </a:cxn>
                    <a:cxn ang="0">
                      <a:pos x="96" y="342"/>
                    </a:cxn>
                    <a:cxn ang="0">
                      <a:pos x="49" y="362"/>
                    </a:cxn>
                    <a:cxn ang="0">
                      <a:pos x="34" y="365"/>
                    </a:cxn>
                    <a:cxn ang="0">
                      <a:pos x="22" y="364"/>
                    </a:cxn>
                    <a:cxn ang="0">
                      <a:pos x="14" y="358"/>
                    </a:cxn>
                    <a:cxn ang="0">
                      <a:pos x="8" y="346"/>
                    </a:cxn>
                    <a:cxn ang="0">
                      <a:pos x="9" y="332"/>
                    </a:cxn>
                    <a:cxn ang="0">
                      <a:pos x="16" y="306"/>
                    </a:cxn>
                    <a:cxn ang="0">
                      <a:pos x="42" y="259"/>
                    </a:cxn>
                    <a:cxn ang="0">
                      <a:pos x="76" y="213"/>
                    </a:cxn>
                    <a:cxn ang="0">
                      <a:pos x="140" y="139"/>
                    </a:cxn>
                    <a:cxn ang="0">
                      <a:pos x="206" y="77"/>
                    </a:cxn>
                    <a:cxn ang="0">
                      <a:pos x="262" y="35"/>
                    </a:cxn>
                    <a:cxn ang="0">
                      <a:pos x="279" y="31"/>
                    </a:cxn>
                    <a:cxn ang="0">
                      <a:pos x="291" y="21"/>
                    </a:cxn>
                    <a:cxn ang="0">
                      <a:pos x="293" y="11"/>
                    </a:cxn>
                  </a:cxnLst>
                  <a:rect l="0" t="0" r="r" b="b"/>
                  <a:pathLst>
                    <a:path w="362" h="372">
                      <a:moveTo>
                        <a:pt x="293" y="11"/>
                      </a:moveTo>
                      <a:lnTo>
                        <a:pt x="291" y="7"/>
                      </a:lnTo>
                      <a:lnTo>
                        <a:pt x="286" y="5"/>
                      </a:lnTo>
                      <a:lnTo>
                        <a:pt x="280" y="4"/>
                      </a:lnTo>
                      <a:lnTo>
                        <a:pt x="273" y="5"/>
                      </a:lnTo>
                      <a:lnTo>
                        <a:pt x="267" y="8"/>
                      </a:lnTo>
                      <a:lnTo>
                        <a:pt x="260" y="12"/>
                      </a:lnTo>
                      <a:lnTo>
                        <a:pt x="256" y="17"/>
                      </a:lnTo>
                      <a:lnTo>
                        <a:pt x="253" y="21"/>
                      </a:lnTo>
                      <a:lnTo>
                        <a:pt x="238" y="33"/>
                      </a:lnTo>
                      <a:lnTo>
                        <a:pt x="223" y="44"/>
                      </a:lnTo>
                      <a:lnTo>
                        <a:pt x="203" y="60"/>
                      </a:lnTo>
                      <a:lnTo>
                        <a:pt x="174" y="86"/>
                      </a:lnTo>
                      <a:lnTo>
                        <a:pt x="148" y="109"/>
                      </a:lnTo>
                      <a:lnTo>
                        <a:pt x="125" y="135"/>
                      </a:lnTo>
                      <a:lnTo>
                        <a:pt x="96" y="168"/>
                      </a:lnTo>
                      <a:lnTo>
                        <a:pt x="70" y="199"/>
                      </a:lnTo>
                      <a:lnTo>
                        <a:pt x="42" y="241"/>
                      </a:lnTo>
                      <a:lnTo>
                        <a:pt x="27" y="266"/>
                      </a:lnTo>
                      <a:lnTo>
                        <a:pt x="16" y="285"/>
                      </a:lnTo>
                      <a:lnTo>
                        <a:pt x="8" y="306"/>
                      </a:lnTo>
                      <a:lnTo>
                        <a:pt x="2" y="322"/>
                      </a:lnTo>
                      <a:lnTo>
                        <a:pt x="0" y="331"/>
                      </a:lnTo>
                      <a:lnTo>
                        <a:pt x="0" y="337"/>
                      </a:lnTo>
                      <a:lnTo>
                        <a:pt x="0" y="343"/>
                      </a:lnTo>
                      <a:lnTo>
                        <a:pt x="1" y="349"/>
                      </a:lnTo>
                      <a:lnTo>
                        <a:pt x="2" y="353"/>
                      </a:lnTo>
                      <a:lnTo>
                        <a:pt x="4" y="357"/>
                      </a:lnTo>
                      <a:lnTo>
                        <a:pt x="7" y="363"/>
                      </a:lnTo>
                      <a:lnTo>
                        <a:pt x="12" y="367"/>
                      </a:lnTo>
                      <a:lnTo>
                        <a:pt x="17" y="369"/>
                      </a:lnTo>
                      <a:lnTo>
                        <a:pt x="23" y="371"/>
                      </a:lnTo>
                      <a:lnTo>
                        <a:pt x="29" y="372"/>
                      </a:lnTo>
                      <a:lnTo>
                        <a:pt x="39" y="371"/>
                      </a:lnTo>
                      <a:lnTo>
                        <a:pt x="52" y="368"/>
                      </a:lnTo>
                      <a:lnTo>
                        <a:pt x="71" y="360"/>
                      </a:lnTo>
                      <a:lnTo>
                        <a:pt x="93" y="350"/>
                      </a:lnTo>
                      <a:lnTo>
                        <a:pt x="110" y="340"/>
                      </a:lnTo>
                      <a:lnTo>
                        <a:pt x="136" y="324"/>
                      </a:lnTo>
                      <a:lnTo>
                        <a:pt x="159" y="305"/>
                      </a:lnTo>
                      <a:lnTo>
                        <a:pt x="192" y="276"/>
                      </a:lnTo>
                      <a:lnTo>
                        <a:pt x="226" y="246"/>
                      </a:lnTo>
                      <a:lnTo>
                        <a:pt x="251" y="219"/>
                      </a:lnTo>
                      <a:lnTo>
                        <a:pt x="277" y="188"/>
                      </a:lnTo>
                      <a:lnTo>
                        <a:pt x="304" y="154"/>
                      </a:lnTo>
                      <a:lnTo>
                        <a:pt x="324" y="124"/>
                      </a:lnTo>
                      <a:lnTo>
                        <a:pt x="342" y="93"/>
                      </a:lnTo>
                      <a:lnTo>
                        <a:pt x="348" y="81"/>
                      </a:lnTo>
                      <a:lnTo>
                        <a:pt x="353" y="69"/>
                      </a:lnTo>
                      <a:lnTo>
                        <a:pt x="359" y="53"/>
                      </a:lnTo>
                      <a:lnTo>
                        <a:pt x="361" y="43"/>
                      </a:lnTo>
                      <a:lnTo>
                        <a:pt x="362" y="34"/>
                      </a:lnTo>
                      <a:lnTo>
                        <a:pt x="362" y="27"/>
                      </a:lnTo>
                      <a:lnTo>
                        <a:pt x="362" y="21"/>
                      </a:lnTo>
                      <a:lnTo>
                        <a:pt x="360" y="16"/>
                      </a:lnTo>
                      <a:lnTo>
                        <a:pt x="356" y="9"/>
                      </a:lnTo>
                      <a:lnTo>
                        <a:pt x="352" y="5"/>
                      </a:lnTo>
                      <a:lnTo>
                        <a:pt x="348" y="3"/>
                      </a:lnTo>
                      <a:lnTo>
                        <a:pt x="342" y="1"/>
                      </a:lnTo>
                      <a:lnTo>
                        <a:pt x="335" y="0"/>
                      </a:lnTo>
                      <a:lnTo>
                        <a:pt x="322" y="2"/>
                      </a:lnTo>
                      <a:lnTo>
                        <a:pt x="331" y="1"/>
                      </a:lnTo>
                      <a:lnTo>
                        <a:pt x="337" y="1"/>
                      </a:lnTo>
                      <a:lnTo>
                        <a:pt x="340" y="2"/>
                      </a:lnTo>
                      <a:lnTo>
                        <a:pt x="344" y="3"/>
                      </a:lnTo>
                      <a:lnTo>
                        <a:pt x="350" y="6"/>
                      </a:lnTo>
                      <a:lnTo>
                        <a:pt x="354" y="10"/>
                      </a:lnTo>
                      <a:lnTo>
                        <a:pt x="357" y="14"/>
                      </a:lnTo>
                      <a:lnTo>
                        <a:pt x="359" y="20"/>
                      </a:lnTo>
                      <a:lnTo>
                        <a:pt x="360" y="26"/>
                      </a:lnTo>
                      <a:lnTo>
                        <a:pt x="360" y="32"/>
                      </a:lnTo>
                      <a:lnTo>
                        <a:pt x="359" y="39"/>
                      </a:lnTo>
                      <a:lnTo>
                        <a:pt x="358" y="45"/>
                      </a:lnTo>
                      <a:lnTo>
                        <a:pt x="355" y="55"/>
                      </a:lnTo>
                      <a:lnTo>
                        <a:pt x="348" y="73"/>
                      </a:lnTo>
                      <a:lnTo>
                        <a:pt x="337" y="94"/>
                      </a:lnTo>
                      <a:lnTo>
                        <a:pt x="323" y="117"/>
                      </a:lnTo>
                      <a:lnTo>
                        <a:pt x="302" y="149"/>
                      </a:lnTo>
                      <a:lnTo>
                        <a:pt x="275" y="185"/>
                      </a:lnTo>
                      <a:lnTo>
                        <a:pt x="250" y="213"/>
                      </a:lnTo>
                      <a:lnTo>
                        <a:pt x="231" y="234"/>
                      </a:lnTo>
                      <a:lnTo>
                        <a:pt x="210" y="254"/>
                      </a:lnTo>
                      <a:lnTo>
                        <a:pt x="182" y="280"/>
                      </a:lnTo>
                      <a:lnTo>
                        <a:pt x="152" y="305"/>
                      </a:lnTo>
                      <a:lnTo>
                        <a:pt x="126" y="324"/>
                      </a:lnTo>
                      <a:lnTo>
                        <a:pt x="96" y="342"/>
                      </a:lnTo>
                      <a:lnTo>
                        <a:pt x="68" y="356"/>
                      </a:lnTo>
                      <a:lnTo>
                        <a:pt x="49" y="362"/>
                      </a:lnTo>
                      <a:lnTo>
                        <a:pt x="42" y="364"/>
                      </a:lnTo>
                      <a:lnTo>
                        <a:pt x="34" y="365"/>
                      </a:lnTo>
                      <a:lnTo>
                        <a:pt x="28" y="365"/>
                      </a:lnTo>
                      <a:lnTo>
                        <a:pt x="22" y="364"/>
                      </a:lnTo>
                      <a:lnTo>
                        <a:pt x="17" y="362"/>
                      </a:lnTo>
                      <a:lnTo>
                        <a:pt x="14" y="358"/>
                      </a:lnTo>
                      <a:lnTo>
                        <a:pt x="10" y="352"/>
                      </a:lnTo>
                      <a:lnTo>
                        <a:pt x="8" y="346"/>
                      </a:lnTo>
                      <a:lnTo>
                        <a:pt x="8" y="340"/>
                      </a:lnTo>
                      <a:lnTo>
                        <a:pt x="9" y="332"/>
                      </a:lnTo>
                      <a:lnTo>
                        <a:pt x="10" y="323"/>
                      </a:lnTo>
                      <a:lnTo>
                        <a:pt x="16" y="306"/>
                      </a:lnTo>
                      <a:lnTo>
                        <a:pt x="30" y="279"/>
                      </a:lnTo>
                      <a:lnTo>
                        <a:pt x="42" y="259"/>
                      </a:lnTo>
                      <a:lnTo>
                        <a:pt x="55" y="241"/>
                      </a:lnTo>
                      <a:lnTo>
                        <a:pt x="76" y="213"/>
                      </a:lnTo>
                      <a:lnTo>
                        <a:pt x="112" y="168"/>
                      </a:lnTo>
                      <a:lnTo>
                        <a:pt x="140" y="139"/>
                      </a:lnTo>
                      <a:lnTo>
                        <a:pt x="165" y="113"/>
                      </a:lnTo>
                      <a:lnTo>
                        <a:pt x="206" y="77"/>
                      </a:lnTo>
                      <a:lnTo>
                        <a:pt x="244" y="48"/>
                      </a:lnTo>
                      <a:lnTo>
                        <a:pt x="262" y="35"/>
                      </a:lnTo>
                      <a:lnTo>
                        <a:pt x="271" y="34"/>
                      </a:lnTo>
                      <a:lnTo>
                        <a:pt x="279" y="31"/>
                      </a:lnTo>
                      <a:lnTo>
                        <a:pt x="286" y="26"/>
                      </a:lnTo>
                      <a:lnTo>
                        <a:pt x="291" y="21"/>
                      </a:lnTo>
                      <a:lnTo>
                        <a:pt x="293" y="15"/>
                      </a:lnTo>
                      <a:lnTo>
                        <a:pt x="293" y="1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Freeform 16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rgbClr val="25221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Freeform 17"/>
                <p:cNvSpPr>
                  <a:spLocks/>
                </p:cNvSpPr>
                <p:nvPr/>
              </p:nvSpPr>
              <p:spPr bwMode="auto">
                <a:xfrm>
                  <a:off x="914" y="1454"/>
                  <a:ext cx="872" cy="264"/>
                </a:xfrm>
                <a:custGeom>
                  <a:avLst/>
                  <a:gdLst/>
                  <a:ahLst/>
                  <a:cxnLst>
                    <a:cxn ang="0">
                      <a:pos x="453" y="119"/>
                    </a:cxn>
                    <a:cxn ang="0">
                      <a:pos x="447" y="129"/>
                    </a:cxn>
                    <a:cxn ang="0">
                      <a:pos x="435" y="136"/>
                    </a:cxn>
                    <a:cxn ang="0">
                      <a:pos x="422" y="138"/>
                    </a:cxn>
                    <a:cxn ang="0">
                      <a:pos x="398" y="139"/>
                    </a:cxn>
                    <a:cxn ang="0">
                      <a:pos x="354" y="145"/>
                    </a:cxn>
                    <a:cxn ang="0">
                      <a:pos x="280" y="151"/>
                    </a:cxn>
                    <a:cxn ang="0">
                      <a:pos x="202" y="148"/>
                    </a:cxn>
                    <a:cxn ang="0">
                      <a:pos x="112" y="136"/>
                    </a:cxn>
                    <a:cxn ang="0">
                      <a:pos x="62" y="124"/>
                    </a:cxn>
                    <a:cxn ang="0">
                      <a:pos x="26" y="108"/>
                    </a:cxn>
                    <a:cxn ang="0">
                      <a:pos x="13" y="100"/>
                    </a:cxn>
                    <a:cxn ang="0">
                      <a:pos x="6" y="91"/>
                    </a:cxn>
                    <a:cxn ang="0">
                      <a:pos x="2" y="83"/>
                    </a:cxn>
                    <a:cxn ang="0">
                      <a:pos x="1" y="70"/>
                    </a:cxn>
                    <a:cxn ang="0">
                      <a:pos x="5" y="60"/>
                    </a:cxn>
                    <a:cxn ang="0">
                      <a:pos x="17" y="48"/>
                    </a:cxn>
                    <a:cxn ang="0">
                      <a:pos x="47" y="32"/>
                    </a:cxn>
                    <a:cxn ang="0">
                      <a:pos x="88" y="18"/>
                    </a:cxn>
                    <a:cxn ang="0">
                      <a:pos x="147" y="7"/>
                    </a:cxn>
                    <a:cxn ang="0">
                      <a:pos x="236" y="0"/>
                    </a:cxn>
                    <a:cxn ang="0">
                      <a:pos x="313" y="3"/>
                    </a:cxn>
                    <a:cxn ang="0">
                      <a:pos x="392" y="14"/>
                    </a:cxn>
                    <a:cxn ang="0">
                      <a:pos x="440" y="27"/>
                    </a:cxn>
                    <a:cxn ang="0">
                      <a:pos x="467" y="38"/>
                    </a:cxn>
                    <a:cxn ang="0">
                      <a:pos x="483" y="49"/>
                    </a:cxn>
                    <a:cxn ang="0">
                      <a:pos x="492" y="58"/>
                    </a:cxn>
                    <a:cxn ang="0">
                      <a:pos x="497" y="70"/>
                    </a:cxn>
                    <a:cxn ang="0">
                      <a:pos x="496" y="81"/>
                    </a:cxn>
                    <a:cxn ang="0">
                      <a:pos x="488" y="92"/>
                    </a:cxn>
                    <a:cxn ang="0">
                      <a:pos x="485" y="94"/>
                    </a:cxn>
                    <a:cxn ang="0">
                      <a:pos x="491" y="88"/>
                    </a:cxn>
                    <a:cxn ang="0">
                      <a:pos x="495" y="78"/>
                    </a:cxn>
                    <a:cxn ang="0">
                      <a:pos x="494" y="66"/>
                    </a:cxn>
                    <a:cxn ang="0">
                      <a:pos x="487" y="56"/>
                    </a:cxn>
                    <a:cxn ang="0">
                      <a:pos x="478" y="48"/>
                    </a:cxn>
                    <a:cxn ang="0">
                      <a:pos x="463" y="40"/>
                    </a:cxn>
                    <a:cxn ang="0">
                      <a:pos x="423" y="26"/>
                    </a:cxn>
                    <a:cxn ang="0">
                      <a:pos x="359" y="13"/>
                    </a:cxn>
                    <a:cxn ang="0">
                      <a:pos x="276" y="5"/>
                    </a:cxn>
                    <a:cxn ang="0">
                      <a:pos x="219" y="6"/>
                    </a:cxn>
                    <a:cxn ang="0">
                      <a:pos x="142" y="12"/>
                    </a:cxn>
                    <a:cxn ang="0">
                      <a:pos x="77" y="27"/>
                    </a:cxn>
                    <a:cxn ang="0">
                      <a:pos x="30" y="47"/>
                    </a:cxn>
                    <a:cxn ang="0">
                      <a:pos x="17" y="56"/>
                    </a:cxn>
                    <a:cxn ang="0">
                      <a:pos x="10" y="65"/>
                    </a:cxn>
                    <a:cxn ang="0">
                      <a:pos x="8" y="75"/>
                    </a:cxn>
                    <a:cxn ang="0">
                      <a:pos x="13" y="88"/>
                    </a:cxn>
                    <a:cxn ang="0">
                      <a:pos x="24" y="97"/>
                    </a:cxn>
                    <a:cxn ang="0">
                      <a:pos x="47" y="109"/>
                    </a:cxn>
                    <a:cxn ang="0">
                      <a:pos x="100" y="123"/>
                    </a:cxn>
                    <a:cxn ang="0">
                      <a:pos x="155" y="131"/>
                    </a:cxn>
                    <a:cxn ang="0">
                      <a:pos x="253" y="137"/>
                    </a:cxn>
                    <a:cxn ang="0">
                      <a:pos x="344" y="131"/>
                    </a:cxn>
                    <a:cxn ang="0">
                      <a:pos x="413" y="121"/>
                    </a:cxn>
                    <a:cxn ang="0">
                      <a:pos x="428" y="111"/>
                    </a:cxn>
                    <a:cxn ang="0">
                      <a:pos x="443" y="110"/>
                    </a:cxn>
                    <a:cxn ang="0">
                      <a:pos x="452" y="115"/>
                    </a:cxn>
                  </a:cxnLst>
                  <a:rect l="0" t="0" r="r" b="b"/>
                  <a:pathLst>
                    <a:path w="497" h="151">
                      <a:moveTo>
                        <a:pt x="452" y="115"/>
                      </a:moveTo>
                      <a:lnTo>
                        <a:pt x="453" y="119"/>
                      </a:lnTo>
                      <a:lnTo>
                        <a:pt x="451" y="124"/>
                      </a:lnTo>
                      <a:lnTo>
                        <a:pt x="447" y="129"/>
                      </a:lnTo>
                      <a:lnTo>
                        <a:pt x="442" y="133"/>
                      </a:lnTo>
                      <a:lnTo>
                        <a:pt x="435" y="136"/>
                      </a:lnTo>
                      <a:lnTo>
                        <a:pt x="428" y="138"/>
                      </a:lnTo>
                      <a:lnTo>
                        <a:pt x="422" y="138"/>
                      </a:lnTo>
                      <a:lnTo>
                        <a:pt x="417" y="137"/>
                      </a:lnTo>
                      <a:lnTo>
                        <a:pt x="398" y="139"/>
                      </a:lnTo>
                      <a:lnTo>
                        <a:pt x="380" y="142"/>
                      </a:lnTo>
                      <a:lnTo>
                        <a:pt x="354" y="145"/>
                      </a:lnTo>
                      <a:lnTo>
                        <a:pt x="315" y="149"/>
                      </a:lnTo>
                      <a:lnTo>
                        <a:pt x="280" y="151"/>
                      </a:lnTo>
                      <a:lnTo>
                        <a:pt x="246" y="150"/>
                      </a:lnTo>
                      <a:lnTo>
                        <a:pt x="202" y="148"/>
                      </a:lnTo>
                      <a:lnTo>
                        <a:pt x="161" y="145"/>
                      </a:lnTo>
                      <a:lnTo>
                        <a:pt x="112" y="136"/>
                      </a:lnTo>
                      <a:lnTo>
                        <a:pt x="83" y="129"/>
                      </a:lnTo>
                      <a:lnTo>
                        <a:pt x="62" y="124"/>
                      </a:lnTo>
                      <a:lnTo>
                        <a:pt x="42" y="116"/>
                      </a:lnTo>
                      <a:lnTo>
                        <a:pt x="26" y="108"/>
                      </a:lnTo>
                      <a:lnTo>
                        <a:pt x="19" y="104"/>
                      </a:lnTo>
                      <a:lnTo>
                        <a:pt x="13" y="100"/>
                      </a:lnTo>
                      <a:lnTo>
                        <a:pt x="9" y="96"/>
                      </a:lnTo>
                      <a:lnTo>
                        <a:pt x="6" y="91"/>
                      </a:lnTo>
                      <a:lnTo>
                        <a:pt x="4" y="87"/>
                      </a:lnTo>
                      <a:lnTo>
                        <a:pt x="2" y="83"/>
                      </a:lnTo>
                      <a:lnTo>
                        <a:pt x="0" y="76"/>
                      </a:lnTo>
                      <a:lnTo>
                        <a:pt x="1" y="70"/>
                      </a:lnTo>
                      <a:lnTo>
                        <a:pt x="2" y="65"/>
                      </a:lnTo>
                      <a:lnTo>
                        <a:pt x="5" y="60"/>
                      </a:lnTo>
                      <a:lnTo>
                        <a:pt x="9" y="55"/>
                      </a:lnTo>
                      <a:lnTo>
                        <a:pt x="17" y="48"/>
                      </a:lnTo>
                      <a:lnTo>
                        <a:pt x="28" y="41"/>
                      </a:lnTo>
                      <a:lnTo>
                        <a:pt x="47" y="32"/>
                      </a:lnTo>
                      <a:lnTo>
                        <a:pt x="69" y="24"/>
                      </a:lnTo>
                      <a:lnTo>
                        <a:pt x="88" y="18"/>
                      </a:lnTo>
                      <a:lnTo>
                        <a:pt x="118" y="11"/>
                      </a:lnTo>
                      <a:lnTo>
                        <a:pt x="147" y="7"/>
                      </a:lnTo>
                      <a:lnTo>
                        <a:pt x="191" y="3"/>
                      </a:lnTo>
                      <a:lnTo>
                        <a:pt x="236" y="0"/>
                      </a:lnTo>
                      <a:lnTo>
                        <a:pt x="273" y="1"/>
                      </a:lnTo>
                      <a:lnTo>
                        <a:pt x="313" y="3"/>
                      </a:lnTo>
                      <a:lnTo>
                        <a:pt x="357" y="8"/>
                      </a:lnTo>
                      <a:lnTo>
                        <a:pt x="392" y="14"/>
                      </a:lnTo>
                      <a:lnTo>
                        <a:pt x="426" y="23"/>
                      </a:lnTo>
                      <a:lnTo>
                        <a:pt x="440" y="27"/>
                      </a:lnTo>
                      <a:lnTo>
                        <a:pt x="452" y="31"/>
                      </a:lnTo>
                      <a:lnTo>
                        <a:pt x="467" y="38"/>
                      </a:lnTo>
                      <a:lnTo>
                        <a:pt x="476" y="43"/>
                      </a:lnTo>
                      <a:lnTo>
                        <a:pt x="483" y="49"/>
                      </a:lnTo>
                      <a:lnTo>
                        <a:pt x="488" y="54"/>
                      </a:lnTo>
                      <a:lnTo>
                        <a:pt x="492" y="58"/>
                      </a:lnTo>
                      <a:lnTo>
                        <a:pt x="495" y="63"/>
                      </a:lnTo>
                      <a:lnTo>
                        <a:pt x="497" y="70"/>
                      </a:lnTo>
                      <a:lnTo>
                        <a:pt x="497" y="76"/>
                      </a:lnTo>
                      <a:lnTo>
                        <a:pt x="496" y="81"/>
                      </a:lnTo>
                      <a:lnTo>
                        <a:pt x="493" y="87"/>
                      </a:lnTo>
                      <a:lnTo>
                        <a:pt x="488" y="92"/>
                      </a:lnTo>
                      <a:lnTo>
                        <a:pt x="478" y="100"/>
                      </a:lnTo>
                      <a:lnTo>
                        <a:pt x="485" y="94"/>
                      </a:lnTo>
                      <a:lnTo>
                        <a:pt x="489" y="90"/>
                      </a:lnTo>
                      <a:lnTo>
                        <a:pt x="491" y="88"/>
                      </a:lnTo>
                      <a:lnTo>
                        <a:pt x="493" y="83"/>
                      </a:lnTo>
                      <a:lnTo>
                        <a:pt x="495" y="78"/>
                      </a:lnTo>
                      <a:lnTo>
                        <a:pt x="495" y="72"/>
                      </a:lnTo>
                      <a:lnTo>
                        <a:pt x="494" y="66"/>
                      </a:lnTo>
                      <a:lnTo>
                        <a:pt x="491" y="61"/>
                      </a:lnTo>
                      <a:lnTo>
                        <a:pt x="487" y="56"/>
                      </a:lnTo>
                      <a:lnTo>
                        <a:pt x="483" y="52"/>
                      </a:lnTo>
                      <a:lnTo>
                        <a:pt x="478" y="48"/>
                      </a:lnTo>
                      <a:lnTo>
                        <a:pt x="472" y="45"/>
                      </a:lnTo>
                      <a:lnTo>
                        <a:pt x="463" y="40"/>
                      </a:lnTo>
                      <a:lnTo>
                        <a:pt x="445" y="33"/>
                      </a:lnTo>
                      <a:lnTo>
                        <a:pt x="423" y="26"/>
                      </a:lnTo>
                      <a:lnTo>
                        <a:pt x="397" y="20"/>
                      </a:lnTo>
                      <a:lnTo>
                        <a:pt x="359" y="13"/>
                      </a:lnTo>
                      <a:lnTo>
                        <a:pt x="314" y="8"/>
                      </a:lnTo>
                      <a:lnTo>
                        <a:pt x="276" y="5"/>
                      </a:lnTo>
                      <a:lnTo>
                        <a:pt x="248" y="5"/>
                      </a:lnTo>
                      <a:lnTo>
                        <a:pt x="219" y="6"/>
                      </a:lnTo>
                      <a:lnTo>
                        <a:pt x="182" y="8"/>
                      </a:lnTo>
                      <a:lnTo>
                        <a:pt x="142" y="12"/>
                      </a:lnTo>
                      <a:lnTo>
                        <a:pt x="111" y="18"/>
                      </a:lnTo>
                      <a:lnTo>
                        <a:pt x="77" y="27"/>
                      </a:lnTo>
                      <a:lnTo>
                        <a:pt x="48" y="38"/>
                      </a:lnTo>
                      <a:lnTo>
                        <a:pt x="30" y="47"/>
                      </a:lnTo>
                      <a:lnTo>
                        <a:pt x="24" y="51"/>
                      </a:lnTo>
                      <a:lnTo>
                        <a:pt x="17" y="56"/>
                      </a:lnTo>
                      <a:lnTo>
                        <a:pt x="13" y="60"/>
                      </a:lnTo>
                      <a:lnTo>
                        <a:pt x="10" y="65"/>
                      </a:lnTo>
                      <a:lnTo>
                        <a:pt x="8" y="70"/>
                      </a:lnTo>
                      <a:lnTo>
                        <a:pt x="8" y="75"/>
                      </a:lnTo>
                      <a:lnTo>
                        <a:pt x="10" y="82"/>
                      </a:lnTo>
                      <a:lnTo>
                        <a:pt x="13" y="88"/>
                      </a:lnTo>
                      <a:lnTo>
                        <a:pt x="17" y="92"/>
                      </a:lnTo>
                      <a:lnTo>
                        <a:pt x="24" y="97"/>
                      </a:lnTo>
                      <a:lnTo>
                        <a:pt x="31" y="102"/>
                      </a:lnTo>
                      <a:lnTo>
                        <a:pt x="47" y="109"/>
                      </a:lnTo>
                      <a:lnTo>
                        <a:pt x="76" y="119"/>
                      </a:lnTo>
                      <a:lnTo>
                        <a:pt x="100" y="123"/>
                      </a:lnTo>
                      <a:lnTo>
                        <a:pt x="121" y="127"/>
                      </a:lnTo>
                      <a:lnTo>
                        <a:pt x="155" y="131"/>
                      </a:lnTo>
                      <a:lnTo>
                        <a:pt x="213" y="136"/>
                      </a:lnTo>
                      <a:lnTo>
                        <a:pt x="253" y="137"/>
                      </a:lnTo>
                      <a:lnTo>
                        <a:pt x="289" y="136"/>
                      </a:lnTo>
                      <a:lnTo>
                        <a:pt x="344" y="131"/>
                      </a:lnTo>
                      <a:lnTo>
                        <a:pt x="391" y="125"/>
                      </a:lnTo>
                      <a:lnTo>
                        <a:pt x="413" y="121"/>
                      </a:lnTo>
                      <a:lnTo>
                        <a:pt x="420" y="115"/>
                      </a:lnTo>
                      <a:lnTo>
                        <a:pt x="428" y="111"/>
                      </a:lnTo>
                      <a:lnTo>
                        <a:pt x="436" y="109"/>
                      </a:lnTo>
                      <a:lnTo>
                        <a:pt x="443" y="110"/>
                      </a:lnTo>
                      <a:lnTo>
                        <a:pt x="449" y="111"/>
                      </a:lnTo>
                      <a:lnTo>
                        <a:pt x="452" y="115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Oval 18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293" y="1527"/>
                  <a:ext cx="122" cy="123"/>
                </a:xfrm>
                <a:prstGeom prst="ellipse">
                  <a:avLst/>
                </a:prstGeom>
                <a:noFill/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Freeform 20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Freeform 21"/>
                <p:cNvSpPr>
                  <a:spLocks/>
                </p:cNvSpPr>
                <p:nvPr/>
              </p:nvSpPr>
              <p:spPr bwMode="auto">
                <a:xfrm>
                  <a:off x="1305" y="1552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3" y="5"/>
                    </a:cxn>
                    <a:cxn ang="0">
                      <a:pos x="1" y="1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2" y="25"/>
                    </a:cxn>
                    <a:cxn ang="0">
                      <a:pos x="6" y="26"/>
                    </a:cxn>
                    <a:cxn ang="0">
                      <a:pos x="10" y="26"/>
                    </a:cxn>
                    <a:cxn ang="0">
                      <a:pos x="13" y="26"/>
                    </a:cxn>
                    <a:cxn ang="0">
                      <a:pos x="15" y="22"/>
                    </a:cxn>
                    <a:cxn ang="0">
                      <a:pos x="17" y="15"/>
                    </a:cxn>
                    <a:cxn ang="0">
                      <a:pos x="20" y="5"/>
                    </a:cxn>
                    <a:cxn ang="0">
                      <a:pos x="20" y="2"/>
                    </a:cxn>
                    <a:cxn ang="0">
                      <a:pos x="17" y="1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6" y="1"/>
                    </a:cxn>
                  </a:cxnLst>
                  <a:rect l="0" t="0" r="r" b="b"/>
                  <a:pathLst>
                    <a:path w="20" h="26">
                      <a:moveTo>
                        <a:pt x="6" y="1"/>
                      </a:moveTo>
                      <a:lnTo>
                        <a:pt x="3" y="5"/>
                      </a:lnTo>
                      <a:lnTo>
                        <a:pt x="1" y="10"/>
                      </a:lnTo>
                      <a:lnTo>
                        <a:pt x="0" y="15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2" y="25"/>
                      </a:lnTo>
                      <a:lnTo>
                        <a:pt x="6" y="26"/>
                      </a:lnTo>
                      <a:lnTo>
                        <a:pt x="10" y="26"/>
                      </a:lnTo>
                      <a:lnTo>
                        <a:pt x="13" y="26"/>
                      </a:lnTo>
                      <a:lnTo>
                        <a:pt x="15" y="22"/>
                      </a:lnTo>
                      <a:lnTo>
                        <a:pt x="17" y="15"/>
                      </a:lnTo>
                      <a:lnTo>
                        <a:pt x="20" y="5"/>
                      </a:lnTo>
                      <a:lnTo>
                        <a:pt x="20" y="2"/>
                      </a:lnTo>
                      <a:lnTo>
                        <a:pt x="17" y="1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6" y="1"/>
                      </a:ln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Freeform 22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Freeform 23"/>
                <p:cNvSpPr>
                  <a:spLocks/>
                </p:cNvSpPr>
                <p:nvPr/>
              </p:nvSpPr>
              <p:spPr bwMode="auto">
                <a:xfrm>
                  <a:off x="1389" y="1585"/>
                  <a:ext cx="9" cy="21"/>
                </a:xfrm>
                <a:custGeom>
                  <a:avLst/>
                  <a:gdLst/>
                  <a:ahLst/>
                  <a:cxnLst>
                    <a:cxn ang="0">
                      <a:pos x="2" y="2"/>
                    </a:cxn>
                    <a:cxn ang="0">
                      <a:pos x="0" y="4"/>
                    </a:cxn>
                    <a:cxn ang="0">
                      <a:pos x="1" y="8"/>
                    </a:cxn>
                    <a:cxn ang="0">
                      <a:pos x="1" y="12"/>
                    </a:cxn>
                    <a:cxn ang="0">
                      <a:pos x="3" y="10"/>
                    </a:cxn>
                    <a:cxn ang="0">
                      <a:pos x="5" y="7"/>
                    </a:cxn>
                    <a:cxn ang="0">
                      <a:pos x="5" y="3"/>
                    </a:cxn>
                    <a:cxn ang="0">
                      <a:pos x="4" y="0"/>
                    </a:cxn>
                    <a:cxn ang="0">
                      <a:pos x="2" y="2"/>
                    </a:cxn>
                  </a:cxnLst>
                  <a:rect l="0" t="0" r="r" b="b"/>
                  <a:pathLst>
                    <a:path w="5" h="12">
                      <a:moveTo>
                        <a:pt x="2" y="2"/>
                      </a:moveTo>
                      <a:lnTo>
                        <a:pt x="0" y="4"/>
                      </a:lnTo>
                      <a:lnTo>
                        <a:pt x="1" y="8"/>
                      </a:lnTo>
                      <a:lnTo>
                        <a:pt x="1" y="12"/>
                      </a:lnTo>
                      <a:lnTo>
                        <a:pt x="3" y="10"/>
                      </a:lnTo>
                      <a:lnTo>
                        <a:pt x="5" y="7"/>
                      </a:lnTo>
                      <a:lnTo>
                        <a:pt x="5" y="3"/>
                      </a:lnTo>
                      <a:lnTo>
                        <a:pt x="4" y="0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no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Freeform 24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Freeform 25"/>
                <p:cNvSpPr>
                  <a:spLocks/>
                </p:cNvSpPr>
                <p:nvPr/>
              </p:nvSpPr>
              <p:spPr bwMode="auto">
                <a:xfrm>
                  <a:off x="1044" y="1405"/>
                  <a:ext cx="19" cy="29"/>
                </a:xfrm>
                <a:custGeom>
                  <a:avLst/>
                  <a:gdLst/>
                  <a:ahLst/>
                  <a:cxnLst>
                    <a:cxn ang="0">
                      <a:pos x="8" y="7"/>
                    </a:cxn>
                    <a:cxn ang="0">
                      <a:pos x="9" y="16"/>
                    </a:cxn>
                    <a:cxn ang="0">
                      <a:pos x="2" y="10"/>
                    </a:cxn>
                    <a:cxn ang="0">
                      <a:pos x="2" y="0"/>
                    </a:cxn>
                    <a:cxn ang="0">
                      <a:pos x="8" y="7"/>
                    </a:cxn>
                  </a:cxnLst>
                  <a:rect l="0" t="0" r="r" b="b"/>
                  <a:pathLst>
                    <a:path w="11" h="17">
                      <a:moveTo>
                        <a:pt x="8" y="7"/>
                      </a:moveTo>
                      <a:cubicBezTo>
                        <a:pt x="10" y="11"/>
                        <a:pt x="11" y="15"/>
                        <a:pt x="9" y="16"/>
                      </a:cubicBezTo>
                      <a:cubicBezTo>
                        <a:pt x="7" y="17"/>
                        <a:pt x="4" y="14"/>
                        <a:pt x="2" y="10"/>
                      </a:cubicBezTo>
                      <a:cubicBezTo>
                        <a:pt x="0" y="5"/>
                        <a:pt x="0" y="1"/>
                        <a:pt x="2" y="0"/>
                      </a:cubicBezTo>
                      <a:cubicBezTo>
                        <a:pt x="3" y="0"/>
                        <a:pt x="6" y="2"/>
                        <a:pt x="8" y="7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Freeform 26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Freeform 27"/>
                <p:cNvSpPr>
                  <a:spLocks/>
                </p:cNvSpPr>
                <p:nvPr/>
              </p:nvSpPr>
              <p:spPr bwMode="auto">
                <a:xfrm>
                  <a:off x="1245" y="1889"/>
                  <a:ext cx="16" cy="29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3" y="0"/>
                    </a:cxn>
                    <a:cxn ang="0">
                      <a:pos x="8" y="8"/>
                    </a:cxn>
                    <a:cxn ang="0">
                      <a:pos x="6" y="17"/>
                    </a:cxn>
                    <a:cxn ang="0">
                      <a:pos x="1" y="9"/>
                    </a:cxn>
                  </a:cxnLst>
                  <a:rect l="0" t="0" r="r" b="b"/>
                  <a:pathLst>
                    <a:path w="9" h="17">
                      <a:moveTo>
                        <a:pt x="1" y="9"/>
                      </a:moveTo>
                      <a:cubicBezTo>
                        <a:pt x="0" y="5"/>
                        <a:pt x="1" y="0"/>
                        <a:pt x="3" y="0"/>
                      </a:cubicBezTo>
                      <a:cubicBezTo>
                        <a:pt x="5" y="0"/>
                        <a:pt x="7" y="3"/>
                        <a:pt x="8" y="8"/>
                      </a:cubicBezTo>
                      <a:cubicBezTo>
                        <a:pt x="9" y="12"/>
                        <a:pt x="8" y="16"/>
                        <a:pt x="6" y="17"/>
                      </a:cubicBezTo>
                      <a:cubicBezTo>
                        <a:pt x="4" y="17"/>
                        <a:pt x="2" y="14"/>
                        <a:pt x="1" y="9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Freeform 28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Freeform 29"/>
                <p:cNvSpPr>
                  <a:spLocks/>
                </p:cNvSpPr>
                <p:nvPr/>
              </p:nvSpPr>
              <p:spPr bwMode="auto">
                <a:xfrm>
                  <a:off x="1645" y="1655"/>
                  <a:ext cx="30" cy="18"/>
                </a:xfrm>
                <a:custGeom>
                  <a:avLst/>
                  <a:gdLst/>
                  <a:ahLst/>
                  <a:cxnLst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</a:cxnLst>
                  <a:rect l="0" t="0" r="r" b="b"/>
                  <a:pathLst>
                    <a:path w="17" h="10">
                      <a:moveTo>
                        <a:pt x="10" y="8"/>
                      </a:move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7"/>
                        <a:pt x="3" y="4"/>
                        <a:pt x="8" y="2"/>
                      </a:cubicBez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7" y="4"/>
                        <a:pt x="14" y="7"/>
                        <a:pt x="10" y="8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Freeform 30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Freeform 31"/>
                <p:cNvSpPr>
                  <a:spLocks/>
                </p:cNvSpPr>
                <p:nvPr/>
              </p:nvSpPr>
              <p:spPr bwMode="auto">
                <a:xfrm>
                  <a:off x="1494" y="1278"/>
                  <a:ext cx="32" cy="18"/>
                </a:xfrm>
                <a:custGeom>
                  <a:avLst/>
                  <a:gdLst/>
                  <a:ahLst/>
                  <a:cxnLst>
                    <a:cxn ang="0">
                      <a:pos x="8" y="2"/>
                    </a:cxn>
                    <a:cxn ang="0">
                      <a:pos x="17" y="2"/>
                    </a:cxn>
                    <a:cxn ang="0">
                      <a:pos x="10" y="8"/>
                    </a:cxn>
                    <a:cxn ang="0">
                      <a:pos x="1" y="8"/>
                    </a:cxn>
                    <a:cxn ang="0">
                      <a:pos x="8" y="2"/>
                    </a:cxn>
                  </a:cxnLst>
                  <a:rect l="0" t="0" r="r" b="b"/>
                  <a:pathLst>
                    <a:path w="18" h="10">
                      <a:moveTo>
                        <a:pt x="8" y="2"/>
                      </a:moveTo>
                      <a:cubicBezTo>
                        <a:pt x="12" y="0"/>
                        <a:pt x="16" y="0"/>
                        <a:pt x="17" y="2"/>
                      </a:cubicBezTo>
                      <a:cubicBezTo>
                        <a:pt x="18" y="4"/>
                        <a:pt x="15" y="7"/>
                        <a:pt x="10" y="8"/>
                      </a:cubicBezTo>
                      <a:cubicBezTo>
                        <a:pt x="6" y="10"/>
                        <a:pt x="2" y="10"/>
                        <a:pt x="1" y="8"/>
                      </a:cubicBezTo>
                      <a:cubicBezTo>
                        <a:pt x="0" y="6"/>
                        <a:pt x="3" y="3"/>
                        <a:pt x="8" y="2"/>
                      </a:cubicBezTo>
                      <a:close/>
                    </a:path>
                  </a:pathLst>
                </a:custGeom>
                <a:noFill/>
                <a:ln w="0">
                  <a:solidFill>
                    <a:srgbClr val="25221E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3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67" y="1634"/>
                <a:ext cx="1309" cy="5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>
                      <a:outerShdw dist="45791" dir="3378596" algn="ctr" rotWithShape="0">
                        <a:srgbClr val="FF0000">
                          <a:alpha val="80000"/>
                        </a:srgbClr>
                      </a:outerShdw>
                    </a:effectLst>
                    <a:latin typeface="Arial"/>
                    <a:cs typeface="Arial"/>
                  </a:rPr>
                  <a:t>HSS</a:t>
                </a:r>
              </a:p>
            </p:txBody>
          </p:sp>
          <p:sp>
            <p:nvSpPr>
              <p:cNvPr id="14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01" y="2218"/>
                <a:ext cx="1439" cy="8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b="1" kern="10" spc="20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80"/>
                    </a:solidFill>
                    <a:latin typeface="Arial"/>
                    <a:cs typeface="Arial"/>
                  </a:rPr>
                  <a:t>Office of Health, Safety and Security</a:t>
                </a:r>
              </a:p>
            </p:txBody>
          </p:sp>
          <p:graphicFrame>
            <p:nvGraphicFramePr>
              <p:cNvPr id="15" name="Object 34"/>
              <p:cNvGraphicFramePr>
                <a:graphicFrameLocks noChangeAspect="1"/>
              </p:cNvGraphicFramePr>
              <p:nvPr/>
            </p:nvGraphicFramePr>
            <p:xfrm>
              <a:off x="2254" y="1532"/>
              <a:ext cx="647" cy="3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099" name="CorelDRAW" r:id="rId5" imgW="1147320" imgH="569880" progId="">
                      <p:embed/>
                    </p:oleObj>
                  </mc:Choice>
                  <mc:Fallback>
                    <p:oleObj name="CorelDRAW" r:id="rId5" imgW="1147320" imgH="569880" progId="">
                      <p:embed/>
                      <p:pic>
                        <p:nvPicPr>
                          <p:cNvPr id="15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4" y="1532"/>
                            <a:ext cx="647" cy="3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" name="Group 35"/>
            <p:cNvGrpSpPr>
              <a:grpSpLocks/>
            </p:cNvGrpSpPr>
            <p:nvPr/>
          </p:nvGrpSpPr>
          <p:grpSpPr bwMode="auto">
            <a:xfrm>
              <a:off x="144" y="144"/>
              <a:ext cx="5472" cy="4032"/>
              <a:chOff x="144" y="144"/>
              <a:chExt cx="5472" cy="4032"/>
            </a:xfrm>
          </p:grpSpPr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144" y="144"/>
                <a:ext cx="5472" cy="4032"/>
              </a:xfrm>
              <a:prstGeom prst="rect">
                <a:avLst/>
              </a:prstGeom>
              <a:noFill/>
              <a:ln w="57150">
                <a:solidFill>
                  <a:srgbClr val="00008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pic>
            <p:nvPicPr>
              <p:cNvPr id="10" name="Picture 37" descr="DOE Color Logo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4" y="221"/>
                <a:ext cx="654" cy="6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61196171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70E82-CC16-47AE-89E0-C196F3D715CD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99C3-419B-44B4-88A8-9B94C3B288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2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>
    <p:fade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rian.dinunno@hq.doe.gov" TargetMode="External"/><Relationship Id="rId2" Type="http://schemas.openxmlformats.org/officeDocument/2006/relationships/hyperlink" Target="mailto:garrett.smith@hq.doe.gov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Jessica.kratchman@hq.doe.gov" TargetMode="External"/><Relationship Id="rId4" Type="http://schemas.openxmlformats.org/officeDocument/2006/relationships/hyperlink" Target="mailto:patrick.frias@hq.doe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ndards.doe.gov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</p:spPr>
        <p:txBody>
          <a:bodyPr/>
          <a:lstStyle/>
          <a:p>
            <a:fld id="{F21F99C3-419B-44B4-88A8-9B94C3B288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1" y="426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EFCOG Virtual Workshop – February 2021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Patrick Frias, Project Oversight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of Nuclear Safety Basis &amp; Facility Design (AU-31)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Terry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Foppe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Link Technologies, supporting AU-31 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Carl Mazzola, Project Enhancement Corporation, supporting AU-31</a:t>
            </a:r>
          </a:p>
          <a:p>
            <a:pPr algn="ctr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John McAllister, Project Enhancement Corporation, supporting AU-31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3">
                    <a:lumMod val="50000"/>
                  </a:schemeClr>
                </a:solidFill>
              </a:rPr>
              <a:t>DOE-HDBK-1224-YR</a:t>
            </a:r>
            <a:br>
              <a:rPr lang="en-US" sz="4400" b="1" cap="all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4400" b="1" cap="all" dirty="0">
                <a:solidFill>
                  <a:schemeClr val="accent3">
                    <a:lumMod val="50000"/>
                  </a:schemeClr>
                </a:solidFill>
              </a:rPr>
              <a:t>Hazard and Accident Analysis Handbook Update</a:t>
            </a:r>
            <a:endParaRPr lang="en-US" sz="4400" b="1" i="1" dirty="0">
              <a:solidFill>
                <a:schemeClr val="accent3">
                  <a:lumMod val="50000"/>
                </a:schemeClr>
              </a:solidFill>
              <a:latin typeface="Segoe UI" panose="020B0502040204020203" pitchFamily="34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364" y="515088"/>
            <a:ext cx="910488" cy="74341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41960" y="639716"/>
            <a:ext cx="997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>
                <a:solidFill>
                  <a:srgbClr val="000066"/>
                </a:solidFill>
                <a:latin typeface="Rockwell Extra Bold" panose="02060903040505020403" pitchFamily="18" charset="0"/>
                <a:cs typeface="David" panose="020E0502060401010101" pitchFamily="34" charset="-79"/>
              </a:rPr>
              <a:t>NS</a:t>
            </a:r>
          </a:p>
        </p:txBody>
      </p:sp>
    </p:spTree>
    <p:extLst>
      <p:ext uri="{BB962C8B-B14F-4D97-AF65-F5344CB8AC3E}">
        <p14:creationId xmlns:p14="http://schemas.microsoft.com/office/powerpoint/2010/main" val="83825548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41438"/>
            <a:ext cx="85344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Course Sessions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8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u="sng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Session</a:t>
            </a: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			</a:t>
            </a:r>
            <a:r>
              <a:rPr lang="en-US" sz="2000" b="1" u="sng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Handbook Sections</a:t>
            </a:r>
            <a:endParaRPr lang="en-US" sz="20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Atmospheric Dispersion		 6.3, 6.4, 6.8, 6.11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Health Effects				 8.2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Fires					 4.2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Explosions				 4.3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Spills					 4.4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NPH Design 				 4.6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Man-made External Events		 4.7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Chemical Source Terms		 5.3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Chemical Dispersion &amp; Consequences 9.3, 9.4, 9.5, 9.7</a:t>
            </a:r>
          </a:p>
          <a:p>
            <a:pPr marL="857250" lvl="2" indent="0" eaLnBrk="0" fontAlgn="base" hangingPunct="0">
              <a:spcAft>
                <a:spcPct val="0"/>
              </a:spcAft>
              <a:buClr>
                <a:srgbClr val="800080"/>
              </a:buClr>
              <a:buNone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Chemical Scoping Calculations	 9.8, 9.9</a:t>
            </a: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DOE-HDBK-1224-YR</a:t>
            </a:r>
            <a:br>
              <a:rPr lang="en-US" sz="29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100111925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22 Course Team Exercises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AD-1 stability class			AD-2 surface roughness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AD-3 plume rise			AD-4 dispersion modeling protocol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RC-1 WG Pu DCFs			RC-2 Pu-239 Equivalent Ci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FR-1 and FR-2 pool fire with drums	EXP-2 Composite LFL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EXP-1 TNT-Equivalency/TNO Multi-Energy Methods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SP-1 pressurized powder	 	SP-2 free-fall liquid spill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NPH-1 collapse earthquake		NPH-2 code-of-record earthquake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EMME-1 onsite transportation crash into building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Chem_ST-1 NaOH solution		Chem_ST-2 U</a:t>
            </a:r>
            <a:r>
              <a:rPr lang="en-US" sz="1800" b="1" kern="0" baseline="-25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800" b="1" kern="0" baseline="-250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powder spill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CDCA-1 PACs/TEELs		CDCA-2 chemical mixtures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CDCA-3 code selection		CDCA-4 liquid pool scoping calc.</a:t>
            </a:r>
          </a:p>
          <a:p>
            <a:pPr marL="457200" lvl="1" indent="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None/>
            </a:pPr>
            <a:r>
              <a:rPr lang="en-US" sz="18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CDCA-5 chemical powder scoping calculation</a:t>
            </a: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2019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175191345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 fontScale="925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AU-30/NTC Coordination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NTC provided their venue and logistical support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AU-30 participated in NTC development of instructor-led SBA-230 “Accident Analysis and Control Selection” 3-day course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HDBK-1224 course not part of NTC DOE Nuclear Safety Specialist Qualification offerings to meet DOE-STD-1183-2016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Suggested prerequisites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Safety Analysts who completed SBA-230 and its prerequisites:</a:t>
            </a:r>
          </a:p>
          <a:p>
            <a:pPr marL="1085850" lvl="2" indent="-228600" eaLnBrk="0" fontAlgn="base" hangingPunct="0">
              <a:spcAft>
                <a:spcPct val="0"/>
              </a:spcAft>
              <a:buClr>
                <a:srgbClr val="800080"/>
              </a:buClr>
              <a:buFont typeface="Wingdings" pitchFamily="2" charset="2"/>
              <a:buChar char="w"/>
            </a:pPr>
            <a:r>
              <a:rPr lang="en-US" sz="1900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NTC online SBA-100DE SB fundamentals, SBA-120DE hazard ID &amp; evaluation, and SBA-130DE accident analysis and control selection</a:t>
            </a:r>
          </a:p>
          <a:p>
            <a:pPr marL="1085850" lvl="2" indent="-228600" eaLnBrk="0" fontAlgn="base" hangingPunct="0">
              <a:spcAft>
                <a:spcPct val="0"/>
              </a:spcAft>
              <a:buClr>
                <a:srgbClr val="800080"/>
              </a:buClr>
              <a:buFont typeface="Wingdings" pitchFamily="2" charset="2"/>
              <a:buChar char="w"/>
            </a:pPr>
            <a:r>
              <a:rPr lang="en-US" sz="1900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Completion of instructor-led NTC SBA-220 “Hazard Analysis and Control Selection” 3-day course</a:t>
            </a:r>
            <a:endParaRPr lang="en-US" sz="1900" kern="0" dirty="0">
              <a:solidFill>
                <a:srgbClr val="800080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 equivalent experience to above NTC training to support development of DSA Section 3.4 Accident Analysis either as author, independent reviewer, or SBRT member</a:t>
            </a:r>
          </a:p>
          <a:p>
            <a:pPr marL="1085850" lvl="2" indent="-228600" eaLnBrk="0" fontAlgn="base" hangingPunct="0">
              <a:spcAft>
                <a:spcPct val="0"/>
              </a:spcAft>
              <a:buClr>
                <a:srgbClr val="800080"/>
              </a:buClr>
              <a:buFont typeface="Wingdings" pitchFamily="2" charset="2"/>
              <a:buChar char="w"/>
            </a:pPr>
            <a:endParaRPr lang="en-US" kern="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2019 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7441871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211762"/>
          </a:xfrm>
        </p:spPr>
        <p:txBody>
          <a:bodyPr>
            <a:normAutofit/>
          </a:bodyPr>
          <a:lstStyle/>
          <a:p>
            <a:pPr marL="34290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Development of Learning Material: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AU-31 currently developing survey questionnaire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to structure the videos?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HDBK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topics should be covered?  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hat learning sources that sites may already be using (NTC and locally) to avoid duplication?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certain sites already have their own specific learning material that they use for developing their DSAs?  If so, what are the overlaps?</a:t>
            </a:r>
          </a:p>
          <a:p>
            <a:pPr marL="576262" lvl="1" indent="-342900" eaLnBrk="0" fontAlgn="base" hangingPunct="0">
              <a:spcAft>
                <a:spcPct val="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ow can our AU-31 efforts supplement what’s already being used without redundancy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en-US" b="1" dirty="0">
              <a:solidFill>
                <a:schemeClr val="accent3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en-US" sz="24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  </a:t>
            </a: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SUPPLEMENTAL LEARNING MATERIAL</a:t>
            </a:r>
          </a:p>
        </p:txBody>
      </p:sp>
    </p:spTree>
    <p:extLst>
      <p:ext uri="{BB962C8B-B14F-4D97-AF65-F5344CB8AC3E}">
        <p14:creationId xmlns:p14="http://schemas.microsoft.com/office/powerpoint/2010/main" val="36163541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21709"/>
            <a:ext cx="8686800" cy="4935537"/>
          </a:xfrm>
        </p:spPr>
        <p:txBody>
          <a:bodyPr>
            <a:normAutofit fontScale="77500" lnSpcReduction="20000"/>
          </a:bodyPr>
          <a:lstStyle/>
          <a:p>
            <a:pPr marL="344487" marR="0" indent="-342900">
              <a:lnSpc>
                <a:spcPct val="105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AU-31 currently developing a 1-2-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survey questionnaire with these types of questions.</a:t>
            </a:r>
          </a:p>
          <a:p>
            <a:pPr marL="344487" marR="0" indent="-342900">
              <a:lnSpc>
                <a:spcPct val="105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endParaRPr lang="en-US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7" marR="0" indent="-342900">
              <a:lnSpc>
                <a:spcPct val="105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content and delivery of the supplemental material will be informed by:</a:t>
            </a:r>
          </a:p>
          <a:p>
            <a:pPr lvl="1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 from the 2019 in-person pilot course,</a:t>
            </a:r>
          </a:p>
          <a:p>
            <a:pPr lvl="1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structured survey for federal staff,</a:t>
            </a:r>
          </a:p>
          <a:p>
            <a:pPr lvl="1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input from DOE contractors.</a:t>
            </a:r>
            <a:endParaRPr lang="en-US" b="1" dirty="0">
              <a:solidFill>
                <a:schemeClr val="accent3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587" marR="0" indent="0">
              <a:lnSpc>
                <a:spcPct val="105000"/>
              </a:lnSpc>
              <a:spcBef>
                <a:spcPts val="0"/>
              </a:spcBef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4487" marR="0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accent3">
                  <a:lumMod val="50000"/>
                </a:schemeClr>
              </a:buClr>
              <a:buFont typeface="Symbol" panose="05050102010706020507" pitchFamily="18" charset="2"/>
              <a:buChar char=""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plan is to eventually distribute and share this w/ certain groups across the complex: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DOE/NNSA Safety Basis (SB) Community of Practice (CoP) Group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 NA-41, Office of Emergency Management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EFCOG NFS Accident Analysis (AA) Subgroup Task Group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EFCOG NFS Safety Basis Task Group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EFCOG NFS Early Career (EC) Group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 of Science SB CoP Group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Training Center (NTC)</a:t>
            </a:r>
          </a:p>
          <a:p>
            <a:pPr marL="731520"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"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2019 Dry Run Attendees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endParaRPr lang="en-US" sz="24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219200" y="273962"/>
            <a:ext cx="6324600" cy="9477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LEARNING MATERIAL OUTREACH GROUPS</a:t>
            </a:r>
          </a:p>
        </p:txBody>
      </p:sp>
    </p:spTree>
    <p:extLst>
      <p:ext uri="{BB962C8B-B14F-4D97-AF65-F5344CB8AC3E}">
        <p14:creationId xmlns:p14="http://schemas.microsoft.com/office/powerpoint/2010/main" val="373781396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41438"/>
            <a:ext cx="86106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Significant Progress on Handbook-related Projects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SRC has provided advice and guidance on comments received during interim use period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Handbook revision is being developed in real-time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273 References sent to EFCOG NFS Accident Analysis Task Group for dissemination to DOE analysts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Two STD-3009 FAQs have been issued with several more planned, supported in part with HDBK-1224 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3.5-day training course developed and dry run at NTC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 Videos drafted; 5 single-day courses developed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AU-30 evaluating several options to bring training to analysts </a:t>
            </a:r>
          </a:p>
          <a:p>
            <a:pPr marL="1097280" lvl="2" indent="-285750" eaLnBrk="0" fontAlgn="base" hangingPunct="0"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"/>
            </a:pPr>
            <a:r>
              <a:rPr lang="en-US" sz="1800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Short videos</a:t>
            </a:r>
          </a:p>
          <a:p>
            <a:pPr marL="1097280" lvl="2" indent="-285750" eaLnBrk="0" fontAlgn="base" hangingPunct="0">
              <a:spcAft>
                <a:spcPct val="0"/>
              </a:spcAft>
              <a:buClr>
                <a:schemeClr val="accent2">
                  <a:lumMod val="50000"/>
                </a:schemeClr>
              </a:buClr>
              <a:buSzPct val="100000"/>
              <a:buFont typeface="Wingdings" panose="05000000000000000000" pitchFamily="2" charset="2"/>
              <a:buChar char=""/>
            </a:pPr>
            <a:r>
              <a:rPr lang="en-US" sz="1800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“Modularization” of training sessions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800" kern="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 be negotiated with a DOE site for a 1-day, 2-day, or 3-day course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DOE-HDBK-1224-YR</a:t>
            </a:r>
            <a:endParaRPr lang="en-US" sz="2900" kern="0" dirty="0">
              <a:solidFill>
                <a:srgbClr val="00336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387194386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Garrett Smith, Director, Office of Nuclear Safety (DOE AU-30)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8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Phone: (301) 903-7440	E-mail: 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garrett.smith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/>
              </a:rPr>
              <a:t>@hq.doe.gov</a:t>
            </a:r>
            <a:endParaRPr lang="en-US" sz="1600" b="1" i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Brian DiNunno, Office of Nuclear Safety (DOE AU-31)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Phone: (301) 903-0926	E-mail:  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brian.dinunno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@hq.doe.gov</a:t>
            </a:r>
            <a:endParaRPr lang="en-US" sz="1600" b="1" i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Patrick Frias, Office of Nuclear Safety (DOE AU-31)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Phone: (301) 903-1774	E-mail:  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patrick.frias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@hq.doe.gov</a:t>
            </a:r>
            <a:endParaRPr lang="en-US" sz="1600" b="1" i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1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Jessica Kratchman, Office of Nuclear Safety (DOE AU-31)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Phone: (301) 903-7089	E-mail:  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Jessica.kratchman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5"/>
              </a:rPr>
              <a:t>@hq.doe.gov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Carl Mazzola, SME, Project Enhancement Corporation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Phone: (706) 955-3381	E-mail: 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cmazzola@projectenhancement.com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Terry Foppe, SME, Link Technologies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Phone: (303) 915-8353	E-mail: 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terryfoppe@comcast.net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John McAllister, SME, Project Enhancement Corporation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2000" b="1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16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Phone: (803) 634-0407	E-mail: </a:t>
            </a:r>
            <a:r>
              <a:rPr lang="en-US" sz="1600" b="1" i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johnmcaeng@gmail.com</a:t>
            </a:r>
            <a:endParaRPr lang="en-US" sz="16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endParaRPr lang="en-US" sz="1600" b="1" i="1" kern="0" dirty="0">
              <a:solidFill>
                <a:srgbClr val="0099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i="1" dirty="0">
              <a:solidFill>
                <a:srgbClr val="009900"/>
              </a:solidFill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kern="0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DOE-HDBK-1224-YR</a:t>
            </a:r>
            <a:endParaRPr lang="en-US" sz="2900" kern="0" dirty="0">
              <a:solidFill>
                <a:srgbClr val="003366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PRIMARY CONTACTS</a:t>
            </a:r>
          </a:p>
        </p:txBody>
      </p:sp>
    </p:spTree>
    <p:extLst>
      <p:ext uri="{BB962C8B-B14F-4D97-AF65-F5344CB8AC3E}">
        <p14:creationId xmlns:p14="http://schemas.microsoft.com/office/powerpoint/2010/main" val="34862679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70500"/>
          </a:xfrm>
        </p:spPr>
        <p:txBody>
          <a:bodyPr>
            <a:normAutofit/>
          </a:bodyPr>
          <a:lstStyle/>
          <a:p>
            <a:pPr marL="233362" lvl="1" indent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2-year “Interim Use” (July </a:t>
            </a:r>
            <a:r>
              <a:rPr lang="en-U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26, 2018 through July 25, </a:t>
            </a: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2020) (</a:t>
            </a: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https://www.standards.doe.gov/</a:t>
            </a: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kern="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76262" lvl="1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First publication of a very large and technically-complex document (418 pages)</a:t>
            </a:r>
          </a:p>
          <a:p>
            <a:pPr marL="576262" lvl="1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Issued to have document available for reference use while open for review and comment outside of </a:t>
            </a:r>
            <a:r>
              <a:rPr lang="en-US" sz="20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RevCOM</a:t>
            </a:r>
            <a:endParaRPr lang="en-US" sz="20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2" lvl="1" indent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None/>
            </a:pP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Handbook </a:t>
            </a:r>
            <a:r>
              <a:rPr lang="en-U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revision currently in </a:t>
            </a:r>
            <a:r>
              <a:rPr lang="en-US" sz="2400" b="1" kern="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RevCOM</a:t>
            </a:r>
            <a:r>
              <a:rPr lang="en-US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through </a:t>
            </a:r>
            <a:r>
              <a:rPr lang="en-US" sz="24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March 19, 2021</a:t>
            </a:r>
          </a:p>
          <a:p>
            <a:pPr marL="576262" lvl="1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Addressed typographical errors to text and equations</a:t>
            </a:r>
          </a:p>
          <a:p>
            <a:pPr marL="576262" lvl="1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Removed duplicate information</a:t>
            </a:r>
          </a:p>
          <a:p>
            <a:pPr marL="576262" lvl="1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Added new information by AU-31 writing team and SRC</a:t>
            </a:r>
          </a:p>
          <a:p>
            <a:pPr marL="0" indent="0">
              <a:spcBef>
                <a:spcPts val="625"/>
              </a:spcBef>
              <a:spcAft>
                <a:spcPts val="625"/>
              </a:spcAft>
              <a:buNone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295400" y="304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Calibri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Calibri"/>
                <a:cs typeface="Arial" pitchFamily="34" charset="0"/>
              </a:rPr>
              <a:t>HISTORY AND LATEST STATUS</a:t>
            </a:r>
          </a:p>
        </p:txBody>
      </p:sp>
    </p:spTree>
    <p:extLst>
      <p:ext uri="{BB962C8B-B14F-4D97-AF65-F5344CB8AC3E}">
        <p14:creationId xmlns:p14="http://schemas.microsoft.com/office/powerpoint/2010/main" val="4856216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8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Projected Schedule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RevCOM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Comment/Review closes March 19, 2021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Resolve </a:t>
            </a: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RevCOM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comments and obtain concurrences (early April 2021 through Summer 2021)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Publish DOE-HDBK-1224-YR by Late-2021 (Anticipated)</a:t>
            </a:r>
          </a:p>
          <a:p>
            <a:pPr lvl="1"/>
            <a:endParaRPr lang="en-US" sz="2000" dirty="0"/>
          </a:p>
          <a:p>
            <a:pPr marL="0" indent="0">
              <a:spcBef>
                <a:spcPts val="625"/>
              </a:spcBef>
              <a:spcAft>
                <a:spcPts val="625"/>
              </a:spcAft>
              <a:buNone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3366"/>
                </a:solidFill>
                <a:latin typeface="Arial" pitchFamily="34" charset="0"/>
                <a:ea typeface="+mn-ea"/>
                <a:cs typeface="Arial" pitchFamily="34" charset="0"/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413239988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0022"/>
            <a:ext cx="8001000" cy="462977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Clr>
                <a:srgbClr val="003366"/>
              </a:buClr>
              <a:buNone/>
            </a:pPr>
            <a:r>
              <a:rPr lang="en-US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Table of Contents</a:t>
            </a: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219200" y="304800"/>
            <a:ext cx="6400800" cy="1062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</a:pPr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CHAPTERS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039698"/>
              </p:ext>
            </p:extLst>
          </p:nvPr>
        </p:nvGraphicFramePr>
        <p:xfrm>
          <a:off x="533400" y="1819121"/>
          <a:ext cx="8229600" cy="4457855"/>
        </p:xfrm>
        <a:graphic>
          <a:graphicData uri="http://schemas.openxmlformats.org/drawingml/2006/table">
            <a:tbl>
              <a:tblPr/>
              <a:tblGrid>
                <a:gridCol w="132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1.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Introduction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7.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Aquatic Dispersion and Groundwater Transport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2.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Hazard Analysis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8.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Radiological Consequence Analysis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3.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Accident Analysis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9.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Chemical Dispersion and Consequence Analysis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70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4.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Evaluation of Effects of Major Accident Types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10.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Hazard</a:t>
                      </a:r>
                      <a:r>
                        <a:rPr lang="en-US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 Control Selection and Classification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2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5.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Source Term Analysis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11.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References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0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Chapter 6.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Atmospheric Dispersion</a:t>
                      </a:r>
                      <a:endParaRPr lang="en-US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Appendix A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Appendix 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  <a:cs typeface="Arial"/>
                        </a:defRPr>
                      </a:lvl9pPr>
                    </a:lstStyle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Hazard Analysis Table Development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Criticality Accidents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2651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46700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2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Handbook touches many topics addressed in at least 10 other DOE standards and handbooks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DOE-STD-3009-2014		DOE-STD-1189-2016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DOE-STD-3009-94 CN3		DOE-STD-1020-2016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DOE-STD-3011-2016		DOE-HDBK-1220-2017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DOE-STD-1120-2016		DOE-STD-1104-2016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DOE-STD-1027-2018		DOE-STD-1066-2016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DOE-STD-1228-2019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2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AU-31 vision is to maintain handbook as an ongoing, ever-evolving living platform to capture</a:t>
            </a:r>
            <a:r>
              <a:rPr lang="en-US" sz="22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Upcoming 10 CFR 830 and 10 CFR 851 revisions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Revisions to related DOE standards and handbooks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Version changes to DOE Central Registry codes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New and revised national consensus standards (ANS, ASCE)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DOE facility best practices and lessons learned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endParaRPr lang="en-US" sz="20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219200" y="304800"/>
            <a:ext cx="6400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7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 </a:t>
            </a:r>
          </a:p>
          <a:p>
            <a:r>
              <a:rPr lang="en-US" sz="27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IMPORTANT ROLES OF HANDBOOK</a:t>
            </a:r>
          </a:p>
        </p:txBody>
      </p:sp>
    </p:spTree>
    <p:extLst>
      <p:ext uri="{BB962C8B-B14F-4D97-AF65-F5344CB8AC3E}">
        <p14:creationId xmlns:p14="http://schemas.microsoft.com/office/powerpoint/2010/main" val="365903262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6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Senior Review Committee (SRC) Commissioned to Ensure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Handbook stays current and relevant as a living document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Relevant emerging technical issues are addressed and resolved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Contractor community (EFCOG) is engaged in the revision process</a:t>
            </a:r>
          </a:p>
          <a:p>
            <a:pPr marL="342900" lvl="0" indent="-3429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600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SRC Membership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Patrick Frias, Brian </a:t>
            </a:r>
            <a:r>
              <a:rPr lang="en-US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DiNunno</a:t>
            </a: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Jessie Kratchman (AU-31) – Project Oversight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Andy De La Paz (AU-30)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Caroline Garzon (AU-31)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Terry Foppe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Carl Mazzola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 McAllister (EFCOG AA Task Group Liaison)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David Thoman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David Pinkston (LLNL)</a:t>
            </a:r>
          </a:p>
          <a:p>
            <a:pPr marL="742950" lvl="1" indent="-285750" eaLnBrk="0" fontAlgn="base" hangingPunct="0">
              <a:spcBef>
                <a:spcPts val="432"/>
              </a:spcBef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Ivan Trujillo (NNSA)</a:t>
            </a:r>
            <a:endParaRPr lang="en-US" b="1" kern="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SENIOR REVIEW COMMITTEE</a:t>
            </a:r>
          </a:p>
        </p:txBody>
      </p:sp>
    </p:spTree>
    <p:extLst>
      <p:ext uri="{BB962C8B-B14F-4D97-AF65-F5344CB8AC3E}">
        <p14:creationId xmlns:p14="http://schemas.microsoft.com/office/powerpoint/2010/main" val="153059851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Handbook Objectives: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Correcting errata and incorporating new material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Updates to related 10 cross-cutting standards and handbooks that may have been updated or are being updated (e.g., DOE-HDBK-3010-94)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Updates resulting from changes to Federal regulations (e.g., 10 CFR 830, 10 CFR 851)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Version changes in DOE Central Registry codes (e.g., MACCS2, GENII, </a:t>
            </a:r>
            <a:r>
              <a:rPr lang="en-US" sz="20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HotSpot</a:t>
            </a: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ALOHA, EPICODE)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Capturing advancements in state of the sciences, engineering practices, modeling tools, and continuous improvements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Capturing new best practices and lessons learned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15511482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PRE-</a:t>
            </a:r>
            <a:r>
              <a:rPr lang="en-US" b="1" kern="0" dirty="0" err="1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RevCOM</a:t>
            </a:r>
            <a:r>
              <a:rPr lang="en-US" b="1" kern="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Handbook Changes: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Corrections: typographic errors and omissions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Included late comments from AU-20 on Chapter 8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Clarified loss of power for hazard and accident analysis and Beyond DBA/DBE evaluations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Added sensible heat from fires that augment plume rise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Expanded uranium hexafluoride discussion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Updated PAC/TEELs to Revision 29A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0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Incorporated any DOE order/guide standard/handbook updates</a:t>
            </a: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PRE-</a:t>
            </a:r>
            <a:r>
              <a:rPr lang="en-US" sz="2900" u="sng" kern="0" dirty="0" err="1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RevCOM</a:t>
            </a:r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 CHANGES</a:t>
            </a:r>
          </a:p>
        </p:txBody>
      </p:sp>
    </p:spTree>
    <p:extLst>
      <p:ext uri="{BB962C8B-B14F-4D97-AF65-F5344CB8AC3E}">
        <p14:creationId xmlns:p14="http://schemas.microsoft.com/office/powerpoint/2010/main" val="25742981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094A9-1756-4764-B06C-5A77299743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2FA23F-F6E3-4EBB-BA0A-5B36581D3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41438"/>
            <a:ext cx="8686800" cy="530066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§"/>
            </a:pP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Possible POST-</a:t>
            </a:r>
            <a:r>
              <a:rPr lang="en-US" sz="2800" b="1" kern="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RevCOM</a:t>
            </a:r>
            <a:r>
              <a:rPr lang="en-US" sz="2800" b="1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Handbook Changes: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Addition of Purge flow, CLEL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Addition of Revised Aircraft Crash Methodology (future ANS standard)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Clarify or modify Time-Weighted Average algorithm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Clarify evaporation algorithm to include </a:t>
            </a:r>
            <a:r>
              <a:rPr lang="en-US" sz="2400" b="1" kern="0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Raoult’s</a:t>
            </a: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Law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Update for any Central Registry toolbox code version changes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r>
              <a:rPr lang="en-US" sz="2400" b="1" kern="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Consider dust explosions </a:t>
            </a:r>
          </a:p>
          <a:p>
            <a:pPr marL="742950" lvl="1" indent="-285750" eaLnBrk="0" fontAlgn="base" hangingPunct="0">
              <a:spcAft>
                <a:spcPct val="0"/>
              </a:spcAft>
              <a:buClr>
                <a:srgbClr val="006600"/>
              </a:buClr>
              <a:buSzPct val="100000"/>
              <a:buFont typeface="Symbol" pitchFamily="18" charset="2"/>
              <a:buChar char=""/>
            </a:pPr>
            <a:endParaRPr lang="en-US" sz="2000" b="1" kern="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25"/>
              </a:spcBef>
              <a:spcAft>
                <a:spcPts val="625"/>
              </a:spcAft>
              <a:buFont typeface="Wingdings" pitchFamily="2" charset="2"/>
              <a:buChar char="Ø"/>
            </a:pPr>
            <a:endParaRPr lang="en-US" sz="240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pPr lvl="0">
              <a:buNone/>
            </a:pPr>
            <a:endParaRPr lang="en-US" sz="2000" b="0" dirty="0"/>
          </a:p>
          <a:p>
            <a:pPr algn="r">
              <a:buNone/>
            </a:pPr>
            <a:endParaRPr lang="en-US" sz="2000" b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FAF0420-0A62-4A94-B487-A0C30F8C9BAA}"/>
              </a:ext>
            </a:extLst>
          </p:cNvPr>
          <p:cNvSpPr txBox="1">
            <a:spLocks/>
          </p:cNvSpPr>
          <p:nvPr/>
        </p:nvSpPr>
        <p:spPr>
          <a:xfrm>
            <a:off x="1371600" y="304800"/>
            <a:ext cx="6019800" cy="1036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rgbClr val="0A6AB6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en-US" sz="2900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DOE-HDBK-1224-YR</a:t>
            </a:r>
          </a:p>
          <a:p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POST-</a:t>
            </a:r>
            <a:r>
              <a:rPr lang="en-US" sz="2900" u="sng" kern="0" dirty="0" err="1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RevCOM</a:t>
            </a:r>
            <a:r>
              <a:rPr lang="en-US" sz="2900" u="sng" kern="0" dirty="0">
                <a:solidFill>
                  <a:srgbClr val="000066"/>
                </a:solidFill>
                <a:latin typeface="Arial" pitchFamily="34" charset="0"/>
                <a:ea typeface="+mn-ea"/>
                <a:cs typeface="Arial" pitchFamily="34" charset="0"/>
              </a:rPr>
              <a:t> CHANGES</a:t>
            </a:r>
          </a:p>
        </p:txBody>
      </p:sp>
    </p:spTree>
    <p:extLst>
      <p:ext uri="{BB962C8B-B14F-4D97-AF65-F5344CB8AC3E}">
        <p14:creationId xmlns:p14="http://schemas.microsoft.com/office/powerpoint/2010/main" val="383513043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 H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6" ma:contentTypeDescription="Create a new document." ma:contentTypeScope="" ma:versionID="115c8eb666173d07c303936edca33c94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7fa3eeb103c686ca40f2c85658618079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7bc148-599b-4d76-8813-ec10777390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dbe8c3d-43cf-406e-8e09-773fdef5d4f6}" ma:internalName="TaxCatchAll" ma:showField="CatchAllData" ma:web="696b1dda-5637-4d41-9abe-79af3c04e8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60b319-9d9b-4050-a2da-fb9886bc818d">
      <Terms xmlns="http://schemas.microsoft.com/office/infopath/2007/PartnerControls"/>
    </lcf76f155ced4ddcb4097134ff3c332f>
    <TaxCatchAll xmlns="696b1dda-5637-4d41-9abe-79af3c04e813" xsi:nil="true"/>
  </documentManagement>
</p:properties>
</file>

<file path=customXml/itemProps1.xml><?xml version="1.0" encoding="utf-8"?>
<ds:datastoreItem xmlns:ds="http://schemas.openxmlformats.org/officeDocument/2006/customXml" ds:itemID="{117CA078-C695-4FA1-A762-DA800B271C4A}"/>
</file>

<file path=customXml/itemProps2.xml><?xml version="1.0" encoding="utf-8"?>
<ds:datastoreItem xmlns:ds="http://schemas.openxmlformats.org/officeDocument/2006/customXml" ds:itemID="{8AAA7B07-488F-4FA3-8FD9-6C2B7B8472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5A3FDE-0E0A-473E-BF65-45715B72E05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d9cf048-f2da-4ec0-8047-053b446f7b1c"/>
    <ds:schemaRef ds:uri="http://purl.org/dc/dcmitype/"/>
    <ds:schemaRef ds:uri="http://schemas.microsoft.com/office/infopath/2007/PartnerControls"/>
    <ds:schemaRef ds:uri="2f8f320b-251a-4e8c-9f73-f3a43539683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4002</TotalTime>
  <Words>1538</Words>
  <Application>Microsoft Office PowerPoint</Application>
  <PresentationFormat>On-screen Show (4:3)</PresentationFormat>
  <Paragraphs>267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Franklin Gothic Medium</vt:lpstr>
      <vt:lpstr>Rockwell Extra Bold</vt:lpstr>
      <vt:lpstr>Segoe UI</vt:lpstr>
      <vt:lpstr>Symbol</vt:lpstr>
      <vt:lpstr>Wingdings</vt:lpstr>
      <vt:lpstr>Office Theme</vt:lpstr>
      <vt:lpstr>DOE HSS Presentation</vt:lpstr>
      <vt:lpstr>CorelDRAW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</dc:creator>
  <cp:lastModifiedBy>Garrett</cp:lastModifiedBy>
  <cp:revision>240</cp:revision>
  <cp:lastPrinted>2020-02-19T20:26:03Z</cp:lastPrinted>
  <dcterms:created xsi:type="dcterms:W3CDTF">2014-06-16T14:14:15Z</dcterms:created>
  <dcterms:modified xsi:type="dcterms:W3CDTF">2021-02-17T17:59:24Z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