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6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5.xml" ContentType="application/vnd.openxmlformats-officedocument.presentationml.notes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73" r:id="rId4"/>
    <p:sldId id="275" r:id="rId5"/>
    <p:sldId id="276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bra Sparkman" initials="DS" lastIdx="13" clrIdx="0">
    <p:extLst>
      <p:ext uri="{19B8F6BF-5375-455C-9EA6-DF929625EA0E}">
        <p15:presenceInfo xmlns:p15="http://schemas.microsoft.com/office/powerpoint/2012/main" userId="S::sparkmand@sparkmanandassociates.com::3978877d-ddd0-4d06-8387-d488be5ba4e5" providerId="AD"/>
      </p:ext>
    </p:extLst>
  </p:cmAuthor>
  <p:cmAuthor id="2" name="Delapaz, Andrew" initials="DA" lastIdx="1" clrIdx="1">
    <p:extLst>
      <p:ext uri="{19B8F6BF-5375-455C-9EA6-DF929625EA0E}">
        <p15:presenceInfo xmlns:p15="http://schemas.microsoft.com/office/powerpoint/2012/main" userId="S::andrew.delapaz@hq.doe.gov::e7e40595-c1b4-4c4b-a100-9cfd16823f30" providerId="AD"/>
      </p:ext>
    </p:extLst>
  </p:cmAuthor>
  <p:cmAuthor id="3" name="Garrett" initials="G" lastIdx="4" clrIdx="2">
    <p:extLst>
      <p:ext uri="{19B8F6BF-5375-455C-9EA6-DF929625EA0E}">
        <p15:presenceInfo xmlns:p15="http://schemas.microsoft.com/office/powerpoint/2012/main" userId="S::garrett.smith@hq.doe.gov::a03150d1-1724-4d7f-9985-ed3b27d3ff0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866" autoAdjust="0"/>
  </p:normalViewPr>
  <p:slideViewPr>
    <p:cSldViewPr snapToGrid="0">
      <p:cViewPr varScale="1">
        <p:scale>
          <a:sx n="90" d="100"/>
          <a:sy n="90" d="100"/>
        </p:scale>
        <p:origin x="90" y="20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60985-E02C-464E-B8CE-488481079B37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CA8F54-40D3-4B13-8A70-656D1DAED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322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85800" lvl="1" indent="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Font typeface="+mj-lt"/>
              <a:buNone/>
            </a:pP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A8F54-40D3-4B13-8A70-656D1DAED3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860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A8F54-40D3-4B13-8A70-656D1DAED36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077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A8F54-40D3-4B13-8A70-656D1DAED36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851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A8F54-40D3-4B13-8A70-656D1DAED36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3399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A8F54-40D3-4B13-8A70-656D1DAED36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586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A8F54-40D3-4B13-8A70-656D1DAED36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506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A8F54-40D3-4B13-8A70-656D1DAED36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50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1000" y="2130425"/>
            <a:ext cx="83820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421755" y="4267200"/>
            <a:ext cx="2297430" cy="1143000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>
                    <a:tint val="75000"/>
                  </a:schemeClr>
                </a:solidFill>
                <a:latin typeface="Franklin Gothic Medium" panose="020B06030201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Name </a:t>
            </a:r>
          </a:p>
          <a:p>
            <a:r>
              <a:rPr lang="en-US"/>
              <a:t>Title </a:t>
            </a:r>
          </a:p>
          <a:p>
            <a:r>
              <a:rPr lang="en-US"/>
              <a:t>Date</a:t>
            </a:r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228600" y="228600"/>
            <a:ext cx="8686800" cy="6400800"/>
          </a:xfrm>
          <a:prstGeom prst="rect">
            <a:avLst/>
          </a:prstGeom>
          <a:noFill/>
          <a:ln w="5715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10" name="Picture 47" descr="DOE Color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407988"/>
            <a:ext cx="1209675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kenney\AppData\Local\Microsoft\Windows\Temporary Internet Files\Content.Outlook\VSWERTPF\EHSS Logo new3 updated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581227"/>
            <a:ext cx="2186940" cy="971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1514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52601" y="552238"/>
            <a:ext cx="6991350" cy="655638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1"/>
            <a:ext cx="7924800" cy="2895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2450" y="6264275"/>
            <a:ext cx="1428750" cy="365125"/>
          </a:xfrm>
        </p:spPr>
        <p:txBody>
          <a:bodyPr/>
          <a:lstStyle/>
          <a:p>
            <a:fld id="{8A870E82-CC16-47AE-89E0-C196F3D715CD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29538" y="6249987"/>
            <a:ext cx="957262" cy="365125"/>
          </a:xfrm>
        </p:spPr>
        <p:txBody>
          <a:bodyPr/>
          <a:lstStyle/>
          <a:p>
            <a:fld id="{421D647E-58E0-4ADB-9FE9-6A9683F2C6B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228600" y="228600"/>
            <a:ext cx="8686800" cy="6400800"/>
          </a:xfrm>
          <a:prstGeom prst="rect">
            <a:avLst/>
          </a:prstGeom>
          <a:noFill/>
          <a:ln w="5715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8" name="Picture 47" descr="DOE Color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1209675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 userDrawn="1"/>
        </p:nvSpPr>
        <p:spPr>
          <a:xfrm>
            <a:off x="2057400" y="6260068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Franklin Gothic Medium" panose="020B0603020102020204" pitchFamily="34" charset="0"/>
              </a:rPr>
              <a:t>Office of Environment,</a:t>
            </a:r>
            <a:r>
              <a:rPr lang="en-US" baseline="0">
                <a:latin typeface="Franklin Gothic Medium" panose="020B0603020102020204" pitchFamily="34" charset="0"/>
              </a:rPr>
              <a:t> Health, Safety and Security</a:t>
            </a:r>
            <a:endParaRPr lang="en-US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487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70E82-CC16-47AE-89E0-C196F3D715CD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D647E-58E0-4ADB-9FE9-6A9683F2C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427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christian.palay@hq.doe.gov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447800"/>
            <a:ext cx="8382000" cy="29718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Status &amp; Future of the</a:t>
            </a:r>
            <a:b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 Safety Software Central Registry</a:t>
            </a:r>
            <a:b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the</a:t>
            </a:r>
            <a:b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 of Quality Assurance &amp; </a:t>
            </a:r>
            <a:b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Nuclear Safety Management Programs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70370" y="4800600"/>
            <a:ext cx="1992630" cy="762000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Christian Palay</a:t>
            </a:r>
          </a:p>
          <a:p>
            <a:pPr algn="r"/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February 2021</a:t>
            </a:r>
          </a:p>
          <a:p>
            <a:pPr algn="r"/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780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AU-30 Family Updates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0" y="3011269"/>
            <a:ext cx="3840480" cy="91440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Nuclear Safety Basis &amp; Facility Design</a:t>
            </a:r>
          </a:p>
          <a:p>
            <a:pPr algn="ctr"/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(AU-31)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31080" y="3011269"/>
            <a:ext cx="3840480" cy="91440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Quality Assurance &amp; </a:t>
            </a:r>
            <a:b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Nuclear Safety Management Programs</a:t>
            </a:r>
          </a:p>
          <a:p>
            <a:pPr algn="ctr"/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(AU-32)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34000" y="3936295"/>
            <a:ext cx="2286208" cy="1600438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>
              <a:buClr>
                <a:srgbClr val="002060"/>
              </a:buClr>
            </a:pPr>
            <a:r>
              <a:rPr lang="en-US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Christian Palay (Director)</a:t>
            </a:r>
            <a:endParaRPr lang="en-US" sz="1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228600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Sonya Barnette</a:t>
            </a:r>
          </a:p>
          <a:p>
            <a:pPr lvl="1" indent="-228600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Christopher Beaman</a:t>
            </a:r>
          </a:p>
          <a:p>
            <a:pPr lvl="1" indent="-228600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Brendan Burns</a:t>
            </a:r>
          </a:p>
          <a:p>
            <a:pPr lvl="1" indent="-228600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Jeff Feit</a:t>
            </a:r>
          </a:p>
          <a:p>
            <a:pPr lvl="1" indent="-228600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James Heffner </a:t>
            </a:r>
          </a:p>
          <a:p>
            <a:pPr lvl="1" indent="-228600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Kathy Knight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51760" y="1690485"/>
            <a:ext cx="3749040" cy="646331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 of Nuclear Safety</a:t>
            </a:r>
          </a:p>
          <a:p>
            <a:pPr algn="ctr"/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(AU-30)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73873" y="1644318"/>
            <a:ext cx="208089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Garrett Smith (Director)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 Hiltz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Andy Delapaz</a:t>
            </a:r>
          </a:p>
        </p:txBody>
      </p:sp>
      <p:cxnSp>
        <p:nvCxnSpPr>
          <p:cNvPr id="15" name="Elbow Connector 14"/>
          <p:cNvCxnSpPr>
            <a:stCxn id="13" idx="2"/>
            <a:endCxn id="10" idx="0"/>
          </p:cNvCxnSpPr>
          <p:nvPr/>
        </p:nvCxnSpPr>
        <p:spPr>
          <a:xfrm rot="5400000">
            <a:off x="3076534" y="1561522"/>
            <a:ext cx="674453" cy="2225040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13" idx="2"/>
            <a:endCxn id="11" idx="0"/>
          </p:cNvCxnSpPr>
          <p:nvPr/>
        </p:nvCxnSpPr>
        <p:spPr>
          <a:xfrm rot="16200000" flipH="1">
            <a:off x="5301574" y="1561522"/>
            <a:ext cx="674453" cy="2225040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83920" y="3936295"/>
            <a:ext cx="30022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Brian </a:t>
            </a:r>
            <a:r>
              <a:rPr lang="en-US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Dinunno</a:t>
            </a: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(Director)</a:t>
            </a:r>
          </a:p>
          <a:p>
            <a:pPr lvl="1" indent="-228600"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Jim Bisker</a:t>
            </a:r>
          </a:p>
          <a:p>
            <a:pPr lvl="1" indent="-228600">
              <a:buFont typeface="Wingdings" panose="05000000000000000000" pitchFamily="2" charset="2"/>
              <a:buChar char="Ø"/>
            </a:pPr>
            <a:r>
              <a:rPr lang="en-US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Patrick Frias (NSR&amp;D)</a:t>
            </a:r>
          </a:p>
          <a:p>
            <a:pPr lvl="1" indent="-228600"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Caroline Garzon</a:t>
            </a:r>
          </a:p>
          <a:p>
            <a:pPr lvl="1" indent="-228600"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Sharon Jasim-Hanif</a:t>
            </a:r>
          </a:p>
          <a:p>
            <a:pPr lvl="1" indent="-228600"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Jessica Kratchman</a:t>
            </a:r>
          </a:p>
        </p:txBody>
      </p:sp>
    </p:spTree>
    <p:extLst>
      <p:ext uri="{BB962C8B-B14F-4D97-AF65-F5344CB8AC3E}">
        <p14:creationId xmlns:p14="http://schemas.microsoft.com/office/powerpoint/2010/main" val="1759411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1" y="381000"/>
            <a:ext cx="6991350" cy="1066800"/>
          </a:xfrm>
        </p:spPr>
        <p:txBody>
          <a:bodyPr>
            <a:no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History of the </a:t>
            </a:r>
            <a:b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DOE Safety Software Central Registry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5720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>
              <a:spcBef>
                <a:spcPts val="600"/>
              </a:spcBef>
              <a:spcAft>
                <a:spcPts val="1200"/>
              </a:spcAft>
            </a:pPr>
            <a:r>
              <a:rPr lang="en-US" sz="2400" dirty="0">
                <a:solidFill>
                  <a:srgbClr val="002060"/>
                </a:solidFill>
                <a:latin typeface="Times New Roman"/>
                <a:cs typeface="Times New Roman"/>
              </a:rPr>
              <a:t>DNFSB Recommendation 2002-1 documented concerns with the quality of the software used to: (1) analyze and guide safety-related decisions, and (2) design or develop safety-related controls</a:t>
            </a:r>
          </a:p>
          <a:p>
            <a:pPr marL="457200" indent="-457200">
              <a:spcBef>
                <a:spcPts val="600"/>
              </a:spcBef>
              <a:spcAft>
                <a:spcPts val="1200"/>
              </a:spcAft>
            </a:pPr>
            <a:r>
              <a:rPr lang="en-US" sz="2400" dirty="0">
                <a:solidFill>
                  <a:srgbClr val="002060"/>
                </a:solidFill>
                <a:latin typeface="Times New Roman"/>
                <a:cs typeface="Times New Roman"/>
              </a:rPr>
              <a:t>DOE’s Implementation Plan proposed to identify a set of safety analysis "toolbox" codes that are commonly used across the Department, the upgrade of those codes to a prescribed qualification, and the establishment of a Central Registry to facilitate maintenance, technical support, configuration management, training, and notification to users of problems and revisions to these codes.</a:t>
            </a:r>
          </a:p>
        </p:txBody>
      </p:sp>
    </p:spTree>
    <p:extLst>
      <p:ext uri="{BB962C8B-B14F-4D97-AF65-F5344CB8AC3E}">
        <p14:creationId xmlns:p14="http://schemas.microsoft.com/office/powerpoint/2010/main" val="2325234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81000"/>
            <a:ext cx="7238999" cy="1066800"/>
          </a:xfrm>
        </p:spPr>
        <p:txBody>
          <a:bodyPr>
            <a:norm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Current Status of the</a:t>
            </a:r>
            <a:b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DOE Safety Software Central Registry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10862"/>
            <a:ext cx="7924800" cy="43375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>
              <a:lnSpc>
                <a:spcPct val="125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400" dirty="0">
                <a:solidFill>
                  <a:srgbClr val="002060"/>
                </a:solidFill>
                <a:latin typeface="Times New Roman"/>
                <a:cs typeface="Times New Roman"/>
              </a:rPr>
              <a:t>Activities to update current versions of the computer programs in the DOE Safety Software Central Registry (Toolbox) are being evaluated</a:t>
            </a:r>
          </a:p>
          <a:p>
            <a:pPr marL="457200" indent="-457200">
              <a:lnSpc>
                <a:spcPct val="125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400" dirty="0">
                <a:solidFill>
                  <a:srgbClr val="002060"/>
                </a:solidFill>
                <a:latin typeface="Times New Roman"/>
                <a:cs typeface="Times New Roman"/>
              </a:rPr>
              <a:t>Current process of evaluation involves specific versions of the computer program and cannot keep up with trend of more frequent minor updates</a:t>
            </a:r>
          </a:p>
          <a:p>
            <a:pPr marL="457200" indent="-457200">
              <a:lnSpc>
                <a:spcPct val="125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400" dirty="0">
                <a:solidFill>
                  <a:srgbClr val="002060"/>
                </a:solidFill>
                <a:latin typeface="Times New Roman"/>
                <a:cs typeface="Times New Roman"/>
              </a:rPr>
              <a:t>Interest for inclusion in the Toolbox comes from software developers versus users</a:t>
            </a:r>
          </a:p>
        </p:txBody>
      </p:sp>
    </p:spTree>
    <p:extLst>
      <p:ext uri="{BB962C8B-B14F-4D97-AF65-F5344CB8AC3E}">
        <p14:creationId xmlns:p14="http://schemas.microsoft.com/office/powerpoint/2010/main" val="3783731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81000"/>
            <a:ext cx="7238999" cy="1066800"/>
          </a:xfrm>
        </p:spPr>
        <p:txBody>
          <a:bodyPr>
            <a:norm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Questions to Develop Path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648200"/>
          </a:xfrm>
        </p:spPr>
        <p:txBody>
          <a:bodyPr>
            <a:noAutofit/>
          </a:bodyPr>
          <a:lstStyle/>
          <a:p>
            <a:pPr marL="457200" indent="-457200">
              <a:spcBef>
                <a:spcPts val="600"/>
              </a:spcBef>
              <a:spcAft>
                <a:spcPts val="1200"/>
              </a:spcAft>
            </a:pPr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currently being done to qualify the use of computer programs being used in safety analysis at the site level?</a:t>
            </a:r>
          </a:p>
          <a:p>
            <a:pPr marL="457200" indent="-457200">
              <a:spcBef>
                <a:spcPts val="600"/>
              </a:spcBef>
              <a:spcAft>
                <a:spcPts val="1200"/>
              </a:spcAft>
            </a:pPr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important to the user community?</a:t>
            </a:r>
          </a:p>
          <a:p>
            <a:pPr marL="457200" indent="-457200">
              <a:spcBef>
                <a:spcPts val="600"/>
              </a:spcBef>
              <a:spcAft>
                <a:spcPts val="1200"/>
              </a:spcAft>
            </a:pPr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value can AU-30 offer the user community?</a:t>
            </a:r>
          </a:p>
          <a:p>
            <a:pPr marL="457200" indent="-457200">
              <a:spcBef>
                <a:spcPts val="600"/>
              </a:spcBef>
              <a:spcAft>
                <a:spcPts val="1200"/>
              </a:spcAft>
            </a:pPr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alternatives?</a:t>
            </a:r>
          </a:p>
          <a:p>
            <a:pPr marL="457200" indent="-457200">
              <a:spcBef>
                <a:spcPts val="600"/>
              </a:spcBef>
              <a:spcAft>
                <a:spcPts val="1200"/>
              </a:spcAft>
            </a:pPr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available resources?</a:t>
            </a:r>
          </a:p>
          <a:p>
            <a:pPr marL="457200" indent="-457200">
              <a:spcBef>
                <a:spcPts val="600"/>
              </a:spcBef>
              <a:spcAft>
                <a:spcPts val="1200"/>
              </a:spcAft>
            </a:pPr>
            <a:endParaRPr lang="en-US" sz="2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681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2700" y="1409700"/>
            <a:ext cx="4038600" cy="4038600"/>
          </a:xfrm>
        </p:spPr>
      </p:pic>
    </p:spTree>
    <p:extLst>
      <p:ext uri="{BB962C8B-B14F-4D97-AF65-F5344CB8AC3E}">
        <p14:creationId xmlns:p14="http://schemas.microsoft.com/office/powerpoint/2010/main" val="4165745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924800" cy="4419599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</a:pP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Christian Palay</a:t>
            </a:r>
            <a:b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Director</a:t>
            </a:r>
            <a:br>
              <a:rPr lang="en-US" sz="2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 of Quality Assurance &amp; Nuclear Safety Management Programs</a:t>
            </a:r>
            <a:br>
              <a:rPr lang="en-US" sz="2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6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</a:pP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 Number: 202-586-7877</a:t>
            </a:r>
            <a:b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</a:pP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 address: </a:t>
            </a:r>
            <a:r>
              <a:rPr lang="en-US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christian.palay@hq.doe.gov</a:t>
            </a:r>
            <a:endParaRPr lang="en-US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991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F25756FC81AF488F6C711D74014336" ma:contentTypeVersion="16" ma:contentTypeDescription="Create a new document." ma:contentTypeScope="" ma:versionID="115c8eb666173d07c303936edca33c94">
  <xsd:schema xmlns:xsd="http://www.w3.org/2001/XMLSchema" xmlns:xs="http://www.w3.org/2001/XMLSchema" xmlns:p="http://schemas.microsoft.com/office/2006/metadata/properties" xmlns:ns2="ea60b319-9d9b-4050-a2da-fb9886bc818d" xmlns:ns3="696b1dda-5637-4d41-9abe-79af3c04e813" targetNamespace="http://schemas.microsoft.com/office/2006/metadata/properties" ma:root="true" ma:fieldsID="7fa3eeb103c686ca40f2c85658618079" ns2:_="" ns3:_="">
    <xsd:import namespace="ea60b319-9d9b-4050-a2da-fb9886bc818d"/>
    <xsd:import namespace="696b1dda-5637-4d41-9abe-79af3c04e8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60b319-9d9b-4050-a2da-fb9886bc81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47bc148-599b-4d76-8813-ec107773908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6b1dda-5637-4d41-9abe-79af3c04e81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dbe8c3d-43cf-406e-8e09-773fdef5d4f6}" ma:internalName="TaxCatchAll" ma:showField="CatchAllData" ma:web="696b1dda-5637-4d41-9abe-79af3c04e8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a60b319-9d9b-4050-a2da-fb9886bc818d">
      <Terms xmlns="http://schemas.microsoft.com/office/infopath/2007/PartnerControls"/>
    </lcf76f155ced4ddcb4097134ff3c332f>
    <TaxCatchAll xmlns="696b1dda-5637-4d41-9abe-79af3c04e813" xsi:nil="true"/>
  </documentManagement>
</p:properties>
</file>

<file path=customXml/itemProps1.xml><?xml version="1.0" encoding="utf-8"?>
<ds:datastoreItem xmlns:ds="http://schemas.openxmlformats.org/officeDocument/2006/customXml" ds:itemID="{01D77CEF-BDF1-4DD2-88CB-DB5A362CB745}"/>
</file>

<file path=customXml/itemProps2.xml><?xml version="1.0" encoding="utf-8"?>
<ds:datastoreItem xmlns:ds="http://schemas.openxmlformats.org/officeDocument/2006/customXml" ds:itemID="{284F8C2D-2865-4E66-857D-35251D45BADC}"/>
</file>

<file path=customXml/itemProps3.xml><?xml version="1.0" encoding="utf-8"?>
<ds:datastoreItem xmlns:ds="http://schemas.openxmlformats.org/officeDocument/2006/customXml" ds:itemID="{BA912974-6B7D-4979-B401-079328C9CC1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377</Words>
  <Application>Microsoft Office PowerPoint</Application>
  <PresentationFormat>On-screen Show (4:3)</PresentationFormat>
  <Paragraphs>50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Franklin Gothic Medium</vt:lpstr>
      <vt:lpstr>Times New Roman</vt:lpstr>
      <vt:lpstr>Wingdings</vt:lpstr>
      <vt:lpstr>Office Theme</vt:lpstr>
      <vt:lpstr>The Status &amp; Future of the DOE Safety Software Central Registry from the Office of Quality Assurance &amp;  Nuclear Safety Management Programs</vt:lpstr>
      <vt:lpstr>AU-30 Family Updates </vt:lpstr>
      <vt:lpstr> History of the  DOE Safety Software Central Registry</vt:lpstr>
      <vt:lpstr> Current Status of the DOE Safety Software Central Registry</vt:lpstr>
      <vt:lpstr> Questions to Develop Path Forward</vt:lpstr>
      <vt:lpstr>PowerPoint Presentation</vt:lpstr>
      <vt:lpstr>Contact Information</vt:lpstr>
    </vt:vector>
  </TitlesOfParts>
  <Company>U.S. Department of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AU-32 Update</dc:subject>
  <dc:creator>Christian Palay</dc:creator>
  <cp:keywords>EFCOG</cp:keywords>
  <cp:lastModifiedBy>Christian Palay</cp:lastModifiedBy>
  <cp:revision>8</cp:revision>
  <dcterms:created xsi:type="dcterms:W3CDTF">2014-06-16T14:14:15Z</dcterms:created>
  <dcterms:modified xsi:type="dcterms:W3CDTF">2021-02-19T18:52:57Z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0x01010070F25756FC81AF488F6C711D74014336</vt:lpwstr>
  </property>
</Properties>
</file>