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7" r:id="rId2"/>
    <p:sldId id="430" r:id="rId3"/>
    <p:sldId id="422" r:id="rId4"/>
    <p:sldId id="461" r:id="rId5"/>
    <p:sldId id="455" r:id="rId6"/>
    <p:sldId id="465" r:id="rId7"/>
    <p:sldId id="439" r:id="rId8"/>
    <p:sldId id="454" r:id="rId9"/>
    <p:sldId id="460" r:id="rId10"/>
    <p:sldId id="449" r:id="rId11"/>
    <p:sldId id="462" r:id="rId12"/>
    <p:sldId id="466" r:id="rId13"/>
    <p:sldId id="463" r:id="rId14"/>
    <p:sldId id="464" r:id="rId1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8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AB6"/>
    <a:srgbClr val="0D3A98"/>
    <a:srgbClr val="0066FF"/>
    <a:srgbClr val="023588"/>
    <a:srgbClr val="006600"/>
    <a:srgbClr val="000066"/>
    <a:srgbClr val="0D4D91"/>
    <a:srgbClr val="CB9731"/>
    <a:srgbClr val="C9932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3" autoAdjust="0"/>
    <p:restoredTop sz="97685" autoAdjust="0"/>
  </p:normalViewPr>
  <p:slideViewPr>
    <p:cSldViewPr>
      <p:cViewPr varScale="1">
        <p:scale>
          <a:sx n="124" d="100"/>
          <a:sy n="124" d="100"/>
        </p:scale>
        <p:origin x="1758" y="90"/>
      </p:cViewPr>
      <p:guideLst>
        <p:guide orient="horz" pos="1440"/>
        <p:guide pos="2880"/>
        <p:guide pos="576"/>
        <p:guide pos="8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77" y="-8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D423A97C-4886-4A1A-BFE4-09BC9B9A2A85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ECAB059A-6403-446F-9A7C-0146A7ED3B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12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F4E45B3-40D1-46F9-9927-FAADBF0F37EF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539C4CBA-B7CB-4135-A314-AFBFDF297B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52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0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7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1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3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04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7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5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7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7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9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1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3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70272" y="4114800"/>
            <a:ext cx="8641557" cy="1142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313135" y="4114800"/>
            <a:ext cx="8643937" cy="9526"/>
          </a:xfrm>
          <a:prstGeom prst="line">
            <a:avLst/>
          </a:prstGeom>
          <a:ln w="254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47650" y="201613"/>
            <a:ext cx="8686800" cy="6400800"/>
          </a:xfrm>
          <a:prstGeom prst="rect">
            <a:avLst/>
          </a:prstGeom>
          <a:noFill/>
          <a:ln w="41275">
            <a:solidFill>
              <a:srgbClr val="02358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11" name="Picture 47" descr="DOE Color Logo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53973" y="407988"/>
            <a:ext cx="120662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381000"/>
            <a:ext cx="54864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8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6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7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1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2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2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7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5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6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0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1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64455" y="1369757"/>
            <a:ext cx="8641557" cy="27701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260205" y="1320575"/>
            <a:ext cx="8643937" cy="9526"/>
          </a:xfrm>
          <a:prstGeom prst="line">
            <a:avLst/>
          </a:prstGeom>
          <a:ln w="254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562600" cy="103663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600">
                <a:solidFill>
                  <a:srgbClr val="0A6A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94912" y="1600200"/>
            <a:ext cx="7696200" cy="4724400"/>
          </a:xfrm>
        </p:spPr>
        <p:txBody>
          <a:bodyPr>
            <a:noAutofit/>
          </a:bodyPr>
          <a:lstStyle>
            <a:lvl1pPr marL="227013" indent="-227013">
              <a:buClr>
                <a:srgbClr val="0A6AB6"/>
              </a:buClr>
              <a:buFont typeface="Arial" panose="020B0604020202020204" pitchFamily="34" charset="0"/>
              <a:buChar char="•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60375" indent="-233363">
              <a:buClr>
                <a:srgbClr val="0A6AB6"/>
              </a:buClr>
              <a:buFont typeface="Segoe UI" panose="020B0502040204020203" pitchFamily="34" charset="0"/>
              <a:buChar char="‒"/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7388" indent="-227013">
              <a:buClr>
                <a:srgbClr val="0A6AB6"/>
              </a:buClr>
              <a:buFont typeface="Arial" panose="020B0604020202020204" pitchFamily="34" charset="0"/>
              <a:buChar char="•"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914400" indent="-227013">
              <a:buClr>
                <a:srgbClr val="0A6AB6"/>
              </a:buClr>
              <a:buFont typeface="Segoe UI" panose="020B0502040204020203" pitchFamily="34" charset="0"/>
              <a:buChar char="‒"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0A6AB6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76975"/>
            <a:ext cx="457200" cy="365125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76F094A9-1756-4764-B06C-5A772997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3" name="Picture 47" descr="DOE Color Logo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53973" y="407988"/>
            <a:ext cx="741427" cy="74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34"/>
          <p:cNvSpPr>
            <a:spLocks noChangeArrowheads="1"/>
          </p:cNvSpPr>
          <p:nvPr userDrawn="1"/>
        </p:nvSpPr>
        <p:spPr bwMode="auto">
          <a:xfrm>
            <a:off x="247650" y="201612"/>
            <a:ext cx="8686800" cy="6440487"/>
          </a:xfrm>
          <a:prstGeom prst="rect">
            <a:avLst/>
          </a:prstGeom>
          <a:noFill/>
          <a:ln w="412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0780" y="6355543"/>
            <a:ext cx="8508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b="0" dirty="0">
              <a:solidFill>
                <a:srgbClr val="023588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59" y="371098"/>
            <a:ext cx="910488" cy="7434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22455" y="495726"/>
            <a:ext cx="99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000066"/>
                </a:solidFill>
                <a:latin typeface="Rockwell Extra Bold" panose="02060903040505020403" pitchFamily="18" charset="0"/>
                <a:cs typeface="David" panose="020E0502060401010101" pitchFamily="34" charset="-79"/>
              </a:rPr>
              <a:t>NS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433668">
            <a:off x="8017830" y="420758"/>
            <a:ext cx="559907" cy="71753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2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7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5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6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0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1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8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6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7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1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2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1" name="Title 1"/>
          <p:cNvSpPr txBox="1">
            <a:spLocks/>
          </p:cNvSpPr>
          <p:nvPr/>
        </p:nvSpPr>
        <p:spPr>
          <a:xfrm>
            <a:off x="1828800" y="381000"/>
            <a:ext cx="54864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0975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321425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5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20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8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9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3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4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3" name="Title 1"/>
          <p:cNvSpPr txBox="1">
            <a:spLocks/>
          </p:cNvSpPr>
          <p:nvPr/>
        </p:nvSpPr>
        <p:spPr>
          <a:xfrm>
            <a:off x="1828800" y="381000"/>
            <a:ext cx="54864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5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1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6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3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4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5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9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0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0025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6" name="Group 6"/>
            <p:cNvGrpSpPr>
              <a:grpSpLocks/>
            </p:cNvGrpSpPr>
            <p:nvPr userDrawn="1"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0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5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3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4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Group 35"/>
            <p:cNvGrpSpPr>
              <a:grpSpLocks/>
            </p:cNvGrpSpPr>
            <p:nvPr userDrawn="1"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8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9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0975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8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6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7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1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2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0025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8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6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7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1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2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05" y="533400"/>
            <a:ext cx="1882140" cy="8365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38150" y="4629140"/>
            <a:ext cx="100203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235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Sharon Jasim-Hanif, Ph.D.</a:t>
            </a:r>
          </a:p>
          <a:p>
            <a:pPr algn="ctr"/>
            <a:r>
              <a:rPr lang="en-US" sz="2400" b="1" dirty="0">
                <a:solidFill>
                  <a:srgbClr val="0235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 of Nuclear Safety Basis &amp; Facility Design (AU-31)</a:t>
            </a:r>
          </a:p>
          <a:p>
            <a:pPr algn="ctr"/>
            <a:endParaRPr lang="en-US" sz="2400" b="1" dirty="0">
              <a:solidFill>
                <a:srgbClr val="0235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400" b="1" dirty="0">
              <a:solidFill>
                <a:srgbClr val="0235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600" dirty="0">
              <a:solidFill>
                <a:srgbClr val="023588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9693" y="5802868"/>
            <a:ext cx="1644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February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1840230"/>
            <a:ext cx="795054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235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Of Energy</a:t>
            </a:r>
          </a:p>
          <a:p>
            <a:pPr algn="ctr"/>
            <a:r>
              <a:rPr lang="en-US" sz="3400" i="1" dirty="0">
                <a:solidFill>
                  <a:srgbClr val="0235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Natural Phenomena Hazards Program</a:t>
            </a:r>
          </a:p>
        </p:txBody>
      </p:sp>
    </p:spTree>
    <p:extLst>
      <p:ext uri="{BB962C8B-B14F-4D97-AF65-F5344CB8AC3E}">
        <p14:creationId xmlns:p14="http://schemas.microsoft.com/office/powerpoint/2010/main" val="838255485"/>
      </p:ext>
    </p:extLst>
  </p:cSld>
  <p:clrMapOvr>
    <a:masterClrMapping/>
  </p:clrMapOvr>
  <p:transition advTm="34871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Under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01000" cy="4618038"/>
          </a:xfrm>
        </p:spPr>
        <p:txBody>
          <a:bodyPr/>
          <a:lstStyle/>
          <a:p>
            <a:pPr marL="0" indent="0" algn="ctr"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DOE Handbook (HDBK) XXXX-YR</a:t>
            </a:r>
          </a:p>
          <a:p>
            <a:pPr marL="0" indent="0" algn="ctr"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Seismic Evaluation Procedure for Equipment in U.S. DOE Facilities. </a:t>
            </a:r>
          </a:p>
          <a:p>
            <a:pPr marL="0" indent="0" algn="ctr">
              <a:buClr>
                <a:srgbClr val="0070C0"/>
              </a:buClr>
              <a:buSzPct val="100000"/>
              <a:buNone/>
              <a:defRPr/>
            </a:pPr>
            <a:endParaRPr lang="en-US" sz="10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spcAft>
                <a:spcPts val="400"/>
              </a:spcAft>
              <a:buSzPct val="100000"/>
              <a:buNone/>
              <a:defRPr/>
            </a:pPr>
            <a:r>
              <a:rPr lang="en-US" sz="16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Purpose:</a:t>
            </a:r>
          </a:p>
          <a:p>
            <a:pPr marL="0" indent="0">
              <a:buSzPct val="100000"/>
              <a:buNone/>
              <a:defRPr/>
            </a:pPr>
            <a:endParaRPr lang="en-US" sz="10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Based on DOE Report, DOE/EH-0545, </a:t>
            </a:r>
            <a:r>
              <a:rPr lang="en-US" sz="1400" i="1" dirty="0">
                <a:solidFill>
                  <a:srgbClr val="0D4D91"/>
                </a:solidFill>
                <a:ea typeface="Segoe UI" panose="020B0502040204020203" pitchFamily="34" charset="0"/>
              </a:rPr>
              <a:t>Seismic Evaluation Procedure for Equipment in U.S. Department of Energy Facilities, 1997</a:t>
            </a: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.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Provide technical updates since its issuance in 1997 and convert the report into a Handbook to clearly identify criteria and guidance for enhancing the seismic safety of facilities.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Referenced in DOE-STD-1020-2016-Section 3.6 Building and Equipment Capacity Evaluation</a:t>
            </a:r>
            <a:endParaRPr lang="en-US" sz="1400" dirty="0"/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Adapted from the Seismic Qualification Utility Group (SQUG) Generic Implementation Procedure (GIP) used by the nuclear power industry. 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In the late 1970s, the U.S. Nuclear Regulatory Commission (NRC) expressed concern that nuclear equipment seismically qualified to standards preceding to IEEE-344-1975, </a:t>
            </a:r>
            <a:r>
              <a:rPr lang="en-US" sz="1400" i="1" dirty="0">
                <a:solidFill>
                  <a:srgbClr val="0D4D91"/>
                </a:solidFill>
                <a:ea typeface="Segoe UI" panose="020B0502040204020203" pitchFamily="34" charset="0"/>
              </a:rPr>
              <a:t>Recommended Practices for Seismic Qualification of A Class 1E Equipment for Nuclear Power Generating Stations </a:t>
            </a: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and newer more rigorous seismic design criteria might not provide sufficient assurance of seismic adequacy in older facilities. 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endParaRPr lang="en-US" sz="1400" dirty="0">
              <a:solidFill>
                <a:srgbClr val="0D4D91"/>
              </a:solidFill>
              <a:ea typeface="Segoe UI" panose="020B0502040204020203" pitchFamily="34" charset="0"/>
            </a:endParaRPr>
          </a:p>
          <a:p>
            <a:pPr marL="234950" lvl="1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None/>
              <a:defRPr/>
            </a:pPr>
            <a:endParaRPr 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94A9-1756-4764-B06C-5A772997434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6230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094A9-1756-4764-B06C-5A772997434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2FA23F-F6E3-4EBB-BA0A-5B36581D3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29174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DOE Handbook (HDBK) XXXX-YR</a:t>
            </a:r>
          </a:p>
          <a:p>
            <a:pPr marL="0" indent="0" algn="ctr"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Seismic Evaluation Procedure for Equipment in U.S. DOE Facilities</a:t>
            </a:r>
          </a:p>
          <a:p>
            <a:pPr marL="0" indent="0" algn="ctr">
              <a:buClr>
                <a:srgbClr val="0070C0"/>
              </a:buClr>
              <a:buSzPct val="100000"/>
              <a:buNone/>
              <a:defRPr/>
            </a:pPr>
            <a:endParaRPr lang="en-US" sz="10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Background</a:t>
            </a:r>
            <a:r>
              <a:rPr lang="en-US" sz="16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endParaRPr lang="en-US" sz="1400" dirty="0">
              <a:solidFill>
                <a:srgbClr val="0D4D91"/>
              </a:solidFill>
              <a:ea typeface="Segoe UI" panose="020B0502040204020203" pitchFamily="34" charset="0"/>
            </a:endParaRP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The DOE/EH-0545 procedure involves facility </a:t>
            </a:r>
            <a:r>
              <a:rPr lang="en-US" sz="1400" dirty="0" err="1">
                <a:solidFill>
                  <a:srgbClr val="0D4D91"/>
                </a:solidFill>
                <a:ea typeface="Segoe UI" panose="020B0502040204020203" pitchFamily="34" charset="0"/>
              </a:rPr>
              <a:t>walkdowns</a:t>
            </a: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 and applying screening criteria to identify deficiencies. Evaluates the seismic adequacy of equipment greater than or equal to the seismic demand imposed on it. 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>
                <a:solidFill>
                  <a:srgbClr val="0D4D91"/>
                </a:solidFill>
                <a:ea typeface="Segoe UI" panose="020B0502040204020203" pitchFamily="34" charset="0"/>
              </a:rPr>
              <a:t>DOE-EH/0545 </a:t>
            </a: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adopts many of the GIP 20 classes, and amends those with DOE specific equipment. 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DOE facilities are not structurally equivalent to nuclear power plants, which are typically stiff, with shear wall structures. 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The approach in the SQUG GIP for comparing seismic capacity with seismic demand has been modified for DOE usage. </a:t>
            </a:r>
          </a:p>
          <a:p>
            <a:pPr marL="0" indent="0">
              <a:buNone/>
            </a:pPr>
            <a:r>
              <a:rPr lang="en-US" sz="16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Revision Scope</a:t>
            </a:r>
            <a:r>
              <a:rPr lang="en-US" sz="16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endParaRPr lang="en-US" sz="1600" dirty="0"/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Based on revision 3A of SQUG GIP, 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Consistency with current DOE policy orders, and standards (DOE-STD-1020-2016 seismic design categories and other terminology), and 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D4D91"/>
                </a:solidFill>
                <a:ea typeface="Segoe UI" panose="020B0502040204020203" pitchFamily="34" charset="0"/>
              </a:rPr>
              <a:t>Update references to relevant industry standards where additional SQUG guidance exists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defRPr/>
            </a:pPr>
            <a:endParaRPr lang="en-US" sz="1400" dirty="0">
              <a:solidFill>
                <a:srgbClr val="0D4D91"/>
              </a:solidFill>
              <a:ea typeface="Segoe UI" panose="020B0502040204020203" pitchFamily="34" charset="0"/>
            </a:endParaRP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spcBef>
                <a:spcPts val="600"/>
              </a:spcBef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>
              <a:spcBef>
                <a:spcPts val="625"/>
              </a:spcBef>
              <a:spcAft>
                <a:spcPts val="625"/>
              </a:spcAft>
              <a:buFont typeface="Wingdings" pitchFamily="2" charset="2"/>
              <a:buChar char="Ø"/>
            </a:pPr>
            <a:endParaRPr lang="en-US" sz="1200" dirty="0"/>
          </a:p>
          <a:p>
            <a:pPr marL="0" indent="0">
              <a:buNone/>
            </a:pPr>
            <a:endParaRPr lang="en-US" sz="1200" b="0" dirty="0"/>
          </a:p>
          <a:p>
            <a:endParaRPr lang="en-US" sz="1200" b="0" dirty="0"/>
          </a:p>
          <a:p>
            <a:pPr lvl="0">
              <a:buNone/>
            </a:pPr>
            <a:endParaRPr lang="en-US" sz="1200" b="0" dirty="0"/>
          </a:p>
          <a:p>
            <a:pPr algn="r">
              <a:buNone/>
            </a:pPr>
            <a:endParaRPr lang="en-US" sz="1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AF0420-0A62-4A94-B487-A0C30F8C9BAA}"/>
              </a:ext>
            </a:extLst>
          </p:cNvPr>
          <p:cNvSpPr txBox="1">
            <a:spLocks/>
          </p:cNvSpPr>
          <p:nvPr/>
        </p:nvSpPr>
        <p:spPr>
          <a:xfrm>
            <a:off x="1219200" y="304800"/>
            <a:ext cx="63246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0A6AB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sz="3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sz="3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sz="3000" dirty="0">
              <a:solidFill>
                <a:srgbClr val="0D4D9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562600" cy="1036638"/>
          </a:xfrm>
        </p:spPr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5900686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094A9-1756-4764-B06C-5A772997434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2FA23F-F6E3-4EBB-BA0A-5B36581D3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572000"/>
          </a:xfrm>
        </p:spPr>
        <p:txBody>
          <a:bodyPr>
            <a:normAutofit/>
          </a:bodyPr>
          <a:lstStyle/>
          <a:p>
            <a:pPr marL="227012" lvl="1" indent="0">
              <a:spcBef>
                <a:spcPts val="600"/>
              </a:spcBef>
              <a:buNone/>
            </a:pPr>
            <a:endParaRPr lang="en-US" sz="17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marL="227012" lvl="1" indent="0">
              <a:spcBef>
                <a:spcPts val="600"/>
              </a:spcBef>
              <a:buNone/>
            </a:pPr>
            <a:endParaRPr lang="en-US" sz="17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marL="227012" lvl="1" indent="0">
              <a:spcBef>
                <a:spcPts val="600"/>
              </a:spcBef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marL="227012" lvl="1" indent="0">
              <a:spcBef>
                <a:spcPts val="600"/>
              </a:spcBef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lvl="0">
              <a:buNone/>
            </a:pPr>
            <a:endParaRPr lang="en-US" sz="2000" b="0" dirty="0"/>
          </a:p>
          <a:p>
            <a:pPr algn="r">
              <a:buNone/>
            </a:pPr>
            <a:endParaRPr lang="en-US" sz="20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AF0420-0A62-4A94-B487-A0C30F8C9BAA}"/>
              </a:ext>
            </a:extLst>
          </p:cNvPr>
          <p:cNvSpPr txBox="1">
            <a:spLocks/>
          </p:cNvSpPr>
          <p:nvPr/>
        </p:nvSpPr>
        <p:spPr>
          <a:xfrm>
            <a:off x="1295400" y="304800"/>
            <a:ext cx="6172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0A6AB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Handbook Team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40454"/>
              </p:ext>
            </p:extLst>
          </p:nvPr>
        </p:nvGraphicFramePr>
        <p:xfrm>
          <a:off x="1295400" y="1752600"/>
          <a:ext cx="6553199" cy="403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6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DOE Steering Group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 Writing Group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Technical peer review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61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Sharon Jasim-Hanif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Brian Dinunno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Steve McDuffie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Brent Gutierrez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Sharon Jasim-Hanif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Michael W. Salmon (c)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Glenn</a:t>
                      </a:r>
                      <a:r>
                        <a:rPr lang="en-US" sz="1200" baseline="0" dirty="0">
                          <a:effectLst/>
                        </a:rPr>
                        <a:t> Cox</a:t>
                      </a:r>
                      <a:r>
                        <a:rPr lang="en-US" sz="1200" dirty="0">
                          <a:effectLst/>
                        </a:rPr>
                        <a:t> (v)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Greg Mertz (c)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George Antaki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>
                          <a:effectLst/>
                        </a:rPr>
                        <a:t>c)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Joe Vasquez (v)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F. George Abatt (c)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Steve Eder (c)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Jim Johnson (c)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Rick </a:t>
                      </a:r>
                      <a:r>
                        <a:rPr lang="en-US" sz="1200" dirty="0" err="1">
                          <a:effectLst/>
                        </a:rPr>
                        <a:t>Cutsinger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(c)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Senior managers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Independent panel of industry experts familiar with SQUG GIP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Users</a:t>
                      </a:r>
                      <a:r>
                        <a:rPr lang="en-US" sz="1200" baseline="0" dirty="0">
                          <a:effectLst/>
                        </a:rPr>
                        <a:t> of DOE-EH/0545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984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Policy Revision Schedule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458928"/>
              </p:ext>
            </p:extLst>
          </p:nvPr>
        </p:nvGraphicFramePr>
        <p:xfrm>
          <a:off x="1219200" y="1752600"/>
          <a:ext cx="651986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Policy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 Timeline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DOE Order 420.1C Chg3(</a:t>
                      </a:r>
                      <a:r>
                        <a:rPr lang="en-US" sz="1800" dirty="0" err="1">
                          <a:solidFill>
                            <a:srgbClr val="0D4D9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LtdChg</a:t>
                      </a:r>
                      <a:r>
                        <a:rPr lang="en-US" sz="1800" dirty="0">
                          <a:solidFill>
                            <a:srgbClr val="0D4D9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  <a:p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D4D9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Complete Nov 14,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DOE Standard 1020-2016</a:t>
                      </a:r>
                    </a:p>
                    <a:p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D4D9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Next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DOE Handbook 1220-2017</a:t>
                      </a:r>
                    </a:p>
                    <a:p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D4D9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Next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DOE Handbook XXXX-YR</a:t>
                      </a:r>
                    </a:p>
                    <a:p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D4D9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Active 2020/21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94A9-1756-4764-B06C-5A772997434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513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288" y="1571946"/>
            <a:ext cx="7730824" cy="4752654"/>
          </a:xfrm>
        </p:spPr>
        <p:txBody>
          <a:bodyPr/>
          <a:lstStyle/>
          <a:p>
            <a:pPr marL="228600" lvl="2" indent="-2286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dirty="0">
                <a:solidFill>
                  <a:srgbClr val="0D4D91"/>
                </a:solidFill>
                <a:latin typeface="Segoe UI Semibold" panose="020B0702040204020203" pitchFamily="34" charset="0"/>
                <a:ea typeface="Segoe UI Symbol" panose="020B0502040204020203" pitchFamily="34" charset="0"/>
              </a:rPr>
              <a:t>Sharon Jasim-Hanif, DOE-STD-1020-2016 Lead</a:t>
            </a:r>
            <a:br>
              <a:rPr lang="en-US" dirty="0">
                <a:solidFill>
                  <a:srgbClr val="0D4D9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sz="1800" i="1" dirty="0">
                <a:solidFill>
                  <a:srgbClr val="0D4D91"/>
                </a:solidFill>
                <a:ea typeface="Segoe UI" panose="020B0502040204020203" pitchFamily="34" charset="0"/>
              </a:rPr>
              <a:t>Office of Nuclear Safety Basis and Facility Design (AU-31) </a:t>
            </a:r>
            <a:r>
              <a:rPr lang="en-US" sz="1800" dirty="0">
                <a:solidFill>
                  <a:srgbClr val="0D4D91"/>
                </a:solidFill>
                <a:ea typeface="Segoe UI" panose="020B0502040204020203" pitchFamily="34" charset="0"/>
              </a:rPr>
              <a:t>               </a:t>
            </a: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</a:rPr>
              <a:t>Phone: </a:t>
            </a:r>
            <a:r>
              <a:rPr lang="en-US" sz="1800" dirty="0">
                <a:solidFill>
                  <a:srgbClr val="0D4D91"/>
                </a:solidFill>
                <a:ea typeface="Segoe UI" panose="020B0502040204020203" pitchFamily="34" charset="0"/>
              </a:rPr>
              <a:t>(301)-903-4664;  </a:t>
            </a:r>
            <a:br>
              <a:rPr lang="en-US" sz="1800" dirty="0">
                <a:solidFill>
                  <a:srgbClr val="0D4D91"/>
                </a:solidFill>
                <a:ea typeface="Segoe UI" panose="020B0502040204020203" pitchFamily="34" charset="0"/>
              </a:rPr>
            </a:b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</a:rPr>
              <a:t>E-mail: </a:t>
            </a:r>
            <a:r>
              <a:rPr lang="en-US" sz="1800" dirty="0">
                <a:solidFill>
                  <a:srgbClr val="0D4D91"/>
                </a:solidFill>
                <a:ea typeface="Segoe UI" panose="020B0502040204020203" pitchFamily="34" charset="0"/>
              </a:rPr>
              <a:t>sharon.jasim-hanif@hq.doe.gov</a:t>
            </a:r>
          </a:p>
          <a:p>
            <a:pPr marL="228600" lvl="2" indent="-2286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dirty="0">
                <a:solidFill>
                  <a:srgbClr val="0D4D91"/>
                </a:solidFill>
                <a:latin typeface="Segoe UI Semibold" panose="020B0702040204020203" pitchFamily="34" charset="0"/>
                <a:ea typeface="Segoe UI Symbol" panose="020B0502040204020203" pitchFamily="34" charset="0"/>
              </a:rPr>
              <a:t>Brian Dinunno, Director, (AU-31)  </a:t>
            </a:r>
            <a:br>
              <a:rPr lang="en-US" dirty="0">
                <a:solidFill>
                  <a:srgbClr val="0D4D9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sz="1800" i="1" dirty="0">
                <a:solidFill>
                  <a:srgbClr val="0D4D91"/>
                </a:solidFill>
                <a:ea typeface="Segoe UI" panose="020B0502040204020203" pitchFamily="34" charset="0"/>
              </a:rPr>
              <a:t>Office of Nuclear Safety Basis and Facility Design (AU-31)                </a:t>
            </a: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</a:rPr>
              <a:t>Phone:  (</a:t>
            </a:r>
            <a:r>
              <a:rPr lang="en-US" sz="1800" dirty="0">
                <a:solidFill>
                  <a:srgbClr val="0D4D91"/>
                </a:solidFill>
                <a:ea typeface="Segoe UI" panose="020B0502040204020203" pitchFamily="34" charset="0"/>
              </a:rPr>
              <a:t>301)-903-0926; </a:t>
            </a:r>
            <a:br>
              <a:rPr lang="en-US" sz="1800" dirty="0">
                <a:solidFill>
                  <a:srgbClr val="0D4D91"/>
                </a:solidFill>
                <a:ea typeface="Segoe UI" panose="020B0502040204020203" pitchFamily="34" charset="0"/>
              </a:rPr>
            </a:b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</a:rPr>
              <a:t>E-mail: </a:t>
            </a:r>
            <a:r>
              <a:rPr lang="en-US" sz="1800" dirty="0">
                <a:solidFill>
                  <a:srgbClr val="0D4D91"/>
                </a:solidFill>
                <a:ea typeface="Segoe UI" panose="020B0502040204020203" pitchFamily="34" charset="0"/>
              </a:rPr>
              <a:t>brian.dinunno@hq.doe.gov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94A9-1756-4764-B06C-5A772997434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222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562600" cy="838200"/>
          </a:xfrm>
        </p:spPr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72821"/>
            <a:ext cx="7696200" cy="457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2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Program Overview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2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Policy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DOE Order 420.1C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DOE Standard 1020-2016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DOE Handbook 1220-2017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DOE Handbook XXXX-YR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2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Schedule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2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None/>
              <a:defRPr/>
            </a:pPr>
            <a:endParaRPr lang="en-US" sz="20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None/>
              <a:defRPr/>
            </a:pPr>
            <a:endParaRPr lang="en-US" sz="20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0361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562600" cy="838200"/>
          </a:xfrm>
        </p:spPr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NPH 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76400"/>
            <a:ext cx="4953000" cy="48682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700" b="1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DOE Office</a:t>
            </a:r>
            <a:r>
              <a:rPr lang="en-US" sz="1700" b="1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sz="17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Office of Nuclear Safety (AU-30)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7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Mission</a:t>
            </a:r>
            <a:r>
              <a:rPr lang="en-US" sz="17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sz="17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 &amp; maintain requirements, standards and guidance for DOE facilities exposed to NPHs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7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Driver</a:t>
            </a:r>
            <a:r>
              <a:rPr lang="en-US" sz="17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sz="17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Established through DOE Order (O) 420.1C, </a:t>
            </a:r>
            <a:r>
              <a:rPr lang="en-US" sz="1700" i="1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Facility Safety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7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Direction &amp; Guidance</a:t>
            </a:r>
            <a:r>
              <a:rPr lang="en-US" sz="17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sz="17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Seismic, extreme wind, tornado, precipitation, flood, volcanic &amp; lightning hazards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7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</a:t>
            </a:r>
            <a:r>
              <a:rPr lang="en-US" sz="17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sz="17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Provides assistance, training, communications &amp; support to facilitate effective implementation of DOE’s NPH Standards to assure public &amp; worker health &amp; safety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http://www.opensourceinvestigations.com/wp-content/uploads/2015/12/fukusima-accide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72" y="1676400"/>
            <a:ext cx="3002628" cy="21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beprepared.com/wordpress/wp-content/uploads/2015/03/Tornad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71" y="4315137"/>
            <a:ext cx="3002629" cy="2000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6510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5867400" cy="787399"/>
          </a:xfrm>
        </p:spPr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DOE-O-420.1C, Facility Safety </a:t>
            </a:r>
            <a:endParaRPr lang="en-US" sz="2000" dirty="0">
              <a:solidFill>
                <a:srgbClr val="0D4D9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5029200" cy="5105400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8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Chapter 4: NPH Mitigation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Establish facility design, construction and operations requirements for NPH events </a:t>
            </a:r>
            <a:endParaRPr lang="en-US" sz="1400" dirty="0">
              <a:solidFill>
                <a:srgbClr val="0D4D9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8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Applies to</a:t>
            </a: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Government-owned and leased nuclear and nonnuclear facilities and sites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construction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Existing facilities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Major modifications to existing facilities</a:t>
            </a:r>
          </a:p>
          <a:p>
            <a:pPr marL="0" lvl="1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8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Requirements</a:t>
            </a: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General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NPH Design Criteria: DOE-STD-1020-2016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NPH Accident Analysis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Periodic Review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Seismic Detection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Post-NPH Event Procedures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16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Segoe UI Semibold" panose="020B0702040204020203" pitchFamily="34" charset="0"/>
              <a:buChar char="₋"/>
              <a:defRPr/>
            </a:pPr>
            <a:endParaRPr lang="en-US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423705"/>
              </p:ext>
            </p:extLst>
          </p:nvPr>
        </p:nvGraphicFramePr>
        <p:xfrm>
          <a:off x="5272820" y="1701799"/>
          <a:ext cx="3277455" cy="4241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278" imgH="7543800" progId="Acrobat.Document.DC">
                  <p:embed/>
                </p:oleObj>
              </mc:Choice>
              <mc:Fallback>
                <p:oleObj name="Acrobat Document" r:id="rId3" imgW="5829278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2820" y="1701799"/>
                        <a:ext cx="3277455" cy="4241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7709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562600" cy="838200"/>
          </a:xfrm>
        </p:spPr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DOE-STD-1020-2016 </a:t>
            </a:r>
            <a:endParaRPr lang="en-US" sz="2000" dirty="0">
              <a:solidFill>
                <a:srgbClr val="0D4D9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9596" y="1479479"/>
            <a:ext cx="5050604" cy="4997521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20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Purpose</a:t>
            </a: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Provides criteria and guidance in NPH analysis and design of structures, systems, and components (SSCs) for: </a:t>
            </a:r>
          </a:p>
          <a:p>
            <a:pPr marL="914400" lvl="2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400" dirty="0">
                <a:solidFill>
                  <a:srgbClr val="0D4D9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Implementing requirements of DOE O 420.1C, </a:t>
            </a:r>
            <a:r>
              <a:rPr lang="en-US" sz="1400" i="1" dirty="0">
                <a:solidFill>
                  <a:srgbClr val="0D4D9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Facility Safety</a:t>
            </a:r>
            <a:r>
              <a:rPr lang="en-US" sz="1400" dirty="0">
                <a:solidFill>
                  <a:srgbClr val="0D4D9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, and to ensure SSCs perform safely under NPH events.</a:t>
            </a:r>
          </a:p>
          <a:p>
            <a:pPr marL="914400" lvl="2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400" dirty="0">
                <a:solidFill>
                  <a:srgbClr val="0D4D9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Use of industry building codes and voluntary consensus standards encouraged by 1995 National Technology Transfer &amp; Advancement Act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None/>
              <a:defRPr/>
            </a:pPr>
            <a:endParaRPr lang="en-US" sz="16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Segoe UI Semibold" panose="020B0702040204020203" pitchFamily="34" charset="0"/>
              <a:buChar char="₋"/>
              <a:defRPr/>
            </a:pPr>
            <a:endParaRPr lang="en-US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822" t="5784" r="6382" b="7951"/>
          <a:stretch/>
        </p:blipFill>
        <p:spPr>
          <a:xfrm>
            <a:off x="5562600" y="1866900"/>
            <a:ext cx="3124200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03673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DOE-STD-1020-2016</a:t>
            </a:r>
            <a:b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22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</a:rPr>
              <a:t>Background documents supporting implementation of the NPH requirements: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99C3-419B-44B4-88A8-9B94C3B288D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F540A7-2819-4F3C-B9B6-7054C42F8CA3}"/>
              </a:ext>
            </a:extLst>
          </p:cNvPr>
          <p:cNvGraphicFramePr>
            <a:graphicFrameLocks noGrp="1"/>
          </p:cNvGraphicFramePr>
          <p:nvPr/>
        </p:nvGraphicFramePr>
        <p:xfrm>
          <a:off x="1027631" y="2542720"/>
          <a:ext cx="7010400" cy="363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787">
                  <a:extLst>
                    <a:ext uri="{9D8B030D-6E8A-4147-A177-3AD203B41FA5}">
                      <a16:colId xmlns:a16="http://schemas.microsoft.com/office/drawing/2014/main" val="2014305078"/>
                    </a:ext>
                  </a:extLst>
                </a:gridCol>
                <a:gridCol w="2569982">
                  <a:extLst>
                    <a:ext uri="{9D8B030D-6E8A-4147-A177-3AD203B41FA5}">
                      <a16:colId xmlns:a16="http://schemas.microsoft.com/office/drawing/2014/main" val="600344638"/>
                    </a:ext>
                  </a:extLst>
                </a:gridCol>
                <a:gridCol w="3694631">
                  <a:extLst>
                    <a:ext uri="{9D8B030D-6E8A-4147-A177-3AD203B41FA5}">
                      <a16:colId xmlns:a16="http://schemas.microsoft.com/office/drawing/2014/main" val="373156131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 Standards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Background Documents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60704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1989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FF000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UCRL-15910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5000656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1994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DOE STD-1020-94 </a:t>
                      </a:r>
                      <a:endParaRPr lang="en-US" sz="1800" dirty="0">
                        <a:solidFill>
                          <a:srgbClr val="FF000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4115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1996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DOE STD-1020 Change Notice #1</a:t>
                      </a:r>
                      <a:endParaRPr lang="en-US" sz="1800" dirty="0">
                        <a:solidFill>
                          <a:srgbClr val="FF000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155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2002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DOE STD-1020-2002</a:t>
                      </a:r>
                      <a:endParaRPr lang="en-US" sz="1800" dirty="0">
                        <a:solidFill>
                          <a:srgbClr val="FF000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1383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2005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ASCE 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0877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2008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DOE STD-1189-2008 </a:t>
                      </a:r>
                      <a:endParaRPr lang="en-US" sz="1800" dirty="0">
                        <a:solidFill>
                          <a:srgbClr val="FF000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45375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2012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DOE STD-1020-2012</a:t>
                      </a:r>
                      <a:endParaRPr lang="en-US" sz="1800" dirty="0">
                        <a:solidFill>
                          <a:srgbClr val="FF000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  <a:r>
                        <a:rPr lang="en-US" baseline="0" dirty="0"/>
                        <a:t> STD-</a:t>
                      </a:r>
                      <a:r>
                        <a:rPr lang="en-US" dirty="0"/>
                        <a:t>1189, ANS 2.26, ASCE 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496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2016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DOE STD-1020-2016</a:t>
                      </a:r>
                      <a:endParaRPr lang="en-US" sz="1800" dirty="0">
                        <a:solidFill>
                          <a:srgbClr val="0D4D9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 STD-3009-2014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9177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4215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562600" cy="838200"/>
          </a:xfrm>
        </p:spPr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DOE-STD-1020-2016 </a:t>
            </a:r>
            <a:b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Revision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" y="1571315"/>
            <a:ext cx="8077200" cy="467708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defRPr/>
            </a:pPr>
            <a:r>
              <a:rPr lang="en-US" sz="20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Summary of Technical Changes</a:t>
            </a: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endParaRPr 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Corrected errors &amp; omissions in DOE-STD-1020-2012 (Table 2-1)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Aligned with updated DOE-STD-3009-2014, DOE-STD-1189-2016, and DOE O 420.1C, Chg. 1 (Table A-1)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Implemented results from 10 Year NPH Assessment Review Report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Aligned with updated industry standards and voluntary consensus codes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Invoked updated Executive Order (EO) requirements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Summary of General Changes</a:t>
            </a: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Consolidated ‘shall’ statements from 400 to 140 requirements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Minimized rephrasing of requirements from industry standards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Improved clarity significantly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Overall length reduced from 90 to 55 pages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Reorganized sections to better emphasize DOE NPH requirements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181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562600" cy="838200"/>
          </a:xfrm>
        </p:spPr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DOE-STD-1020-2016</a:t>
            </a:r>
            <a:b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St</a:t>
            </a:r>
            <a:r>
              <a:rPr lang="en-US" sz="2000" dirty="0">
                <a:solidFill>
                  <a:srgbClr val="0D4D91"/>
                </a:solidFill>
                <a:cs typeface="Times New Roman" panose="02020603050405020304" pitchFamily="18" charset="0"/>
              </a:rPr>
              <a:t>ructure of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447800"/>
            <a:ext cx="7467600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20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Organization - NO change: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Section 1.  </a:t>
            </a:r>
            <a:r>
              <a:rPr lang="en-US" sz="18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Introduction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Section 2. </a:t>
            </a:r>
            <a:r>
              <a:rPr lang="en-US" sz="18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General Criteria for NPH Design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Section 3.  </a:t>
            </a:r>
            <a:r>
              <a:rPr lang="en-US" sz="18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Seismic Design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Section 4.  </a:t>
            </a:r>
            <a:r>
              <a:rPr lang="en-US" sz="18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Wind, Tornado, and Hurricane Design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Section 5.  </a:t>
            </a:r>
            <a:r>
              <a:rPr lang="en-US" sz="18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Flood, </a:t>
            </a:r>
            <a:r>
              <a:rPr lang="en-US" sz="1800" dirty="0" err="1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Seiche</a:t>
            </a:r>
            <a:r>
              <a:rPr lang="en-US" sz="18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and Tsunami Design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Section 6.  </a:t>
            </a:r>
            <a:r>
              <a:rPr lang="en-US" sz="18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Lightning Design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Section 7.  </a:t>
            </a:r>
            <a:r>
              <a:rPr lang="en-US" sz="18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Precipitation Design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Section 8.  </a:t>
            </a:r>
            <a:r>
              <a:rPr lang="en-US" sz="18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Volcanic Eruption Design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Section 9.  </a:t>
            </a:r>
            <a:r>
              <a:rPr lang="en-US" sz="18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Evaluation and Modification of SSCs in Existing Facilities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800" dirty="0">
                <a:solidFill>
                  <a:srgbClr val="0D4D9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Section 10.  </a:t>
            </a:r>
            <a:r>
              <a:rPr lang="en-US" sz="18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Quality Assurance and Peer Review 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buNone/>
              <a:defRPr/>
            </a:pPr>
            <a:endParaRPr lang="en-US" sz="16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buNone/>
              <a:defRPr/>
            </a:pPr>
            <a:endParaRPr lang="en-US" sz="16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buNone/>
              <a:defRPr/>
            </a:pPr>
            <a:endParaRPr lang="en-US" sz="20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7292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562600" cy="838200"/>
          </a:xfrm>
        </p:spPr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DOE-HDBK-1220-2017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5029200" cy="4953000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20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Purpose</a:t>
            </a: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endParaRPr lang="en-US" sz="16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Companion document to DOE-STD-1020-2016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Captures &amp; updates useful and applicable technical information from DOE-STD-1020-2002, DOE-STD-1020-2012 &amp; DOE Guide 420.1-2.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Good practices &amp; implementation aid to meet the Standard’s requirements and guidance. 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First issuance 2017</a:t>
            </a:r>
          </a:p>
          <a:p>
            <a:pPr marL="0" lvl="1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2000" u="sng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Applies to</a:t>
            </a: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endParaRPr lang="en-US" sz="16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Same as DOE-STD-1020-2016</a:t>
            </a:r>
          </a:p>
          <a:p>
            <a:pPr marL="457200" lvl="1" indent="-2222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Format and organization is same as the Standard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16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Segoe UI Semibold" panose="020B0702040204020203" pitchFamily="34" charset="0"/>
              <a:buChar char="₋"/>
              <a:defRPr/>
            </a:pPr>
            <a:endParaRPr lang="en-US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180707"/>
            <a:ext cx="2670279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083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OE HSS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6" ma:contentTypeDescription="Create a new document." ma:contentTypeScope="" ma:versionID="115c8eb666173d07c303936edca33c94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7fa3eeb103c686ca40f2c85658618079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7bc148-599b-4d76-8813-ec1077739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be8c3d-43cf-406e-8e09-773fdef5d4f6}" ma:internalName="TaxCatchAll" ma:showField="CatchAllData" ma:web="696b1dda-5637-4d41-9abe-79af3c04e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60b319-9d9b-4050-a2da-fb9886bc818d">
      <Terms xmlns="http://schemas.microsoft.com/office/infopath/2007/PartnerControls"/>
    </lcf76f155ced4ddcb4097134ff3c332f>
    <TaxCatchAll xmlns="696b1dda-5637-4d41-9abe-79af3c04e813" xsi:nil="true"/>
  </documentManagement>
</p:properties>
</file>

<file path=customXml/itemProps1.xml><?xml version="1.0" encoding="utf-8"?>
<ds:datastoreItem xmlns:ds="http://schemas.openxmlformats.org/officeDocument/2006/customXml" ds:itemID="{D706D1A5-4EC1-418D-A6CB-9B0FF667EC72}"/>
</file>

<file path=customXml/itemProps2.xml><?xml version="1.0" encoding="utf-8"?>
<ds:datastoreItem xmlns:ds="http://schemas.openxmlformats.org/officeDocument/2006/customXml" ds:itemID="{F90A1C7F-C13C-4629-9328-5CE5C9D9C2BF}"/>
</file>

<file path=customXml/itemProps3.xml><?xml version="1.0" encoding="utf-8"?>
<ds:datastoreItem xmlns:ds="http://schemas.openxmlformats.org/officeDocument/2006/customXml" ds:itemID="{BA83C97C-C387-4994-8510-906DFE9B525A}"/>
</file>

<file path=docProps/app.xml><?xml version="1.0" encoding="utf-8"?>
<Properties xmlns="http://schemas.openxmlformats.org/officeDocument/2006/extended-properties" xmlns:vt="http://schemas.openxmlformats.org/officeDocument/2006/docPropsVTypes">
  <Template>DOE HSS Presentation</Template>
  <TotalTime>28877</TotalTime>
  <Words>1196</Words>
  <Application>Microsoft Office PowerPoint</Application>
  <PresentationFormat>On-screen Show (4:3)</PresentationFormat>
  <Paragraphs>251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Rockwell Extra Bold</vt:lpstr>
      <vt:lpstr>Segoe UI</vt:lpstr>
      <vt:lpstr>Segoe UI Semibold</vt:lpstr>
      <vt:lpstr>Segoe UI Symbol</vt:lpstr>
      <vt:lpstr>Times New Roman</vt:lpstr>
      <vt:lpstr>Wingdings</vt:lpstr>
      <vt:lpstr>DOE HSS Presentation</vt:lpstr>
      <vt:lpstr>Acrobat Document</vt:lpstr>
      <vt:lpstr>CorelDRAW</vt:lpstr>
      <vt:lpstr>PowerPoint Presentation</vt:lpstr>
      <vt:lpstr>Agenda </vt:lpstr>
      <vt:lpstr>NPH Program Overview</vt:lpstr>
      <vt:lpstr>DOE-O-420.1C, Facility Safety </vt:lpstr>
      <vt:lpstr>DOE-STD-1020-2016 </vt:lpstr>
      <vt:lpstr>DOE-STD-1020-2016 Evolution</vt:lpstr>
      <vt:lpstr>DOE-STD-1020-2016  Revision Scope</vt:lpstr>
      <vt:lpstr>DOE-STD-1020-2016 Structure of Standard</vt:lpstr>
      <vt:lpstr>DOE-HDBK-1220-2017 </vt:lpstr>
      <vt:lpstr>Under Development</vt:lpstr>
      <vt:lpstr>Under Development</vt:lpstr>
      <vt:lpstr>PowerPoint Presentation</vt:lpstr>
      <vt:lpstr>Policy Revision Schedule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FY2012 Fugitive GHG Emissions</dc:title>
  <dc:creator>kira</dc:creator>
  <cp:lastModifiedBy>Jasim-Hanif, Sharon</cp:lastModifiedBy>
  <cp:revision>959</cp:revision>
  <cp:lastPrinted>2016-11-29T21:28:47Z</cp:lastPrinted>
  <dcterms:created xsi:type="dcterms:W3CDTF">2013-01-17T14:32:42Z</dcterms:created>
  <dcterms:modified xsi:type="dcterms:W3CDTF">2021-02-09T17:05:19Z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  <property fmtid="{D5CDD505-2E9C-101B-9397-08002B2CF9AE}" pid="3" name="MediaServiceImageTags">
    <vt:lpwstr/>
  </property>
</Properties>
</file>