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258" r:id="rId3"/>
    <p:sldId id="259" r:id="rId4"/>
    <p:sldId id="260" r:id="rId5"/>
    <p:sldId id="264" r:id="rId6"/>
    <p:sldId id="266" r:id="rId7"/>
    <p:sldId id="268" r:id="rId8"/>
    <p:sldId id="273" r:id="rId9"/>
    <p:sldId id="274"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A4B393-D868-4AB0-A9D6-93CFA5F4A75F}" v="7" dt="2022-02-15T22:56:30.5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7" autoAdjust="0"/>
    <p:restoredTop sz="94660"/>
  </p:normalViewPr>
  <p:slideViewPr>
    <p:cSldViewPr snapToGrid="0">
      <p:cViewPr varScale="1">
        <p:scale>
          <a:sx n="56" d="100"/>
          <a:sy n="56" d="100"/>
        </p:scale>
        <p:origin x="280" y="44"/>
      </p:cViewPr>
      <p:guideLst/>
    </p:cSldViewPr>
  </p:slideViewPr>
  <p:notesTextViewPr>
    <p:cViewPr>
      <p:scale>
        <a:sx n="1" d="1"/>
        <a:sy n="1" d="1"/>
      </p:scale>
      <p:origin x="0" y="-16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ba, Darwin" userId="bc7e7994-a780-4669-8b2b-e202cf24c109" providerId="ADAL" clId="{6BA4B393-D868-4AB0-A9D6-93CFA5F4A75F}"/>
    <pc:docChg chg="undo custSel modSld">
      <pc:chgData name="Damba, Darwin" userId="bc7e7994-a780-4669-8b2b-e202cf24c109" providerId="ADAL" clId="{6BA4B393-D868-4AB0-A9D6-93CFA5F4A75F}" dt="2022-02-15T22:58:07.788" v="514" actId="20577"/>
      <pc:docMkLst>
        <pc:docMk/>
      </pc:docMkLst>
      <pc:sldChg chg="modNotesTx">
        <pc:chgData name="Damba, Darwin" userId="bc7e7994-a780-4669-8b2b-e202cf24c109" providerId="ADAL" clId="{6BA4B393-D868-4AB0-A9D6-93CFA5F4A75F}" dt="2022-02-15T22:51:03.080" v="235" actId="20577"/>
        <pc:sldMkLst>
          <pc:docMk/>
          <pc:sldMk cId="3667555290" sldId="258"/>
        </pc:sldMkLst>
      </pc:sldChg>
      <pc:sldChg chg="addSp delSp modSp mod setBg modNotesTx">
        <pc:chgData name="Damba, Darwin" userId="bc7e7994-a780-4669-8b2b-e202cf24c109" providerId="ADAL" clId="{6BA4B393-D868-4AB0-A9D6-93CFA5F4A75F}" dt="2022-02-15T22:58:07.788" v="514" actId="20577"/>
        <pc:sldMkLst>
          <pc:docMk/>
          <pc:sldMk cId="1848932237" sldId="269"/>
        </pc:sldMkLst>
        <pc:spChg chg="mod ord">
          <ac:chgData name="Damba, Darwin" userId="bc7e7994-a780-4669-8b2b-e202cf24c109" providerId="ADAL" clId="{6BA4B393-D868-4AB0-A9D6-93CFA5F4A75F}" dt="2022-02-15T22:57:30.771" v="382" actId="26606"/>
          <ac:spMkLst>
            <pc:docMk/>
            <pc:sldMk cId="1848932237" sldId="269"/>
            <ac:spMk id="2" creationId="{E1AC44D7-30FE-42E4-BAE9-215DC41F7633}"/>
          </ac:spMkLst>
        </pc:spChg>
        <pc:spChg chg="del">
          <ac:chgData name="Damba, Darwin" userId="bc7e7994-a780-4669-8b2b-e202cf24c109" providerId="ADAL" clId="{6BA4B393-D868-4AB0-A9D6-93CFA5F4A75F}" dt="2022-02-15T22:54:49.426" v="374"/>
          <ac:spMkLst>
            <pc:docMk/>
            <pc:sldMk cId="1848932237" sldId="269"/>
            <ac:spMk id="3" creationId="{777E87F5-D7BF-413D-A53A-EEE76027928F}"/>
          </ac:spMkLst>
        </pc:spChg>
        <pc:spChg chg="add del mod">
          <ac:chgData name="Damba, Darwin" userId="bc7e7994-a780-4669-8b2b-e202cf24c109" providerId="ADAL" clId="{6BA4B393-D868-4AB0-A9D6-93CFA5F4A75F}" dt="2022-02-15T22:56:30.597" v="381"/>
          <ac:spMkLst>
            <pc:docMk/>
            <pc:sldMk cId="1848932237" sldId="269"/>
            <ac:spMk id="4" creationId="{140EFEFC-376F-4A22-AB4E-E6D359307ABA}"/>
          </ac:spMkLst>
        </pc:spChg>
        <pc:spChg chg="add del">
          <ac:chgData name="Damba, Darwin" userId="bc7e7994-a780-4669-8b2b-e202cf24c109" providerId="ADAL" clId="{6BA4B393-D868-4AB0-A9D6-93CFA5F4A75F}" dt="2022-02-15T22:55:15.348" v="376" actId="26606"/>
          <ac:spMkLst>
            <pc:docMk/>
            <pc:sldMk cId="1848932237" sldId="269"/>
            <ac:spMk id="71" creationId="{8BE48C64-5364-4060-8928-FC052E77CD60}"/>
          </ac:spMkLst>
        </pc:spChg>
        <pc:spChg chg="add del">
          <ac:chgData name="Damba, Darwin" userId="bc7e7994-a780-4669-8b2b-e202cf24c109" providerId="ADAL" clId="{6BA4B393-D868-4AB0-A9D6-93CFA5F4A75F}" dt="2022-02-15T22:55:15.348" v="376" actId="26606"/>
          <ac:spMkLst>
            <pc:docMk/>
            <pc:sldMk cId="1848932237" sldId="269"/>
            <ac:spMk id="73" creationId="{139F791B-8515-4F50-9D32-45DD7676C003}"/>
          </ac:spMkLst>
        </pc:spChg>
        <pc:spChg chg="add del">
          <ac:chgData name="Damba, Darwin" userId="bc7e7994-a780-4669-8b2b-e202cf24c109" providerId="ADAL" clId="{6BA4B393-D868-4AB0-A9D6-93CFA5F4A75F}" dt="2022-02-15T22:55:15.348" v="376" actId="26606"/>
          <ac:spMkLst>
            <pc:docMk/>
            <pc:sldMk cId="1848932237" sldId="269"/>
            <ac:spMk id="77" creationId="{D903B2B9-1DA5-4BCF-8821-EBD7F1F9AE43}"/>
          </ac:spMkLst>
        </pc:spChg>
        <pc:spChg chg="add del">
          <ac:chgData name="Damba, Darwin" userId="bc7e7994-a780-4669-8b2b-e202cf24c109" providerId="ADAL" clId="{6BA4B393-D868-4AB0-A9D6-93CFA5F4A75F}" dt="2022-02-15T22:55:15.348" v="376" actId="26606"/>
          <ac:spMkLst>
            <pc:docMk/>
            <pc:sldMk cId="1848932237" sldId="269"/>
            <ac:spMk id="81" creationId="{4E2792A9-3148-43AC-828A-8FE6C549F8F9}"/>
          </ac:spMkLst>
        </pc:spChg>
        <pc:spChg chg="add del">
          <ac:chgData name="Damba, Darwin" userId="bc7e7994-a780-4669-8b2b-e202cf24c109" providerId="ADAL" clId="{6BA4B393-D868-4AB0-A9D6-93CFA5F4A75F}" dt="2022-02-15T22:55:15.348" v="376" actId="26606"/>
          <ac:spMkLst>
            <pc:docMk/>
            <pc:sldMk cId="1848932237" sldId="269"/>
            <ac:spMk id="83" creationId="{4C3AC65F-4F9B-4B7B-84F5-1191D8EDB2CB}"/>
          </ac:spMkLst>
        </pc:spChg>
        <pc:spChg chg="add">
          <ac:chgData name="Damba, Darwin" userId="bc7e7994-a780-4669-8b2b-e202cf24c109" providerId="ADAL" clId="{6BA4B393-D868-4AB0-A9D6-93CFA5F4A75F}" dt="2022-02-15T22:57:30.771" v="382" actId="26606"/>
          <ac:spMkLst>
            <pc:docMk/>
            <pc:sldMk cId="1848932237" sldId="269"/>
            <ac:spMk id="1030" creationId="{36E6FEC8-170C-492C-84E0-54394629D120}"/>
          </ac:spMkLst>
        </pc:spChg>
        <pc:spChg chg="add">
          <ac:chgData name="Damba, Darwin" userId="bc7e7994-a780-4669-8b2b-e202cf24c109" providerId="ADAL" clId="{6BA4B393-D868-4AB0-A9D6-93CFA5F4A75F}" dt="2022-02-15T22:57:30.771" v="382" actId="26606"/>
          <ac:spMkLst>
            <pc:docMk/>
            <pc:sldMk cId="1848932237" sldId="269"/>
            <ac:spMk id="1031" creationId="{DEE940A1-B9E0-4C5D-A55E-B19742379C83}"/>
          </ac:spMkLst>
        </pc:spChg>
        <pc:spChg chg="add">
          <ac:chgData name="Damba, Darwin" userId="bc7e7994-a780-4669-8b2b-e202cf24c109" providerId="ADAL" clId="{6BA4B393-D868-4AB0-A9D6-93CFA5F4A75F}" dt="2022-02-15T22:57:30.771" v="382" actId="26606"/>
          <ac:spMkLst>
            <pc:docMk/>
            <pc:sldMk cId="1848932237" sldId="269"/>
            <ac:spMk id="1033" creationId="{54BFABF9-7D43-458F-B85F-04FF279ACB81}"/>
          </ac:spMkLst>
        </pc:spChg>
        <pc:spChg chg="add">
          <ac:chgData name="Damba, Darwin" userId="bc7e7994-a780-4669-8b2b-e202cf24c109" providerId="ADAL" clId="{6BA4B393-D868-4AB0-A9D6-93CFA5F4A75F}" dt="2022-02-15T22:57:30.771" v="382" actId="26606"/>
          <ac:spMkLst>
            <pc:docMk/>
            <pc:sldMk cId="1848932237" sldId="269"/>
            <ac:spMk id="1034" creationId="{72E64342-BCC2-4FB3-B9DC-14B19B5D7E2B}"/>
          </ac:spMkLst>
        </pc:spChg>
        <pc:picChg chg="add del mod">
          <ac:chgData name="Damba, Darwin" userId="bc7e7994-a780-4669-8b2b-e202cf24c109" providerId="ADAL" clId="{6BA4B393-D868-4AB0-A9D6-93CFA5F4A75F}" dt="2022-02-15T22:55:36.297" v="380" actId="478"/>
          <ac:picMkLst>
            <pc:docMk/>
            <pc:sldMk cId="1848932237" sldId="269"/>
            <ac:picMk id="1026" creationId="{5C22A27B-3486-4CF2-802E-E3E5F19C5A75}"/>
          </ac:picMkLst>
        </pc:picChg>
        <pc:picChg chg="add mod">
          <ac:chgData name="Damba, Darwin" userId="bc7e7994-a780-4669-8b2b-e202cf24c109" providerId="ADAL" clId="{6BA4B393-D868-4AB0-A9D6-93CFA5F4A75F}" dt="2022-02-15T22:57:30.771" v="382" actId="26606"/>
          <ac:picMkLst>
            <pc:docMk/>
            <pc:sldMk cId="1848932237" sldId="269"/>
            <ac:picMk id="1028" creationId="{D315125D-9D5F-4F06-92CB-3974BFE6B85F}"/>
          </ac:picMkLst>
        </pc:picChg>
        <pc:cxnChg chg="add del">
          <ac:chgData name="Damba, Darwin" userId="bc7e7994-a780-4669-8b2b-e202cf24c109" providerId="ADAL" clId="{6BA4B393-D868-4AB0-A9D6-93CFA5F4A75F}" dt="2022-02-15T22:55:15.348" v="376" actId="26606"/>
          <ac:cxnSpMkLst>
            <pc:docMk/>
            <pc:sldMk cId="1848932237" sldId="269"/>
            <ac:cxnSpMk id="75" creationId="{966A6F95-73C3-44EC-9D80-3131D2D868F1}"/>
          </ac:cxnSpMkLst>
        </pc:cxnChg>
        <pc:cxnChg chg="add del">
          <ac:chgData name="Damba, Darwin" userId="bc7e7994-a780-4669-8b2b-e202cf24c109" providerId="ADAL" clId="{6BA4B393-D868-4AB0-A9D6-93CFA5F4A75F}" dt="2022-02-15T22:55:15.348" v="376" actId="26606"/>
          <ac:cxnSpMkLst>
            <pc:docMk/>
            <pc:sldMk cId="1848932237" sldId="269"/>
            <ac:cxnSpMk id="79" creationId="{2DB37371-DBC1-4465-A805-47B36420C149}"/>
          </ac:cxnSpMkLst>
        </pc:cxnChg>
        <pc:cxnChg chg="add">
          <ac:chgData name="Damba, Darwin" userId="bc7e7994-a780-4669-8b2b-e202cf24c109" providerId="ADAL" clId="{6BA4B393-D868-4AB0-A9D6-93CFA5F4A75F}" dt="2022-02-15T22:57:30.771" v="382" actId="26606"/>
          <ac:cxnSpMkLst>
            <pc:docMk/>
            <pc:sldMk cId="1848932237" sldId="269"/>
            <ac:cxnSpMk id="1032" creationId="{81C8E47B-A563-4B44-A9B0-9316605C2E4E}"/>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AA4B92-75A5-495B-B57B-50CBB5847E0D}" type="datetimeFigureOut">
              <a:rPr lang="en-US" smtClean="0"/>
              <a:t>2/15/2022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B9A2D7-0A5D-432D-BF99-9EB44854BF8D}" type="slidenum">
              <a:rPr lang="en-US" smtClean="0"/>
              <a:t>‹#›</a:t>
            </a:fld>
            <a:endParaRPr lang="en-US"/>
          </a:p>
        </p:txBody>
      </p:sp>
    </p:spTree>
    <p:extLst>
      <p:ext uri="{BB962C8B-B14F-4D97-AF65-F5344CB8AC3E}">
        <p14:creationId xmlns:p14="http://schemas.microsoft.com/office/powerpoint/2010/main" val="1746219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2"/>
                </a:solidFill>
                <a:effectLst/>
                <a:latin typeface="Arial" panose="020B0604020202020204" pitchFamily="34" charset="0"/>
              </a:rPr>
              <a:t>The NFS-EC group serves as a catalyst for early and mid-career professionals who are relatively new to the SB and Safety Analysis profession. These papers are being developed as a series of “fundamentals” papers that can be used as an introduction on various SB topics in approximately 10-20 pages. A goal of the papers is to help professionals, both new to DOE and new to the area of SB, become familiar with relevant topical areas and terminology used. These papers also aim to bridge the various topics with DOE rules, policies, directives, and technical standards.</a:t>
            </a:r>
          </a:p>
          <a:p>
            <a:r>
              <a:rPr lang="en-US" b="0" i="0" dirty="0">
                <a:solidFill>
                  <a:srgbClr val="202122"/>
                </a:solidFill>
                <a:effectLst/>
                <a:latin typeface="Arial" panose="020B0604020202020204" pitchFamily="34" charset="0"/>
              </a:rPr>
              <a:t>Mentorship Program Lead would be responsible for helping to create opportunities for peer-mentoring and mentor/mentee relationships and activities.</a:t>
            </a:r>
            <a:endParaRPr lang="en-US" dirty="0"/>
          </a:p>
        </p:txBody>
      </p:sp>
      <p:sp>
        <p:nvSpPr>
          <p:cNvPr id="4" name="Slide Number Placeholder 3"/>
          <p:cNvSpPr>
            <a:spLocks noGrp="1"/>
          </p:cNvSpPr>
          <p:nvPr>
            <p:ph type="sldNum" sz="quarter" idx="5"/>
          </p:nvPr>
        </p:nvSpPr>
        <p:spPr/>
        <p:txBody>
          <a:bodyPr/>
          <a:lstStyle/>
          <a:p>
            <a:fld id="{C0B9A2D7-0A5D-432D-BF99-9EB44854BF8D}" type="slidenum">
              <a:rPr lang="en-US" smtClean="0"/>
              <a:t>2</a:t>
            </a:fld>
            <a:endParaRPr lang="en-US"/>
          </a:p>
        </p:txBody>
      </p:sp>
    </p:spTree>
    <p:extLst>
      <p:ext uri="{BB962C8B-B14F-4D97-AF65-F5344CB8AC3E}">
        <p14:creationId xmlns:p14="http://schemas.microsoft.com/office/powerpoint/2010/main" val="1504129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Recent presentations have been on Nuclear Safety Regulatory Framework, the Love Canal Accident, and SB Implementation (e.g., IVRs). We welcome input on both what individuals would like to present as well as what the ECG would like to </a:t>
            </a:r>
            <a:r>
              <a:rPr lang="en-US"/>
              <a:t>hear presentations on!</a:t>
            </a:r>
            <a:endParaRPr lang="en-US" dirty="0"/>
          </a:p>
        </p:txBody>
      </p:sp>
      <p:sp>
        <p:nvSpPr>
          <p:cNvPr id="4" name="Slide Number Placeholder 3"/>
          <p:cNvSpPr>
            <a:spLocks noGrp="1"/>
          </p:cNvSpPr>
          <p:nvPr>
            <p:ph type="sldNum" sz="quarter" idx="5"/>
          </p:nvPr>
        </p:nvSpPr>
        <p:spPr/>
        <p:txBody>
          <a:bodyPr/>
          <a:lstStyle/>
          <a:p>
            <a:fld id="{C0B9A2D7-0A5D-432D-BF99-9EB44854BF8D}" type="slidenum">
              <a:rPr lang="en-US" smtClean="0"/>
              <a:t>10</a:t>
            </a:fld>
            <a:endParaRPr lang="en-US"/>
          </a:p>
        </p:txBody>
      </p:sp>
    </p:spTree>
    <p:extLst>
      <p:ext uri="{BB962C8B-B14F-4D97-AF65-F5344CB8AC3E}">
        <p14:creationId xmlns:p14="http://schemas.microsoft.com/office/powerpoint/2010/main" val="2615557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41B2E1-7725-4B77-B6AB-6638F17C9690}"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C5415-8E4D-4B0F-A2C0-80778499B72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655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41B2E1-7725-4B77-B6AB-6638F17C9690}"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C5415-8E4D-4B0F-A2C0-80778499B720}" type="slidenum">
              <a:rPr lang="en-US" smtClean="0"/>
              <a:t>‹#›</a:t>
            </a:fld>
            <a:endParaRPr lang="en-US"/>
          </a:p>
        </p:txBody>
      </p:sp>
    </p:spTree>
    <p:extLst>
      <p:ext uri="{BB962C8B-B14F-4D97-AF65-F5344CB8AC3E}">
        <p14:creationId xmlns:p14="http://schemas.microsoft.com/office/powerpoint/2010/main" val="2824882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41B2E1-7725-4B77-B6AB-6638F17C9690}"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C5415-8E4D-4B0F-A2C0-80778499B720}" type="slidenum">
              <a:rPr lang="en-US" smtClean="0"/>
              <a:t>‹#›</a:t>
            </a:fld>
            <a:endParaRPr lang="en-US"/>
          </a:p>
        </p:txBody>
      </p:sp>
    </p:spTree>
    <p:extLst>
      <p:ext uri="{BB962C8B-B14F-4D97-AF65-F5344CB8AC3E}">
        <p14:creationId xmlns:p14="http://schemas.microsoft.com/office/powerpoint/2010/main" val="1397887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41B2E1-7725-4B77-B6AB-6638F17C9690}"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C5415-8E4D-4B0F-A2C0-80778499B720}" type="slidenum">
              <a:rPr lang="en-US" smtClean="0"/>
              <a:t>‹#›</a:t>
            </a:fld>
            <a:endParaRPr lang="en-US"/>
          </a:p>
        </p:txBody>
      </p:sp>
    </p:spTree>
    <p:extLst>
      <p:ext uri="{BB962C8B-B14F-4D97-AF65-F5344CB8AC3E}">
        <p14:creationId xmlns:p14="http://schemas.microsoft.com/office/powerpoint/2010/main" val="2544016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41B2E1-7725-4B77-B6AB-6638F17C9690}"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C5415-8E4D-4B0F-A2C0-80778499B72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8792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41B2E1-7725-4B77-B6AB-6638F17C9690}" type="datetimeFigureOut">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C5415-8E4D-4B0F-A2C0-80778499B720}" type="slidenum">
              <a:rPr lang="en-US" smtClean="0"/>
              <a:t>‹#›</a:t>
            </a:fld>
            <a:endParaRPr lang="en-US"/>
          </a:p>
        </p:txBody>
      </p:sp>
    </p:spTree>
    <p:extLst>
      <p:ext uri="{BB962C8B-B14F-4D97-AF65-F5344CB8AC3E}">
        <p14:creationId xmlns:p14="http://schemas.microsoft.com/office/powerpoint/2010/main" val="3748010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41B2E1-7725-4B77-B6AB-6638F17C9690}" type="datetimeFigureOut">
              <a:rPr lang="en-US" smtClean="0"/>
              <a:t>2/15/2022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4C5415-8E4D-4B0F-A2C0-80778499B720}" type="slidenum">
              <a:rPr lang="en-US" smtClean="0"/>
              <a:t>‹#›</a:t>
            </a:fld>
            <a:endParaRPr lang="en-US"/>
          </a:p>
        </p:txBody>
      </p:sp>
    </p:spTree>
    <p:extLst>
      <p:ext uri="{BB962C8B-B14F-4D97-AF65-F5344CB8AC3E}">
        <p14:creationId xmlns:p14="http://schemas.microsoft.com/office/powerpoint/2010/main" val="1055118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41B2E1-7725-4B77-B6AB-6638F17C9690}" type="datetimeFigureOut">
              <a:rPr lang="en-US" smtClean="0"/>
              <a:t>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4C5415-8E4D-4B0F-A2C0-80778499B720}" type="slidenum">
              <a:rPr lang="en-US" smtClean="0"/>
              <a:t>‹#›</a:t>
            </a:fld>
            <a:endParaRPr lang="en-US"/>
          </a:p>
        </p:txBody>
      </p:sp>
    </p:spTree>
    <p:extLst>
      <p:ext uri="{BB962C8B-B14F-4D97-AF65-F5344CB8AC3E}">
        <p14:creationId xmlns:p14="http://schemas.microsoft.com/office/powerpoint/2010/main" val="2135094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241B2E1-7725-4B77-B6AB-6638F17C9690}" type="datetimeFigureOut">
              <a:rPr lang="en-US" smtClean="0"/>
              <a:t>2/15/2022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B4C5415-8E4D-4B0F-A2C0-80778499B720}" type="slidenum">
              <a:rPr lang="en-US" smtClean="0"/>
              <a:t>‹#›</a:t>
            </a:fld>
            <a:endParaRPr lang="en-US"/>
          </a:p>
        </p:txBody>
      </p:sp>
    </p:spTree>
    <p:extLst>
      <p:ext uri="{BB962C8B-B14F-4D97-AF65-F5344CB8AC3E}">
        <p14:creationId xmlns:p14="http://schemas.microsoft.com/office/powerpoint/2010/main" val="499258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41B2E1-7725-4B77-B6AB-6638F17C9690}" type="datetimeFigureOut">
              <a:rPr lang="en-US" smtClean="0"/>
              <a:t>2/15/2022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B4C5415-8E4D-4B0F-A2C0-80778499B720}" type="slidenum">
              <a:rPr lang="en-US" smtClean="0"/>
              <a:t>‹#›</a:t>
            </a:fld>
            <a:endParaRPr lang="en-US"/>
          </a:p>
        </p:txBody>
      </p:sp>
    </p:spTree>
    <p:extLst>
      <p:ext uri="{BB962C8B-B14F-4D97-AF65-F5344CB8AC3E}">
        <p14:creationId xmlns:p14="http://schemas.microsoft.com/office/powerpoint/2010/main" val="1786303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4241B2E1-7725-4B77-B6AB-6638F17C9690}" type="datetimeFigureOut">
              <a:rPr lang="en-US" smtClean="0"/>
              <a:t>2/15/2022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B4C5415-8E4D-4B0F-A2C0-80778499B720}" type="slidenum">
              <a:rPr lang="en-US" smtClean="0"/>
              <a:t>‹#›</a:t>
            </a:fld>
            <a:endParaRPr lang="en-US"/>
          </a:p>
        </p:txBody>
      </p:sp>
    </p:spTree>
    <p:extLst>
      <p:ext uri="{BB962C8B-B14F-4D97-AF65-F5344CB8AC3E}">
        <p14:creationId xmlns:p14="http://schemas.microsoft.com/office/powerpoint/2010/main" val="2143826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241B2E1-7725-4B77-B6AB-6638F17C9690}" type="datetimeFigureOut">
              <a:rPr lang="en-US" smtClean="0"/>
              <a:t>2/15/2022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B4C5415-8E4D-4B0F-A2C0-80778499B72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5653737"/>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owerpedia.energy.gov/wiki/Nuclear_and_Facility_Safety_Early_Career_Grou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owerpedia.energy.gov/wiki/Fundamentals_of_Hazard_and_Accident_Analysi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hartfordfunds.com/practice-management/practice-management-strategies/communicate-to-connect/the-dos-and-donts-of-effective-virtual-communication.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2A8D6-B47D-4654-8F66-DA349F9019AC}"/>
              </a:ext>
            </a:extLst>
          </p:cNvPr>
          <p:cNvSpPr>
            <a:spLocks noGrp="1"/>
          </p:cNvSpPr>
          <p:nvPr>
            <p:ph type="ctrTitle"/>
          </p:nvPr>
        </p:nvSpPr>
        <p:spPr/>
        <p:txBody>
          <a:bodyPr/>
          <a:lstStyle/>
          <a:p>
            <a:r>
              <a:rPr lang="en-US" dirty="0"/>
              <a:t>Early Career Group</a:t>
            </a:r>
          </a:p>
        </p:txBody>
      </p:sp>
      <p:sp>
        <p:nvSpPr>
          <p:cNvPr id="3" name="Subtitle 2">
            <a:extLst>
              <a:ext uri="{FF2B5EF4-FFF2-40B4-BE49-F238E27FC236}">
                <a16:creationId xmlns:a16="http://schemas.microsoft.com/office/drawing/2014/main" id="{E6753AD7-2BA7-40DA-928C-F1DF06850A96}"/>
              </a:ext>
            </a:extLst>
          </p:cNvPr>
          <p:cNvSpPr>
            <a:spLocks noGrp="1"/>
          </p:cNvSpPr>
          <p:nvPr>
            <p:ph type="subTitle" idx="1"/>
          </p:nvPr>
        </p:nvSpPr>
        <p:spPr/>
        <p:txBody>
          <a:bodyPr/>
          <a:lstStyle/>
          <a:p>
            <a:r>
              <a:rPr lang="en-US" dirty="0" err="1"/>
              <a:t>Efcog</a:t>
            </a:r>
            <a:r>
              <a:rPr lang="en-US" dirty="0"/>
              <a:t> </a:t>
            </a:r>
            <a:r>
              <a:rPr lang="en-US" dirty="0" err="1"/>
              <a:t>nfs</a:t>
            </a:r>
            <a:r>
              <a:rPr lang="en-US" dirty="0"/>
              <a:t> meeting - 2021</a:t>
            </a:r>
          </a:p>
        </p:txBody>
      </p:sp>
    </p:spTree>
    <p:extLst>
      <p:ext uri="{BB962C8B-B14F-4D97-AF65-F5344CB8AC3E}">
        <p14:creationId xmlns:p14="http://schemas.microsoft.com/office/powerpoint/2010/main" val="1601387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1030" name="Rectangle 72">
            <a:extLst>
              <a:ext uri="{FF2B5EF4-FFF2-40B4-BE49-F238E27FC236}">
                <a16:creationId xmlns:a16="http://schemas.microsoft.com/office/drawing/2014/main" id="{36E6FEC8-170C-492C-84E0-54394629D1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31" name="Rectangle 74">
            <a:extLst>
              <a:ext uri="{FF2B5EF4-FFF2-40B4-BE49-F238E27FC236}">
                <a16:creationId xmlns:a16="http://schemas.microsoft.com/office/drawing/2014/main" id="{DEE940A1-B9E0-4C5D-A55E-B19742379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032" name="Straight Connector 76">
            <a:extLst>
              <a:ext uri="{FF2B5EF4-FFF2-40B4-BE49-F238E27FC236}">
                <a16:creationId xmlns:a16="http://schemas.microsoft.com/office/drawing/2014/main" id="{81C8E47B-A563-4B44-A9B0-9316605C2E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28" name="Picture 4" descr="NCTIES18 Presenters">
            <a:extLst>
              <a:ext uri="{FF2B5EF4-FFF2-40B4-BE49-F238E27FC236}">
                <a16:creationId xmlns:a16="http://schemas.microsoft.com/office/drawing/2014/main" id="{D315125D-9D5F-4F06-92CB-3974BFE6B85F}"/>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b="2858"/>
          <a:stretch/>
        </p:blipFill>
        <p:spPr bwMode="auto">
          <a:xfrm>
            <a:off x="-32" y="10"/>
            <a:ext cx="12192031" cy="4915066"/>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78">
            <a:extLst>
              <a:ext uri="{FF2B5EF4-FFF2-40B4-BE49-F238E27FC236}">
                <a16:creationId xmlns:a16="http://schemas.microsoft.com/office/drawing/2014/main" id="{54BFABF9-7D43-458F-B85F-04FF279AC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1AC44D7-30FE-42E4-BAE9-215DC41F7633}"/>
              </a:ext>
            </a:extLst>
          </p:cNvPr>
          <p:cNvSpPr>
            <a:spLocks noGrp="1"/>
          </p:cNvSpPr>
          <p:nvPr>
            <p:ph type="title"/>
          </p:nvPr>
        </p:nvSpPr>
        <p:spPr>
          <a:xfrm>
            <a:off x="1065197" y="5120640"/>
            <a:ext cx="10058400" cy="822960"/>
          </a:xfrm>
        </p:spPr>
        <p:txBody>
          <a:bodyPr vert="horz" lIns="91440" tIns="45720" rIns="91440" bIns="45720" rtlCol="0" anchor="b">
            <a:normAutofit/>
          </a:bodyPr>
          <a:lstStyle/>
          <a:p>
            <a:r>
              <a:rPr lang="en-US" sz="3600">
                <a:solidFill>
                  <a:srgbClr val="FFFFFF"/>
                </a:solidFill>
              </a:rPr>
              <a:t>Call for Presenters</a:t>
            </a:r>
          </a:p>
        </p:txBody>
      </p:sp>
      <p:sp>
        <p:nvSpPr>
          <p:cNvPr id="1034" name="Rectangle 80">
            <a:extLst>
              <a:ext uri="{FF2B5EF4-FFF2-40B4-BE49-F238E27FC236}">
                <a16:creationId xmlns:a16="http://schemas.microsoft.com/office/drawing/2014/main" id="{72E64342-BCC2-4FB3-B9DC-14B19B5D7E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48932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E5914-22CB-4878-B3F3-581FC90E7856}"/>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6AD2098C-A13A-4523-AFFD-9D36F66C2AFE}"/>
              </a:ext>
            </a:extLst>
          </p:cNvPr>
          <p:cNvSpPr>
            <a:spLocks noGrp="1"/>
          </p:cNvSpPr>
          <p:nvPr>
            <p:ph idx="1"/>
          </p:nvPr>
        </p:nvSpPr>
        <p:spPr/>
        <p:txBody>
          <a:bodyPr>
            <a:normAutofit/>
          </a:bodyPr>
          <a:lstStyle/>
          <a:p>
            <a:r>
              <a:rPr lang="en-US" sz="2800" dirty="0"/>
              <a:t>Provide an Overview of the Early Career Task Group</a:t>
            </a:r>
          </a:p>
          <a:p>
            <a:pPr lvl="1"/>
            <a:r>
              <a:rPr lang="en-US" sz="2600" dirty="0"/>
              <a:t>Technical Fundamentals Papers</a:t>
            </a:r>
          </a:p>
          <a:p>
            <a:pPr lvl="1"/>
            <a:r>
              <a:rPr lang="en-US" sz="2600" dirty="0"/>
              <a:t>Seeking Mentorship Program Lead</a:t>
            </a:r>
          </a:p>
          <a:p>
            <a:pPr marL="0" indent="0">
              <a:buNone/>
            </a:pPr>
            <a:r>
              <a:rPr lang="en-US" sz="2800" dirty="0"/>
              <a:t> Virtual Presentation Tips and Tricks</a:t>
            </a:r>
          </a:p>
          <a:p>
            <a:pPr marL="0" indent="0">
              <a:buNone/>
            </a:pPr>
            <a:r>
              <a:rPr lang="en-US" sz="2800" dirty="0"/>
              <a:t> Hazard and Accident Analysis Fundamentals Paper Process</a:t>
            </a:r>
          </a:p>
          <a:p>
            <a:r>
              <a:rPr lang="en-US" sz="2800" dirty="0"/>
              <a:t>Request for Volunteers to Present at EC Meetings</a:t>
            </a:r>
          </a:p>
        </p:txBody>
      </p:sp>
    </p:spTree>
    <p:extLst>
      <p:ext uri="{BB962C8B-B14F-4D97-AF65-F5344CB8AC3E}">
        <p14:creationId xmlns:p14="http://schemas.microsoft.com/office/powerpoint/2010/main" val="3667555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6C990-5475-417F-B792-C8D04826CD2B}"/>
              </a:ext>
            </a:extLst>
          </p:cNvPr>
          <p:cNvSpPr>
            <a:spLocks noGrp="1"/>
          </p:cNvSpPr>
          <p:nvPr>
            <p:ph type="title"/>
          </p:nvPr>
        </p:nvSpPr>
        <p:spPr/>
        <p:txBody>
          <a:bodyPr/>
          <a:lstStyle/>
          <a:p>
            <a:r>
              <a:rPr lang="en-US" dirty="0" err="1"/>
              <a:t>Powerpedia</a:t>
            </a:r>
            <a:r>
              <a:rPr lang="en-US" dirty="0"/>
              <a:t> page</a:t>
            </a:r>
          </a:p>
        </p:txBody>
      </p:sp>
      <p:sp>
        <p:nvSpPr>
          <p:cNvPr id="3" name="Content Placeholder 2">
            <a:extLst>
              <a:ext uri="{FF2B5EF4-FFF2-40B4-BE49-F238E27FC236}">
                <a16:creationId xmlns:a16="http://schemas.microsoft.com/office/drawing/2014/main" id="{D6571D42-437E-4203-B93F-C1B64CC0839D}"/>
              </a:ext>
            </a:extLst>
          </p:cNvPr>
          <p:cNvSpPr>
            <a:spLocks noGrp="1"/>
          </p:cNvSpPr>
          <p:nvPr>
            <p:ph idx="1"/>
          </p:nvPr>
        </p:nvSpPr>
        <p:spPr/>
        <p:txBody>
          <a:bodyPr/>
          <a:lstStyle/>
          <a:p>
            <a:endParaRPr lang="en-US" dirty="0">
              <a:hlinkClick r:id="rId2"/>
            </a:endParaRPr>
          </a:p>
          <a:p>
            <a:endParaRPr lang="en-US" dirty="0">
              <a:hlinkClick r:id="rId2"/>
            </a:endParaRPr>
          </a:p>
          <a:p>
            <a:pPr marL="0" indent="0">
              <a:buNone/>
            </a:pPr>
            <a:r>
              <a:rPr lang="en-US" dirty="0">
                <a:hlinkClick r:id="rId2"/>
              </a:rPr>
              <a:t>https://powerpedia.energy.gov/wiki/Nuclear_and_Facility_Safety_Early_Career_Group</a:t>
            </a:r>
            <a:endParaRPr lang="en-US" dirty="0"/>
          </a:p>
          <a:p>
            <a:endParaRPr lang="en-US" dirty="0"/>
          </a:p>
        </p:txBody>
      </p:sp>
    </p:spTree>
    <p:extLst>
      <p:ext uri="{BB962C8B-B14F-4D97-AF65-F5344CB8AC3E}">
        <p14:creationId xmlns:p14="http://schemas.microsoft.com/office/powerpoint/2010/main" val="1654775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55F4-BD08-4243-AE1D-3787E6283B99}"/>
              </a:ext>
            </a:extLst>
          </p:cNvPr>
          <p:cNvSpPr>
            <a:spLocks noGrp="1"/>
          </p:cNvSpPr>
          <p:nvPr>
            <p:ph type="title"/>
          </p:nvPr>
        </p:nvSpPr>
        <p:spPr/>
        <p:txBody>
          <a:bodyPr/>
          <a:lstStyle/>
          <a:p>
            <a:r>
              <a:rPr lang="en-US" dirty="0"/>
              <a:t>Technical Papers</a:t>
            </a:r>
          </a:p>
        </p:txBody>
      </p:sp>
      <p:sp>
        <p:nvSpPr>
          <p:cNvPr id="3" name="Content Placeholder 2">
            <a:extLst>
              <a:ext uri="{FF2B5EF4-FFF2-40B4-BE49-F238E27FC236}">
                <a16:creationId xmlns:a16="http://schemas.microsoft.com/office/drawing/2014/main" id="{7F3636BE-ABB8-4F26-98B9-B2DCFD8796E6}"/>
              </a:ext>
            </a:extLst>
          </p:cNvPr>
          <p:cNvSpPr>
            <a:spLocks noGrp="1"/>
          </p:cNvSpPr>
          <p:nvPr>
            <p:ph idx="1"/>
          </p:nvPr>
        </p:nvSpPr>
        <p:spPr>
          <a:xfrm>
            <a:off x="1097280" y="1845733"/>
            <a:ext cx="10058400" cy="4565699"/>
          </a:xfrm>
        </p:spPr>
        <p:txBody>
          <a:bodyPr>
            <a:normAutofit fontScale="92500" lnSpcReduction="10000"/>
          </a:bodyPr>
          <a:lstStyle/>
          <a:p>
            <a:pPr marL="0" indent="0">
              <a:buNone/>
            </a:pPr>
            <a:r>
              <a:rPr lang="en-US" dirty="0">
                <a:hlinkClick r:id="rId2"/>
              </a:rPr>
              <a:t>Fundamentals of Hazard and Accident Analysis – </a:t>
            </a:r>
            <a:r>
              <a:rPr lang="en-US" dirty="0" err="1">
                <a:hlinkClick r:id="rId2"/>
              </a:rPr>
              <a:t>Powerpedia</a:t>
            </a:r>
            <a:endParaRPr lang="en-US" dirty="0"/>
          </a:p>
          <a:p>
            <a:pPr>
              <a:buFont typeface="Wingdings" panose="05000000000000000000" pitchFamily="2" charset="2"/>
              <a:buChar char="Ø"/>
            </a:pPr>
            <a:r>
              <a:rPr lang="en-US" sz="1800" dirty="0">
                <a:effectLst/>
                <a:latin typeface="Calibri" panose="020F0502020204030204" pitchFamily="34" charset="0"/>
              </a:rPr>
              <a:t>July 2017 - first WebEx for the Team, discussed access to Google Drive and collaboration methods</a:t>
            </a:r>
          </a:p>
          <a:p>
            <a:pPr>
              <a:buFont typeface="Wingdings" panose="05000000000000000000" pitchFamily="2" charset="2"/>
              <a:buChar char="Ø"/>
            </a:pPr>
            <a:r>
              <a:rPr lang="en-US" sz="1800" dirty="0">
                <a:effectLst/>
                <a:latin typeface="Calibri" panose="020F0502020204030204" pitchFamily="34" charset="0"/>
              </a:rPr>
              <a:t>Oct. 2, 2017 - initial template for paper</a:t>
            </a:r>
            <a:endParaRPr lang="en-US" sz="1800" dirty="0">
              <a:latin typeface="Calibri" panose="020F0502020204030204" pitchFamily="34" charset="0"/>
            </a:endParaRPr>
          </a:p>
          <a:p>
            <a:pPr>
              <a:buFont typeface="Wingdings" panose="05000000000000000000" pitchFamily="2" charset="2"/>
              <a:buChar char="Ø"/>
            </a:pPr>
            <a:r>
              <a:rPr lang="en-US" sz="1800" dirty="0">
                <a:effectLst/>
                <a:latin typeface="Calibri" panose="020F0502020204030204" pitchFamily="34" charset="0"/>
              </a:rPr>
              <a:t>Jan-Feb. 2018 - drafted an Outline, delivered to Andrew Vincent, one of the paper’s mentors, for comment</a:t>
            </a:r>
          </a:p>
          <a:p>
            <a:pPr>
              <a:buFont typeface="Wingdings" panose="05000000000000000000" pitchFamily="2" charset="2"/>
              <a:buChar char="Ø"/>
            </a:pPr>
            <a:r>
              <a:rPr lang="en-US" sz="1800" dirty="0">
                <a:effectLst/>
                <a:latin typeface="Calibri" panose="020F0502020204030204" pitchFamily="34" charset="0"/>
              </a:rPr>
              <a:t>Mar. 2018: tried to use OneDrive, which worked in the beginning, but stopped working later </a:t>
            </a:r>
          </a:p>
          <a:p>
            <a:pPr>
              <a:buFont typeface="Wingdings" panose="05000000000000000000" pitchFamily="2" charset="2"/>
              <a:buChar char="Ø"/>
            </a:pPr>
            <a:r>
              <a:rPr lang="en-US" sz="1800" dirty="0">
                <a:effectLst/>
                <a:latin typeface="Calibri" panose="020F0502020204030204" pitchFamily="34" charset="0"/>
              </a:rPr>
              <a:t>July 2018: Just Jacob, Darwin, Stony, and Lyndsey working on the paper at this point</a:t>
            </a:r>
          </a:p>
          <a:p>
            <a:pPr>
              <a:buFont typeface="Wingdings" panose="05000000000000000000" pitchFamily="2" charset="2"/>
              <a:buChar char="Ø"/>
            </a:pPr>
            <a:r>
              <a:rPr lang="en-US" sz="1800" dirty="0">
                <a:effectLst/>
                <a:latin typeface="Calibri" panose="020F0502020204030204" pitchFamily="34" charset="0"/>
              </a:rPr>
              <a:t>Aug. 2018: </a:t>
            </a:r>
            <a:r>
              <a:rPr lang="en-US" sz="1800" dirty="0" err="1">
                <a:effectLst/>
                <a:latin typeface="Calibri" panose="020F0502020204030204" pitchFamily="34" charset="0"/>
              </a:rPr>
              <a:t>Tinh</a:t>
            </a:r>
            <a:r>
              <a:rPr lang="en-US" sz="1800" dirty="0">
                <a:effectLst/>
                <a:latin typeface="Calibri" panose="020F0502020204030204" pitchFamily="34" charset="0"/>
              </a:rPr>
              <a:t> Tran, the other mentor, reviewed the paper and provided comments</a:t>
            </a:r>
          </a:p>
          <a:p>
            <a:pPr>
              <a:buFont typeface="Wingdings" panose="05000000000000000000" pitchFamily="2" charset="2"/>
              <a:buChar char="Ø"/>
            </a:pPr>
            <a:r>
              <a:rPr lang="en-US" sz="1800" dirty="0">
                <a:effectLst/>
                <a:latin typeface="Calibri" panose="020F0502020204030204" pitchFamily="34" charset="0"/>
              </a:rPr>
              <a:t>Oct. 2019: Couldn't use OneDrive anymore</a:t>
            </a:r>
          </a:p>
          <a:p>
            <a:pPr>
              <a:buFont typeface="Wingdings" panose="05000000000000000000" pitchFamily="2" charset="2"/>
              <a:buChar char="Ø"/>
            </a:pPr>
            <a:r>
              <a:rPr lang="en-US" sz="1800" dirty="0">
                <a:effectLst/>
                <a:latin typeface="Calibri" panose="020F0502020204030204" pitchFamily="34" charset="0"/>
              </a:rPr>
              <a:t>Mar. 2020: Stephen Utlak joined the team; Lyndsey no longer active. COVID-19 hits.</a:t>
            </a:r>
          </a:p>
          <a:p>
            <a:pPr>
              <a:buFont typeface="Wingdings" panose="05000000000000000000" pitchFamily="2" charset="2"/>
              <a:buChar char="Ø"/>
            </a:pPr>
            <a:r>
              <a:rPr lang="en-US" sz="1800" dirty="0">
                <a:effectLst/>
                <a:latin typeface="Calibri" panose="020F0502020204030204" pitchFamily="34" charset="0"/>
              </a:rPr>
              <a:t>May-June 2020: Files added to Slack to coordinate, but blocked by SRS</a:t>
            </a:r>
          </a:p>
          <a:p>
            <a:pPr>
              <a:buFont typeface="Wingdings" panose="05000000000000000000" pitchFamily="2" charset="2"/>
              <a:buChar char="Ø"/>
            </a:pPr>
            <a:r>
              <a:rPr lang="en-US" sz="1800" dirty="0">
                <a:effectLst/>
                <a:latin typeface="Calibri" panose="020F0502020204030204" pitchFamily="34" charset="0"/>
              </a:rPr>
              <a:t>July 2020: Dropbox was tried, but SRS also restricted</a:t>
            </a:r>
          </a:p>
          <a:p>
            <a:pPr>
              <a:buFont typeface="Wingdings" panose="05000000000000000000" pitchFamily="2" charset="2"/>
              <a:buChar char="Ø"/>
            </a:pPr>
            <a:r>
              <a:rPr lang="en-US" sz="1800" dirty="0">
                <a:latin typeface="Calibri" panose="020F0502020204030204" pitchFamily="34" charset="0"/>
              </a:rPr>
              <a:t>Nov. 2020</a:t>
            </a:r>
            <a:r>
              <a:rPr lang="en-US" sz="1800" dirty="0">
                <a:effectLst/>
                <a:latin typeface="Calibri" panose="020F0502020204030204" pitchFamily="34" charset="0"/>
              </a:rPr>
              <a:t>: Set up the </a:t>
            </a:r>
            <a:r>
              <a:rPr lang="en-US" sz="1800" dirty="0" err="1">
                <a:effectLst/>
                <a:latin typeface="Calibri" panose="020F0502020204030204" pitchFamily="34" charset="0"/>
              </a:rPr>
              <a:t>Powerpedia</a:t>
            </a:r>
            <a:r>
              <a:rPr lang="en-US" sz="1800" dirty="0">
                <a:effectLst/>
                <a:latin typeface="Calibri" panose="020F0502020204030204" pitchFamily="34" charset="0"/>
              </a:rPr>
              <a:t> Page, updated from there through early 2021</a:t>
            </a:r>
            <a:endParaRPr lang="en-US" sz="1800" dirty="0"/>
          </a:p>
        </p:txBody>
      </p:sp>
    </p:spTree>
    <p:extLst>
      <p:ext uri="{BB962C8B-B14F-4D97-AF65-F5344CB8AC3E}">
        <p14:creationId xmlns:p14="http://schemas.microsoft.com/office/powerpoint/2010/main" val="3629812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AF4A-35D5-42CC-B176-0E87B9AAC068}"/>
              </a:ext>
            </a:extLst>
          </p:cNvPr>
          <p:cNvSpPr>
            <a:spLocks noGrp="1"/>
          </p:cNvSpPr>
          <p:nvPr>
            <p:ph type="title"/>
          </p:nvPr>
        </p:nvSpPr>
        <p:spPr/>
        <p:txBody>
          <a:bodyPr/>
          <a:lstStyle/>
          <a:p>
            <a:r>
              <a:rPr lang="en-US" dirty="0"/>
              <a:t>Virtual Meetings</a:t>
            </a:r>
            <a:br>
              <a:rPr lang="en-US" dirty="0"/>
            </a:br>
            <a:r>
              <a:rPr lang="en-US" dirty="0"/>
              <a:t>Set the Background</a:t>
            </a:r>
          </a:p>
        </p:txBody>
      </p:sp>
      <p:graphicFrame>
        <p:nvGraphicFramePr>
          <p:cNvPr id="4" name="Table 4">
            <a:extLst>
              <a:ext uri="{FF2B5EF4-FFF2-40B4-BE49-F238E27FC236}">
                <a16:creationId xmlns:a16="http://schemas.microsoft.com/office/drawing/2014/main" id="{76495637-785C-45FC-8D82-B16236BC2135}"/>
              </a:ext>
            </a:extLst>
          </p:cNvPr>
          <p:cNvGraphicFramePr>
            <a:graphicFrameLocks noGrp="1"/>
          </p:cNvGraphicFramePr>
          <p:nvPr>
            <p:ph idx="1"/>
            <p:extLst>
              <p:ext uri="{D42A27DB-BD31-4B8C-83A1-F6EECF244321}">
                <p14:modId xmlns:p14="http://schemas.microsoft.com/office/powerpoint/2010/main" val="3321544400"/>
              </p:ext>
            </p:extLst>
          </p:nvPr>
        </p:nvGraphicFramePr>
        <p:xfrm>
          <a:off x="1096963" y="1846263"/>
          <a:ext cx="10058398" cy="2392680"/>
        </p:xfrm>
        <a:graphic>
          <a:graphicData uri="http://schemas.openxmlformats.org/drawingml/2006/table">
            <a:tbl>
              <a:tblPr firstRow="1" bandRow="1">
                <a:tableStyleId>{5C22544A-7EE6-4342-B048-85BDC9FD1C3A}</a:tableStyleId>
              </a:tblPr>
              <a:tblGrid>
                <a:gridCol w="5029199">
                  <a:extLst>
                    <a:ext uri="{9D8B030D-6E8A-4147-A177-3AD203B41FA5}">
                      <a16:colId xmlns:a16="http://schemas.microsoft.com/office/drawing/2014/main" val="3289847190"/>
                    </a:ext>
                  </a:extLst>
                </a:gridCol>
                <a:gridCol w="5029199">
                  <a:extLst>
                    <a:ext uri="{9D8B030D-6E8A-4147-A177-3AD203B41FA5}">
                      <a16:colId xmlns:a16="http://schemas.microsoft.com/office/drawing/2014/main" val="2012626122"/>
                    </a:ext>
                  </a:extLst>
                </a:gridCol>
              </a:tblGrid>
              <a:tr h="370840">
                <a:tc>
                  <a:txBody>
                    <a:bodyPr/>
                    <a:lstStyle/>
                    <a:p>
                      <a:r>
                        <a:rPr lang="en-US" dirty="0"/>
                        <a:t>DOS</a:t>
                      </a:r>
                    </a:p>
                  </a:txBody>
                  <a:tcPr marL="95763" marR="95763"/>
                </a:tc>
                <a:tc>
                  <a:txBody>
                    <a:bodyPr/>
                    <a:lstStyle/>
                    <a:p>
                      <a:r>
                        <a:rPr lang="en-US" dirty="0"/>
                        <a:t>DONTS</a:t>
                      </a:r>
                    </a:p>
                  </a:txBody>
                  <a:tcPr marL="95763" marR="95763"/>
                </a:tc>
                <a:extLst>
                  <a:ext uri="{0D108BD9-81ED-4DB2-BD59-A6C34878D82A}">
                    <a16:rowId xmlns:a16="http://schemas.microsoft.com/office/drawing/2014/main" val="3836967371"/>
                  </a:ext>
                </a:extLst>
              </a:tr>
              <a:tr h="370840">
                <a:tc>
                  <a:txBody>
                    <a:bodyPr/>
                    <a:lstStyle/>
                    <a:p>
                      <a:r>
                        <a:rPr lang="en-US" b="0" dirty="0">
                          <a:effectLst/>
                        </a:rPr>
                        <a:t>Keep lighting in front of you near eye level</a:t>
                      </a:r>
                      <a:endParaRPr lang="en-US" b="0" dirty="0"/>
                    </a:p>
                  </a:txBody>
                  <a:tcPr marL="95763" marR="95763"/>
                </a:tc>
                <a:tc>
                  <a:txBody>
                    <a:bodyPr/>
                    <a:lstStyle/>
                    <a:p>
                      <a:r>
                        <a:rPr lang="en-US" b="0" dirty="0">
                          <a:effectLst/>
                        </a:rPr>
                        <a:t>Have primary lighting to the side or behind you. </a:t>
                      </a:r>
                      <a:endParaRPr lang="en-US" b="0" dirty="0"/>
                    </a:p>
                  </a:txBody>
                  <a:tcPr marL="95763" marR="95763"/>
                </a:tc>
                <a:extLst>
                  <a:ext uri="{0D108BD9-81ED-4DB2-BD59-A6C34878D82A}">
                    <a16:rowId xmlns:a16="http://schemas.microsoft.com/office/drawing/2014/main" val="785452137"/>
                  </a:ext>
                </a:extLst>
              </a:tr>
              <a:tr h="370840">
                <a:tc>
                  <a:txBody>
                    <a:bodyPr/>
                    <a:lstStyle/>
                    <a:p>
                      <a:r>
                        <a:rPr lang="en-US" b="0" dirty="0">
                          <a:effectLst/>
                        </a:rPr>
                        <a:t>Use backgrounds with walls, bookcases, healthy looking plants</a:t>
                      </a:r>
                      <a:endParaRPr lang="en-US" b="0" dirty="0"/>
                    </a:p>
                  </a:txBody>
                  <a:tcPr marL="95763" marR="95763"/>
                </a:tc>
                <a:tc>
                  <a:txBody>
                    <a:bodyPr/>
                    <a:lstStyle/>
                    <a:p>
                      <a:r>
                        <a:rPr lang="en-US" b="0" dirty="0">
                          <a:effectLst/>
                        </a:rPr>
                        <a:t>Use a glass window as your background..</a:t>
                      </a:r>
                      <a:endParaRPr lang="en-US" b="0" dirty="0"/>
                    </a:p>
                  </a:txBody>
                  <a:tcPr marL="95763" marR="95763"/>
                </a:tc>
                <a:extLst>
                  <a:ext uri="{0D108BD9-81ED-4DB2-BD59-A6C34878D82A}">
                    <a16:rowId xmlns:a16="http://schemas.microsoft.com/office/drawing/2014/main" val="3500389740"/>
                  </a:ext>
                </a:extLst>
              </a:tr>
              <a:tr h="370840">
                <a:tc>
                  <a:txBody>
                    <a:bodyPr/>
                    <a:lstStyle/>
                    <a:p>
                      <a:r>
                        <a:rPr lang="en-US" b="0" dirty="0">
                          <a:effectLst/>
                        </a:rPr>
                        <a:t>Look into platforms or webcams that “blur” the background behind you to limit visual distractions</a:t>
                      </a:r>
                      <a:endParaRPr lang="en-US" b="0" dirty="0"/>
                    </a:p>
                  </a:txBody>
                  <a:tcPr marL="95763" marR="95763"/>
                </a:tc>
                <a:tc>
                  <a:txBody>
                    <a:bodyPr/>
                    <a:lstStyle/>
                    <a:p>
                      <a:r>
                        <a:rPr lang="en-US" b="0" dirty="0">
                          <a:effectLst/>
                        </a:rPr>
                        <a:t>Allow unexpected interruptions from co-workers, kids or pets. </a:t>
                      </a:r>
                      <a:endParaRPr lang="en-US" b="0" dirty="0"/>
                    </a:p>
                  </a:txBody>
                  <a:tcPr marL="95763" marR="95763"/>
                </a:tc>
                <a:extLst>
                  <a:ext uri="{0D108BD9-81ED-4DB2-BD59-A6C34878D82A}">
                    <a16:rowId xmlns:a16="http://schemas.microsoft.com/office/drawing/2014/main" val="1843271206"/>
                  </a:ext>
                </a:extLst>
              </a:tr>
              <a:tr h="370840">
                <a:tc>
                  <a:txBody>
                    <a:bodyPr/>
                    <a:lstStyle/>
                    <a:p>
                      <a:r>
                        <a:rPr lang="en-US" b="0" dirty="0"/>
                        <a:t>Keep your shoulders and head in frame</a:t>
                      </a:r>
                    </a:p>
                  </a:txBody>
                  <a:tcPr marL="95763" marR="95763"/>
                </a:tc>
                <a:tc>
                  <a:txBody>
                    <a:bodyPr/>
                    <a:lstStyle/>
                    <a:p>
                      <a:r>
                        <a:rPr lang="en-US" b="0" dirty="0"/>
                        <a:t>Get too close or to far </a:t>
                      </a:r>
                    </a:p>
                  </a:txBody>
                  <a:tcPr marL="95763" marR="95763"/>
                </a:tc>
                <a:extLst>
                  <a:ext uri="{0D108BD9-81ED-4DB2-BD59-A6C34878D82A}">
                    <a16:rowId xmlns:a16="http://schemas.microsoft.com/office/drawing/2014/main" val="3749154085"/>
                  </a:ext>
                </a:extLst>
              </a:tr>
            </a:tbl>
          </a:graphicData>
        </a:graphic>
      </p:graphicFrame>
    </p:spTree>
    <p:extLst>
      <p:ext uri="{BB962C8B-B14F-4D97-AF65-F5344CB8AC3E}">
        <p14:creationId xmlns:p14="http://schemas.microsoft.com/office/powerpoint/2010/main" val="1084547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AF4A-35D5-42CC-B176-0E87B9AAC068}"/>
              </a:ext>
            </a:extLst>
          </p:cNvPr>
          <p:cNvSpPr>
            <a:spLocks noGrp="1"/>
          </p:cNvSpPr>
          <p:nvPr>
            <p:ph type="title"/>
          </p:nvPr>
        </p:nvSpPr>
        <p:spPr/>
        <p:txBody>
          <a:bodyPr/>
          <a:lstStyle/>
          <a:p>
            <a:r>
              <a:rPr lang="en-US" dirty="0"/>
              <a:t>Virtual Meetings</a:t>
            </a:r>
            <a:br>
              <a:rPr lang="en-US" dirty="0"/>
            </a:br>
            <a:r>
              <a:rPr lang="en-US" dirty="0"/>
              <a:t>Immediately Before the Session</a:t>
            </a:r>
          </a:p>
        </p:txBody>
      </p:sp>
      <p:graphicFrame>
        <p:nvGraphicFramePr>
          <p:cNvPr id="4" name="Table 4">
            <a:extLst>
              <a:ext uri="{FF2B5EF4-FFF2-40B4-BE49-F238E27FC236}">
                <a16:creationId xmlns:a16="http://schemas.microsoft.com/office/drawing/2014/main" id="{76495637-785C-45FC-8D82-B16236BC2135}"/>
              </a:ext>
            </a:extLst>
          </p:cNvPr>
          <p:cNvGraphicFramePr>
            <a:graphicFrameLocks noGrp="1"/>
          </p:cNvGraphicFramePr>
          <p:nvPr>
            <p:ph idx="1"/>
            <p:extLst>
              <p:ext uri="{D42A27DB-BD31-4B8C-83A1-F6EECF244321}">
                <p14:modId xmlns:p14="http://schemas.microsoft.com/office/powerpoint/2010/main" val="3010141280"/>
              </p:ext>
            </p:extLst>
          </p:nvPr>
        </p:nvGraphicFramePr>
        <p:xfrm>
          <a:off x="1096963" y="1846263"/>
          <a:ext cx="10058398" cy="2016760"/>
        </p:xfrm>
        <a:graphic>
          <a:graphicData uri="http://schemas.openxmlformats.org/drawingml/2006/table">
            <a:tbl>
              <a:tblPr firstRow="1" bandRow="1">
                <a:tableStyleId>{5C22544A-7EE6-4342-B048-85BDC9FD1C3A}</a:tableStyleId>
              </a:tblPr>
              <a:tblGrid>
                <a:gridCol w="5029199">
                  <a:extLst>
                    <a:ext uri="{9D8B030D-6E8A-4147-A177-3AD203B41FA5}">
                      <a16:colId xmlns:a16="http://schemas.microsoft.com/office/drawing/2014/main" val="3289847190"/>
                    </a:ext>
                  </a:extLst>
                </a:gridCol>
                <a:gridCol w="5029199">
                  <a:extLst>
                    <a:ext uri="{9D8B030D-6E8A-4147-A177-3AD203B41FA5}">
                      <a16:colId xmlns:a16="http://schemas.microsoft.com/office/drawing/2014/main" val="2012626122"/>
                    </a:ext>
                  </a:extLst>
                </a:gridCol>
              </a:tblGrid>
              <a:tr h="370840">
                <a:tc>
                  <a:txBody>
                    <a:bodyPr/>
                    <a:lstStyle/>
                    <a:p>
                      <a:r>
                        <a:rPr lang="en-US" dirty="0"/>
                        <a:t>DOS</a:t>
                      </a:r>
                    </a:p>
                  </a:txBody>
                  <a:tcPr marL="95763" marR="95763"/>
                </a:tc>
                <a:tc>
                  <a:txBody>
                    <a:bodyPr/>
                    <a:lstStyle/>
                    <a:p>
                      <a:r>
                        <a:rPr lang="en-US" dirty="0"/>
                        <a:t>DONTS</a:t>
                      </a:r>
                    </a:p>
                  </a:txBody>
                  <a:tcPr marL="95763" marR="95763"/>
                </a:tc>
                <a:extLst>
                  <a:ext uri="{0D108BD9-81ED-4DB2-BD59-A6C34878D82A}">
                    <a16:rowId xmlns:a16="http://schemas.microsoft.com/office/drawing/2014/main" val="3836967371"/>
                  </a:ext>
                </a:extLst>
              </a:tr>
              <a:tr h="370840">
                <a:tc>
                  <a:txBody>
                    <a:bodyPr/>
                    <a:lstStyle/>
                    <a:p>
                      <a:r>
                        <a:rPr lang="en-US" b="0" dirty="0"/>
                        <a:t>Prepare a few minutes before the meeting and have water handy. </a:t>
                      </a:r>
                    </a:p>
                  </a:txBody>
                  <a:tcPr marL="0" marR="0" marT="0" marB="0" anchor="ctr"/>
                </a:tc>
                <a:tc>
                  <a:txBody>
                    <a:bodyPr/>
                    <a:lstStyle/>
                    <a:p>
                      <a:r>
                        <a:rPr lang="en-US" b="0" dirty="0"/>
                        <a:t>Wait until the last minute to call and log in</a:t>
                      </a:r>
                    </a:p>
                  </a:txBody>
                  <a:tcPr marL="0" marR="0" marT="0" marB="0" anchor="ctr"/>
                </a:tc>
                <a:extLst>
                  <a:ext uri="{0D108BD9-81ED-4DB2-BD59-A6C34878D82A}">
                    <a16:rowId xmlns:a16="http://schemas.microsoft.com/office/drawing/2014/main" val="785452137"/>
                  </a:ext>
                </a:extLst>
              </a:tr>
              <a:tr h="370840">
                <a:tc>
                  <a:txBody>
                    <a:bodyPr/>
                    <a:lstStyle/>
                    <a:p>
                      <a:r>
                        <a:rPr lang="en-US" b="0" dirty="0"/>
                        <a:t>Ensure your devices are fully charged. Make sure to </a:t>
                      </a:r>
                      <a:r>
                        <a:rPr lang="en-US" b="0" i="1" u="sng" dirty="0"/>
                        <a:t>mute</a:t>
                      </a:r>
                      <a:r>
                        <a:rPr lang="en-US" b="0" dirty="0"/>
                        <a:t> when not speaking and </a:t>
                      </a:r>
                      <a:r>
                        <a:rPr lang="en-US" b="0" i="1" u="sng" dirty="0"/>
                        <a:t>disconnect afterwards</a:t>
                      </a:r>
                      <a:r>
                        <a:rPr lang="en-US" b="0" dirty="0"/>
                        <a:t>.</a:t>
                      </a:r>
                    </a:p>
                  </a:txBody>
                  <a:tcPr marL="0" marR="0" marT="0" marB="0" anchor="ctr"/>
                </a:tc>
                <a:tc>
                  <a:txBody>
                    <a:bodyPr/>
                    <a:lstStyle/>
                    <a:p>
                      <a:r>
                        <a:rPr lang="en-US" b="0" dirty="0"/>
                        <a:t>Assume clients can’t see or hear what you’re doing before or after the session if you’re logged in. </a:t>
                      </a:r>
                    </a:p>
                  </a:txBody>
                  <a:tcPr marL="0" marR="0" marT="0" marB="0" anchor="ctr"/>
                </a:tc>
                <a:extLst>
                  <a:ext uri="{0D108BD9-81ED-4DB2-BD59-A6C34878D82A}">
                    <a16:rowId xmlns:a16="http://schemas.microsoft.com/office/drawing/2014/main" val="3500389740"/>
                  </a:ext>
                </a:extLst>
              </a:tr>
              <a:tr h="477441">
                <a:tc>
                  <a:txBody>
                    <a:bodyPr/>
                    <a:lstStyle/>
                    <a:p>
                      <a:r>
                        <a:rPr lang="en-US" b="0" dirty="0"/>
                        <a:t>Close any applications, tabs, or files you don’t intend to display. </a:t>
                      </a:r>
                    </a:p>
                  </a:txBody>
                  <a:tcPr marL="0" marR="0" marT="0" marB="0" anchor="ctr"/>
                </a:tc>
                <a:tc>
                  <a:txBody>
                    <a:bodyPr/>
                    <a:lstStyle/>
                    <a:p>
                      <a:r>
                        <a:rPr lang="en-US" b="0" dirty="0"/>
                        <a:t>Let any background noise on your end go unaddressed. </a:t>
                      </a:r>
                    </a:p>
                  </a:txBody>
                  <a:tcPr marL="0" marR="0" marT="0" marB="0" anchor="ctr"/>
                </a:tc>
                <a:extLst>
                  <a:ext uri="{0D108BD9-81ED-4DB2-BD59-A6C34878D82A}">
                    <a16:rowId xmlns:a16="http://schemas.microsoft.com/office/drawing/2014/main" val="1843271206"/>
                  </a:ext>
                </a:extLst>
              </a:tr>
            </a:tbl>
          </a:graphicData>
        </a:graphic>
      </p:graphicFrame>
    </p:spTree>
    <p:extLst>
      <p:ext uri="{BB962C8B-B14F-4D97-AF65-F5344CB8AC3E}">
        <p14:creationId xmlns:p14="http://schemas.microsoft.com/office/powerpoint/2010/main" val="2477836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AF4A-35D5-42CC-B176-0E87B9AAC068}"/>
              </a:ext>
            </a:extLst>
          </p:cNvPr>
          <p:cNvSpPr>
            <a:spLocks noGrp="1"/>
          </p:cNvSpPr>
          <p:nvPr>
            <p:ph type="title"/>
          </p:nvPr>
        </p:nvSpPr>
        <p:spPr/>
        <p:txBody>
          <a:bodyPr/>
          <a:lstStyle/>
          <a:p>
            <a:r>
              <a:rPr lang="en-US" dirty="0"/>
              <a:t>Virtual Meetings </a:t>
            </a:r>
            <a:br>
              <a:rPr lang="en-US" dirty="0"/>
            </a:br>
            <a:r>
              <a:rPr lang="en-US" dirty="0"/>
              <a:t>In the Meeting</a:t>
            </a:r>
          </a:p>
        </p:txBody>
      </p:sp>
      <p:graphicFrame>
        <p:nvGraphicFramePr>
          <p:cNvPr id="4" name="Table 4">
            <a:extLst>
              <a:ext uri="{FF2B5EF4-FFF2-40B4-BE49-F238E27FC236}">
                <a16:creationId xmlns:a16="http://schemas.microsoft.com/office/drawing/2014/main" id="{76495637-785C-45FC-8D82-B16236BC2135}"/>
              </a:ext>
            </a:extLst>
          </p:cNvPr>
          <p:cNvGraphicFramePr>
            <a:graphicFrameLocks noGrp="1"/>
          </p:cNvGraphicFramePr>
          <p:nvPr>
            <p:ph idx="1"/>
            <p:extLst>
              <p:ext uri="{D42A27DB-BD31-4B8C-83A1-F6EECF244321}">
                <p14:modId xmlns:p14="http://schemas.microsoft.com/office/powerpoint/2010/main" val="3512918782"/>
              </p:ext>
            </p:extLst>
          </p:nvPr>
        </p:nvGraphicFramePr>
        <p:xfrm>
          <a:off x="1096963" y="1846263"/>
          <a:ext cx="10058398" cy="1468120"/>
        </p:xfrm>
        <a:graphic>
          <a:graphicData uri="http://schemas.openxmlformats.org/drawingml/2006/table">
            <a:tbl>
              <a:tblPr firstRow="1" bandRow="1">
                <a:tableStyleId>{5C22544A-7EE6-4342-B048-85BDC9FD1C3A}</a:tableStyleId>
              </a:tblPr>
              <a:tblGrid>
                <a:gridCol w="5029199">
                  <a:extLst>
                    <a:ext uri="{9D8B030D-6E8A-4147-A177-3AD203B41FA5}">
                      <a16:colId xmlns:a16="http://schemas.microsoft.com/office/drawing/2014/main" val="3289847190"/>
                    </a:ext>
                  </a:extLst>
                </a:gridCol>
                <a:gridCol w="5029199">
                  <a:extLst>
                    <a:ext uri="{9D8B030D-6E8A-4147-A177-3AD203B41FA5}">
                      <a16:colId xmlns:a16="http://schemas.microsoft.com/office/drawing/2014/main" val="2012626122"/>
                    </a:ext>
                  </a:extLst>
                </a:gridCol>
              </a:tblGrid>
              <a:tr h="370840">
                <a:tc>
                  <a:txBody>
                    <a:bodyPr/>
                    <a:lstStyle/>
                    <a:p>
                      <a:r>
                        <a:rPr lang="en-US" dirty="0"/>
                        <a:t>DOS</a:t>
                      </a:r>
                    </a:p>
                  </a:txBody>
                  <a:tcPr marL="95763" marR="95763"/>
                </a:tc>
                <a:tc>
                  <a:txBody>
                    <a:bodyPr/>
                    <a:lstStyle/>
                    <a:p>
                      <a:r>
                        <a:rPr lang="en-US" dirty="0"/>
                        <a:t>DONTS</a:t>
                      </a:r>
                    </a:p>
                  </a:txBody>
                  <a:tcPr marL="95763" marR="95763"/>
                </a:tc>
                <a:extLst>
                  <a:ext uri="{0D108BD9-81ED-4DB2-BD59-A6C34878D82A}">
                    <a16:rowId xmlns:a16="http://schemas.microsoft.com/office/drawing/2014/main" val="3836967371"/>
                  </a:ext>
                </a:extLst>
              </a:tr>
              <a:tr h="370840">
                <a:tc>
                  <a:txBody>
                    <a:bodyPr/>
                    <a:lstStyle/>
                    <a:p>
                      <a:r>
                        <a:rPr lang="en-US" b="0" dirty="0"/>
                        <a:t>Be aware of your body language. </a:t>
                      </a:r>
                    </a:p>
                  </a:txBody>
                  <a:tcPr marL="0" marR="0" marT="0" marB="0" anchor="ctr"/>
                </a:tc>
                <a:tc>
                  <a:txBody>
                    <a:bodyPr/>
                    <a:lstStyle/>
                    <a:p>
                      <a:r>
                        <a:rPr lang="en-US" b="0" dirty="0"/>
                        <a:t>Show too many visuals or switch between images too quickly</a:t>
                      </a:r>
                    </a:p>
                  </a:txBody>
                  <a:tcPr marL="0" marR="0" marT="0" marB="0" anchor="ctr"/>
                </a:tc>
                <a:extLst>
                  <a:ext uri="{0D108BD9-81ED-4DB2-BD59-A6C34878D82A}">
                    <a16:rowId xmlns:a16="http://schemas.microsoft.com/office/drawing/2014/main" val="785452137"/>
                  </a:ext>
                </a:extLst>
              </a:tr>
              <a:tr h="370840">
                <a:tc>
                  <a:txBody>
                    <a:bodyPr/>
                    <a:lstStyle/>
                    <a:p>
                      <a:r>
                        <a:rPr lang="en-US" b="0" dirty="0"/>
                        <a:t>Speak clearly and project your voice, but resist the urge to speak too loudly</a:t>
                      </a:r>
                    </a:p>
                  </a:txBody>
                  <a:tcPr marL="0" marR="0" marT="0" marB="0" anchor="ctr"/>
                </a:tc>
                <a:tc>
                  <a:txBody>
                    <a:bodyPr/>
                    <a:lstStyle/>
                    <a:p>
                      <a:r>
                        <a:rPr lang="en-US" b="0" dirty="0"/>
                        <a:t>Drastically change your distance from the mic, if not using a headset. </a:t>
                      </a:r>
                    </a:p>
                  </a:txBody>
                  <a:tcPr marL="0" marR="0" marT="0" marB="0" anchor="ctr"/>
                </a:tc>
                <a:extLst>
                  <a:ext uri="{0D108BD9-81ED-4DB2-BD59-A6C34878D82A}">
                    <a16:rowId xmlns:a16="http://schemas.microsoft.com/office/drawing/2014/main" val="3500389740"/>
                  </a:ext>
                </a:extLst>
              </a:tr>
            </a:tbl>
          </a:graphicData>
        </a:graphic>
      </p:graphicFrame>
    </p:spTree>
    <p:extLst>
      <p:ext uri="{BB962C8B-B14F-4D97-AF65-F5344CB8AC3E}">
        <p14:creationId xmlns:p14="http://schemas.microsoft.com/office/powerpoint/2010/main" val="1471007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AF4A-35D5-42CC-B176-0E87B9AAC068}"/>
              </a:ext>
            </a:extLst>
          </p:cNvPr>
          <p:cNvSpPr>
            <a:spLocks noGrp="1"/>
          </p:cNvSpPr>
          <p:nvPr>
            <p:ph type="title"/>
          </p:nvPr>
        </p:nvSpPr>
        <p:spPr>
          <a:xfrm>
            <a:off x="1097280" y="552893"/>
            <a:ext cx="10058400" cy="1184467"/>
          </a:xfrm>
        </p:spPr>
        <p:txBody>
          <a:bodyPr>
            <a:normAutofit fontScale="90000"/>
          </a:bodyPr>
          <a:lstStyle/>
          <a:p>
            <a:br>
              <a:rPr lang="en-US" dirty="0"/>
            </a:br>
            <a:r>
              <a:rPr lang="en-US" dirty="0"/>
              <a:t>Virtual Meetings</a:t>
            </a:r>
            <a:br>
              <a:rPr lang="en-US" dirty="0"/>
            </a:br>
            <a:r>
              <a:rPr lang="en-US" dirty="0"/>
              <a:t>Before Ending the Session</a:t>
            </a:r>
          </a:p>
        </p:txBody>
      </p:sp>
      <p:graphicFrame>
        <p:nvGraphicFramePr>
          <p:cNvPr id="4" name="Table 4">
            <a:extLst>
              <a:ext uri="{FF2B5EF4-FFF2-40B4-BE49-F238E27FC236}">
                <a16:creationId xmlns:a16="http://schemas.microsoft.com/office/drawing/2014/main" id="{76495637-785C-45FC-8D82-B16236BC2135}"/>
              </a:ext>
            </a:extLst>
          </p:cNvPr>
          <p:cNvGraphicFramePr>
            <a:graphicFrameLocks noGrp="1"/>
          </p:cNvGraphicFramePr>
          <p:nvPr>
            <p:ph idx="1"/>
            <p:extLst>
              <p:ext uri="{D42A27DB-BD31-4B8C-83A1-F6EECF244321}">
                <p14:modId xmlns:p14="http://schemas.microsoft.com/office/powerpoint/2010/main" val="1133950032"/>
              </p:ext>
            </p:extLst>
          </p:nvPr>
        </p:nvGraphicFramePr>
        <p:xfrm>
          <a:off x="1096963" y="1846263"/>
          <a:ext cx="10058398" cy="1564640"/>
        </p:xfrm>
        <a:graphic>
          <a:graphicData uri="http://schemas.openxmlformats.org/drawingml/2006/table">
            <a:tbl>
              <a:tblPr firstRow="1" bandRow="1">
                <a:tableStyleId>{5C22544A-7EE6-4342-B048-85BDC9FD1C3A}</a:tableStyleId>
              </a:tblPr>
              <a:tblGrid>
                <a:gridCol w="5029199">
                  <a:extLst>
                    <a:ext uri="{9D8B030D-6E8A-4147-A177-3AD203B41FA5}">
                      <a16:colId xmlns:a16="http://schemas.microsoft.com/office/drawing/2014/main" val="3289847190"/>
                    </a:ext>
                  </a:extLst>
                </a:gridCol>
                <a:gridCol w="5029199">
                  <a:extLst>
                    <a:ext uri="{9D8B030D-6E8A-4147-A177-3AD203B41FA5}">
                      <a16:colId xmlns:a16="http://schemas.microsoft.com/office/drawing/2014/main" val="2012626122"/>
                    </a:ext>
                  </a:extLst>
                </a:gridCol>
              </a:tblGrid>
              <a:tr h="370840">
                <a:tc>
                  <a:txBody>
                    <a:bodyPr/>
                    <a:lstStyle/>
                    <a:p>
                      <a:r>
                        <a:rPr lang="en-US" dirty="0"/>
                        <a:t>DOS</a:t>
                      </a:r>
                    </a:p>
                  </a:txBody>
                  <a:tcPr marL="95763" marR="95763"/>
                </a:tc>
                <a:tc>
                  <a:txBody>
                    <a:bodyPr/>
                    <a:lstStyle/>
                    <a:p>
                      <a:r>
                        <a:rPr lang="en-US" dirty="0"/>
                        <a:t>DONTS</a:t>
                      </a:r>
                    </a:p>
                  </a:txBody>
                  <a:tcPr marL="95763" marR="95763"/>
                </a:tc>
                <a:extLst>
                  <a:ext uri="{0D108BD9-81ED-4DB2-BD59-A6C34878D82A}">
                    <a16:rowId xmlns:a16="http://schemas.microsoft.com/office/drawing/2014/main" val="3836967371"/>
                  </a:ext>
                </a:extLst>
              </a:tr>
              <a:tr h="449362">
                <a:tc>
                  <a:txBody>
                    <a:bodyPr/>
                    <a:lstStyle/>
                    <a:p>
                      <a:r>
                        <a:rPr lang="en-US" b="0" dirty="0"/>
                        <a:t>Provide a brief summary. It’s said people remember what they hear first, what they hear last, and what they hear often.</a:t>
                      </a:r>
                    </a:p>
                  </a:txBody>
                  <a:tcPr marL="0" marR="0" marT="0" marB="0" anchor="ctr"/>
                </a:tc>
                <a:tc>
                  <a:txBody>
                    <a:bodyPr/>
                    <a:lstStyle/>
                    <a:p>
                      <a:r>
                        <a:rPr lang="en-US" b="0" dirty="0"/>
                        <a:t>Forget to seek agreement on any follow-up steps, next appointment times, or open action items</a:t>
                      </a:r>
                    </a:p>
                  </a:txBody>
                  <a:tcPr marL="0" marR="0" marT="0" marB="0" anchor="ctr"/>
                </a:tc>
                <a:extLst>
                  <a:ext uri="{0D108BD9-81ED-4DB2-BD59-A6C34878D82A}">
                    <a16:rowId xmlns:a16="http://schemas.microsoft.com/office/drawing/2014/main" val="785452137"/>
                  </a:ext>
                </a:extLst>
              </a:tr>
              <a:tr h="370840">
                <a:tc>
                  <a:txBody>
                    <a:bodyPr/>
                    <a:lstStyle/>
                    <a:p>
                      <a:r>
                        <a:rPr lang="en-US" b="0" dirty="0"/>
                        <a:t>Ask if there anyone may have concerns or questions</a:t>
                      </a:r>
                    </a:p>
                  </a:txBody>
                  <a:tcPr marL="0" marR="0" marT="0" marB="0" anchor="ctr"/>
                </a:tc>
                <a:tc>
                  <a:txBody>
                    <a:bodyPr/>
                    <a:lstStyle/>
                    <a:p>
                      <a:r>
                        <a:rPr lang="en-US" b="0" dirty="0"/>
                        <a:t>Miss an opportunity to thank your audience</a:t>
                      </a:r>
                    </a:p>
                  </a:txBody>
                  <a:tcPr marL="0" marR="0" marT="0" marB="0" anchor="ctr"/>
                </a:tc>
                <a:extLst>
                  <a:ext uri="{0D108BD9-81ED-4DB2-BD59-A6C34878D82A}">
                    <a16:rowId xmlns:a16="http://schemas.microsoft.com/office/drawing/2014/main" val="3500389740"/>
                  </a:ext>
                </a:extLst>
              </a:tr>
            </a:tbl>
          </a:graphicData>
        </a:graphic>
      </p:graphicFrame>
    </p:spTree>
    <p:extLst>
      <p:ext uri="{BB962C8B-B14F-4D97-AF65-F5344CB8AC3E}">
        <p14:creationId xmlns:p14="http://schemas.microsoft.com/office/powerpoint/2010/main" val="351490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AF4A-35D5-42CC-B176-0E87B9AAC068}"/>
              </a:ext>
            </a:extLst>
          </p:cNvPr>
          <p:cNvSpPr>
            <a:spLocks noGrp="1"/>
          </p:cNvSpPr>
          <p:nvPr>
            <p:ph type="title"/>
          </p:nvPr>
        </p:nvSpPr>
        <p:spPr/>
        <p:txBody>
          <a:bodyPr>
            <a:normAutofit/>
          </a:bodyPr>
          <a:lstStyle/>
          <a:p>
            <a:r>
              <a:rPr lang="en-US" dirty="0"/>
              <a:t>Virtual Meetings</a:t>
            </a:r>
            <a:br>
              <a:rPr lang="en-US" dirty="0"/>
            </a:br>
            <a:r>
              <a:rPr lang="en-US" dirty="0"/>
              <a:t>After the Session</a:t>
            </a:r>
          </a:p>
        </p:txBody>
      </p:sp>
      <p:graphicFrame>
        <p:nvGraphicFramePr>
          <p:cNvPr id="4" name="Table 4">
            <a:extLst>
              <a:ext uri="{FF2B5EF4-FFF2-40B4-BE49-F238E27FC236}">
                <a16:creationId xmlns:a16="http://schemas.microsoft.com/office/drawing/2014/main" id="{76495637-785C-45FC-8D82-B16236BC2135}"/>
              </a:ext>
            </a:extLst>
          </p:cNvPr>
          <p:cNvGraphicFramePr>
            <a:graphicFrameLocks noGrp="1"/>
          </p:cNvGraphicFramePr>
          <p:nvPr>
            <p:ph idx="1"/>
            <p:extLst>
              <p:ext uri="{D42A27DB-BD31-4B8C-83A1-F6EECF244321}">
                <p14:modId xmlns:p14="http://schemas.microsoft.com/office/powerpoint/2010/main" val="2526763339"/>
              </p:ext>
            </p:extLst>
          </p:nvPr>
        </p:nvGraphicFramePr>
        <p:xfrm>
          <a:off x="1096963" y="1846263"/>
          <a:ext cx="10058398" cy="2016760"/>
        </p:xfrm>
        <a:graphic>
          <a:graphicData uri="http://schemas.openxmlformats.org/drawingml/2006/table">
            <a:tbl>
              <a:tblPr firstRow="1" bandRow="1">
                <a:tableStyleId>{5C22544A-7EE6-4342-B048-85BDC9FD1C3A}</a:tableStyleId>
              </a:tblPr>
              <a:tblGrid>
                <a:gridCol w="5029199">
                  <a:extLst>
                    <a:ext uri="{9D8B030D-6E8A-4147-A177-3AD203B41FA5}">
                      <a16:colId xmlns:a16="http://schemas.microsoft.com/office/drawing/2014/main" val="3289847190"/>
                    </a:ext>
                  </a:extLst>
                </a:gridCol>
                <a:gridCol w="5029199">
                  <a:extLst>
                    <a:ext uri="{9D8B030D-6E8A-4147-A177-3AD203B41FA5}">
                      <a16:colId xmlns:a16="http://schemas.microsoft.com/office/drawing/2014/main" val="2012626122"/>
                    </a:ext>
                  </a:extLst>
                </a:gridCol>
              </a:tblGrid>
              <a:tr h="370840">
                <a:tc>
                  <a:txBody>
                    <a:bodyPr/>
                    <a:lstStyle/>
                    <a:p>
                      <a:r>
                        <a:rPr lang="en-US" dirty="0"/>
                        <a:t>DOS</a:t>
                      </a:r>
                    </a:p>
                  </a:txBody>
                  <a:tcPr marL="95763" marR="95763"/>
                </a:tc>
                <a:tc>
                  <a:txBody>
                    <a:bodyPr/>
                    <a:lstStyle/>
                    <a:p>
                      <a:r>
                        <a:rPr lang="en-US" dirty="0"/>
                        <a:t>DONTS</a:t>
                      </a:r>
                    </a:p>
                  </a:txBody>
                  <a:tcPr marL="95763" marR="95763"/>
                </a:tc>
                <a:extLst>
                  <a:ext uri="{0D108BD9-81ED-4DB2-BD59-A6C34878D82A}">
                    <a16:rowId xmlns:a16="http://schemas.microsoft.com/office/drawing/2014/main" val="3836967371"/>
                  </a:ext>
                </a:extLst>
              </a:tr>
              <a:tr h="370840">
                <a:tc>
                  <a:txBody>
                    <a:bodyPr/>
                    <a:lstStyle/>
                    <a:p>
                      <a:r>
                        <a:rPr lang="en-US" b="0" dirty="0"/>
                        <a:t>Make sure to disconnect from both the online meeting and the phone call</a:t>
                      </a:r>
                    </a:p>
                  </a:txBody>
                  <a:tcPr marL="0" marR="0" marT="0" marB="0" anchor="ctr"/>
                </a:tc>
                <a:tc>
                  <a:txBody>
                    <a:bodyPr/>
                    <a:lstStyle/>
                    <a:p>
                      <a:r>
                        <a:rPr lang="en-US" b="0" dirty="0"/>
                        <a:t>Book meetings so close together that you don’t have a minute to reset and get centered before you begin the next session</a:t>
                      </a:r>
                    </a:p>
                  </a:txBody>
                  <a:tcPr marL="0" marR="0" marT="0" marB="0" anchor="ctr"/>
                </a:tc>
                <a:extLst>
                  <a:ext uri="{0D108BD9-81ED-4DB2-BD59-A6C34878D82A}">
                    <a16:rowId xmlns:a16="http://schemas.microsoft.com/office/drawing/2014/main" val="785452137"/>
                  </a:ext>
                </a:extLst>
              </a:tr>
              <a:tr h="370840">
                <a:tc>
                  <a:txBody>
                    <a:bodyPr/>
                    <a:lstStyle/>
                    <a:p>
                      <a:r>
                        <a:rPr lang="en-US" b="0" dirty="0"/>
                        <a:t>Jot down any notes, reminders, or action items</a:t>
                      </a:r>
                    </a:p>
                  </a:txBody>
                  <a:tcPr marL="0" marR="0" marT="0" marB="0" anchor="ctr"/>
                </a:tc>
                <a:tc>
                  <a:txBody>
                    <a:bodyPr/>
                    <a:lstStyle/>
                    <a:p>
                      <a:r>
                        <a:rPr lang="en-US" b="0" dirty="0"/>
                        <a:t>Take your voice for granted. Remember to hydrate and use cough drops to soothe your throat, if necessary.</a:t>
                      </a:r>
                    </a:p>
                  </a:txBody>
                  <a:tcPr marL="0" marR="0" marT="0" marB="0" anchor="ctr"/>
                </a:tc>
                <a:extLst>
                  <a:ext uri="{0D108BD9-81ED-4DB2-BD59-A6C34878D82A}">
                    <a16:rowId xmlns:a16="http://schemas.microsoft.com/office/drawing/2014/main" val="3500389740"/>
                  </a:ext>
                </a:extLst>
              </a:tr>
            </a:tbl>
          </a:graphicData>
        </a:graphic>
      </p:graphicFrame>
      <p:sp>
        <p:nvSpPr>
          <p:cNvPr id="3" name="TextBox 2">
            <a:extLst>
              <a:ext uri="{FF2B5EF4-FFF2-40B4-BE49-F238E27FC236}">
                <a16:creationId xmlns:a16="http://schemas.microsoft.com/office/drawing/2014/main" id="{BF0870CB-CBBA-45B8-A749-5E09AAE2E3A9}"/>
              </a:ext>
            </a:extLst>
          </p:cNvPr>
          <p:cNvSpPr txBox="1"/>
          <p:nvPr/>
        </p:nvSpPr>
        <p:spPr>
          <a:xfrm>
            <a:off x="478465" y="5635256"/>
            <a:ext cx="11132288" cy="923330"/>
          </a:xfrm>
          <a:prstGeom prst="rect">
            <a:avLst/>
          </a:prstGeom>
          <a:noFill/>
        </p:spPr>
        <p:txBody>
          <a:bodyPr wrap="square" rtlCol="0">
            <a:spAutoFit/>
          </a:bodyPr>
          <a:lstStyle/>
          <a:p>
            <a:r>
              <a:rPr lang="en-US" dirty="0"/>
              <a:t>Source: </a:t>
            </a:r>
          </a:p>
          <a:p>
            <a:r>
              <a:rPr lang="en-US" dirty="0">
                <a:hlinkClick r:id="rId2"/>
              </a:rPr>
              <a:t>Link here to article</a:t>
            </a:r>
            <a:endParaRPr lang="en-US" dirty="0"/>
          </a:p>
          <a:p>
            <a:endParaRPr lang="en-US" dirty="0"/>
          </a:p>
        </p:txBody>
      </p:sp>
    </p:spTree>
    <p:extLst>
      <p:ext uri="{BB962C8B-B14F-4D97-AF65-F5344CB8AC3E}">
        <p14:creationId xmlns:p14="http://schemas.microsoft.com/office/powerpoint/2010/main" val="363506249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F25756FC81AF488F6C711D74014336" ma:contentTypeVersion="16" ma:contentTypeDescription="Create a new document." ma:contentTypeScope="" ma:versionID="115c8eb666173d07c303936edca33c94">
  <xsd:schema xmlns:xsd="http://www.w3.org/2001/XMLSchema" xmlns:xs="http://www.w3.org/2001/XMLSchema" xmlns:p="http://schemas.microsoft.com/office/2006/metadata/properties" xmlns:ns2="ea60b319-9d9b-4050-a2da-fb9886bc818d" xmlns:ns3="696b1dda-5637-4d41-9abe-79af3c04e813" targetNamespace="http://schemas.microsoft.com/office/2006/metadata/properties" ma:root="true" ma:fieldsID="7fa3eeb103c686ca40f2c85658618079" ns2:_="" ns3:_="">
    <xsd:import namespace="ea60b319-9d9b-4050-a2da-fb9886bc818d"/>
    <xsd:import namespace="696b1dda-5637-4d41-9abe-79af3c04e8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60b319-9d9b-4050-a2da-fb9886bc81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47bc148-599b-4d76-8813-ec107773908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96b1dda-5637-4d41-9abe-79af3c04e81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dbe8c3d-43cf-406e-8e09-773fdef5d4f6}" ma:internalName="TaxCatchAll" ma:showField="CatchAllData" ma:web="696b1dda-5637-4d41-9abe-79af3c04e81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a60b319-9d9b-4050-a2da-fb9886bc818d">
      <Terms xmlns="http://schemas.microsoft.com/office/infopath/2007/PartnerControls"/>
    </lcf76f155ced4ddcb4097134ff3c332f>
    <TaxCatchAll xmlns="696b1dda-5637-4d41-9abe-79af3c04e813" xsi:nil="true"/>
  </documentManagement>
</p:properties>
</file>

<file path=customXml/itemProps1.xml><?xml version="1.0" encoding="utf-8"?>
<ds:datastoreItem xmlns:ds="http://schemas.openxmlformats.org/officeDocument/2006/customXml" ds:itemID="{EA2C653C-F858-47B3-950C-D4071EBF7758}"/>
</file>

<file path=customXml/itemProps2.xml><?xml version="1.0" encoding="utf-8"?>
<ds:datastoreItem xmlns:ds="http://schemas.openxmlformats.org/officeDocument/2006/customXml" ds:itemID="{04C51E41-ACAB-4284-B25F-6ABC66CFD22D}"/>
</file>

<file path=customXml/itemProps3.xml><?xml version="1.0" encoding="utf-8"?>
<ds:datastoreItem xmlns:ds="http://schemas.openxmlformats.org/officeDocument/2006/customXml" ds:itemID="{200B1F60-DF9C-448B-994A-FF049AF6429F}"/>
</file>

<file path=docProps/app.xml><?xml version="1.0" encoding="utf-8"?>
<Properties xmlns="http://schemas.openxmlformats.org/officeDocument/2006/extended-properties" xmlns:vt="http://schemas.openxmlformats.org/officeDocument/2006/docPropsVTypes">
  <Template>Retrospect</Template>
  <TotalTime>321</TotalTime>
  <Words>812</Words>
  <Application>Microsoft Office PowerPoint</Application>
  <PresentationFormat>Widescreen</PresentationFormat>
  <Paragraphs>75</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Retrospect</vt:lpstr>
      <vt:lpstr>Early Career Group</vt:lpstr>
      <vt:lpstr>Agenda</vt:lpstr>
      <vt:lpstr>Powerpedia page</vt:lpstr>
      <vt:lpstr>Technical Papers</vt:lpstr>
      <vt:lpstr>Virtual Meetings Set the Background</vt:lpstr>
      <vt:lpstr>Virtual Meetings Immediately Before the Session</vt:lpstr>
      <vt:lpstr>Virtual Meetings  In the Meeting</vt:lpstr>
      <vt:lpstr> Virtual Meetings Before Ending the Session</vt:lpstr>
      <vt:lpstr>Virtual Meetings After the Session</vt:lpstr>
      <vt:lpstr>Call for Presenters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career group</dc:title>
  <dc:creator>Murphy, Katie L</dc:creator>
  <cp:lastModifiedBy>Damba, Darwin</cp:lastModifiedBy>
  <cp:revision>12</cp:revision>
  <dcterms:created xsi:type="dcterms:W3CDTF">2021-02-22T21:32:15Z</dcterms:created>
  <dcterms:modified xsi:type="dcterms:W3CDTF">2022-02-15T22:58:09Z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0x01010070F25756FC81AF488F6C711D74014336</vt:lpwstr>
  </property>
</Properties>
</file>