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 id="2147483732" r:id="rId5"/>
  </p:sldMasterIdLst>
  <p:notesMasterIdLst>
    <p:notesMasterId r:id="rId17"/>
  </p:notesMasterIdLst>
  <p:sldIdLst>
    <p:sldId id="263" r:id="rId6"/>
    <p:sldId id="300" r:id="rId7"/>
    <p:sldId id="323" r:id="rId8"/>
    <p:sldId id="325" r:id="rId9"/>
    <p:sldId id="329" r:id="rId10"/>
    <p:sldId id="332" r:id="rId11"/>
    <p:sldId id="333" r:id="rId12"/>
    <p:sldId id="334" r:id="rId13"/>
    <p:sldId id="335" r:id="rId14"/>
    <p:sldId id="336" r:id="rId15"/>
    <p:sldId id="316"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383">
          <p15:clr>
            <a:srgbClr val="A4A3A4"/>
          </p15:clr>
        </p15:guide>
        <p15:guide id="3" pos="2880">
          <p15:clr>
            <a:srgbClr val="A4A3A4"/>
          </p15:clr>
        </p15:guide>
        <p15:guide id="4" pos="37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novan Robinson" initials="DOR" lastIdx="6" clrIdx="0"/>
  <p:cmAuthor id="1" name="max.postman" initials="m" lastIdx="1" clrIdx="1"/>
  <p:cmAuthor id="2" name="Yu, Charley" initials="YC"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99"/>
    <a:srgbClr val="285C12"/>
    <a:srgbClr val="FFE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89" autoAdjust="0"/>
    <p:restoredTop sz="79639" autoAdjust="0"/>
  </p:normalViewPr>
  <p:slideViewPr>
    <p:cSldViewPr snapToGrid="0">
      <p:cViewPr varScale="1">
        <p:scale>
          <a:sx n="87" d="100"/>
          <a:sy n="87" d="100"/>
        </p:scale>
        <p:origin x="1926" y="84"/>
      </p:cViewPr>
      <p:guideLst>
        <p:guide orient="horz" pos="2160"/>
        <p:guide orient="horz" pos="1383"/>
        <p:guide pos="2880"/>
        <p:guide pos="3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A276697F-53D4-4515-99DA-5CA5712CB4A5}" type="datetimeFigureOut">
              <a:rPr lang="en-US" smtClean="0"/>
              <a:pPr/>
              <a:t>2/16/2022</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8B0BD232-542E-45A1-90F5-8EE8DCE21F6C}" type="slidenum">
              <a:rPr lang="en-US" smtClean="0"/>
              <a:pPr/>
              <a:t>‹#›</a:t>
            </a:fld>
            <a:endParaRPr lang="en-US" dirty="0"/>
          </a:p>
        </p:txBody>
      </p:sp>
    </p:spTree>
    <p:extLst>
      <p:ext uri="{BB962C8B-B14F-4D97-AF65-F5344CB8AC3E}">
        <p14:creationId xmlns:p14="http://schemas.microsoft.com/office/powerpoint/2010/main" val="2353660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txBox="1">
            <a:spLocks noGrp="1"/>
          </p:cNvSpPr>
          <p:nvPr>
            <p:ph type="body" idx="1"/>
          </p:nvPr>
        </p:nvSpPr>
        <p:spPr bwMode="auto">
          <a:noFill/>
        </p:spPr>
        <p:txBody>
          <a:bodyPr numCol="1">
            <a:prstTxWarp prst="textNoShape">
              <a:avLst/>
            </a:prstTxWarp>
          </a:bodyPr>
          <a:lstStyle/>
          <a:p>
            <a:endParaRPr dirty="0">
              <a:latin typeface="Calibri" pitchFamily="34" charset="0"/>
            </a:endParaRPr>
          </a:p>
        </p:txBody>
      </p:sp>
      <p:sp>
        <p:nvSpPr>
          <p:cNvPr id="50180"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defTabSz="978276"/>
            <a:fld id="{DAC9AEE7-C675-48A7-8DF5-3F543C92FC95}" type="slidenum">
              <a:rPr>
                <a:solidFill>
                  <a:prstClr val="black"/>
                </a:solidFill>
                <a:latin typeface="Calibri" pitchFamily="34" charset="0"/>
              </a:rPr>
              <a:pPr defTabSz="978276"/>
              <a:t>1</a:t>
            </a:fld>
            <a:endParaRPr dirty="0">
              <a:solidFill>
                <a:prstClr val="black"/>
              </a:solidFill>
              <a:latin typeface="Calibri" pitchFamily="34" charset="0"/>
            </a:endParaRPr>
          </a:p>
        </p:txBody>
      </p:sp>
    </p:spTree>
    <p:extLst>
      <p:ext uri="{BB962C8B-B14F-4D97-AF65-F5344CB8AC3E}">
        <p14:creationId xmlns:p14="http://schemas.microsoft.com/office/powerpoint/2010/main" val="3636688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2</a:t>
            </a:fld>
            <a:endParaRPr lang="en-US" dirty="0"/>
          </a:p>
        </p:txBody>
      </p:sp>
    </p:spTree>
    <p:extLst>
      <p:ext uri="{BB962C8B-B14F-4D97-AF65-F5344CB8AC3E}">
        <p14:creationId xmlns:p14="http://schemas.microsoft.com/office/powerpoint/2010/main" val="329248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507">
              <a:defRPr/>
            </a:pPr>
            <a:endParaRPr lang="en-US" dirty="0"/>
          </a:p>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3</a:t>
            </a:fld>
            <a:endParaRPr lang="en-US" dirty="0"/>
          </a:p>
        </p:txBody>
      </p:sp>
    </p:spTree>
    <p:extLst>
      <p:ext uri="{BB962C8B-B14F-4D97-AF65-F5344CB8AC3E}">
        <p14:creationId xmlns:p14="http://schemas.microsoft.com/office/powerpoint/2010/main" val="3582184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“To ensure an informed and defensible qualitative evaluation, the determination of facility worker consequences should b e based on a combination of the following:</a:t>
            </a:r>
          </a:p>
          <a:p>
            <a:pPr marL="171450" indent="-171450">
              <a:buFont typeface="Arial" panose="020B0604020202020204" pitchFamily="34" charset="0"/>
              <a:buChar char="•"/>
            </a:pPr>
            <a:r>
              <a:rPr lang="en-US" dirty="0"/>
              <a:t>The magnitude, type, and form of radioactive and hazardous materials involved in a hazard scenario.</a:t>
            </a:r>
          </a:p>
          <a:p>
            <a:pPr marL="171450" indent="-171450">
              <a:buFont typeface="Arial" panose="020B0604020202020204" pitchFamily="34" charset="0"/>
              <a:buChar char="•"/>
            </a:pPr>
            <a:r>
              <a:rPr lang="en-US" dirty="0"/>
              <a:t>The type and magnitude of energy sources involved in a hazard scenario.</a:t>
            </a:r>
          </a:p>
          <a:p>
            <a:pPr marL="171450" indent="-171450">
              <a:buFont typeface="Arial" panose="020B0604020202020204" pitchFamily="34" charset="0"/>
              <a:buChar char="•"/>
            </a:pPr>
            <a:r>
              <a:rPr lang="en-US" dirty="0"/>
              <a:t>Characteristics of the hazard scenario such as duration and the location where it may occur )e.g., in unmanned areas such as tank vaults); and</a:t>
            </a:r>
          </a:p>
          <a:p>
            <a:pPr marL="171450" indent="-171450">
              <a:buFont typeface="Arial" panose="020B0604020202020204" pitchFamily="34" charset="0"/>
              <a:buChar char="•"/>
            </a:pPr>
            <a:r>
              <a:rPr lang="en-US" dirty="0"/>
              <a:t>The potential for a hazard to impact workers’ mobility or ability to react to hazardous conditions.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The facility worker’s mobility or ability to react to hazardous conditions should not be used as the sole or primary basis for determining facility worker impacts.  As an example, an assumption that a worker within a building is unaffected by release from a  building fire based on hazard recognition and timely evacuation would have to consider the location and characteristics of the fire relative to radioactive or hazardous material that may be affected by the fire (considering quantity, form, and dispersibility).</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Facility worker consequences, due solely to a standard industrial hazard, do not need to be categorized in the hazard evaluation if screened out per Section 3.1.1.  However, the evaluation of radiological or chemical hazards that result in a prompt death or serious injury should be assigned a high consequence per Table `.  Examples of such hazards might include the generation of flammable/explosive hydrogen gas by electrolysis of uranium in water or a spill of sodium hydroxide used in radioactive waste processing.</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qualitative evaluation for the facility worker may be supported by scoping calculations, engineering judgment, and historical experience.  This qualitative approach is used because quantitative estimates are sensitive to a variety of possible assumptions such as facility worker position, circumstance, and proximity to the point of release.”</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4</a:t>
            </a:fld>
            <a:endParaRPr lang="en-US" dirty="0"/>
          </a:p>
        </p:txBody>
      </p:sp>
    </p:spTree>
    <p:extLst>
      <p:ext uri="{BB962C8B-B14F-4D97-AF65-F5344CB8AC3E}">
        <p14:creationId xmlns:p14="http://schemas.microsoft.com/office/powerpoint/2010/main" val="4167104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5</a:t>
            </a:fld>
            <a:endParaRPr lang="en-US" dirty="0"/>
          </a:p>
        </p:txBody>
      </p:sp>
    </p:spTree>
    <p:extLst>
      <p:ext uri="{BB962C8B-B14F-4D97-AF65-F5344CB8AC3E}">
        <p14:creationId xmlns:p14="http://schemas.microsoft.com/office/powerpoint/2010/main" val="3387995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0BD232-542E-45A1-90F5-8EE8DCE21F6C}" type="slidenum">
              <a:rPr lang="en-US" smtClean="0"/>
              <a:pPr/>
              <a:t>6</a:t>
            </a:fld>
            <a:endParaRPr lang="en-US" dirty="0"/>
          </a:p>
        </p:txBody>
      </p:sp>
    </p:spTree>
    <p:extLst>
      <p:ext uri="{BB962C8B-B14F-4D97-AF65-F5344CB8AC3E}">
        <p14:creationId xmlns:p14="http://schemas.microsoft.com/office/powerpoint/2010/main" val="3635966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0BD232-542E-45A1-90F5-8EE8DCE21F6C}" type="slidenum">
              <a:rPr lang="en-US" smtClean="0"/>
              <a:pPr/>
              <a:t>11</a:t>
            </a:fld>
            <a:endParaRPr lang="en-US" dirty="0"/>
          </a:p>
        </p:txBody>
      </p:sp>
    </p:spTree>
    <p:extLst>
      <p:ext uri="{BB962C8B-B14F-4D97-AF65-F5344CB8AC3E}">
        <p14:creationId xmlns:p14="http://schemas.microsoft.com/office/powerpoint/2010/main" val="365531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txBox="1">
            <a:spLocks noGrp="1"/>
          </p:cNvSpPr>
          <p:nvPr>
            <p:ph type="ctrTitle" hasCustomPrompt="1"/>
          </p:nvPr>
        </p:nvSpPr>
        <p:spPr>
          <a:xfrm>
            <a:off x="685800" y="2058909"/>
            <a:ext cx="7772400" cy="1470181"/>
          </a:xfrm>
        </p:spPr>
        <p:txBody>
          <a:bodyPr/>
          <a:lstStyle>
            <a:lvl1pPr algn="ctr">
              <a:lnSpc>
                <a:spcPct val="90000"/>
              </a:lnSpc>
              <a:defRPr sz="3200"/>
            </a:lvl1pPr>
          </a:lstStyle>
          <a:p>
            <a:pPr lvl="0"/>
            <a:r>
              <a:rPr lang="en-US" dirty="0"/>
              <a:t>Title</a:t>
            </a:r>
          </a:p>
        </p:txBody>
      </p:sp>
      <p:sp>
        <p:nvSpPr>
          <p:cNvPr id="9" name="Title 1"/>
          <p:cNvSpPr txBox="1">
            <a:spLocks/>
          </p:cNvSpPr>
          <p:nvPr userDrawn="1"/>
        </p:nvSpPr>
        <p:spPr bwMode="auto">
          <a:xfrm>
            <a:off x="5971169" y="5125346"/>
            <a:ext cx="7772400" cy="1470181"/>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a:defRPr/>
            </a:lvl1pPr>
          </a:lstStyle>
          <a:p>
            <a:pPr marL="0" marR="0" lvl="0" indent="0" defTabSz="914400" rtl="0" eaLnBrk="0" fontAlgn="base" latinLnBrk="0" hangingPunct="0">
              <a:lnSpc>
                <a:spcPct val="90000"/>
              </a:lnSpc>
              <a:spcBef>
                <a:spcPct val="0"/>
              </a:spcBef>
              <a:spcAft>
                <a:spcPct val="0"/>
              </a:spcAft>
              <a:buClrTx/>
              <a:buSzTx/>
              <a:buFontTx/>
              <a:buNone/>
              <a:tabLst/>
              <a:defRPr/>
            </a:pPr>
            <a:endParaRPr kumimoji="0" lang="en-US" sz="2100" strike="noStrike" kern="0" cap="none" spc="0" normalizeH="0" baseline="0" noProof="0" dirty="0">
              <a:ln>
                <a:noFill/>
              </a:ln>
              <a:solidFill>
                <a:schemeClr val="tx1">
                  <a:lumMod val="50000"/>
                  <a:lumOff val="50000"/>
                </a:schemeClr>
              </a:solidFill>
              <a:effectLst/>
              <a:uLnTx/>
              <a:uFillTx/>
              <a:latin typeface="+mj-lt"/>
              <a:ea typeface="ヒラギノ角ゴ ProN W3"/>
              <a:cs typeface="ヒラギノ角ゴ ProN W3"/>
            </a:endParaRPr>
          </a:p>
        </p:txBody>
      </p:sp>
      <p:sp>
        <p:nvSpPr>
          <p:cNvPr id="10" name="Title 1"/>
          <p:cNvSpPr txBox="1">
            <a:spLocks/>
          </p:cNvSpPr>
          <p:nvPr userDrawn="1"/>
        </p:nvSpPr>
        <p:spPr bwMode="auto">
          <a:xfrm>
            <a:off x="685800" y="5141619"/>
            <a:ext cx="7772400" cy="594749"/>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a:defRPr/>
            </a:lvl1pPr>
          </a:lstStyle>
          <a:p>
            <a:pPr marL="0" marR="0" lvl="0" indent="0" defTabSz="914400" rtl="0" eaLnBrk="0" fontAlgn="base" latinLnBrk="0" hangingPunct="0">
              <a:lnSpc>
                <a:spcPct val="90000"/>
              </a:lnSpc>
              <a:spcBef>
                <a:spcPct val="0"/>
              </a:spcBef>
              <a:spcAft>
                <a:spcPct val="0"/>
              </a:spcAft>
              <a:buClrTx/>
              <a:buSzTx/>
              <a:buFontTx/>
              <a:buNone/>
              <a:tabLst/>
              <a:defRPr/>
            </a:pPr>
            <a:endParaRPr kumimoji="0" lang="en-US" b="1" i="0" u="none" strike="noStrike" kern="0" cap="none" spc="0" normalizeH="0" baseline="0" noProof="0" dirty="0">
              <a:ln>
                <a:noFill/>
              </a:ln>
              <a:solidFill>
                <a:srgbClr val="002499"/>
              </a:solidFill>
              <a:effectLst/>
              <a:uLnTx/>
              <a:uFillTx/>
              <a:latin typeface="+mj-lt"/>
              <a:ea typeface="ヒラギノ角ゴ ProN W3"/>
              <a:cs typeface="ヒラギノ角ゴ ProN W3"/>
            </a:endParaRPr>
          </a:p>
        </p:txBody>
      </p:sp>
    </p:spTree>
  </p:cSld>
  <p:clrMapOvr>
    <a:masterClrMapping/>
  </p:clrMapOvr>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10"/>
          </p:nvPr>
        </p:nvSpPr>
        <p:spPr/>
        <p:txBody>
          <a:bodyPr/>
          <a:lstStyle/>
          <a:p>
            <a:fld id="{895EA9C1-D364-4F4B-8961-BBA3D45421BA}"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ED539-1620-4C97-BA0A-66FA1A89D0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Rectangle 2"/>
          <p:cNvSpPr>
            <a:spLocks noChangeArrowheads="1"/>
          </p:cNvSpPr>
          <p:nvPr userDrawn="1"/>
        </p:nvSpPr>
        <p:spPr bwMode="auto">
          <a:xfrm flipH="1">
            <a:off x="-1" y="6642100"/>
            <a:ext cx="9144000" cy="215900"/>
          </a:xfrm>
          <a:prstGeom prst="rect">
            <a:avLst/>
          </a:prstGeom>
          <a:solidFill>
            <a:srgbClr val="285C12"/>
          </a:solidFill>
          <a:ln w="9525">
            <a:noFill/>
            <a:miter lim="800000"/>
            <a:headEnd/>
            <a:tailEnd/>
          </a:ln>
        </p:spPr>
        <p:txBody>
          <a:bodyPr lIns="0" tIns="0" rIns="0" bIns="0"/>
          <a:lstStyle/>
          <a:p>
            <a:pPr fontAlgn="base">
              <a:spcBef>
                <a:spcPct val="0"/>
              </a:spcBef>
              <a:spcAft>
                <a:spcPct val="0"/>
              </a:spcAft>
              <a:defRPr/>
            </a:pPr>
            <a:endParaRPr lang="en-US" dirty="0">
              <a:solidFill>
                <a:srgbClr val="000000"/>
              </a:solidFill>
              <a:latin typeface="Arial" pitchFamily="34" charset="0"/>
              <a:ea typeface="ヒラギノ角ゴ ProN W3"/>
              <a:cs typeface="ヒラギノ角ゴ ProN W3"/>
            </a:endParaRPr>
          </a:p>
        </p:txBody>
      </p:sp>
      <p:pic>
        <p:nvPicPr>
          <p:cNvPr id="15" name="Picture 14" descr="EM-new-header-light-gold-swoosh.jpg"/>
          <p:cNvPicPr>
            <a:picLocks noChangeAspect="1"/>
          </p:cNvPicPr>
          <p:nvPr userDrawn="1"/>
        </p:nvPicPr>
        <p:blipFill>
          <a:blip r:embed="rId3" cstate="print">
            <a:extLst>
              <a:ext uri="{28A0092B-C50C-407E-A947-70E740481C1C}">
                <a14:useLocalDpi xmlns:a14="http://schemas.microsoft.com/office/drawing/2010/main"/>
              </a:ext>
            </a:extLst>
          </a:blip>
          <a:srcRect/>
          <a:stretch>
            <a:fillRect/>
          </a:stretch>
        </p:blipFill>
        <p:spPr>
          <a:xfrm>
            <a:off x="1" y="0"/>
            <a:ext cx="9143999" cy="2280267"/>
          </a:xfrm>
          <a:prstGeom prst="rect">
            <a:avLst/>
          </a:prstGeom>
        </p:spPr>
      </p:pic>
      <p:sp>
        <p:nvSpPr>
          <p:cNvPr id="2054" name="Rectangle 5"/>
          <p:cNvSpPr txBox="1">
            <a:spLocks noGrp="1"/>
          </p:cNvSpPr>
          <p:nvPr>
            <p:ph type="title"/>
          </p:nvPr>
        </p:nvSpPr>
        <p:spPr bwMode="auto">
          <a:xfrm>
            <a:off x="1250076" y="2776756"/>
            <a:ext cx="6629400" cy="60447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a:t>Title</a:t>
            </a:r>
          </a:p>
        </p:txBody>
      </p:sp>
      <p:sp>
        <p:nvSpPr>
          <p:cNvPr id="2055" name="Rectangle 6"/>
          <p:cNvSpPr txBox="1">
            <a:spLocks noGrp="1"/>
          </p:cNvSpPr>
          <p:nvPr>
            <p:ph type="body" idx="1"/>
          </p:nvPr>
        </p:nvSpPr>
        <p:spPr bwMode="auto">
          <a:xfrm>
            <a:off x="685800" y="3984771"/>
            <a:ext cx="7772400" cy="247794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defTabSz="914400" rtl="0" eaLnBrk="0" fontAlgn="base" latinLnBrk="0" hangingPunct="0">
              <a:lnSpc>
                <a:spcPct val="90000"/>
              </a:lnSpc>
              <a:spcBef>
                <a:spcPct val="0"/>
              </a:spcBef>
              <a:spcAft>
                <a:spcPct val="0"/>
              </a:spcAft>
              <a:buClrTx/>
              <a:buSzTx/>
              <a:buFontTx/>
              <a:buNone/>
              <a:tabLst/>
              <a:defRPr/>
            </a:pPr>
            <a:r>
              <a:rPr kumimoji="0" lang="en-US" sz="2400" b="1" strike="noStrike" kern="0" cap="none" spc="0" normalizeH="0" baseline="0" noProof="0" dirty="0">
                <a:ln>
                  <a:noFill/>
                </a:ln>
                <a:solidFill>
                  <a:srgbClr val="002499"/>
                </a:solidFill>
                <a:effectLst/>
                <a:uLnTx/>
                <a:uFillTx/>
                <a:latin typeface="+mj-lt"/>
                <a:ea typeface="ヒラギノ角ゴ ProN W3"/>
                <a:cs typeface="ヒラギノ角ゴ ProN W3"/>
              </a:rPr>
              <a:t>Name</a:t>
            </a:r>
          </a:p>
          <a:p>
            <a:pPr marL="0" marR="0" lvl="0" indent="0" defTabSz="914400" rtl="0" eaLnBrk="0" fontAlgn="base" latinLnBrk="0" hangingPunct="0">
              <a:lnSpc>
                <a:spcPct val="90000"/>
              </a:lnSpc>
              <a:spcBef>
                <a:spcPct val="0"/>
              </a:spcBef>
              <a:spcAft>
                <a:spcPct val="0"/>
              </a:spcAft>
              <a:buClrTx/>
              <a:buSzTx/>
              <a:buFontTx/>
              <a:buNone/>
              <a:tabLst/>
              <a:defRPr/>
            </a:pPr>
            <a:r>
              <a:rPr lang="en-US" sz="2100" i="1" kern="0" dirty="0">
                <a:solidFill>
                  <a:schemeClr val="tx1">
                    <a:lumMod val="50000"/>
                    <a:lumOff val="50000"/>
                  </a:schemeClr>
                </a:solidFill>
                <a:latin typeface="+mj-lt"/>
                <a:ea typeface="ヒラギノ角ゴ ProN W3"/>
                <a:cs typeface="ヒラギノ角ゴ ProN W3"/>
              </a:rPr>
              <a:t>Director of External Affairs</a:t>
            </a:r>
            <a:endParaRPr kumimoji="0" lang="en-US" sz="2100" i="1" strike="noStrike" kern="0" cap="none" spc="0" normalizeH="0" baseline="0" noProof="0" dirty="0">
              <a:ln>
                <a:noFill/>
              </a:ln>
              <a:solidFill>
                <a:schemeClr val="tx1">
                  <a:lumMod val="50000"/>
                  <a:lumOff val="50000"/>
                </a:schemeClr>
              </a:solidFill>
              <a:effectLst/>
              <a:uLnTx/>
              <a:uFillTx/>
              <a:latin typeface="+mj-lt"/>
              <a:ea typeface="ヒラギノ角ゴ ProN W3"/>
              <a:cs typeface="ヒラギノ角ゴ ProN W3"/>
            </a:endParaRPr>
          </a:p>
          <a:p>
            <a:pPr marL="0" marR="0" lvl="0" indent="0" defTabSz="914400" rtl="0" eaLnBrk="0" fontAlgn="base" latinLnBrk="0" hangingPunct="0">
              <a:lnSpc>
                <a:spcPct val="90000"/>
              </a:lnSpc>
              <a:spcBef>
                <a:spcPct val="0"/>
              </a:spcBef>
              <a:spcAft>
                <a:spcPct val="0"/>
              </a:spcAft>
              <a:buClrTx/>
              <a:buSzTx/>
              <a:buFontTx/>
              <a:buNone/>
              <a:tabLst/>
              <a:defRPr/>
            </a:pPr>
            <a:r>
              <a:rPr lang="en-US" sz="2100" kern="0" dirty="0">
                <a:solidFill>
                  <a:schemeClr val="tx1">
                    <a:lumMod val="50000"/>
                    <a:lumOff val="50000"/>
                  </a:schemeClr>
                </a:solidFill>
                <a:latin typeface="+mj-lt"/>
                <a:ea typeface="ヒラギノ角ゴ ProN W3"/>
                <a:cs typeface="ヒラギノ角ゴ ProN W3"/>
              </a:rPr>
              <a:t>Office of Environmental Management</a:t>
            </a:r>
          </a:p>
          <a:p>
            <a:pPr marL="0" marR="0" lvl="0" indent="0" defTabSz="914400" rtl="0" eaLnBrk="0" fontAlgn="base" latinLnBrk="0" hangingPunct="0">
              <a:lnSpc>
                <a:spcPct val="90000"/>
              </a:lnSpc>
              <a:spcBef>
                <a:spcPct val="0"/>
              </a:spcBef>
              <a:spcAft>
                <a:spcPct val="0"/>
              </a:spcAft>
              <a:buClrTx/>
              <a:buSzTx/>
              <a:buFontTx/>
              <a:buNone/>
              <a:tabLst/>
              <a:defRPr/>
            </a:pPr>
            <a:endParaRPr lang="en-US" sz="2100" kern="0" dirty="0">
              <a:solidFill>
                <a:schemeClr val="tx1">
                  <a:lumMod val="50000"/>
                  <a:lumOff val="50000"/>
                </a:schemeClr>
              </a:solidFill>
              <a:latin typeface="+mj-lt"/>
              <a:ea typeface="ヒラギノ角ゴ ProN W3"/>
              <a:cs typeface="ヒラギノ角ゴ ProN W3"/>
            </a:endParaRPr>
          </a:p>
          <a:p>
            <a:pPr marL="0" marR="0" lvl="0" indent="0" algn="ctr" defTabSz="914400" rtl="0" eaLnBrk="0" fontAlgn="base" latinLnBrk="0" hangingPunct="0">
              <a:lnSpc>
                <a:spcPct val="90000"/>
              </a:lnSpc>
              <a:spcBef>
                <a:spcPct val="0"/>
              </a:spcBef>
              <a:spcAft>
                <a:spcPct val="0"/>
              </a:spcAft>
              <a:buClrTx/>
              <a:buSzTx/>
              <a:buFontTx/>
              <a:buNone/>
              <a:tabLst/>
              <a:defRPr/>
            </a:pPr>
            <a:r>
              <a:rPr lang="en-US" sz="2400" b="1" kern="0" dirty="0">
                <a:solidFill>
                  <a:srgbClr val="002499"/>
                </a:solidFill>
                <a:latin typeface="+mn-lt"/>
                <a:ea typeface="ヒラギノ角ゴ ProN W3"/>
                <a:cs typeface="ヒラギノ角ゴ ProN W3"/>
              </a:rPr>
              <a:t>Month X</a:t>
            </a:r>
            <a:r>
              <a:rPr kumimoji="0" lang="en-US" sz="2400" b="1" i="0" u="none" strike="noStrike" kern="0" cap="none" spc="0" normalizeH="0" baseline="0" noProof="0" dirty="0">
                <a:ln>
                  <a:noFill/>
                </a:ln>
                <a:solidFill>
                  <a:srgbClr val="002499"/>
                </a:solidFill>
                <a:effectLst/>
                <a:uLnTx/>
                <a:uFillTx/>
                <a:latin typeface="+mn-lt"/>
                <a:ea typeface="ヒラギノ角ゴ ProN W3"/>
                <a:cs typeface="ヒラギノ角ゴ ProN W3"/>
              </a:rPr>
              <a:t>, 2013</a:t>
            </a:r>
            <a:endParaRPr lang="en-US" sz="2100" kern="0" dirty="0">
              <a:solidFill>
                <a:schemeClr val="tx1">
                  <a:lumMod val="50000"/>
                  <a:lumOff val="50000"/>
                </a:schemeClr>
              </a:solidFill>
              <a:latin typeface="+mj-lt"/>
              <a:ea typeface="ヒラギノ角ゴ ProN W3"/>
              <a:cs typeface="ヒラギノ角ゴ ProN W3"/>
            </a:endParaRPr>
          </a:p>
          <a:p>
            <a:pPr marL="0" marR="0" lvl="0" indent="0" defTabSz="914400" rtl="0" eaLnBrk="0" fontAlgn="base" latinLnBrk="0" hangingPunct="0">
              <a:lnSpc>
                <a:spcPct val="90000"/>
              </a:lnSpc>
              <a:spcBef>
                <a:spcPct val="0"/>
              </a:spcBef>
              <a:spcAft>
                <a:spcPct val="0"/>
              </a:spcAft>
              <a:buClrTx/>
              <a:buSzTx/>
              <a:buFontTx/>
              <a:buNone/>
              <a:tabLst/>
              <a:defRPr/>
            </a:pPr>
            <a:endParaRPr kumimoji="0" lang="en-US" sz="2100" strike="noStrike" kern="0" cap="none" spc="0" normalizeH="0" baseline="0" noProof="0" dirty="0">
              <a:ln>
                <a:noFill/>
              </a:ln>
              <a:solidFill>
                <a:schemeClr val="tx1">
                  <a:lumMod val="50000"/>
                  <a:lumOff val="50000"/>
                </a:schemeClr>
              </a:solidFill>
              <a:effectLst/>
              <a:uLnTx/>
              <a:uFillTx/>
              <a:latin typeface="+mj-lt"/>
              <a:ea typeface="ヒラギノ角ゴ ProN W3"/>
              <a:cs typeface="ヒラギノ角ゴ ProN W3"/>
            </a:endParaRPr>
          </a:p>
          <a:p>
            <a:pPr lvl="0"/>
            <a:endParaRPr lang="en-US" dirty="0"/>
          </a:p>
        </p:txBody>
      </p:sp>
      <p:sp>
        <p:nvSpPr>
          <p:cNvPr id="11" name="TextBox 1"/>
          <p:cNvSpPr txBox="1">
            <a:spLocks noChangeArrowheads="1"/>
          </p:cNvSpPr>
          <p:nvPr userDrawn="1"/>
        </p:nvSpPr>
        <p:spPr bwMode="auto">
          <a:xfrm>
            <a:off x="7414063" y="6619733"/>
            <a:ext cx="1371600" cy="236988"/>
          </a:xfrm>
          <a:prstGeom prst="rect">
            <a:avLst/>
          </a:prstGeom>
          <a:noFill/>
          <a:ln>
            <a:noFill/>
          </a:ln>
        </p:spPr>
        <p:txBody>
          <a:bodyPr lIns="82296" tIns="41148" rIns="82296" bIns="4114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en-US" sz="1000" b="1" i="0" dirty="0">
                <a:solidFill>
                  <a:srgbClr val="FFE8A6"/>
                </a:solidFill>
                <a:latin typeface="+mj-lt"/>
                <a:ea typeface="ヒラギノ角ゴ ProN W3"/>
                <a:cs typeface="ヒラギノ角ゴ ProN W3"/>
              </a:rPr>
              <a:t>www.energy.gov/EM</a:t>
            </a:r>
          </a:p>
        </p:txBody>
      </p:sp>
      <p:sp>
        <p:nvSpPr>
          <p:cNvPr id="12" name="TextBox 2"/>
          <p:cNvSpPr txBox="1">
            <a:spLocks noChangeArrowheads="1"/>
          </p:cNvSpPr>
          <p:nvPr userDrawn="1"/>
        </p:nvSpPr>
        <p:spPr bwMode="auto">
          <a:xfrm>
            <a:off x="7780020" y="6634639"/>
            <a:ext cx="1295400" cy="246221"/>
          </a:xfrm>
          <a:prstGeom prst="rect">
            <a:avLst/>
          </a:prstGeom>
          <a:noFill/>
          <a:ln>
            <a:noFill/>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defRPr/>
            </a:pPr>
            <a:fld id="{4A256FFE-0AB4-4725-A126-1B90327B6F89}" type="slidenum">
              <a:rPr lang="en-US" sz="1000" b="0" i="0" smtClean="0">
                <a:solidFill>
                  <a:srgbClr val="FFFFFF"/>
                </a:solidFill>
                <a:latin typeface="+mn-lt"/>
                <a:ea typeface="ヒラギノ角ゴ ProN W3"/>
                <a:cs typeface="ヒラギノ角ゴ ProN W3"/>
              </a:rPr>
              <a:pPr algn="r" eaLnBrk="1" fontAlgn="base" hangingPunct="1">
                <a:spcBef>
                  <a:spcPct val="0"/>
                </a:spcBef>
                <a:spcAft>
                  <a:spcPct val="0"/>
                </a:spcAft>
                <a:defRPr/>
              </a:pPr>
              <a:t>‹#›</a:t>
            </a:fld>
            <a:endParaRPr lang="en-US" sz="1000" b="0" i="0" dirty="0">
              <a:solidFill>
                <a:srgbClr val="FFFFFF"/>
              </a:solidFill>
              <a:latin typeface="+mn-lt"/>
              <a:ea typeface="ヒラギノ角ゴ ProN W3"/>
              <a:cs typeface="ヒラギノ角ゴ ProN W3"/>
            </a:endParaRPr>
          </a:p>
        </p:txBody>
      </p:sp>
      <p:pic>
        <p:nvPicPr>
          <p:cNvPr id="8" name="Picture 2"/>
          <p:cNvPicPr>
            <a:picLocks noChangeAspect="1" noChangeArrowheads="1"/>
          </p:cNvPicPr>
          <p:nvPr userDrawn="1"/>
        </p:nvPicPr>
        <p:blipFill>
          <a:blip r:embed="rId4" cstate="print">
            <a:extLst>
              <a:ext uri="{28A0092B-C50C-407E-A947-70E740481C1C}">
                <a14:useLocalDpi xmlns:a14="http://schemas.microsoft.com/office/drawing/2010/main"/>
              </a:ext>
            </a:extLst>
          </a:blip>
          <a:srcRect/>
          <a:stretch>
            <a:fillRect/>
          </a:stretch>
        </p:blipFill>
        <p:spPr bwMode="auto">
          <a:xfrm>
            <a:off x="276837" y="6644081"/>
            <a:ext cx="2541864" cy="2223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9" name="Straight Connector 8"/>
          <p:cNvCxnSpPr/>
          <p:nvPr userDrawn="1"/>
        </p:nvCxnSpPr>
        <p:spPr>
          <a:xfrm>
            <a:off x="1221971" y="3850637"/>
            <a:ext cx="6741622" cy="0"/>
          </a:xfrm>
          <a:prstGeom prst="line">
            <a:avLst/>
          </a:prstGeom>
          <a:ln w="25400" cap="rnd">
            <a:solidFill>
              <a:srgbClr val="FFE8A6"/>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1" r:id="rId1"/>
  </p:sldLayoutIdLst>
  <p:transition/>
  <p:txStyles>
    <p:titleStyle>
      <a:lvl1pPr algn="ctr" rtl="0" eaLnBrk="0" fontAlgn="base" hangingPunct="0">
        <a:spcBef>
          <a:spcPct val="0"/>
        </a:spcBef>
        <a:spcAft>
          <a:spcPct val="0"/>
        </a:spcAft>
        <a:defRPr lang="en-US" sz="3400" b="1">
          <a:solidFill>
            <a:srgbClr val="002499"/>
          </a:solidFill>
          <a:latin typeface="+mj-lt"/>
          <a:ea typeface="ヒラギノ角ゴ ProN W3"/>
          <a:cs typeface="ヒラギノ角ゴ ProN W3"/>
        </a:defRPr>
      </a:lvl1pPr>
      <a:lvl2pPr algn="l" rtl="0" eaLnBrk="0" fontAlgn="base" hangingPunct="0">
        <a:spcBef>
          <a:spcPct val="0"/>
        </a:spcBef>
        <a:spcAft>
          <a:spcPct val="0"/>
        </a:spcAft>
        <a:defRPr sz="3400">
          <a:solidFill>
            <a:srgbClr val="FFFFFF"/>
          </a:solidFill>
          <a:latin typeface="Helvetica Neue"/>
          <a:ea typeface="ヒラギノ角ゴ ProN W3"/>
          <a:cs typeface="ヒラギノ角ゴ ProN W3"/>
        </a:defRPr>
      </a:lvl2pPr>
      <a:lvl3pPr algn="l" rtl="0" eaLnBrk="0" fontAlgn="base" hangingPunct="0">
        <a:spcBef>
          <a:spcPct val="0"/>
        </a:spcBef>
        <a:spcAft>
          <a:spcPct val="0"/>
        </a:spcAft>
        <a:defRPr sz="3400">
          <a:solidFill>
            <a:srgbClr val="FFFFFF"/>
          </a:solidFill>
          <a:latin typeface="Helvetica Neue"/>
          <a:ea typeface="ヒラギノ角ゴ ProN W3"/>
          <a:cs typeface="ヒラギノ角ゴ ProN W3"/>
        </a:defRPr>
      </a:lvl3pPr>
      <a:lvl4pPr algn="l" rtl="0" eaLnBrk="0" fontAlgn="base" hangingPunct="0">
        <a:spcBef>
          <a:spcPct val="0"/>
        </a:spcBef>
        <a:spcAft>
          <a:spcPct val="0"/>
        </a:spcAft>
        <a:defRPr sz="3400">
          <a:solidFill>
            <a:srgbClr val="FFFFFF"/>
          </a:solidFill>
          <a:latin typeface="Helvetica Neue"/>
          <a:ea typeface="ヒラギノ角ゴ ProN W3"/>
          <a:cs typeface="ヒラギノ角ゴ ProN W3"/>
        </a:defRPr>
      </a:lvl4pPr>
      <a:lvl5pPr algn="l" rtl="0" eaLnBrk="0" fontAlgn="base" hangingPunct="0">
        <a:spcBef>
          <a:spcPct val="0"/>
        </a:spcBef>
        <a:spcAft>
          <a:spcPct val="0"/>
        </a:spcAft>
        <a:defRPr sz="3400">
          <a:solidFill>
            <a:srgbClr val="FFFFFF"/>
          </a:solidFill>
          <a:latin typeface="Helvetica Neue"/>
          <a:ea typeface="ヒラギノ角ゴ ProN W3"/>
          <a:cs typeface="ヒラギノ角ゴ ProN W3"/>
        </a:defRPr>
      </a:lvl5pPr>
      <a:lvl6pPr marL="457200" algn="l" rtl="0" eaLnBrk="0" fontAlgn="base" hangingPunct="0">
        <a:spcBef>
          <a:spcPct val="0"/>
        </a:spcBef>
        <a:spcAft>
          <a:spcPct val="0"/>
        </a:spcAft>
        <a:defRPr sz="3400">
          <a:solidFill>
            <a:srgbClr val="FFFFFF"/>
          </a:solidFill>
          <a:latin typeface="Helvetica Neue"/>
          <a:ea typeface="ヒラギノ角ゴ ProN W3"/>
          <a:cs typeface="ヒラギノ角ゴ ProN W3"/>
        </a:defRPr>
      </a:lvl6pPr>
      <a:lvl7pPr marL="914400" algn="l" rtl="0" eaLnBrk="0" fontAlgn="base" hangingPunct="0">
        <a:spcBef>
          <a:spcPct val="0"/>
        </a:spcBef>
        <a:spcAft>
          <a:spcPct val="0"/>
        </a:spcAft>
        <a:defRPr sz="3400">
          <a:solidFill>
            <a:srgbClr val="FFFFFF"/>
          </a:solidFill>
          <a:latin typeface="Helvetica Neue"/>
          <a:ea typeface="ヒラギノ角ゴ ProN W3"/>
          <a:cs typeface="ヒラギノ角ゴ ProN W3"/>
        </a:defRPr>
      </a:lvl7pPr>
      <a:lvl8pPr marL="1371600" algn="l" rtl="0" eaLnBrk="0" fontAlgn="base" hangingPunct="0">
        <a:spcBef>
          <a:spcPct val="0"/>
        </a:spcBef>
        <a:spcAft>
          <a:spcPct val="0"/>
        </a:spcAft>
        <a:defRPr sz="3400">
          <a:solidFill>
            <a:srgbClr val="FFFFFF"/>
          </a:solidFill>
          <a:latin typeface="Helvetica Neue"/>
          <a:ea typeface="ヒラギノ角ゴ ProN W3"/>
          <a:cs typeface="ヒラギノ角ゴ ProN W3"/>
        </a:defRPr>
      </a:lvl8pPr>
      <a:lvl9pPr marL="1828800" algn="l" rtl="0" eaLnBrk="0" fontAlgn="base" hangingPunct="0">
        <a:spcBef>
          <a:spcPct val="0"/>
        </a:spcBef>
        <a:spcAft>
          <a:spcPct val="0"/>
        </a:spcAft>
        <a:defRPr sz="3400">
          <a:solidFill>
            <a:srgbClr val="FFFFFF"/>
          </a:solidFill>
          <a:latin typeface="Helvetica Neue"/>
          <a:ea typeface="ヒラギノ角ゴ ProN W3"/>
          <a:cs typeface="ヒラギノ角ゴ ProN W3"/>
        </a:defRPr>
      </a:lvl9pPr>
    </p:titleStyle>
    <p:bodyStyle>
      <a:lvl1pPr marL="0" marR="0" indent="0" algn="ctr" defTabSz="914400" rtl="0" eaLnBrk="0" fontAlgn="base" latinLnBrk="0" hangingPunct="0">
        <a:lnSpc>
          <a:spcPct val="90000"/>
        </a:lnSpc>
        <a:spcBef>
          <a:spcPct val="0"/>
        </a:spcBef>
        <a:spcAft>
          <a:spcPct val="0"/>
        </a:spcAft>
        <a:buClrTx/>
        <a:buSzTx/>
        <a:buFontTx/>
        <a:buNone/>
        <a:tabLst/>
        <a:defRPr kumimoji="0" lang="en-US" sz="1800" b="1" i="0" strike="noStrike" kern="0" cap="none" spc="0" normalizeH="0" baseline="0" noProof="0">
          <a:ln>
            <a:noFill/>
          </a:ln>
          <a:solidFill>
            <a:schemeClr val="tx1">
              <a:lumMod val="50000"/>
              <a:lumOff val="50000"/>
            </a:schemeClr>
          </a:solidFill>
          <a:effectLst/>
          <a:uLnTx/>
          <a:uFillTx/>
          <a:latin typeface="+mn-lt"/>
          <a:ea typeface="ヒラギノ角ゴ ProN W3"/>
          <a:cs typeface="ヒラギノ角ゴ ProN W3"/>
        </a:defRPr>
      </a:lvl1pPr>
      <a:lvl2pPr marL="514350" lvl="1" indent="-285750" algn="l" rtl="0" eaLnBrk="0" fontAlgn="base" hangingPunct="0">
        <a:spcBef>
          <a:spcPts val="600"/>
        </a:spcBef>
        <a:spcAft>
          <a:spcPct val="0"/>
        </a:spcAft>
        <a:buClr>
          <a:srgbClr val="285C12"/>
        </a:buClr>
        <a:buSzPct val="139000"/>
        <a:buFont typeface="Helvetica Neue"/>
        <a:buChar char="•"/>
        <a:defRPr lang="en-US" sz="1400">
          <a:solidFill>
            <a:schemeClr val="tx1"/>
          </a:solidFill>
          <a:latin typeface="+mn-lt"/>
          <a:ea typeface="ヒラギノ角ゴ ProN W3"/>
          <a:cs typeface="ヒラギノ角ゴ ProN W3"/>
        </a:defRPr>
      </a:lvl2pPr>
      <a:lvl3pPr marL="742950" lvl="2" indent="-285750" algn="l" rtl="0" eaLnBrk="0" fontAlgn="base" hangingPunct="0">
        <a:spcBef>
          <a:spcPts val="600"/>
        </a:spcBef>
        <a:spcAft>
          <a:spcPct val="0"/>
        </a:spcAft>
        <a:buClr>
          <a:srgbClr val="285C12"/>
        </a:buClr>
        <a:buSzPct val="139000"/>
        <a:buFont typeface="Helvetica Neue"/>
        <a:buChar char="•"/>
        <a:defRPr lang="en-US" sz="1400">
          <a:solidFill>
            <a:schemeClr val="tx1"/>
          </a:solidFill>
          <a:latin typeface="+mn-lt"/>
          <a:ea typeface="ヒラギノ角ゴ ProN W3"/>
          <a:cs typeface="ヒラギノ角ゴ ProN W3"/>
        </a:defRPr>
      </a:lvl3pPr>
      <a:lvl4pPr marL="971550" lvl="3" indent="-285750" algn="l" rtl="0" eaLnBrk="0" fontAlgn="base" hangingPunct="0">
        <a:spcBef>
          <a:spcPts val="600"/>
        </a:spcBef>
        <a:spcAft>
          <a:spcPct val="0"/>
        </a:spcAft>
        <a:buClr>
          <a:srgbClr val="285C12"/>
        </a:buClr>
        <a:buSzPct val="139000"/>
        <a:buFont typeface="Helvetica Neue"/>
        <a:buChar char="•"/>
        <a:defRPr lang="en-US" sz="1400">
          <a:solidFill>
            <a:schemeClr val="tx1"/>
          </a:solidFill>
          <a:latin typeface="+mn-lt"/>
          <a:ea typeface="ヒラギノ角ゴ ProN W3"/>
          <a:cs typeface="ヒラギノ角ゴ ProN W3"/>
        </a:defRPr>
      </a:lvl4pPr>
      <a:lvl5pPr marL="1200150" lvl="4" indent="-285750" algn="l" rtl="0" eaLnBrk="0" fontAlgn="base" hangingPunct="0">
        <a:spcBef>
          <a:spcPts val="600"/>
        </a:spcBef>
        <a:spcAft>
          <a:spcPct val="0"/>
        </a:spcAft>
        <a:buClr>
          <a:srgbClr val="285C12"/>
        </a:buClr>
        <a:buSzPct val="139000"/>
        <a:buFont typeface="Helvetica Neue"/>
        <a:buChar char="•"/>
        <a:defRPr lang="en-US" sz="1400">
          <a:solidFill>
            <a:schemeClr val="tx1"/>
          </a:solidFill>
          <a:latin typeface="+mn-lt"/>
          <a:ea typeface="ヒラギノ角ゴ ProN W3"/>
          <a:cs typeface="ヒラギノ角ゴ ProN W3"/>
        </a:defRPr>
      </a:lvl5pPr>
      <a:lvl6pPr marL="1657350" indent="-285750" algn="l" rtl="0" eaLnBrk="0" fontAlgn="base" hangingPunct="0">
        <a:spcBef>
          <a:spcPts val="1800"/>
        </a:spcBef>
        <a:spcAft>
          <a:spcPct val="0"/>
        </a:spcAft>
        <a:buClr>
          <a:srgbClr val="285C12"/>
        </a:buClr>
        <a:buSzPct val="139000"/>
        <a:buFont typeface="Helvetica Neue"/>
        <a:buChar char="•"/>
        <a:defRPr lang="en-US" sz="1400">
          <a:solidFill>
            <a:srgbClr val="285C12"/>
          </a:solidFill>
          <a:latin typeface="Helvetica Neue"/>
          <a:ea typeface="ヒラギノ角ゴ ProN W3"/>
          <a:cs typeface="ヒラギノ角ゴ ProN W3"/>
        </a:defRPr>
      </a:lvl6pPr>
      <a:lvl7pPr marL="2114550" indent="-285750" algn="l" rtl="0" eaLnBrk="0" fontAlgn="base" hangingPunct="0">
        <a:spcBef>
          <a:spcPts val="1800"/>
        </a:spcBef>
        <a:spcAft>
          <a:spcPct val="0"/>
        </a:spcAft>
        <a:buClr>
          <a:srgbClr val="285C12"/>
        </a:buClr>
        <a:buSzPct val="139000"/>
        <a:buFont typeface="Helvetica Neue"/>
        <a:buChar char="•"/>
        <a:defRPr lang="en-US" sz="1400">
          <a:solidFill>
            <a:srgbClr val="285C12"/>
          </a:solidFill>
          <a:latin typeface="Helvetica Neue"/>
          <a:ea typeface="ヒラギノ角ゴ ProN W3"/>
          <a:cs typeface="ヒラギノ角ゴ ProN W3"/>
        </a:defRPr>
      </a:lvl7pPr>
      <a:lvl8pPr marL="2571750" indent="-285750" algn="l" rtl="0" eaLnBrk="0" fontAlgn="base" hangingPunct="0">
        <a:spcBef>
          <a:spcPts val="1800"/>
        </a:spcBef>
        <a:spcAft>
          <a:spcPct val="0"/>
        </a:spcAft>
        <a:buClr>
          <a:srgbClr val="285C12"/>
        </a:buClr>
        <a:buSzPct val="139000"/>
        <a:buFont typeface="Helvetica Neue"/>
        <a:buChar char="•"/>
        <a:defRPr lang="en-US" sz="1400">
          <a:solidFill>
            <a:srgbClr val="285C12"/>
          </a:solidFill>
          <a:latin typeface="Helvetica Neue"/>
          <a:ea typeface="ヒラギノ角ゴ ProN W3"/>
          <a:cs typeface="ヒラギノ角ゴ ProN W3"/>
        </a:defRPr>
      </a:lvl8pPr>
      <a:lvl9pPr marL="3028950" indent="-285750" algn="l" rtl="0" eaLnBrk="0" fontAlgn="base" hangingPunct="0">
        <a:spcBef>
          <a:spcPts val="1800"/>
        </a:spcBef>
        <a:spcAft>
          <a:spcPct val="0"/>
        </a:spcAft>
        <a:buClr>
          <a:srgbClr val="285C12"/>
        </a:buClr>
        <a:buSzPct val="139000"/>
        <a:buFont typeface="Helvetica Neue"/>
        <a:buChar char="•"/>
        <a:defRPr lang="en-US" sz="1400">
          <a:solidFill>
            <a:srgbClr val="285C12"/>
          </a:solidFill>
          <a:latin typeface="Helvetica Neue"/>
          <a:ea typeface="ヒラギノ角ゴ ProN W3"/>
          <a:cs typeface="ヒラギノ角ゴ ProN W3"/>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Iinside header with EM written out.png"/>
          <p:cNvPicPr>
            <a:picLocks noChangeAspect="1"/>
          </p:cNvPicPr>
          <p:nvPr userDrawn="1"/>
        </p:nvPicPr>
        <p:blipFill>
          <a:blip r:embed="rId3" cstate="print">
            <a:extLst>
              <a:ext uri="{28A0092B-C50C-407E-A947-70E740481C1C}">
                <a14:useLocalDpi xmlns:a14="http://schemas.microsoft.com/office/drawing/2010/main"/>
              </a:ext>
            </a:extLst>
          </a:blip>
          <a:srcRect b="2366"/>
          <a:stretch>
            <a:fillRect/>
          </a:stretch>
        </p:blipFill>
        <p:spPr>
          <a:xfrm>
            <a:off x="0" y="-1"/>
            <a:ext cx="9144000" cy="6858001"/>
          </a:xfrm>
          <a:prstGeom prst="rect">
            <a:avLst/>
          </a:prstGeom>
        </p:spPr>
      </p:pic>
      <p:sp>
        <p:nvSpPr>
          <p:cNvPr id="2" name="Title Placeholder 1"/>
          <p:cNvSpPr>
            <a:spLocks noGrp="1"/>
          </p:cNvSpPr>
          <p:nvPr>
            <p:ph type="title"/>
          </p:nvPr>
        </p:nvSpPr>
        <p:spPr>
          <a:xfrm>
            <a:off x="3523376" y="274638"/>
            <a:ext cx="5163424" cy="505538"/>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EA9C1-D364-4F4B-8961-BBA3D45421BA}" type="datetimeFigureOut">
              <a:rPr lang="en-US" smtClean="0"/>
              <a:pPr/>
              <a:t>2/16/2022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ED539-1620-4C97-BA0A-66FA1A89D0A6}" type="slidenum">
              <a:rPr lang="en-US" smtClean="0"/>
              <a:pPr/>
              <a:t>‹#›</a:t>
            </a:fld>
            <a:endParaRPr lang="en-US"/>
          </a:p>
        </p:txBody>
      </p:sp>
      <p:sp>
        <p:nvSpPr>
          <p:cNvPr id="8" name="Rectangle 2"/>
          <p:cNvSpPr>
            <a:spLocks noChangeArrowheads="1"/>
          </p:cNvSpPr>
          <p:nvPr userDrawn="1"/>
        </p:nvSpPr>
        <p:spPr bwMode="auto">
          <a:xfrm flipH="1">
            <a:off x="-1" y="6642100"/>
            <a:ext cx="9144000" cy="215900"/>
          </a:xfrm>
          <a:prstGeom prst="rect">
            <a:avLst/>
          </a:prstGeom>
          <a:solidFill>
            <a:srgbClr val="285C12"/>
          </a:solidFill>
          <a:ln w="9525">
            <a:noFill/>
            <a:miter lim="800000"/>
            <a:headEnd/>
            <a:tailEnd/>
          </a:ln>
        </p:spPr>
        <p:txBody>
          <a:bodyPr lIns="0" tIns="0" rIns="0" bIns="0"/>
          <a:lstStyle/>
          <a:p>
            <a:pPr fontAlgn="base">
              <a:spcBef>
                <a:spcPct val="0"/>
              </a:spcBef>
              <a:spcAft>
                <a:spcPct val="0"/>
              </a:spcAft>
              <a:defRPr/>
            </a:pPr>
            <a:endParaRPr lang="en-US" dirty="0">
              <a:solidFill>
                <a:srgbClr val="000000"/>
              </a:solidFill>
              <a:latin typeface="Arial" pitchFamily="34" charset="0"/>
              <a:ea typeface="ヒラギノ角ゴ ProN W3"/>
              <a:cs typeface="ヒラギノ角ゴ ProN W3"/>
            </a:endParaRPr>
          </a:p>
        </p:txBody>
      </p:sp>
      <p:sp>
        <p:nvSpPr>
          <p:cNvPr id="9" name="TextBox 1"/>
          <p:cNvSpPr txBox="1">
            <a:spLocks noChangeArrowheads="1"/>
          </p:cNvSpPr>
          <p:nvPr userDrawn="1"/>
        </p:nvSpPr>
        <p:spPr bwMode="auto">
          <a:xfrm>
            <a:off x="7414063" y="6619733"/>
            <a:ext cx="1371600" cy="236988"/>
          </a:xfrm>
          <a:prstGeom prst="rect">
            <a:avLst/>
          </a:prstGeom>
          <a:noFill/>
          <a:ln>
            <a:noFill/>
          </a:ln>
        </p:spPr>
        <p:txBody>
          <a:bodyPr lIns="82296" tIns="41148" rIns="82296" bIns="4114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en-US" sz="1000" b="1" i="0" dirty="0">
                <a:solidFill>
                  <a:srgbClr val="FFE8A6"/>
                </a:solidFill>
                <a:latin typeface="+mj-lt"/>
                <a:ea typeface="ヒラギノ角ゴ ProN W3"/>
                <a:cs typeface="ヒラギノ角ゴ ProN W3"/>
              </a:rPr>
              <a:t>www.energy.gov/EM</a:t>
            </a:r>
          </a:p>
        </p:txBody>
      </p:sp>
      <p:sp>
        <p:nvSpPr>
          <p:cNvPr id="10" name="TextBox 2"/>
          <p:cNvSpPr txBox="1">
            <a:spLocks noChangeArrowheads="1"/>
          </p:cNvSpPr>
          <p:nvPr userDrawn="1"/>
        </p:nvSpPr>
        <p:spPr bwMode="auto">
          <a:xfrm>
            <a:off x="7783800" y="6618463"/>
            <a:ext cx="1295400" cy="246221"/>
          </a:xfrm>
          <a:prstGeom prst="rect">
            <a:avLst/>
          </a:prstGeom>
          <a:noFill/>
          <a:ln>
            <a:noFill/>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defRPr/>
            </a:pPr>
            <a:fld id="{4A256FFE-0AB4-4725-A126-1B90327B6F89}" type="slidenum">
              <a:rPr lang="en-US" sz="1000" b="0" i="0" smtClean="0">
                <a:solidFill>
                  <a:srgbClr val="FFFFFF"/>
                </a:solidFill>
                <a:latin typeface="+mn-lt"/>
                <a:ea typeface="ヒラギノ角ゴ ProN W3"/>
                <a:cs typeface="ヒラギノ角ゴ ProN W3"/>
              </a:rPr>
              <a:pPr algn="r" eaLnBrk="1" fontAlgn="base" hangingPunct="1">
                <a:spcBef>
                  <a:spcPct val="0"/>
                </a:spcBef>
                <a:spcAft>
                  <a:spcPct val="0"/>
                </a:spcAft>
                <a:defRPr/>
              </a:pPr>
              <a:t>‹#›</a:t>
            </a:fld>
            <a:endParaRPr lang="en-US" sz="1000" b="0" i="0" dirty="0">
              <a:solidFill>
                <a:srgbClr val="FFFFFF"/>
              </a:solidFill>
              <a:latin typeface="+mn-lt"/>
              <a:ea typeface="ヒラギノ角ゴ ProN W3"/>
              <a:cs typeface="ヒラギノ角ゴ ProN W3"/>
            </a:endParaRPr>
          </a:p>
        </p:txBody>
      </p:sp>
      <p:pic>
        <p:nvPicPr>
          <p:cNvPr id="11" name="Picture 2"/>
          <p:cNvPicPr>
            <a:picLocks noChangeAspect="1" noChangeArrowheads="1"/>
          </p:cNvPicPr>
          <p:nvPr userDrawn="1"/>
        </p:nvPicPr>
        <p:blipFill>
          <a:blip r:embed="rId4" cstate="print">
            <a:extLst>
              <a:ext uri="{28A0092B-C50C-407E-A947-70E740481C1C}">
                <a14:useLocalDpi xmlns:a14="http://schemas.microsoft.com/office/drawing/2010/main"/>
              </a:ext>
            </a:extLst>
          </a:blip>
          <a:srcRect/>
          <a:stretch>
            <a:fillRect/>
          </a:stretch>
        </p:blipFill>
        <p:spPr bwMode="auto">
          <a:xfrm>
            <a:off x="276837" y="6644081"/>
            <a:ext cx="2541864" cy="2223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34" r:id="rId1"/>
  </p:sldLayoutIdLst>
  <p:txStyles>
    <p:titleStyle>
      <a:lvl1pPr algn="ctr" defTabSz="9144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100" kern="1200">
          <a:solidFill>
            <a:srgbClr val="002499"/>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rgbClr val="002499"/>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rgbClr val="002499"/>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rgbClr val="002499"/>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4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ctrTitle"/>
          </p:nvPr>
        </p:nvSpPr>
        <p:spPr>
          <a:xfrm>
            <a:off x="677486" y="2058963"/>
            <a:ext cx="8295063" cy="1090638"/>
          </a:xfrm>
        </p:spPr>
        <p:txBody>
          <a:bodyPr/>
          <a:lstStyle>
            <a:lvl1pPr algn="ctr">
              <a:defRPr/>
            </a:lvl1pPr>
          </a:lstStyle>
          <a:p>
            <a:pPr lvl="0"/>
            <a:r>
              <a:rPr lang="en-US" sz="3600" dirty="0"/>
              <a:t>DOE-STD-5506-2021</a:t>
            </a:r>
            <a:br>
              <a:rPr lang="en-US" sz="3600" dirty="0"/>
            </a:br>
            <a:r>
              <a:rPr lang="en-US" sz="1600" dirty="0"/>
              <a:t>(Revision of DOE-STD-5506-2007)</a:t>
            </a:r>
          </a:p>
        </p:txBody>
      </p:sp>
      <p:sp>
        <p:nvSpPr>
          <p:cNvPr id="11" name="Title 1"/>
          <p:cNvSpPr txBox="1">
            <a:spLocks/>
          </p:cNvSpPr>
          <p:nvPr/>
        </p:nvSpPr>
        <p:spPr bwMode="auto">
          <a:xfrm>
            <a:off x="829529" y="4445386"/>
            <a:ext cx="7772400" cy="10176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a:defRPr/>
            </a:lvl1pPr>
          </a:lstStyle>
          <a:p>
            <a:br>
              <a:rPr lang="pt-BR" sz="2400" dirty="0"/>
            </a:br>
            <a:endParaRPr lang="pt-BR" sz="2400" dirty="0"/>
          </a:p>
          <a:p>
            <a:r>
              <a:rPr lang="pt-BR" sz="2400" dirty="0"/>
              <a:t>Robert C. Nelson, PhD</a:t>
            </a:r>
          </a:p>
          <a:p>
            <a:r>
              <a:rPr lang="pt-BR" sz="2400" dirty="0"/>
              <a:t>Office of Safety Management, CNS</a:t>
            </a:r>
          </a:p>
        </p:txBody>
      </p:sp>
      <p:sp>
        <p:nvSpPr>
          <p:cNvPr id="12" name="Title 1"/>
          <p:cNvSpPr txBox="1">
            <a:spLocks/>
          </p:cNvSpPr>
          <p:nvPr/>
        </p:nvSpPr>
        <p:spPr bwMode="auto">
          <a:xfrm>
            <a:off x="706582" y="3799885"/>
            <a:ext cx="7772400" cy="594749"/>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a:defRPr/>
            </a:lvl1pPr>
          </a:lstStyle>
          <a:p>
            <a:r>
              <a:rPr lang="en-US" sz="2800" b="1" dirty="0">
                <a:latin typeface="Gotham-Book"/>
              </a:rPr>
              <a:t>ROLLOUT</a:t>
            </a:r>
          </a:p>
        </p:txBody>
      </p:sp>
      <p:cxnSp>
        <p:nvCxnSpPr>
          <p:cNvPr id="14" name="Straight Connector 13"/>
          <p:cNvCxnSpPr/>
          <p:nvPr/>
        </p:nvCxnSpPr>
        <p:spPr>
          <a:xfrm>
            <a:off x="1221971" y="3850637"/>
            <a:ext cx="6741622" cy="0"/>
          </a:xfrm>
          <a:prstGeom prst="line">
            <a:avLst/>
          </a:prstGeom>
          <a:ln w="25400" cap="rnd">
            <a:solidFill>
              <a:srgbClr val="FFE8A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B2F9-CADF-42AF-9230-464BD3777464}"/>
              </a:ext>
            </a:extLst>
          </p:cNvPr>
          <p:cNvSpPr>
            <a:spLocks noGrp="1"/>
          </p:cNvSpPr>
          <p:nvPr>
            <p:ph type="title"/>
          </p:nvPr>
        </p:nvSpPr>
        <p:spPr/>
        <p:txBody>
          <a:bodyPr/>
          <a:lstStyle/>
          <a:p>
            <a:r>
              <a:rPr lang="en-US" dirty="0"/>
              <a:t>Gap Question/Answer Session</a:t>
            </a:r>
          </a:p>
        </p:txBody>
      </p:sp>
      <p:sp>
        <p:nvSpPr>
          <p:cNvPr id="3" name="Content Placeholder 2">
            <a:extLst>
              <a:ext uri="{FF2B5EF4-FFF2-40B4-BE49-F238E27FC236}">
                <a16:creationId xmlns:a16="http://schemas.microsoft.com/office/drawing/2014/main" id="{46724C1D-D371-43CC-9E09-3A0BF40567F2}"/>
              </a:ext>
            </a:extLst>
          </p:cNvPr>
          <p:cNvSpPr>
            <a:spLocks noGrp="1"/>
          </p:cNvSpPr>
          <p:nvPr>
            <p:ph idx="1"/>
          </p:nvPr>
        </p:nvSpPr>
        <p:spPr/>
        <p:txBody>
          <a:bodyPr/>
          <a:lstStyle/>
          <a:p>
            <a:r>
              <a:rPr lang="en-US" dirty="0"/>
              <a:t>Session Scheduled next week to allow for questions/answers for members of writing team as a result of gap analysis exercise</a:t>
            </a:r>
          </a:p>
          <a:p>
            <a:r>
              <a:rPr lang="en-US" dirty="0"/>
              <a:t>Session Tuesday February 22, 2022</a:t>
            </a:r>
          </a:p>
          <a:p>
            <a:pPr lvl="1"/>
            <a:r>
              <a:rPr lang="en-US" dirty="0"/>
              <a:t>12:55 PST</a:t>
            </a:r>
          </a:p>
          <a:p>
            <a:pPr lvl="1"/>
            <a:r>
              <a:rPr lang="en-US" dirty="0"/>
              <a:t>13:55 MST</a:t>
            </a:r>
          </a:p>
          <a:p>
            <a:pPr lvl="1"/>
            <a:r>
              <a:rPr lang="en-US" dirty="0"/>
              <a:t>14:55 CST</a:t>
            </a:r>
          </a:p>
          <a:p>
            <a:pPr lvl="1"/>
            <a:r>
              <a:rPr lang="en-US" dirty="0"/>
              <a:t>15:55 EST</a:t>
            </a:r>
          </a:p>
        </p:txBody>
      </p:sp>
    </p:spTree>
    <p:extLst>
      <p:ext uri="{BB962C8B-B14F-4D97-AF65-F5344CB8AC3E}">
        <p14:creationId xmlns:p14="http://schemas.microsoft.com/office/powerpoint/2010/main" val="4204384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3600" dirty="0"/>
              <a:t>Questions?</a:t>
            </a:r>
          </a:p>
        </p:txBody>
      </p:sp>
    </p:spTree>
    <p:extLst>
      <p:ext uri="{BB962C8B-B14F-4D97-AF65-F5344CB8AC3E}">
        <p14:creationId xmlns:p14="http://schemas.microsoft.com/office/powerpoint/2010/main" val="351196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Background</a:t>
            </a:r>
          </a:p>
        </p:txBody>
      </p:sp>
      <p:sp>
        <p:nvSpPr>
          <p:cNvPr id="4" name="Content Placeholder 3"/>
          <p:cNvSpPr>
            <a:spLocks noGrp="1"/>
          </p:cNvSpPr>
          <p:nvPr>
            <p:ph idx="1"/>
          </p:nvPr>
        </p:nvSpPr>
        <p:spPr>
          <a:xfrm>
            <a:off x="283307" y="1866871"/>
            <a:ext cx="8577385" cy="3062481"/>
          </a:xfrm>
        </p:spPr>
        <p:txBody>
          <a:bodyPr>
            <a:normAutofit lnSpcReduction="10000"/>
          </a:bodyPr>
          <a:lstStyle/>
          <a:p>
            <a:r>
              <a:rPr lang="en-US" sz="2000" dirty="0"/>
              <a:t>Initially Issued in April 2007 revised August 2021</a:t>
            </a:r>
          </a:p>
          <a:p>
            <a:r>
              <a:rPr lang="en-US" sz="2000" dirty="0"/>
              <a:t>Unique Environmental Management (EM) standard that prescribes analytical assumptions and controls specific to the DOE Transuranic (TRU) Waste mission</a:t>
            </a:r>
          </a:p>
          <a:p>
            <a:r>
              <a:rPr lang="en-US" sz="2000" dirty="0"/>
              <a:t>Standard provides:</a:t>
            </a:r>
          </a:p>
          <a:p>
            <a:pPr lvl="1"/>
            <a:r>
              <a:rPr lang="en-US" sz="1700" dirty="0"/>
              <a:t>Analytical assumptions and methods for hazard analysis and accident analysis</a:t>
            </a:r>
          </a:p>
          <a:p>
            <a:pPr lvl="1"/>
            <a:r>
              <a:rPr lang="en-US" sz="1700" dirty="0"/>
              <a:t>Hazard controls to be used when developing TRU facility safety basis documents</a:t>
            </a:r>
          </a:p>
          <a:p>
            <a:pPr lvl="1"/>
            <a:r>
              <a:rPr lang="en-US" sz="1700" dirty="0"/>
              <a:t>Supplements the applicable 10 CFR 830 Subpart B “safe harbor method” such as DOE-STD-3009, </a:t>
            </a:r>
            <a:r>
              <a:rPr lang="en-US" sz="1700" i="1" dirty="0"/>
              <a:t>Preparation of Nonreactor Nuclear Facility Documented Safety Analysis</a:t>
            </a:r>
            <a:r>
              <a:rPr lang="en-US" sz="1700" dirty="0"/>
              <a:t> for Documented Safety Analysis (DSA) development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Why the Update?</a:t>
            </a:r>
          </a:p>
        </p:txBody>
      </p:sp>
      <p:sp>
        <p:nvSpPr>
          <p:cNvPr id="4" name="Content Placeholder 3"/>
          <p:cNvSpPr>
            <a:spLocks noGrp="1"/>
          </p:cNvSpPr>
          <p:nvPr>
            <p:ph idx="1"/>
          </p:nvPr>
        </p:nvSpPr>
        <p:spPr>
          <a:xfrm>
            <a:off x="389802" y="1903307"/>
            <a:ext cx="8577385" cy="4246880"/>
          </a:xfrm>
        </p:spPr>
        <p:txBody>
          <a:bodyPr>
            <a:normAutofit fontScale="92500" lnSpcReduction="20000"/>
          </a:bodyPr>
          <a:lstStyle/>
          <a:p>
            <a:r>
              <a:rPr lang="en-US" sz="2800" dirty="0"/>
              <a:t>Well past the sunset review period</a:t>
            </a:r>
          </a:p>
          <a:p>
            <a:r>
              <a:rPr lang="en-US" sz="2800" dirty="0"/>
              <a:t>Years of Lessons Learned and Feedback on Specific Topics in the Standard</a:t>
            </a:r>
          </a:p>
          <a:p>
            <a:r>
              <a:rPr lang="en-US" sz="2800" dirty="0"/>
              <a:t>TRU Waste Facility events (WIPP, ARP V)</a:t>
            </a:r>
          </a:p>
          <a:p>
            <a:r>
              <a:rPr lang="en-US" sz="2800" dirty="0"/>
              <a:t>Updates/linkages to other DOE standards (DOE-STD-3009-2014, DOE-STD-1104-2016, others)</a:t>
            </a:r>
          </a:p>
          <a:p>
            <a:r>
              <a:rPr lang="en-US" sz="2800" dirty="0"/>
              <a:t>Container tests</a:t>
            </a:r>
          </a:p>
          <a:p>
            <a:r>
              <a:rPr lang="en-US" sz="2800" dirty="0"/>
              <a:t>DNFSB Tech Report-43 (Deficiencies in DOE-STD-5506-2007) and DNFSB Tech Report-46 (Potential Energetic  Chemical Reaction Events involving Transuranic Waste at Los Alamos National Laboratory</a:t>
            </a:r>
          </a:p>
        </p:txBody>
      </p:sp>
    </p:spTree>
    <p:extLst>
      <p:ext uri="{BB962C8B-B14F-4D97-AF65-F5344CB8AC3E}">
        <p14:creationId xmlns:p14="http://schemas.microsoft.com/office/powerpoint/2010/main" val="74926998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A798-EC17-BA46-A63C-8A60165B19EA}"/>
              </a:ext>
            </a:extLst>
          </p:cNvPr>
          <p:cNvSpPr>
            <a:spLocks noGrp="1"/>
          </p:cNvSpPr>
          <p:nvPr>
            <p:ph type="title"/>
          </p:nvPr>
        </p:nvSpPr>
        <p:spPr/>
        <p:txBody>
          <a:bodyPr/>
          <a:lstStyle/>
          <a:p>
            <a:r>
              <a:rPr lang="en-US" dirty="0"/>
              <a:t>Deleted Topics</a:t>
            </a:r>
          </a:p>
        </p:txBody>
      </p:sp>
      <p:sp>
        <p:nvSpPr>
          <p:cNvPr id="3" name="Content Placeholder 2">
            <a:extLst>
              <a:ext uri="{FF2B5EF4-FFF2-40B4-BE49-F238E27FC236}">
                <a16:creationId xmlns:a16="http://schemas.microsoft.com/office/drawing/2014/main" id="{5441CEFA-87EA-CB4E-8901-33A826816957}"/>
              </a:ext>
            </a:extLst>
          </p:cNvPr>
          <p:cNvSpPr>
            <a:spLocks noGrp="1"/>
          </p:cNvSpPr>
          <p:nvPr>
            <p:ph idx="1"/>
          </p:nvPr>
        </p:nvSpPr>
        <p:spPr/>
        <p:txBody>
          <a:bodyPr>
            <a:normAutofit lnSpcReduction="10000"/>
          </a:bodyPr>
          <a:lstStyle/>
          <a:p>
            <a:pPr lvl="1"/>
            <a:r>
              <a:rPr lang="en-US" sz="2500" dirty="0"/>
              <a:t>Section 4.2, </a:t>
            </a:r>
            <a:r>
              <a:rPr lang="en-US" sz="2500" i="1" dirty="0"/>
              <a:t>Definition of Unmitigated Analysis</a:t>
            </a:r>
          </a:p>
          <a:p>
            <a:pPr lvl="2"/>
            <a:r>
              <a:rPr lang="en-US" sz="2100" dirty="0"/>
              <a:t>Now explicitly covered in Section 3.2.2, </a:t>
            </a:r>
            <a:r>
              <a:rPr lang="en-US" sz="2100" i="1" dirty="0"/>
              <a:t>Unmitigated Analysis</a:t>
            </a:r>
            <a:r>
              <a:rPr lang="en-US" sz="2100" dirty="0"/>
              <a:t> in DOE-STD-3009-2014</a:t>
            </a:r>
          </a:p>
          <a:p>
            <a:pPr marL="738188" lvl="2" indent="-276225"/>
            <a:r>
              <a:rPr lang="en-US" sz="2300" dirty="0"/>
              <a:t>Section 5.2, </a:t>
            </a:r>
            <a:r>
              <a:rPr lang="en-US" sz="2300" i="1" dirty="0"/>
              <a:t>Facility Worker Consequences</a:t>
            </a:r>
          </a:p>
          <a:p>
            <a:pPr marL="1195388" lvl="3" indent="-276225"/>
            <a:r>
              <a:rPr lang="en-US" sz="2100" dirty="0"/>
              <a:t>Now discussed as part of the general discussion of Section 3.1.3, </a:t>
            </a:r>
            <a:r>
              <a:rPr lang="en-US" sz="2100" i="1" dirty="0"/>
              <a:t>Hazard Evaluation </a:t>
            </a:r>
            <a:r>
              <a:rPr lang="en-US" sz="2100" dirty="0"/>
              <a:t>in DOE-STD-3009-2014</a:t>
            </a:r>
          </a:p>
          <a:p>
            <a:pPr marL="738188" lvl="2" indent="-276225"/>
            <a:r>
              <a:rPr lang="en-US" sz="2300" dirty="0"/>
              <a:t>Section 5.3, </a:t>
            </a:r>
            <a:r>
              <a:rPr lang="en-US" sz="2300" i="1" dirty="0"/>
              <a:t>Collocated Worker and Public Consequences</a:t>
            </a:r>
          </a:p>
          <a:p>
            <a:pPr marL="1195388" lvl="3" indent="-276225"/>
            <a:r>
              <a:rPr lang="en-US" sz="2100" dirty="0"/>
              <a:t>Covered in Section 3, </a:t>
            </a:r>
            <a:r>
              <a:rPr lang="en-US" sz="2100" i="1" dirty="0"/>
              <a:t>Hazard Analysis, Accident Analysis, and Hazard Control Selection, </a:t>
            </a:r>
            <a:r>
              <a:rPr lang="en-US" sz="2100" dirty="0"/>
              <a:t>in DOE-STD-3009-2014</a:t>
            </a:r>
          </a:p>
          <a:p>
            <a:pPr marL="738188" lvl="3" indent="-276225"/>
            <a:r>
              <a:rPr lang="en-US" sz="2300" dirty="0"/>
              <a:t>Section 6.2, </a:t>
            </a:r>
            <a:r>
              <a:rPr lang="en-US" sz="2300" i="1" dirty="0"/>
              <a:t>Risk Ranking and Control Selection Guidelines</a:t>
            </a:r>
          </a:p>
          <a:p>
            <a:pPr marL="1195388" lvl="4" indent="-276225"/>
            <a:r>
              <a:rPr lang="en-US" sz="2100" dirty="0"/>
              <a:t>Now covered in Appendix A.4, </a:t>
            </a:r>
            <a:r>
              <a:rPr lang="en-US" sz="2100" i="1" dirty="0"/>
              <a:t>Hazard Evaluation and Risk Ranking</a:t>
            </a:r>
            <a:r>
              <a:rPr lang="en-US" sz="2100" dirty="0"/>
              <a:t>, in DOE-STD-3009-2014</a:t>
            </a:r>
          </a:p>
        </p:txBody>
      </p:sp>
    </p:spTree>
    <p:extLst>
      <p:ext uri="{BB962C8B-B14F-4D97-AF65-F5344CB8AC3E}">
        <p14:creationId xmlns:p14="http://schemas.microsoft.com/office/powerpoint/2010/main" val="2894566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147" y="274638"/>
            <a:ext cx="5523653" cy="505538"/>
          </a:xfrm>
        </p:spPr>
        <p:txBody>
          <a:bodyPr/>
          <a:lstStyle/>
          <a:p>
            <a:r>
              <a:rPr lang="en-US" sz="2400" dirty="0"/>
              <a:t>Deleted Topics (Continued)</a:t>
            </a:r>
          </a:p>
        </p:txBody>
      </p:sp>
      <p:sp>
        <p:nvSpPr>
          <p:cNvPr id="3" name="Content Placeholder 2"/>
          <p:cNvSpPr>
            <a:spLocks noGrp="1"/>
          </p:cNvSpPr>
          <p:nvPr>
            <p:ph idx="1"/>
          </p:nvPr>
        </p:nvSpPr>
        <p:spPr/>
        <p:txBody>
          <a:bodyPr>
            <a:normAutofit/>
          </a:bodyPr>
          <a:lstStyle/>
          <a:p>
            <a:r>
              <a:rPr lang="en-US" sz="2300" dirty="0"/>
              <a:t>Section 6.3, </a:t>
            </a:r>
            <a:r>
              <a:rPr lang="en-US" sz="2300" i="1" dirty="0"/>
              <a:t>Clarification of What Challenges the Evaluation Guidelines.</a:t>
            </a:r>
          </a:p>
          <a:p>
            <a:pPr lvl="1"/>
            <a:r>
              <a:rPr lang="en-US" sz="2100" dirty="0"/>
              <a:t>Now covered in Appendix A.10, </a:t>
            </a:r>
            <a:r>
              <a:rPr lang="en-US" sz="2100" i="1" dirty="0"/>
              <a:t>Evaluation Guideline</a:t>
            </a:r>
            <a:r>
              <a:rPr lang="en-US" sz="2100" dirty="0"/>
              <a:t>, in DOE-STD-3009-2014</a:t>
            </a:r>
          </a:p>
          <a:p>
            <a:pPr marL="341313" lvl="1" indent="-341313"/>
            <a:r>
              <a:rPr lang="en-US" sz="2300" dirty="0"/>
              <a:t>Section 7, </a:t>
            </a:r>
            <a:r>
              <a:rPr lang="en-US" sz="2300" i="1" dirty="0"/>
              <a:t>Safety Basis Review and DOE Risk Acceptance</a:t>
            </a:r>
          </a:p>
          <a:p>
            <a:pPr marL="741363" lvl="2" indent="-341313"/>
            <a:r>
              <a:rPr lang="en-US" sz="2100" dirty="0"/>
              <a:t>Refer to DOE-STD-1104-2016, </a:t>
            </a:r>
            <a:r>
              <a:rPr lang="en-US" sz="2100" i="1" dirty="0"/>
              <a:t>Review and Approval of Nuclear Facility Safety Basis and Safety Design Basis Documents</a:t>
            </a:r>
            <a:endParaRPr lang="en-US" sz="2100" dirty="0"/>
          </a:p>
          <a:p>
            <a:pPr marL="396875" lvl="2" indent="-396875"/>
            <a:r>
              <a:rPr lang="en-US" sz="2300" dirty="0"/>
              <a:t>Section 8, </a:t>
            </a:r>
            <a:r>
              <a:rPr lang="en-US" sz="2300" i="1" dirty="0"/>
              <a:t>Verification of Safety Basis Implementation</a:t>
            </a:r>
          </a:p>
          <a:p>
            <a:pPr marL="854075" lvl="3" indent="-396875"/>
            <a:r>
              <a:rPr lang="en-US" sz="2100" dirty="0"/>
              <a:t>Refer to Appendix C, </a:t>
            </a:r>
            <a:r>
              <a:rPr lang="en-US" sz="2100" i="1" dirty="0"/>
              <a:t>Implementation Verification Reviews (IVRs), </a:t>
            </a:r>
            <a:r>
              <a:rPr lang="en-US" sz="2100" dirty="0"/>
              <a:t>in DOE G 423.1-1B, </a:t>
            </a:r>
            <a:r>
              <a:rPr lang="en-US" sz="2100" i="1" dirty="0"/>
              <a:t>Implementation Guide for Use in Developing Technical Safety Requirements</a:t>
            </a:r>
          </a:p>
          <a:p>
            <a:pPr lvl="1"/>
            <a:endParaRPr lang="en-US" sz="2000" dirty="0"/>
          </a:p>
        </p:txBody>
      </p:sp>
    </p:spTree>
    <p:extLst>
      <p:ext uri="{BB962C8B-B14F-4D97-AF65-F5344CB8AC3E}">
        <p14:creationId xmlns:p14="http://schemas.microsoft.com/office/powerpoint/2010/main" val="397002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147" y="274638"/>
            <a:ext cx="5523653" cy="505538"/>
          </a:xfrm>
        </p:spPr>
        <p:txBody>
          <a:bodyPr/>
          <a:lstStyle/>
          <a:p>
            <a:r>
              <a:rPr lang="en-US" sz="2400" dirty="0"/>
              <a:t>Implementation</a:t>
            </a:r>
          </a:p>
        </p:txBody>
      </p:sp>
      <p:sp>
        <p:nvSpPr>
          <p:cNvPr id="3" name="Content Placeholder 2"/>
          <p:cNvSpPr>
            <a:spLocks noGrp="1"/>
          </p:cNvSpPr>
          <p:nvPr>
            <p:ph idx="1"/>
          </p:nvPr>
        </p:nvSpPr>
        <p:spPr/>
        <p:txBody>
          <a:bodyPr>
            <a:normAutofit fontScale="92500" lnSpcReduction="10000"/>
          </a:bodyPr>
          <a:lstStyle/>
          <a:p>
            <a:r>
              <a:rPr lang="en-US" sz="2500" dirty="0"/>
              <a:t>Implementation of DOE-STD-5506-2021 is an interest item for the Defense Nuclear Facilities Safety Board</a:t>
            </a:r>
          </a:p>
          <a:p>
            <a:pPr lvl="1"/>
            <a:r>
              <a:rPr lang="en-US" sz="2200" dirty="0"/>
              <a:t>DNFSB desired standard to a requirement or invoked standard</a:t>
            </a:r>
          </a:p>
          <a:p>
            <a:pPr lvl="1"/>
            <a:r>
              <a:rPr lang="en-US" sz="2200" dirty="0"/>
              <a:t>EM and NNSA have resisted</a:t>
            </a:r>
          </a:p>
          <a:p>
            <a:pPr marL="398463" lvl="1" indent="-342900"/>
            <a:r>
              <a:rPr lang="en-US" sz="2200" dirty="0"/>
              <a:t>As part of DNFSB interaction EM and NNSA have requested field gap assessments.</a:t>
            </a:r>
          </a:p>
          <a:p>
            <a:pPr lvl="1"/>
            <a:r>
              <a:rPr lang="en-US" sz="1500" b="0" i="0" u="none" strike="noStrike" baseline="0" dirty="0">
                <a:solidFill>
                  <a:srgbClr val="000000"/>
                </a:solidFill>
                <a:latin typeface="Times New Roman" panose="02020603050405020304" pitchFamily="18" charset="0"/>
              </a:rPr>
              <a:t>Gregory Sosson, Memorandum for Distribution, October 15, 2021, Implementation of Revised Department of Energy Standard 5506-2021, </a:t>
            </a:r>
            <a:r>
              <a:rPr lang="en-US" sz="1500" b="0" i="1" u="none" strike="noStrike" baseline="0" dirty="0">
                <a:solidFill>
                  <a:srgbClr val="000000"/>
                </a:solidFill>
                <a:latin typeface="Times New Roman" panose="02020603050405020304" pitchFamily="18" charset="0"/>
              </a:rPr>
              <a:t>Preparation of Safety Basis Documents for Transuranic (TRU) Waste Facilities</a:t>
            </a:r>
            <a:r>
              <a:rPr lang="en-US" sz="1500" b="0" i="0" u="none" strike="noStrike" baseline="0" dirty="0">
                <a:solidFill>
                  <a:srgbClr val="000000"/>
                </a:solidFill>
                <a:latin typeface="Times New Roman" panose="02020603050405020304" pitchFamily="18" charset="0"/>
              </a:rPr>
              <a:t>. </a:t>
            </a:r>
          </a:p>
          <a:p>
            <a:pPr lvl="1"/>
            <a:r>
              <a:rPr lang="en-US" sz="1500" dirty="0">
                <a:solidFill>
                  <a:srgbClr val="000000"/>
                </a:solidFill>
                <a:latin typeface="Times New Roman" panose="02020603050405020304" pitchFamily="18" charset="0"/>
              </a:rPr>
              <a:t>Daniel </a:t>
            </a:r>
            <a:r>
              <a:rPr lang="en-US" sz="1500" dirty="0" err="1">
                <a:solidFill>
                  <a:srgbClr val="000000"/>
                </a:solidFill>
                <a:latin typeface="Times New Roman" panose="02020603050405020304" pitchFamily="18" charset="0"/>
              </a:rPr>
              <a:t>Sigg</a:t>
            </a:r>
            <a:r>
              <a:rPr lang="en-US" sz="1500" dirty="0">
                <a:solidFill>
                  <a:srgbClr val="000000"/>
                </a:solidFill>
                <a:latin typeface="Times New Roman" panose="02020603050405020304" pitchFamily="18" charset="0"/>
              </a:rPr>
              <a:t>, </a:t>
            </a:r>
            <a:r>
              <a:rPr lang="en-US" sz="1600" dirty="0">
                <a:solidFill>
                  <a:srgbClr val="000000"/>
                </a:solidFill>
                <a:latin typeface="Times New Roman" panose="02020603050405020304" pitchFamily="18" charset="0"/>
              </a:rPr>
              <a:t>Memorandum for Distribution, October 12, </a:t>
            </a:r>
            <a:r>
              <a:rPr lang="en-US" sz="1600" dirty="0">
                <a:solidFill>
                  <a:srgbClr val="000000"/>
                </a:solidFill>
                <a:latin typeface="Times New Roman" panose="02020603050405020304" pitchFamily="18" charset="0"/>
                <a:cs typeface="Times New Roman" panose="02020603050405020304" pitchFamily="18" charset="0"/>
              </a:rPr>
              <a:t>2021,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Implementation of Revised Department of Energy Standard 5506-2021, </a:t>
            </a:r>
            <a:r>
              <a:rPr lang="en-US" sz="1600" b="0" i="1" u="none" strike="noStrike" baseline="0" dirty="0">
                <a:solidFill>
                  <a:srgbClr val="000000"/>
                </a:solidFill>
                <a:latin typeface="Times New Roman" panose="02020603050405020304" pitchFamily="18" charset="0"/>
                <a:cs typeface="Times New Roman" panose="02020603050405020304" pitchFamily="18" charset="0"/>
              </a:rPr>
              <a:t>Preparation of Safety Basis Documents for Transuranic (TRU) Waste Facilities</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a:t>
            </a:r>
          </a:p>
          <a:p>
            <a:pPr lvl="1"/>
            <a:endParaRPr lang="en-US" sz="1600" dirty="0">
              <a:solidFill>
                <a:srgbClr val="000000"/>
              </a:solidFill>
              <a:latin typeface="Times New Roman" panose="02020603050405020304" pitchFamily="18" charset="0"/>
              <a:cs typeface="Times New Roman" panose="02020603050405020304" pitchFamily="18" charset="0"/>
            </a:endParaRPr>
          </a:p>
          <a:p>
            <a:pPr marL="285750" lvl="1"/>
            <a:r>
              <a:rPr lang="en-US" sz="2400" dirty="0">
                <a:cs typeface="Times New Roman" panose="02020603050405020304" pitchFamily="18" charset="0"/>
              </a:rPr>
              <a:t>Gap Assessments Due February 28, 2022</a:t>
            </a:r>
          </a:p>
          <a:p>
            <a:pPr marL="285750" lvl="1"/>
            <a:r>
              <a:rPr lang="en-US" sz="2400" dirty="0">
                <a:cs typeface="Times New Roman" panose="02020603050405020304" pitchFamily="18" charset="0"/>
              </a:rPr>
              <a:t>PSOs will make Implementation Decisions</a:t>
            </a:r>
          </a:p>
          <a:p>
            <a:pPr lvl="1"/>
            <a:endParaRPr lang="en-US" sz="2200" dirty="0"/>
          </a:p>
          <a:p>
            <a:pPr lvl="1"/>
            <a:endParaRPr lang="en-US" sz="2200" dirty="0"/>
          </a:p>
        </p:txBody>
      </p:sp>
    </p:spTree>
    <p:extLst>
      <p:ext uri="{BB962C8B-B14F-4D97-AF65-F5344CB8AC3E}">
        <p14:creationId xmlns:p14="http://schemas.microsoft.com/office/powerpoint/2010/main" val="312283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85C10-4C30-420F-B469-2AE622AD95AF}"/>
              </a:ext>
            </a:extLst>
          </p:cNvPr>
          <p:cNvSpPr>
            <a:spLocks noGrp="1"/>
          </p:cNvSpPr>
          <p:nvPr>
            <p:ph type="title"/>
          </p:nvPr>
        </p:nvSpPr>
        <p:spPr/>
        <p:txBody>
          <a:bodyPr/>
          <a:lstStyle/>
          <a:p>
            <a:r>
              <a:rPr lang="en-US" dirty="0"/>
              <a:t>ARF / RF Comparison Table</a:t>
            </a:r>
          </a:p>
        </p:txBody>
      </p:sp>
      <p:pic>
        <p:nvPicPr>
          <p:cNvPr id="9" name="Content Placeholder 8" descr="Table&#10;&#10;Description automatically generated with medium confidence">
            <a:extLst>
              <a:ext uri="{FF2B5EF4-FFF2-40B4-BE49-F238E27FC236}">
                <a16:creationId xmlns:a16="http://schemas.microsoft.com/office/drawing/2014/main" id="{65E63DD5-33D6-43EE-B058-862A1E9051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18745"/>
            <a:ext cx="8229600" cy="4488872"/>
          </a:xfrm>
        </p:spPr>
      </p:pic>
    </p:spTree>
    <p:extLst>
      <p:ext uri="{BB962C8B-B14F-4D97-AF65-F5344CB8AC3E}">
        <p14:creationId xmlns:p14="http://schemas.microsoft.com/office/powerpoint/2010/main" val="265239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06963-3D8F-4E1D-B953-9006F84DF080}"/>
              </a:ext>
            </a:extLst>
          </p:cNvPr>
          <p:cNvSpPr>
            <a:spLocks noGrp="1"/>
          </p:cNvSpPr>
          <p:nvPr>
            <p:ph type="title"/>
          </p:nvPr>
        </p:nvSpPr>
        <p:spPr/>
        <p:txBody>
          <a:bodyPr/>
          <a:lstStyle/>
          <a:p>
            <a:r>
              <a:rPr lang="en-US" dirty="0"/>
              <a:t>Damage Ratio Comparisons</a:t>
            </a:r>
          </a:p>
        </p:txBody>
      </p:sp>
      <p:pic>
        <p:nvPicPr>
          <p:cNvPr id="5" name="Content Placeholder 4" descr="Application&#10;&#10;Description automatically generated with medium confidence">
            <a:extLst>
              <a:ext uri="{FF2B5EF4-FFF2-40B4-BE49-F238E27FC236}">
                <a16:creationId xmlns:a16="http://schemas.microsoft.com/office/drawing/2014/main" id="{78652477-F900-4D38-B5F9-53A7DA7139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18745"/>
            <a:ext cx="8229600" cy="4488872"/>
          </a:xfrm>
        </p:spPr>
      </p:pic>
    </p:spTree>
    <p:extLst>
      <p:ext uri="{BB962C8B-B14F-4D97-AF65-F5344CB8AC3E}">
        <p14:creationId xmlns:p14="http://schemas.microsoft.com/office/powerpoint/2010/main" val="1637200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8F657-1E62-4DE1-86DD-FDD2C0FC35E5}"/>
              </a:ext>
            </a:extLst>
          </p:cNvPr>
          <p:cNvSpPr>
            <a:spLocks noGrp="1"/>
          </p:cNvSpPr>
          <p:nvPr>
            <p:ph type="title"/>
          </p:nvPr>
        </p:nvSpPr>
        <p:spPr/>
        <p:txBody>
          <a:bodyPr/>
          <a:lstStyle/>
          <a:p>
            <a:r>
              <a:rPr lang="en-US" dirty="0"/>
              <a:t>Future Training</a:t>
            </a:r>
          </a:p>
        </p:txBody>
      </p:sp>
      <p:sp>
        <p:nvSpPr>
          <p:cNvPr id="3" name="Content Placeholder 2">
            <a:extLst>
              <a:ext uri="{FF2B5EF4-FFF2-40B4-BE49-F238E27FC236}">
                <a16:creationId xmlns:a16="http://schemas.microsoft.com/office/drawing/2014/main" id="{7CB464EA-0602-405C-8B19-1134460601D2}"/>
              </a:ext>
            </a:extLst>
          </p:cNvPr>
          <p:cNvSpPr>
            <a:spLocks noGrp="1"/>
          </p:cNvSpPr>
          <p:nvPr>
            <p:ph idx="1"/>
          </p:nvPr>
        </p:nvSpPr>
        <p:spPr/>
        <p:txBody>
          <a:bodyPr>
            <a:normAutofit/>
          </a:bodyPr>
          <a:lstStyle/>
          <a:p>
            <a:r>
              <a:rPr lang="en-US" dirty="0"/>
              <a:t>Post Covid-19 Roll Out Plans</a:t>
            </a:r>
          </a:p>
          <a:p>
            <a:pPr lvl="1"/>
            <a:r>
              <a:rPr lang="en-US" dirty="0"/>
              <a:t>Face to Face Instruction Sessions at Selected Sites Open for Attendance</a:t>
            </a:r>
          </a:p>
          <a:p>
            <a:pPr lvl="2"/>
            <a:r>
              <a:rPr lang="en-US" dirty="0"/>
              <a:t>Savannah River</a:t>
            </a:r>
          </a:p>
          <a:p>
            <a:pPr lvl="2"/>
            <a:r>
              <a:rPr lang="en-US" dirty="0"/>
              <a:t>Hanford</a:t>
            </a:r>
          </a:p>
          <a:p>
            <a:pPr lvl="2"/>
            <a:r>
              <a:rPr lang="en-US" dirty="0"/>
              <a:t>Albuquerque/Los Alamos</a:t>
            </a:r>
          </a:p>
          <a:p>
            <a:pPr lvl="2"/>
            <a:r>
              <a:rPr lang="en-US" dirty="0"/>
              <a:t>Per Request</a:t>
            </a:r>
          </a:p>
          <a:p>
            <a:pPr marL="285750" lvl="2" indent="-285750"/>
            <a:r>
              <a:rPr lang="en-US" sz="2000" dirty="0"/>
              <a:t>Projected 2-day Class</a:t>
            </a:r>
          </a:p>
          <a:p>
            <a:pPr marL="742950" lvl="3" indent="-285750"/>
            <a:r>
              <a:rPr lang="en-US" sz="1800" dirty="0"/>
              <a:t>Presented by Standard Writing Team SMEs</a:t>
            </a:r>
          </a:p>
          <a:p>
            <a:pPr marL="742950" lvl="3" indent="-285750"/>
            <a:r>
              <a:rPr lang="en-US" sz="1800" dirty="0"/>
              <a:t>Standard “Requirement” Use</a:t>
            </a:r>
          </a:p>
          <a:p>
            <a:pPr marL="742950" lvl="3" indent="-285750"/>
            <a:r>
              <a:rPr lang="en-US" sz="1800" dirty="0"/>
              <a:t>Updated fire analyses</a:t>
            </a:r>
          </a:p>
          <a:p>
            <a:pPr marL="742950" lvl="3" indent="-285750"/>
            <a:r>
              <a:rPr lang="en-US" sz="1800" dirty="0"/>
              <a:t>To include practical application and control selection exercises</a:t>
            </a:r>
          </a:p>
          <a:p>
            <a:pPr marL="285750" lvl="4" indent="-285750"/>
            <a:r>
              <a:rPr lang="en-US" dirty="0"/>
              <a:t>Training locations to be coordinated over next month taking into account local Covid Restrictions</a:t>
            </a:r>
          </a:p>
          <a:p>
            <a:pPr marL="0" lvl="2" indent="0">
              <a:buNone/>
            </a:pPr>
            <a:endParaRPr lang="en-US" dirty="0"/>
          </a:p>
        </p:txBody>
      </p:sp>
    </p:spTree>
    <p:extLst>
      <p:ext uri="{BB962C8B-B14F-4D97-AF65-F5344CB8AC3E}">
        <p14:creationId xmlns:p14="http://schemas.microsoft.com/office/powerpoint/2010/main" val="2131354598"/>
      </p:ext>
    </p:extLst>
  </p:cSld>
  <p:clrMapOvr>
    <a:masterClrMapping/>
  </p:clrMapOvr>
</p:sld>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a60b319-9d9b-4050-a2da-fb9886bc818d">
      <Terms xmlns="http://schemas.microsoft.com/office/infopath/2007/PartnerControls"/>
    </lcf76f155ced4ddcb4097134ff3c332f>
    <TaxCatchAll xmlns="696b1dda-5637-4d41-9abe-79af3c04e81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6" ma:contentTypeDescription="Create a new document." ma:contentTypeScope="" ma:versionID="115c8eb666173d07c303936edca33c94">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7fa3eeb103c686ca40f2c85658618079"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7bc148-599b-4d76-8813-ec10777390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be8c3d-43cf-406e-8e09-773fdef5d4f6}" ma:internalName="TaxCatchAll" ma:showField="CatchAllData" ma:web="696b1dda-5637-4d41-9abe-79af3c04e8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D8820C-7EF8-4534-AA44-C252E521D52A}">
  <ds:schemaRefs>
    <ds:schemaRef ds:uri="http://schemas.microsoft.com/sharepoint/v3/contenttype/forms"/>
  </ds:schemaRefs>
</ds:datastoreItem>
</file>

<file path=customXml/itemProps2.xml><?xml version="1.0" encoding="utf-8"?>
<ds:datastoreItem xmlns:ds="http://schemas.openxmlformats.org/officeDocument/2006/customXml" ds:itemID="{B7EC2F4B-BBD8-4B75-80DB-863633DEC3F4}">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c84810df-906c-4340-aa0e-ee9b0d0df640"/>
    <ds:schemaRef ds:uri="http://schemas.microsoft.com/office/2006/metadata/properties"/>
    <ds:schemaRef ds:uri="http://purl.org/dc/elements/1.1/"/>
    <ds:schemaRef ds:uri="http://schemas.microsoft.com/sharepoint/v3"/>
    <ds:schemaRef ds:uri="c35736d3-9559-48f0-9b24-2a06b0f16582"/>
    <ds:schemaRef ds:uri="http://www.w3.org/XML/1998/namespace"/>
    <ds:schemaRef ds:uri="http://purl.org/dc/terms/"/>
  </ds:schemaRefs>
</ds:datastoreItem>
</file>

<file path=customXml/itemProps3.xml><?xml version="1.0" encoding="utf-8"?>
<ds:datastoreItem xmlns:ds="http://schemas.openxmlformats.org/officeDocument/2006/customXml" ds:itemID="{C8390AA0-C98B-4803-8B50-32894104FC14}"/>
</file>

<file path=docProps/app.xml><?xml version="1.0" encoding="utf-8"?>
<Properties xmlns="http://schemas.openxmlformats.org/officeDocument/2006/extended-properties" xmlns:vt="http://schemas.openxmlformats.org/officeDocument/2006/docPropsVTypes">
  <Template/>
  <TotalTime>18070</TotalTime>
  <Words>947</Words>
  <Application>Microsoft Office PowerPoint</Application>
  <PresentationFormat>On-screen Show (4:3)</PresentationFormat>
  <Paragraphs>86</Paragraphs>
  <Slides>11</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Gotham-Book</vt:lpstr>
      <vt:lpstr>Helvetica Neue</vt:lpstr>
      <vt:lpstr>Times New Roman</vt:lpstr>
      <vt:lpstr>Title &amp; Bullets</vt:lpstr>
      <vt:lpstr>Custom Design</vt:lpstr>
      <vt:lpstr>DOE-STD-5506-2021 (Revision of DOE-STD-5506-2007)</vt:lpstr>
      <vt:lpstr>Background</vt:lpstr>
      <vt:lpstr>Why the Update?</vt:lpstr>
      <vt:lpstr>Deleted Topics</vt:lpstr>
      <vt:lpstr>Deleted Topics (Continued)</vt:lpstr>
      <vt:lpstr>Implementation</vt:lpstr>
      <vt:lpstr>ARF / RF Comparison Table</vt:lpstr>
      <vt:lpstr>Damage Ratio Comparisons</vt:lpstr>
      <vt:lpstr>Future Training</vt:lpstr>
      <vt:lpstr>Gap Question/Answer Session</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Clearance &amp; Dose Constraints at DOE-EM Sites</dc:title>
  <dc:subject/>
  <dc:creator>max.postman</dc:creator>
  <cp:lastModifiedBy>Nelson, Robert C</cp:lastModifiedBy>
  <cp:revision>491</cp:revision>
  <cp:lastPrinted>2021-06-02T12:48:19Z</cp:lastPrinted>
  <dcterms:created xsi:type="dcterms:W3CDTF">2012-11-30T17:41:28Z</dcterms:created>
  <dcterms:modified xsi:type="dcterms:W3CDTF">2022-02-16T18:22:17Z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0x01010070F25756FC81AF488F6C711D74014336</vt:lpwstr>
  </property>
</Properties>
</file>