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64" r:id="rId3"/>
    <p:sldId id="294" r:id="rId4"/>
    <p:sldId id="1146" r:id="rId5"/>
    <p:sldId id="544" r:id="rId6"/>
    <p:sldId id="548" r:id="rId7"/>
    <p:sldId id="549" r:id="rId8"/>
    <p:sldId id="557" r:id="rId9"/>
    <p:sldId id="1140" r:id="rId10"/>
    <p:sldId id="1141" r:id="rId11"/>
    <p:sldId id="1139" r:id="rId12"/>
    <p:sldId id="1145" r:id="rId13"/>
    <p:sldId id="556" r:id="rId14"/>
    <p:sldId id="553" r:id="rId15"/>
    <p:sldId id="1147" r:id="rId16"/>
    <p:sldId id="962" r:id="rId17"/>
    <p:sldId id="551" r:id="rId18"/>
    <p:sldId id="1134" r:id="rId19"/>
    <p:sldId id="1150" r:id="rId20"/>
    <p:sldId id="1136" r:id="rId21"/>
    <p:sldId id="552" r:id="rId22"/>
    <p:sldId id="554" r:id="rId23"/>
    <p:sldId id="1138" r:id="rId24"/>
    <p:sldId id="281"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72" userDrawn="1">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Sarah" initials="BS" lastIdx="3" clrIdx="0">
    <p:extLst>
      <p:ext uri="{19B8F6BF-5375-455C-9EA6-DF929625EA0E}">
        <p15:presenceInfo xmlns:p15="http://schemas.microsoft.com/office/powerpoint/2012/main" userId="S::slbarker@bechtel.com::eb5b08c9-f535-41ff-8c31-0b9825862a38" providerId="AD"/>
      </p:ext>
    </p:extLst>
  </p:cmAuthor>
  <p:cmAuthor id="2" name="Greutman, Michael" initials="GM" lastIdx="2" clrIdx="1">
    <p:extLst>
      <p:ext uri="{19B8F6BF-5375-455C-9EA6-DF929625EA0E}">
        <p15:presenceInfo xmlns:p15="http://schemas.microsoft.com/office/powerpoint/2012/main" userId="S::mrgreutm@bechtel.com::3fdc223c-050a-4b8d-a7f4-c3a1479cb8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6187" autoAdjust="0"/>
  </p:normalViewPr>
  <p:slideViewPr>
    <p:cSldViewPr snapToGrid="0" showGuides="1">
      <p:cViewPr>
        <p:scale>
          <a:sx n="110" d="100"/>
          <a:sy n="110" d="100"/>
        </p:scale>
        <p:origin x="1530" y="78"/>
      </p:cViewPr>
      <p:guideLst>
        <p:guide orient="horz" pos="4272"/>
        <p:guide pos="283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93AE30-10EE-4685-B45C-CA48EC7A36A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6EE95DD-7736-420F-AE99-73F58EFAC6C1}">
      <dgm:prSet phldrT="[Text]"/>
      <dgm:spPr>
        <a:xfrm rot="5400000">
          <a:off x="-219471" y="219479"/>
          <a:ext cx="1463145" cy="1024202"/>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a:scene3d>
          <a:camera prst="orthographicFront"/>
          <a:lightRig rig="threePt" dir="t"/>
        </a:scene3d>
        <a:sp3d prstMaterial="dkEdge"/>
      </dgm:spPr>
      <dgm:t>
        <a:bodyPr/>
        <a:lstStyle/>
        <a:p>
          <a:pPr>
            <a:buNone/>
          </a:pPr>
          <a:r>
            <a:rPr lang="en-US" dirty="0">
              <a:solidFill>
                <a:sysClr val="window" lastClr="FFFFFF"/>
              </a:solidFill>
              <a:latin typeface="Calibri" panose="020F0502020204030204"/>
              <a:ea typeface="+mn-ea"/>
              <a:cs typeface="+mn-cs"/>
            </a:rPr>
            <a:t>Requirements</a:t>
          </a:r>
        </a:p>
      </dgm:t>
    </dgm:pt>
    <dgm:pt modelId="{D7B89F37-6860-4FE7-927F-3B7FDD93D78A}" type="parTrans" cxnId="{3BD79B94-A62E-4703-B717-B27C46FC9B03}">
      <dgm:prSet/>
      <dgm:spPr/>
      <dgm:t>
        <a:bodyPr/>
        <a:lstStyle/>
        <a:p>
          <a:endParaRPr lang="en-US"/>
        </a:p>
      </dgm:t>
    </dgm:pt>
    <dgm:pt modelId="{D1DBC0C3-B67D-4D08-B600-1C411490242C}" type="sibTrans" cxnId="{3BD79B94-A62E-4703-B717-B27C46FC9B03}">
      <dgm:prSet/>
      <dgm:spPr/>
      <dgm:t>
        <a:bodyPr/>
        <a:lstStyle/>
        <a:p>
          <a:endParaRPr lang="en-US"/>
        </a:p>
      </dgm:t>
    </dgm:pt>
    <dgm:pt modelId="{6068D42B-24C3-450D-B85A-70E53AEF1327}">
      <dgm:prSet phldrT="[Text]"/>
      <dgm:spPr>
        <a:xfrm rot="5400000">
          <a:off x="2732580" y="-1708370"/>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CSMP Hazard Controls Flowed Down</a:t>
          </a:r>
        </a:p>
      </dgm:t>
    </dgm:pt>
    <dgm:pt modelId="{19EB6D65-AB6A-481D-8A1C-F8510594F286}" type="parTrans" cxnId="{18F85CA3-FDB1-46F0-BB33-3ACD8BEA1558}">
      <dgm:prSet/>
      <dgm:spPr/>
      <dgm:t>
        <a:bodyPr/>
        <a:lstStyle/>
        <a:p>
          <a:endParaRPr lang="en-US"/>
        </a:p>
      </dgm:t>
    </dgm:pt>
    <dgm:pt modelId="{3DE184D7-2B45-45DA-93EE-7D439A74F0C7}" type="sibTrans" cxnId="{18F85CA3-FDB1-46F0-BB33-3ACD8BEA1558}">
      <dgm:prSet/>
      <dgm:spPr/>
      <dgm:t>
        <a:bodyPr/>
        <a:lstStyle/>
        <a:p>
          <a:endParaRPr lang="en-US"/>
        </a:p>
      </dgm:t>
    </dgm:pt>
    <dgm:pt modelId="{BCE679EB-7E10-45B9-867B-9287902C1EA0}">
      <dgm:prSet phldrT="[Text]"/>
      <dgm:spPr>
        <a:xfrm rot="5400000">
          <a:off x="-219471" y="1537981"/>
          <a:ext cx="1463145" cy="1024202"/>
        </a:xfrm>
        <a:prstGeom prst="chevron">
          <a:avLst/>
        </a:prstGeom>
        <a:solidFill>
          <a:srgbClr val="43BEB9"/>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Program</a:t>
          </a:r>
        </a:p>
      </dgm:t>
    </dgm:pt>
    <dgm:pt modelId="{F961834A-43AF-4367-81A2-BCCEE58A4CAA}" type="parTrans" cxnId="{5D6D3F22-BA18-4384-94D4-B715CDA6FAFD}">
      <dgm:prSet/>
      <dgm:spPr/>
      <dgm:t>
        <a:bodyPr/>
        <a:lstStyle/>
        <a:p>
          <a:endParaRPr lang="en-US"/>
        </a:p>
      </dgm:t>
    </dgm:pt>
    <dgm:pt modelId="{77F28850-7798-4139-BBEA-2447E5807139}" type="sibTrans" cxnId="{5D6D3F22-BA18-4384-94D4-B715CDA6FAFD}">
      <dgm:prSet/>
      <dgm:spPr/>
      <dgm:t>
        <a:bodyPr/>
        <a:lstStyle/>
        <a:p>
          <a:endParaRPr lang="en-US"/>
        </a:p>
      </dgm:t>
    </dgm:pt>
    <dgm:pt modelId="{145C61D6-EE25-4791-8443-61B40E9B5530}">
      <dgm:prSet phldrT="[Text]"/>
      <dgm:spPr>
        <a:xfrm rot="5400000">
          <a:off x="2732580" y="-389868"/>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CSMP Programmatic Attributes Implemented</a:t>
          </a:r>
        </a:p>
      </dgm:t>
    </dgm:pt>
    <dgm:pt modelId="{10EE9EED-F100-4CAB-81A0-8E4CB39541A6}" type="parTrans" cxnId="{15484B74-DD4E-403F-9C33-30AE53AE2ED5}">
      <dgm:prSet/>
      <dgm:spPr/>
      <dgm:t>
        <a:bodyPr/>
        <a:lstStyle/>
        <a:p>
          <a:endParaRPr lang="en-US"/>
        </a:p>
      </dgm:t>
    </dgm:pt>
    <dgm:pt modelId="{67B2D2EA-744A-4E80-8DAA-B99B41055990}" type="sibTrans" cxnId="{15484B74-DD4E-403F-9C33-30AE53AE2ED5}">
      <dgm:prSet/>
      <dgm:spPr/>
      <dgm:t>
        <a:bodyPr/>
        <a:lstStyle/>
        <a:p>
          <a:endParaRPr lang="en-US"/>
        </a:p>
      </dgm:t>
    </dgm:pt>
    <dgm:pt modelId="{D478AD0B-3465-4812-A83E-651BEE6ACCC1}">
      <dgm:prSet phldrT="[Text]"/>
      <dgm:spPr>
        <a:xfrm rot="5400000">
          <a:off x="-219471" y="2856483"/>
          <a:ext cx="1463145" cy="1024202"/>
        </a:xfrm>
        <a:prstGeom prst="chevron">
          <a:avLst/>
        </a:prstGeom>
        <a:solidFill>
          <a:srgbClr val="45B664"/>
        </a:solidFill>
        <a:ln w="12700" cap="flat" cmpd="sng" algn="ctr">
          <a:solidFill>
            <a:srgbClr val="4472C4">
              <a:hueOff val="0"/>
              <a:satOff val="0"/>
              <a:lumOff val="0"/>
              <a:alphaOff val="0"/>
            </a:srgb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Controls</a:t>
          </a:r>
        </a:p>
      </dgm:t>
    </dgm:pt>
    <dgm:pt modelId="{5C409024-0370-49ED-BE7E-E76821C61344}" type="parTrans" cxnId="{57031AE8-25BC-47DD-AE62-0BC5B52300A5}">
      <dgm:prSet/>
      <dgm:spPr/>
      <dgm:t>
        <a:bodyPr/>
        <a:lstStyle/>
        <a:p>
          <a:endParaRPr lang="en-US"/>
        </a:p>
      </dgm:t>
    </dgm:pt>
    <dgm:pt modelId="{3CD5AFCF-55F5-4C5D-BB4A-AE943FC42367}" type="sibTrans" cxnId="{57031AE8-25BC-47DD-AE62-0BC5B52300A5}">
      <dgm:prSet/>
      <dgm:spPr/>
      <dgm:t>
        <a:bodyPr/>
        <a:lstStyle/>
        <a:p>
          <a:endParaRPr lang="en-US"/>
        </a:p>
      </dgm:t>
    </dgm:pt>
    <dgm:pt modelId="{A0CD5CBC-2202-44FE-9D75-4368DF4CD6AB}">
      <dgm:prSet phldrT="[Text]"/>
      <dgm:spPr>
        <a:xfrm rot="5400000">
          <a:off x="2732580" y="928633"/>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FontTx/>
            <a:buNone/>
          </a:pPr>
          <a:r>
            <a:rPr lang="en-US" dirty="0">
              <a:solidFill>
                <a:sysClr val="windowText" lastClr="000000">
                  <a:hueOff val="0"/>
                  <a:satOff val="0"/>
                  <a:lumOff val="0"/>
                  <a:alphaOff val="0"/>
                </a:sysClr>
              </a:solidFill>
              <a:latin typeface="Calibri" panose="020F0502020204030204"/>
              <a:ea typeface="+mn-ea"/>
              <a:cs typeface="+mn-cs"/>
            </a:rPr>
            <a:t>Hazard Controls Implemented/Verified Prior to Hazard Introduction</a:t>
          </a:r>
        </a:p>
      </dgm:t>
    </dgm:pt>
    <dgm:pt modelId="{64DE78C1-E3CE-4F68-BAE3-66561F359AC8}" type="parTrans" cxnId="{C1B21F6A-A69C-4B71-8847-082EFF8BA8CF}">
      <dgm:prSet/>
      <dgm:spPr/>
      <dgm:t>
        <a:bodyPr/>
        <a:lstStyle/>
        <a:p>
          <a:endParaRPr lang="en-US"/>
        </a:p>
      </dgm:t>
    </dgm:pt>
    <dgm:pt modelId="{D9D603D2-8977-4812-B11B-1EEC210ED55F}" type="sibTrans" cxnId="{C1B21F6A-A69C-4B71-8847-082EFF8BA8CF}">
      <dgm:prSet/>
      <dgm:spPr/>
      <dgm:t>
        <a:bodyPr/>
        <a:lstStyle/>
        <a:p>
          <a:endParaRPr lang="en-US"/>
        </a:p>
      </dgm:t>
    </dgm:pt>
    <dgm:pt modelId="{5148E736-D2FD-4A67-B2B7-402AF0F13B7D}">
      <dgm:prSet phldrT="[Text]"/>
      <dgm:spPr>
        <a:xfrm rot="5400000">
          <a:off x="-219471" y="4174985"/>
          <a:ext cx="1463145" cy="1024202"/>
        </a:xfrm>
        <a:prstGeom prst="chevron">
          <a:avLst/>
        </a:prstGeom>
        <a:solidFill>
          <a:srgbClr val="70AD47"/>
        </a:solidFill>
        <a:ln w="12700" cap="flat" cmpd="sng" algn="ctr">
          <a:solidFill>
            <a:srgbClr val="4472C4">
              <a:hueOff val="0"/>
              <a:satOff val="0"/>
              <a:lumOff val="0"/>
              <a:alphaOff val="0"/>
            </a:srgbClr>
          </a:solidFill>
          <a:prstDash val="solid"/>
          <a:miter lim="800000"/>
        </a:ln>
        <a:effectLst/>
        <a:scene3d>
          <a:camera prst="orthographicFront"/>
          <a:lightRig rig="threePt" dir="t">
            <a:rot lat="0" lon="0" rev="3000000"/>
          </a:lightRig>
        </a:scene3d>
        <a:sp3d prstMaterial="matte"/>
      </dgm:spPr>
      <dgm:t>
        <a:bodyPr/>
        <a:lstStyle/>
        <a:p>
          <a:pPr>
            <a:buNone/>
          </a:pPr>
          <a:r>
            <a:rPr lang="en-US" dirty="0">
              <a:solidFill>
                <a:sysClr val="window" lastClr="FFFFFF"/>
              </a:solidFill>
              <a:latin typeface="Calibri" panose="020F0502020204030204"/>
              <a:ea typeface="+mn-ea"/>
              <a:cs typeface="+mn-cs"/>
            </a:rPr>
            <a:t>CSMP</a:t>
          </a:r>
        </a:p>
      </dgm:t>
    </dgm:pt>
    <dgm:pt modelId="{EBB61BDC-F3E2-408C-996C-C3358A30DDE6}" type="parTrans" cxnId="{E6B7507F-B4CB-4874-930F-925D04CB0A6C}">
      <dgm:prSet/>
      <dgm:spPr/>
      <dgm:t>
        <a:bodyPr/>
        <a:lstStyle/>
        <a:p>
          <a:endParaRPr lang="en-US"/>
        </a:p>
      </dgm:t>
    </dgm:pt>
    <dgm:pt modelId="{5E6C18CA-453D-4F59-963D-ACA33DC71728}" type="sibTrans" cxnId="{E6B7507F-B4CB-4874-930F-925D04CB0A6C}">
      <dgm:prSet/>
      <dgm:spPr/>
      <dgm:t>
        <a:bodyPr/>
        <a:lstStyle/>
        <a:p>
          <a:endParaRPr lang="en-US"/>
        </a:p>
      </dgm:t>
    </dgm:pt>
    <dgm:pt modelId="{174CB9C6-EA29-4072-8F7F-464C4104EE57}">
      <dgm:prSet phldrT="[Text]"/>
      <dgm:spPr>
        <a:xfrm rot="5400000">
          <a:off x="2732580" y="2247135"/>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Continue to Execute the Program</a:t>
          </a:r>
        </a:p>
      </dgm:t>
    </dgm:pt>
    <dgm:pt modelId="{8570BB3F-F127-4A23-B389-CA7457A3377E}" type="parTrans" cxnId="{4152E78E-8372-49A9-BAC7-017799DA4BDB}">
      <dgm:prSet/>
      <dgm:spPr/>
      <dgm:t>
        <a:bodyPr/>
        <a:lstStyle/>
        <a:p>
          <a:endParaRPr lang="en-US"/>
        </a:p>
      </dgm:t>
    </dgm:pt>
    <dgm:pt modelId="{AB66E5E3-B209-4904-9BB3-891AA8453232}" type="sibTrans" cxnId="{4152E78E-8372-49A9-BAC7-017799DA4BDB}">
      <dgm:prSet/>
      <dgm:spPr/>
      <dgm:t>
        <a:bodyPr/>
        <a:lstStyle/>
        <a:p>
          <a:endParaRPr lang="en-US"/>
        </a:p>
      </dgm:t>
    </dgm:pt>
    <dgm:pt modelId="{AB2B2113-552F-4B0C-ADE3-ADAD0F7BDBF3}">
      <dgm:prSet phldrT="[Text]"/>
      <dgm:spPr>
        <a:xfrm rot="5400000">
          <a:off x="2732580" y="-1708370"/>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CSMP Implementing Mechanisms Confirmed</a:t>
          </a:r>
        </a:p>
      </dgm:t>
    </dgm:pt>
    <dgm:pt modelId="{FB0CED44-CE54-4A02-B2BB-F6EBA16CCC7E}" type="parTrans" cxnId="{6F7731DC-A81D-49FB-8DB6-490FB618C185}">
      <dgm:prSet/>
      <dgm:spPr/>
      <dgm:t>
        <a:bodyPr/>
        <a:lstStyle/>
        <a:p>
          <a:endParaRPr lang="en-US"/>
        </a:p>
      </dgm:t>
    </dgm:pt>
    <dgm:pt modelId="{0F63C98A-CC8B-4A6F-8B8D-B29B25DC708F}" type="sibTrans" cxnId="{6F7731DC-A81D-49FB-8DB6-490FB618C185}">
      <dgm:prSet/>
      <dgm:spPr/>
      <dgm:t>
        <a:bodyPr/>
        <a:lstStyle/>
        <a:p>
          <a:endParaRPr lang="en-US"/>
        </a:p>
      </dgm:t>
    </dgm:pt>
    <dgm:pt modelId="{83F455FC-CF30-4B4D-ABBC-9AD48699E7F4}">
      <dgm:prSet phldrT="[Text]"/>
      <dgm:spPr>
        <a:xfrm rot="5400000">
          <a:off x="2732580" y="-1708370"/>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Status of Program Established</a:t>
          </a:r>
        </a:p>
      </dgm:t>
    </dgm:pt>
    <dgm:pt modelId="{4AD6E51E-E12C-433D-8B7D-515CA3CC6037}" type="parTrans" cxnId="{8AD7461D-2383-4E03-A35B-C70348A6E00E}">
      <dgm:prSet/>
      <dgm:spPr/>
      <dgm:t>
        <a:bodyPr/>
        <a:lstStyle/>
        <a:p>
          <a:endParaRPr lang="en-US"/>
        </a:p>
      </dgm:t>
    </dgm:pt>
    <dgm:pt modelId="{52A58750-456B-40B0-9945-D4B0560E51DD}" type="sibTrans" cxnId="{8AD7461D-2383-4E03-A35B-C70348A6E00E}">
      <dgm:prSet/>
      <dgm:spPr/>
      <dgm:t>
        <a:bodyPr/>
        <a:lstStyle/>
        <a:p>
          <a:endParaRPr lang="en-US"/>
        </a:p>
      </dgm:t>
    </dgm:pt>
    <dgm:pt modelId="{368F107A-5D23-45A2-8884-EE578FB6C439}">
      <dgm:prSet phldrT="[Text]"/>
      <dgm:spPr>
        <a:xfrm rot="5400000">
          <a:off x="2732580" y="-389868"/>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Interfacing Programs Implemented</a:t>
          </a:r>
        </a:p>
      </dgm:t>
    </dgm:pt>
    <dgm:pt modelId="{EFD9BE9C-53CA-4333-A98B-E48C140D109C}" type="parTrans" cxnId="{B60F3045-B23C-4863-9781-8A3F906B33A7}">
      <dgm:prSet/>
      <dgm:spPr/>
      <dgm:t>
        <a:bodyPr/>
        <a:lstStyle/>
        <a:p>
          <a:endParaRPr lang="en-US"/>
        </a:p>
      </dgm:t>
    </dgm:pt>
    <dgm:pt modelId="{66E6CEAF-9441-4130-8785-8138274C136E}" type="sibTrans" cxnId="{B60F3045-B23C-4863-9781-8A3F906B33A7}">
      <dgm:prSet/>
      <dgm:spPr/>
      <dgm:t>
        <a:bodyPr/>
        <a:lstStyle/>
        <a:p>
          <a:endParaRPr lang="en-US"/>
        </a:p>
      </dgm:t>
    </dgm:pt>
    <dgm:pt modelId="{E20D533A-FDD0-44F0-9663-DD164007544A}">
      <dgm:prSet phldrT="[Text]"/>
      <dgm:spPr>
        <a:xfrm rot="5400000">
          <a:off x="2732580" y="-389868"/>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Prepared for ISMS Phase II Review</a:t>
          </a:r>
        </a:p>
      </dgm:t>
    </dgm:pt>
    <dgm:pt modelId="{8531AA6E-0B63-4CD0-99CD-253D543579B5}" type="parTrans" cxnId="{EE71D28B-36C0-4096-9AA7-37FDC5B3AA55}">
      <dgm:prSet/>
      <dgm:spPr/>
      <dgm:t>
        <a:bodyPr/>
        <a:lstStyle/>
        <a:p>
          <a:endParaRPr lang="en-US"/>
        </a:p>
      </dgm:t>
    </dgm:pt>
    <dgm:pt modelId="{EFDB2482-D75C-45C4-B4BD-A98B65CE987F}" type="sibTrans" cxnId="{EE71D28B-36C0-4096-9AA7-37FDC5B3AA55}">
      <dgm:prSet/>
      <dgm:spPr/>
      <dgm:t>
        <a:bodyPr/>
        <a:lstStyle/>
        <a:p>
          <a:endParaRPr lang="en-US"/>
        </a:p>
      </dgm:t>
    </dgm:pt>
    <dgm:pt modelId="{E380B089-E11A-4586-8677-D8D0CFCA0840}">
      <dgm:prSet phldrT="[Text]"/>
      <dgm:spPr>
        <a:xfrm rot="5400000">
          <a:off x="2732580" y="928633"/>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Prior to Melter #1 Heatup ORCL (for NaOH or all CSMP hazards)</a:t>
          </a:r>
        </a:p>
      </dgm:t>
    </dgm:pt>
    <dgm:pt modelId="{70936EF8-C202-481A-A880-ABAA8FBB7B11}" type="parTrans" cxnId="{694BFA91-A0A3-4326-80A0-C578F743EC1B}">
      <dgm:prSet/>
      <dgm:spPr/>
      <dgm:t>
        <a:bodyPr/>
        <a:lstStyle/>
        <a:p>
          <a:endParaRPr lang="en-US"/>
        </a:p>
      </dgm:t>
    </dgm:pt>
    <dgm:pt modelId="{167A3474-9C1C-4C31-998F-823BC2BA144E}" type="sibTrans" cxnId="{694BFA91-A0A3-4326-80A0-C578F743EC1B}">
      <dgm:prSet/>
      <dgm:spPr/>
      <dgm:t>
        <a:bodyPr/>
        <a:lstStyle/>
        <a:p>
          <a:endParaRPr lang="en-US"/>
        </a:p>
      </dgm:t>
    </dgm:pt>
    <dgm:pt modelId="{47535CC0-3494-4AFA-83DA-705D41A0B07F}">
      <dgm:prSet phldrT="[Text]"/>
      <dgm:spPr>
        <a:xfrm rot="5400000">
          <a:off x="2732580" y="2247135"/>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Maintain Program</a:t>
          </a:r>
        </a:p>
      </dgm:t>
    </dgm:pt>
    <dgm:pt modelId="{726F867D-B46D-40A3-8F0B-1DEBEDB9134A}" type="parTrans" cxnId="{0C99436B-D366-4134-A2B9-BB572F26EEF1}">
      <dgm:prSet/>
      <dgm:spPr/>
      <dgm:t>
        <a:bodyPr/>
        <a:lstStyle/>
        <a:p>
          <a:endParaRPr lang="en-US"/>
        </a:p>
      </dgm:t>
    </dgm:pt>
    <dgm:pt modelId="{B60B4107-30B0-4CAD-B39E-C4A1879F6F54}" type="sibTrans" cxnId="{0C99436B-D366-4134-A2B9-BB572F26EEF1}">
      <dgm:prSet/>
      <dgm:spPr/>
      <dgm:t>
        <a:bodyPr/>
        <a:lstStyle/>
        <a:p>
          <a:endParaRPr lang="en-US"/>
        </a:p>
      </dgm:t>
    </dgm:pt>
    <dgm:pt modelId="{1FBADC01-5B98-4E17-AFD9-E6B115DAD174}">
      <dgm:prSet phldrT="[Text]"/>
      <dgm:spPr>
        <a:xfrm rot="5400000">
          <a:off x="2732580" y="928633"/>
          <a:ext cx="951044" cy="4367800"/>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Prior to CCMA (NOx and remaining controls (i.e., carbon media))</a:t>
          </a:r>
        </a:p>
      </dgm:t>
    </dgm:pt>
    <dgm:pt modelId="{63CEFBD4-D99C-42BF-94DF-4DAFF5381795}" type="sibTrans" cxnId="{1D7B43C3-297D-48BA-9F23-D88B99D5458D}">
      <dgm:prSet/>
      <dgm:spPr/>
      <dgm:t>
        <a:bodyPr/>
        <a:lstStyle/>
        <a:p>
          <a:endParaRPr lang="en-US"/>
        </a:p>
      </dgm:t>
    </dgm:pt>
    <dgm:pt modelId="{00281B5F-FA13-4668-9EA0-5748FFC52BCF}" type="parTrans" cxnId="{1D7B43C3-297D-48BA-9F23-D88B99D5458D}">
      <dgm:prSet/>
      <dgm:spPr/>
      <dgm:t>
        <a:bodyPr/>
        <a:lstStyle/>
        <a:p>
          <a:endParaRPr lang="en-US"/>
        </a:p>
      </dgm:t>
    </dgm:pt>
    <dgm:pt modelId="{D3483349-699E-4011-ABBD-8A448393D352}">
      <dgm:prSet phldrT="[Text]"/>
      <dgm:spPr>
        <a:xfrm rot="5400000">
          <a:off x="2732580" y="928633"/>
          <a:ext cx="951044" cy="4367800"/>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Prior to PSSR (prior to receipt of ammonia on-site)</a:t>
          </a:r>
        </a:p>
      </dgm:t>
    </dgm:pt>
    <dgm:pt modelId="{E279AE67-8F65-4C01-859B-454C1731AE3C}" type="parTrans" cxnId="{CFFBD92B-DAE2-4AF2-A0EA-2727DED9F6E7}">
      <dgm:prSet/>
      <dgm:spPr/>
      <dgm:t>
        <a:bodyPr/>
        <a:lstStyle/>
        <a:p>
          <a:endParaRPr lang="en-US"/>
        </a:p>
      </dgm:t>
    </dgm:pt>
    <dgm:pt modelId="{72D98740-4F4A-4126-9665-DFDCE9046BEF}" type="sibTrans" cxnId="{CFFBD92B-DAE2-4AF2-A0EA-2727DED9F6E7}">
      <dgm:prSet/>
      <dgm:spPr/>
      <dgm:t>
        <a:bodyPr/>
        <a:lstStyle/>
        <a:p>
          <a:endParaRPr lang="en-US"/>
        </a:p>
      </dgm:t>
    </dgm:pt>
    <dgm:pt modelId="{EF59C54C-EACF-43B1-8FA9-34900D7ABE6B}">
      <dgm:prSet phldrT="[Text]"/>
      <dgm:spPr>
        <a:xfrm rot="5400000">
          <a:off x="2732580" y="2247135"/>
          <a:ext cx="951044" cy="4367800"/>
        </a:xfr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gm:spPr>
      <dgm:t>
        <a:bodyPr/>
        <a:lstStyle/>
        <a:p>
          <a:pPr>
            <a:buChar char="•"/>
          </a:pPr>
          <a:r>
            <a:rPr lang="en-US" dirty="0">
              <a:solidFill>
                <a:sysClr val="windowText" lastClr="000000">
                  <a:hueOff val="0"/>
                  <a:satOff val="0"/>
                  <a:lumOff val="0"/>
                  <a:alphaOff val="0"/>
                </a:sysClr>
              </a:solidFill>
              <a:latin typeface="Calibri" panose="020F0502020204030204"/>
              <a:ea typeface="+mn-ea"/>
              <a:cs typeface="+mn-cs"/>
            </a:rPr>
            <a:t>Monitor Program Health</a:t>
          </a:r>
        </a:p>
      </dgm:t>
    </dgm:pt>
    <dgm:pt modelId="{C9DDDF06-1FC4-4262-92A9-3484C9A1494F}" type="parTrans" cxnId="{C9F12FB6-2EB2-4B6D-89AE-463641A16311}">
      <dgm:prSet/>
      <dgm:spPr/>
      <dgm:t>
        <a:bodyPr/>
        <a:lstStyle/>
        <a:p>
          <a:endParaRPr lang="en-US"/>
        </a:p>
      </dgm:t>
    </dgm:pt>
    <dgm:pt modelId="{5AF94C96-AB6A-40D5-A8EC-96B1E9190669}" type="sibTrans" cxnId="{C9F12FB6-2EB2-4B6D-89AE-463641A16311}">
      <dgm:prSet/>
      <dgm:spPr/>
      <dgm:t>
        <a:bodyPr/>
        <a:lstStyle/>
        <a:p>
          <a:endParaRPr lang="en-US"/>
        </a:p>
      </dgm:t>
    </dgm:pt>
    <dgm:pt modelId="{303579FF-B974-487F-80E9-F4AC40078D78}" type="pres">
      <dgm:prSet presAssocID="{5D93AE30-10EE-4685-B45C-CA48EC7A36AD}" presName="linearFlow" presStyleCnt="0">
        <dgm:presLayoutVars>
          <dgm:dir/>
          <dgm:animLvl val="lvl"/>
          <dgm:resizeHandles val="exact"/>
        </dgm:presLayoutVars>
      </dgm:prSet>
      <dgm:spPr/>
    </dgm:pt>
    <dgm:pt modelId="{830A4C7D-5B65-48E5-84B7-17788FFF3981}" type="pres">
      <dgm:prSet presAssocID="{36EE95DD-7736-420F-AE99-73F58EFAC6C1}" presName="composite" presStyleCnt="0"/>
      <dgm:spPr/>
    </dgm:pt>
    <dgm:pt modelId="{89BD1495-2B0B-418B-8643-8D4AD160D96A}" type="pres">
      <dgm:prSet presAssocID="{36EE95DD-7736-420F-AE99-73F58EFAC6C1}" presName="parentText" presStyleLbl="alignNode1" presStyleIdx="0" presStyleCnt="4">
        <dgm:presLayoutVars>
          <dgm:chMax val="1"/>
          <dgm:bulletEnabled val="1"/>
        </dgm:presLayoutVars>
      </dgm:prSet>
      <dgm:spPr/>
    </dgm:pt>
    <dgm:pt modelId="{B4652EC2-CF45-4F89-A73A-9032B8021AEE}" type="pres">
      <dgm:prSet presAssocID="{36EE95DD-7736-420F-AE99-73F58EFAC6C1}" presName="descendantText" presStyleLbl="alignAcc1" presStyleIdx="0" presStyleCnt="4" custLinFactNeighborX="1111" custLinFactNeighborY="-2169">
        <dgm:presLayoutVars>
          <dgm:bulletEnabled val="1"/>
        </dgm:presLayoutVars>
      </dgm:prSet>
      <dgm:spPr/>
    </dgm:pt>
    <dgm:pt modelId="{BB35B501-27FD-450D-B6EA-59A7EA6CE00D}" type="pres">
      <dgm:prSet presAssocID="{D1DBC0C3-B67D-4D08-B600-1C411490242C}" presName="sp" presStyleCnt="0"/>
      <dgm:spPr/>
    </dgm:pt>
    <dgm:pt modelId="{823EE161-3329-4732-A1D6-2BDFC52EAD22}" type="pres">
      <dgm:prSet presAssocID="{BCE679EB-7E10-45B9-867B-9287902C1EA0}" presName="composite" presStyleCnt="0"/>
      <dgm:spPr/>
    </dgm:pt>
    <dgm:pt modelId="{F3EC9A42-9A7E-4692-8C48-DE86132AB767}" type="pres">
      <dgm:prSet presAssocID="{BCE679EB-7E10-45B9-867B-9287902C1EA0}" presName="parentText" presStyleLbl="alignNode1" presStyleIdx="1" presStyleCnt="4">
        <dgm:presLayoutVars>
          <dgm:chMax val="1"/>
          <dgm:bulletEnabled val="1"/>
        </dgm:presLayoutVars>
      </dgm:prSet>
      <dgm:spPr/>
    </dgm:pt>
    <dgm:pt modelId="{02F4F428-2C2D-45D5-93A0-7ABC7BD0E230}" type="pres">
      <dgm:prSet presAssocID="{BCE679EB-7E10-45B9-867B-9287902C1EA0}" presName="descendantText" presStyleLbl="alignAcc1" presStyleIdx="1" presStyleCnt="4">
        <dgm:presLayoutVars>
          <dgm:bulletEnabled val="1"/>
        </dgm:presLayoutVars>
      </dgm:prSet>
      <dgm:spPr/>
    </dgm:pt>
    <dgm:pt modelId="{51BC84C8-3406-4A90-A414-BED2B261E3EA}" type="pres">
      <dgm:prSet presAssocID="{77F28850-7798-4139-BBEA-2447E5807139}" presName="sp" presStyleCnt="0"/>
      <dgm:spPr/>
    </dgm:pt>
    <dgm:pt modelId="{31306891-D4B2-48CF-BC43-2D3FDDC72B7C}" type="pres">
      <dgm:prSet presAssocID="{D478AD0B-3465-4812-A83E-651BEE6ACCC1}" presName="composite" presStyleCnt="0"/>
      <dgm:spPr/>
    </dgm:pt>
    <dgm:pt modelId="{0691804F-16EA-4CC0-B599-990395D55657}" type="pres">
      <dgm:prSet presAssocID="{D478AD0B-3465-4812-A83E-651BEE6ACCC1}" presName="parentText" presStyleLbl="alignNode1" presStyleIdx="2" presStyleCnt="4">
        <dgm:presLayoutVars>
          <dgm:chMax val="1"/>
          <dgm:bulletEnabled val="1"/>
        </dgm:presLayoutVars>
      </dgm:prSet>
      <dgm:spPr/>
    </dgm:pt>
    <dgm:pt modelId="{2E055265-18AD-41E7-831C-D6A470D5B321}" type="pres">
      <dgm:prSet presAssocID="{D478AD0B-3465-4812-A83E-651BEE6ACCC1}" presName="descendantText" presStyleLbl="alignAcc1" presStyleIdx="2" presStyleCnt="4">
        <dgm:presLayoutVars>
          <dgm:bulletEnabled val="1"/>
        </dgm:presLayoutVars>
      </dgm:prSet>
      <dgm:spPr>
        <a:prstGeom prst="round2SameRect">
          <a:avLst/>
        </a:prstGeom>
      </dgm:spPr>
    </dgm:pt>
    <dgm:pt modelId="{5B40EC01-83DF-4E45-AA22-2C1DF817FA38}" type="pres">
      <dgm:prSet presAssocID="{3CD5AFCF-55F5-4C5D-BB4A-AE943FC42367}" presName="sp" presStyleCnt="0"/>
      <dgm:spPr/>
    </dgm:pt>
    <dgm:pt modelId="{182983C7-D156-4767-B228-D0518AAB6CC3}" type="pres">
      <dgm:prSet presAssocID="{5148E736-D2FD-4A67-B2B7-402AF0F13B7D}" presName="composite" presStyleCnt="0"/>
      <dgm:spPr/>
    </dgm:pt>
    <dgm:pt modelId="{150DFCBB-A44F-4F41-A152-6F88DDAC8FD9}" type="pres">
      <dgm:prSet presAssocID="{5148E736-D2FD-4A67-B2B7-402AF0F13B7D}" presName="parentText" presStyleLbl="alignNode1" presStyleIdx="3" presStyleCnt="4">
        <dgm:presLayoutVars>
          <dgm:chMax val="1"/>
          <dgm:bulletEnabled val="1"/>
        </dgm:presLayoutVars>
      </dgm:prSet>
      <dgm:spPr/>
    </dgm:pt>
    <dgm:pt modelId="{3228D028-D2BC-40B5-97B6-2A18033E227C}" type="pres">
      <dgm:prSet presAssocID="{5148E736-D2FD-4A67-B2B7-402AF0F13B7D}" presName="descendantText" presStyleLbl="alignAcc1" presStyleIdx="3" presStyleCnt="4" custLinFactNeighborX="1432" custLinFactNeighborY="2694">
        <dgm:presLayoutVars>
          <dgm:bulletEnabled val="1"/>
        </dgm:presLayoutVars>
      </dgm:prSet>
      <dgm:spPr>
        <a:prstGeom prst="round2SameRect">
          <a:avLst/>
        </a:prstGeom>
      </dgm:spPr>
    </dgm:pt>
  </dgm:ptLst>
  <dgm:cxnLst>
    <dgm:cxn modelId="{B3C3B001-8706-4420-9F1E-5AAD323356D2}" type="presOf" srcId="{5148E736-D2FD-4A67-B2B7-402AF0F13B7D}" destId="{150DFCBB-A44F-4F41-A152-6F88DDAC8FD9}" srcOrd="0" destOrd="0" presId="urn:microsoft.com/office/officeart/2005/8/layout/chevron2"/>
    <dgm:cxn modelId="{69283304-CA1E-46A7-877E-0E5B8D20D494}" type="presOf" srcId="{AB2B2113-552F-4B0C-ADE3-ADAD0F7BDBF3}" destId="{B4652EC2-CF45-4F89-A73A-9032B8021AEE}" srcOrd="0" destOrd="1" presId="urn:microsoft.com/office/officeart/2005/8/layout/chevron2"/>
    <dgm:cxn modelId="{F2CFFF0E-C693-4C82-9A6A-53AB05F46DD3}" type="presOf" srcId="{36EE95DD-7736-420F-AE99-73F58EFAC6C1}" destId="{89BD1495-2B0B-418B-8643-8D4AD160D96A}" srcOrd="0" destOrd="0" presId="urn:microsoft.com/office/officeart/2005/8/layout/chevron2"/>
    <dgm:cxn modelId="{6A96CB1B-BD40-4D33-8F92-C6FC76A77E24}" type="presOf" srcId="{368F107A-5D23-45A2-8884-EE578FB6C439}" destId="{02F4F428-2C2D-45D5-93A0-7ABC7BD0E230}" srcOrd="0" destOrd="1" presId="urn:microsoft.com/office/officeart/2005/8/layout/chevron2"/>
    <dgm:cxn modelId="{8AD7461D-2383-4E03-A35B-C70348A6E00E}" srcId="{36EE95DD-7736-420F-AE99-73F58EFAC6C1}" destId="{83F455FC-CF30-4B4D-ABBC-9AD48699E7F4}" srcOrd="2" destOrd="0" parTransId="{4AD6E51E-E12C-433D-8B7D-515CA3CC6037}" sibTransId="{52A58750-456B-40B0-9945-D4B0560E51DD}"/>
    <dgm:cxn modelId="{5D6D3F22-BA18-4384-94D4-B715CDA6FAFD}" srcId="{5D93AE30-10EE-4685-B45C-CA48EC7A36AD}" destId="{BCE679EB-7E10-45B9-867B-9287902C1EA0}" srcOrd="1" destOrd="0" parTransId="{F961834A-43AF-4367-81A2-BCCEE58A4CAA}" sibTransId="{77F28850-7798-4139-BBEA-2447E5807139}"/>
    <dgm:cxn modelId="{8EA9A125-877E-4F38-AEED-580923BB7542}" type="presOf" srcId="{EF59C54C-EACF-43B1-8FA9-34900D7ABE6B}" destId="{3228D028-D2BC-40B5-97B6-2A18033E227C}" srcOrd="0" destOrd="2" presId="urn:microsoft.com/office/officeart/2005/8/layout/chevron2"/>
    <dgm:cxn modelId="{8AE90026-C3CC-405D-84B1-27904BC5F342}" type="presOf" srcId="{A0CD5CBC-2202-44FE-9D75-4368DF4CD6AB}" destId="{2E055265-18AD-41E7-831C-D6A470D5B321}" srcOrd="0" destOrd="0" presId="urn:microsoft.com/office/officeart/2005/8/layout/chevron2"/>
    <dgm:cxn modelId="{CFFBD92B-DAE2-4AF2-A0EA-2727DED9F6E7}" srcId="{D478AD0B-3465-4812-A83E-651BEE6ACCC1}" destId="{D3483349-699E-4011-ABBD-8A448393D352}" srcOrd="1" destOrd="0" parTransId="{E279AE67-8F65-4C01-859B-454C1731AE3C}" sibTransId="{72D98740-4F4A-4126-9665-DFDCE9046BEF}"/>
    <dgm:cxn modelId="{202C9B5D-5752-4E3D-9EEA-8B29822628F8}" type="presOf" srcId="{D3483349-699E-4011-ABBD-8A448393D352}" destId="{2E055265-18AD-41E7-831C-D6A470D5B321}" srcOrd="0" destOrd="1" presId="urn:microsoft.com/office/officeart/2005/8/layout/chevron2"/>
    <dgm:cxn modelId="{B60F3045-B23C-4863-9781-8A3F906B33A7}" srcId="{BCE679EB-7E10-45B9-867B-9287902C1EA0}" destId="{368F107A-5D23-45A2-8884-EE578FB6C439}" srcOrd="1" destOrd="0" parTransId="{EFD9BE9C-53CA-4333-A98B-E48C140D109C}" sibTransId="{66E6CEAF-9441-4130-8785-8138274C136E}"/>
    <dgm:cxn modelId="{0E88F766-0B3A-4801-B2FB-9923815E76C3}" type="presOf" srcId="{E20D533A-FDD0-44F0-9663-DD164007544A}" destId="{02F4F428-2C2D-45D5-93A0-7ABC7BD0E230}" srcOrd="0" destOrd="2" presId="urn:microsoft.com/office/officeart/2005/8/layout/chevron2"/>
    <dgm:cxn modelId="{B70C1447-E863-4B68-A46E-0E5EC6D7E111}" type="presOf" srcId="{5D93AE30-10EE-4685-B45C-CA48EC7A36AD}" destId="{303579FF-B974-487F-80E9-F4AC40078D78}" srcOrd="0" destOrd="0" presId="urn:microsoft.com/office/officeart/2005/8/layout/chevron2"/>
    <dgm:cxn modelId="{71A63B48-4069-40FB-8C22-E5FF2A1539B6}" type="presOf" srcId="{1FBADC01-5B98-4E17-AFD9-E6B115DAD174}" destId="{2E055265-18AD-41E7-831C-D6A470D5B321}" srcOrd="0" destOrd="3" presId="urn:microsoft.com/office/officeart/2005/8/layout/chevron2"/>
    <dgm:cxn modelId="{C1B21F6A-A69C-4B71-8847-082EFF8BA8CF}" srcId="{D478AD0B-3465-4812-A83E-651BEE6ACCC1}" destId="{A0CD5CBC-2202-44FE-9D75-4368DF4CD6AB}" srcOrd="0" destOrd="0" parTransId="{64DE78C1-E3CE-4F68-BAE3-66561F359AC8}" sibTransId="{D9D603D2-8977-4812-B11B-1EEC210ED55F}"/>
    <dgm:cxn modelId="{0C99436B-D366-4134-A2B9-BB572F26EEF1}" srcId="{5148E736-D2FD-4A67-B2B7-402AF0F13B7D}" destId="{47535CC0-3494-4AFA-83DA-705D41A0B07F}" srcOrd="1" destOrd="0" parTransId="{726F867D-B46D-40A3-8F0B-1DEBEDB9134A}" sibTransId="{B60B4107-30B0-4CAD-B39E-C4A1879F6F54}"/>
    <dgm:cxn modelId="{15484B74-DD4E-403F-9C33-30AE53AE2ED5}" srcId="{BCE679EB-7E10-45B9-867B-9287902C1EA0}" destId="{145C61D6-EE25-4791-8443-61B40E9B5530}" srcOrd="0" destOrd="0" parTransId="{10EE9EED-F100-4CAB-81A0-8E4CB39541A6}" sibTransId="{67B2D2EA-744A-4E80-8DAA-B99B41055990}"/>
    <dgm:cxn modelId="{51E39474-B918-4A31-BED4-8D7E05C7CED3}" type="presOf" srcId="{83F455FC-CF30-4B4D-ABBC-9AD48699E7F4}" destId="{B4652EC2-CF45-4F89-A73A-9032B8021AEE}" srcOrd="0" destOrd="2" presId="urn:microsoft.com/office/officeart/2005/8/layout/chevron2"/>
    <dgm:cxn modelId="{38299859-6FF1-405F-AF4F-D9FF2E32DAF5}" type="presOf" srcId="{D478AD0B-3465-4812-A83E-651BEE6ACCC1}" destId="{0691804F-16EA-4CC0-B599-990395D55657}" srcOrd="0" destOrd="0" presId="urn:microsoft.com/office/officeart/2005/8/layout/chevron2"/>
    <dgm:cxn modelId="{56007F7B-2CD6-47F9-8B45-A3623D37803B}" type="presOf" srcId="{BCE679EB-7E10-45B9-867B-9287902C1EA0}" destId="{F3EC9A42-9A7E-4692-8C48-DE86132AB767}" srcOrd="0" destOrd="0" presId="urn:microsoft.com/office/officeart/2005/8/layout/chevron2"/>
    <dgm:cxn modelId="{E6B7507F-B4CB-4874-930F-925D04CB0A6C}" srcId="{5D93AE30-10EE-4685-B45C-CA48EC7A36AD}" destId="{5148E736-D2FD-4A67-B2B7-402AF0F13B7D}" srcOrd="3" destOrd="0" parTransId="{EBB61BDC-F3E2-408C-996C-C3358A30DDE6}" sibTransId="{5E6C18CA-453D-4F59-963D-ACA33DC71728}"/>
    <dgm:cxn modelId="{25D6478A-1E27-49F6-A754-89344483EF9B}" type="presOf" srcId="{E380B089-E11A-4586-8677-D8D0CFCA0840}" destId="{2E055265-18AD-41E7-831C-D6A470D5B321}" srcOrd="0" destOrd="2" presId="urn:microsoft.com/office/officeart/2005/8/layout/chevron2"/>
    <dgm:cxn modelId="{EE71D28B-36C0-4096-9AA7-37FDC5B3AA55}" srcId="{BCE679EB-7E10-45B9-867B-9287902C1EA0}" destId="{E20D533A-FDD0-44F0-9663-DD164007544A}" srcOrd="2" destOrd="0" parTransId="{8531AA6E-0B63-4CD0-99CD-253D543579B5}" sibTransId="{EFDB2482-D75C-45C4-B4BD-A98B65CE987F}"/>
    <dgm:cxn modelId="{D596B98C-7BD8-4B6E-87E7-2248E29C50A9}" type="presOf" srcId="{174CB9C6-EA29-4072-8F7F-464C4104EE57}" destId="{3228D028-D2BC-40B5-97B6-2A18033E227C}" srcOrd="0" destOrd="0" presId="urn:microsoft.com/office/officeart/2005/8/layout/chevron2"/>
    <dgm:cxn modelId="{4152E78E-8372-49A9-BAC7-017799DA4BDB}" srcId="{5148E736-D2FD-4A67-B2B7-402AF0F13B7D}" destId="{174CB9C6-EA29-4072-8F7F-464C4104EE57}" srcOrd="0" destOrd="0" parTransId="{8570BB3F-F127-4A23-B389-CA7457A3377E}" sibTransId="{AB66E5E3-B209-4904-9BB3-891AA8453232}"/>
    <dgm:cxn modelId="{694BFA91-A0A3-4326-80A0-C578F743EC1B}" srcId="{D478AD0B-3465-4812-A83E-651BEE6ACCC1}" destId="{E380B089-E11A-4586-8677-D8D0CFCA0840}" srcOrd="2" destOrd="0" parTransId="{70936EF8-C202-481A-A880-ABAA8FBB7B11}" sibTransId="{167A3474-9C1C-4C31-998F-823BC2BA144E}"/>
    <dgm:cxn modelId="{B99DD192-A841-4339-B052-504C114A6483}" type="presOf" srcId="{145C61D6-EE25-4791-8443-61B40E9B5530}" destId="{02F4F428-2C2D-45D5-93A0-7ABC7BD0E230}" srcOrd="0" destOrd="0" presId="urn:microsoft.com/office/officeart/2005/8/layout/chevron2"/>
    <dgm:cxn modelId="{3BD79B94-A62E-4703-B717-B27C46FC9B03}" srcId="{5D93AE30-10EE-4685-B45C-CA48EC7A36AD}" destId="{36EE95DD-7736-420F-AE99-73F58EFAC6C1}" srcOrd="0" destOrd="0" parTransId="{D7B89F37-6860-4FE7-927F-3B7FDD93D78A}" sibTransId="{D1DBC0C3-B67D-4D08-B600-1C411490242C}"/>
    <dgm:cxn modelId="{18F85CA3-FDB1-46F0-BB33-3ACD8BEA1558}" srcId="{36EE95DD-7736-420F-AE99-73F58EFAC6C1}" destId="{6068D42B-24C3-450D-B85A-70E53AEF1327}" srcOrd="0" destOrd="0" parTransId="{19EB6D65-AB6A-481D-8A1C-F8510594F286}" sibTransId="{3DE184D7-2B45-45DA-93EE-7D439A74F0C7}"/>
    <dgm:cxn modelId="{87554EA3-51F8-4133-AA1C-A0DF0561FD18}" type="presOf" srcId="{47535CC0-3494-4AFA-83DA-705D41A0B07F}" destId="{3228D028-D2BC-40B5-97B6-2A18033E227C}" srcOrd="0" destOrd="1" presId="urn:microsoft.com/office/officeart/2005/8/layout/chevron2"/>
    <dgm:cxn modelId="{C9F12FB6-2EB2-4B6D-89AE-463641A16311}" srcId="{5148E736-D2FD-4A67-B2B7-402AF0F13B7D}" destId="{EF59C54C-EACF-43B1-8FA9-34900D7ABE6B}" srcOrd="2" destOrd="0" parTransId="{C9DDDF06-1FC4-4262-92A9-3484C9A1494F}" sibTransId="{5AF94C96-AB6A-40D5-A8EC-96B1E9190669}"/>
    <dgm:cxn modelId="{1D7B43C3-297D-48BA-9F23-D88B99D5458D}" srcId="{D478AD0B-3465-4812-A83E-651BEE6ACCC1}" destId="{1FBADC01-5B98-4E17-AFD9-E6B115DAD174}" srcOrd="3" destOrd="0" parTransId="{00281B5F-FA13-4668-9EA0-5748FFC52BCF}" sibTransId="{63CEFBD4-D99C-42BF-94DF-4DAFF5381795}"/>
    <dgm:cxn modelId="{6F7731DC-A81D-49FB-8DB6-490FB618C185}" srcId="{36EE95DD-7736-420F-AE99-73F58EFAC6C1}" destId="{AB2B2113-552F-4B0C-ADE3-ADAD0F7BDBF3}" srcOrd="1" destOrd="0" parTransId="{FB0CED44-CE54-4A02-B2BB-F6EBA16CCC7E}" sibTransId="{0F63C98A-CC8B-4A6F-8B8D-B29B25DC708F}"/>
    <dgm:cxn modelId="{57031AE8-25BC-47DD-AE62-0BC5B52300A5}" srcId="{5D93AE30-10EE-4685-B45C-CA48EC7A36AD}" destId="{D478AD0B-3465-4812-A83E-651BEE6ACCC1}" srcOrd="2" destOrd="0" parTransId="{5C409024-0370-49ED-BE7E-E76821C61344}" sibTransId="{3CD5AFCF-55F5-4C5D-BB4A-AE943FC42367}"/>
    <dgm:cxn modelId="{DB183CF4-51F1-4343-8865-3A59864E2F15}" type="presOf" srcId="{6068D42B-24C3-450D-B85A-70E53AEF1327}" destId="{B4652EC2-CF45-4F89-A73A-9032B8021AEE}" srcOrd="0" destOrd="0" presId="urn:microsoft.com/office/officeart/2005/8/layout/chevron2"/>
    <dgm:cxn modelId="{0B5ED05C-831E-4318-9082-603AAB4E1D01}" type="presParOf" srcId="{303579FF-B974-487F-80E9-F4AC40078D78}" destId="{830A4C7D-5B65-48E5-84B7-17788FFF3981}" srcOrd="0" destOrd="0" presId="urn:microsoft.com/office/officeart/2005/8/layout/chevron2"/>
    <dgm:cxn modelId="{C6BBCD1C-2259-40AC-9C10-81049D073881}" type="presParOf" srcId="{830A4C7D-5B65-48E5-84B7-17788FFF3981}" destId="{89BD1495-2B0B-418B-8643-8D4AD160D96A}" srcOrd="0" destOrd="0" presId="urn:microsoft.com/office/officeart/2005/8/layout/chevron2"/>
    <dgm:cxn modelId="{77696094-F303-43B4-BE94-641F77641262}" type="presParOf" srcId="{830A4C7D-5B65-48E5-84B7-17788FFF3981}" destId="{B4652EC2-CF45-4F89-A73A-9032B8021AEE}" srcOrd="1" destOrd="0" presId="urn:microsoft.com/office/officeart/2005/8/layout/chevron2"/>
    <dgm:cxn modelId="{67CB9D36-5E51-4008-9DEB-7BF669FBFA5C}" type="presParOf" srcId="{303579FF-B974-487F-80E9-F4AC40078D78}" destId="{BB35B501-27FD-450D-B6EA-59A7EA6CE00D}" srcOrd="1" destOrd="0" presId="urn:microsoft.com/office/officeart/2005/8/layout/chevron2"/>
    <dgm:cxn modelId="{DEDBED10-47A5-4A04-A0BA-7915406D7A8F}" type="presParOf" srcId="{303579FF-B974-487F-80E9-F4AC40078D78}" destId="{823EE161-3329-4732-A1D6-2BDFC52EAD22}" srcOrd="2" destOrd="0" presId="urn:microsoft.com/office/officeart/2005/8/layout/chevron2"/>
    <dgm:cxn modelId="{1A758E8B-1590-4177-AF77-EA70A00FD5D1}" type="presParOf" srcId="{823EE161-3329-4732-A1D6-2BDFC52EAD22}" destId="{F3EC9A42-9A7E-4692-8C48-DE86132AB767}" srcOrd="0" destOrd="0" presId="urn:microsoft.com/office/officeart/2005/8/layout/chevron2"/>
    <dgm:cxn modelId="{7488C234-579E-4192-89A4-FAFFF9FA5D24}" type="presParOf" srcId="{823EE161-3329-4732-A1D6-2BDFC52EAD22}" destId="{02F4F428-2C2D-45D5-93A0-7ABC7BD0E230}" srcOrd="1" destOrd="0" presId="urn:microsoft.com/office/officeart/2005/8/layout/chevron2"/>
    <dgm:cxn modelId="{74005D3E-38EC-4CD4-BF6C-D3AA09042FBF}" type="presParOf" srcId="{303579FF-B974-487F-80E9-F4AC40078D78}" destId="{51BC84C8-3406-4A90-A414-BED2B261E3EA}" srcOrd="3" destOrd="0" presId="urn:microsoft.com/office/officeart/2005/8/layout/chevron2"/>
    <dgm:cxn modelId="{5235330C-05E2-476C-81E5-7CF395BCBBE7}" type="presParOf" srcId="{303579FF-B974-487F-80E9-F4AC40078D78}" destId="{31306891-D4B2-48CF-BC43-2D3FDDC72B7C}" srcOrd="4" destOrd="0" presId="urn:microsoft.com/office/officeart/2005/8/layout/chevron2"/>
    <dgm:cxn modelId="{D9E41862-C405-402B-8E61-9D1BC105050D}" type="presParOf" srcId="{31306891-D4B2-48CF-BC43-2D3FDDC72B7C}" destId="{0691804F-16EA-4CC0-B599-990395D55657}" srcOrd="0" destOrd="0" presId="urn:microsoft.com/office/officeart/2005/8/layout/chevron2"/>
    <dgm:cxn modelId="{F1E9136A-F467-49C5-A0F7-DCBCB2AADDF2}" type="presParOf" srcId="{31306891-D4B2-48CF-BC43-2D3FDDC72B7C}" destId="{2E055265-18AD-41E7-831C-D6A470D5B321}" srcOrd="1" destOrd="0" presId="urn:microsoft.com/office/officeart/2005/8/layout/chevron2"/>
    <dgm:cxn modelId="{3A26540E-E340-4EFA-96B2-C6BCC7776C77}" type="presParOf" srcId="{303579FF-B974-487F-80E9-F4AC40078D78}" destId="{5B40EC01-83DF-4E45-AA22-2C1DF817FA38}" srcOrd="5" destOrd="0" presId="urn:microsoft.com/office/officeart/2005/8/layout/chevron2"/>
    <dgm:cxn modelId="{896BB7FF-D63D-40E3-9050-78D56A77FE45}" type="presParOf" srcId="{303579FF-B974-487F-80E9-F4AC40078D78}" destId="{182983C7-D156-4767-B228-D0518AAB6CC3}" srcOrd="6" destOrd="0" presId="urn:microsoft.com/office/officeart/2005/8/layout/chevron2"/>
    <dgm:cxn modelId="{ED16CB13-E7C1-4832-B3B0-D904618BF5BF}" type="presParOf" srcId="{182983C7-D156-4767-B228-D0518AAB6CC3}" destId="{150DFCBB-A44F-4F41-A152-6F88DDAC8FD9}" srcOrd="0" destOrd="0" presId="urn:microsoft.com/office/officeart/2005/8/layout/chevron2"/>
    <dgm:cxn modelId="{23FE6FBE-7040-46BB-9032-B839EACBCE13}" type="presParOf" srcId="{182983C7-D156-4767-B228-D0518AAB6CC3}" destId="{3228D028-D2BC-40B5-97B6-2A18033E227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D1495-2B0B-418B-8643-8D4AD160D96A}">
      <dsp:nvSpPr>
        <dsp:cNvPr id="0" name=""/>
        <dsp:cNvSpPr/>
      </dsp:nvSpPr>
      <dsp:spPr>
        <a:xfrm rot="5400000">
          <a:off x="-169068" y="169670"/>
          <a:ext cx="1127124" cy="788987"/>
        </a:xfrm>
        <a:prstGeom prst="chevron">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a:scene3d>
          <a:camera prst="orthographicFront"/>
          <a:lightRig rig="threePt" dir="t"/>
        </a:scene3d>
        <a:sp3d prstMaterial="dkEdge"/>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Requirements</a:t>
          </a:r>
        </a:p>
      </dsp:txBody>
      <dsp:txXfrm rot="-5400000">
        <a:off x="1" y="395096"/>
        <a:ext cx="788987" cy="338137"/>
      </dsp:txXfrm>
    </dsp:sp>
    <dsp:sp modelId="{B4652EC2-CF45-4F89-A73A-9032B8021AEE}">
      <dsp:nvSpPr>
        <dsp:cNvPr id="0" name=""/>
        <dsp:cNvSpPr/>
      </dsp:nvSpPr>
      <dsp:spPr>
        <a:xfrm rot="5400000">
          <a:off x="2050179" y="-1261191"/>
          <a:ext cx="732631" cy="3255014"/>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CSMP Hazard Controls Flowed Down</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CSMP Implementing Mechanisms Confirmed</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Status of Program Established</a:t>
          </a:r>
        </a:p>
      </dsp:txBody>
      <dsp:txXfrm rot="-5400000">
        <a:off x="788988" y="35764"/>
        <a:ext cx="3219250" cy="661103"/>
      </dsp:txXfrm>
    </dsp:sp>
    <dsp:sp modelId="{F3EC9A42-9A7E-4692-8C48-DE86132AB767}">
      <dsp:nvSpPr>
        <dsp:cNvPr id="0" name=""/>
        <dsp:cNvSpPr/>
      </dsp:nvSpPr>
      <dsp:spPr>
        <a:xfrm rot="5400000">
          <a:off x="-169068" y="1148227"/>
          <a:ext cx="1127124" cy="788987"/>
        </a:xfrm>
        <a:prstGeom prst="chevron">
          <a:avLst/>
        </a:prstGeom>
        <a:solidFill>
          <a:srgbClr val="43BEB9"/>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Program</a:t>
          </a:r>
        </a:p>
      </dsp:txBody>
      <dsp:txXfrm rot="-5400000">
        <a:off x="1" y="1373653"/>
        <a:ext cx="788987" cy="338137"/>
      </dsp:txXfrm>
    </dsp:sp>
    <dsp:sp modelId="{02F4F428-2C2D-45D5-93A0-7ABC7BD0E230}">
      <dsp:nvSpPr>
        <dsp:cNvPr id="0" name=""/>
        <dsp:cNvSpPr/>
      </dsp:nvSpPr>
      <dsp:spPr>
        <a:xfrm rot="5400000">
          <a:off x="2050179" y="-282032"/>
          <a:ext cx="732631" cy="3255014"/>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CSMP Programmatic Attributes Implemented</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Interfacing Programs Implemented</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Prepared for ISMS Phase II Review</a:t>
          </a:r>
        </a:p>
      </dsp:txBody>
      <dsp:txXfrm rot="-5400000">
        <a:off x="788988" y="1014923"/>
        <a:ext cx="3219250" cy="661103"/>
      </dsp:txXfrm>
    </dsp:sp>
    <dsp:sp modelId="{0691804F-16EA-4CC0-B599-990395D55657}">
      <dsp:nvSpPr>
        <dsp:cNvPr id="0" name=""/>
        <dsp:cNvSpPr/>
      </dsp:nvSpPr>
      <dsp:spPr>
        <a:xfrm rot="5400000">
          <a:off x="-169068" y="2126784"/>
          <a:ext cx="1127124" cy="788987"/>
        </a:xfrm>
        <a:prstGeom prst="chevron">
          <a:avLst/>
        </a:prstGeom>
        <a:solidFill>
          <a:srgbClr val="45B664"/>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Controls</a:t>
          </a:r>
        </a:p>
      </dsp:txBody>
      <dsp:txXfrm rot="-5400000">
        <a:off x="1" y="2352210"/>
        <a:ext cx="788987" cy="338137"/>
      </dsp:txXfrm>
    </dsp:sp>
    <dsp:sp modelId="{2E055265-18AD-41E7-831C-D6A470D5B321}">
      <dsp:nvSpPr>
        <dsp:cNvPr id="0" name=""/>
        <dsp:cNvSpPr/>
      </dsp:nvSpPr>
      <dsp:spPr>
        <a:xfrm rot="5400000">
          <a:off x="2050179" y="696524"/>
          <a:ext cx="732631" cy="3255014"/>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FontTx/>
            <a:buNone/>
          </a:pPr>
          <a:r>
            <a:rPr lang="en-US" sz="900" kern="1200" dirty="0">
              <a:solidFill>
                <a:sysClr val="windowText" lastClr="000000">
                  <a:hueOff val="0"/>
                  <a:satOff val="0"/>
                  <a:lumOff val="0"/>
                  <a:alphaOff val="0"/>
                </a:sysClr>
              </a:solidFill>
              <a:latin typeface="Calibri" panose="020F0502020204030204"/>
              <a:ea typeface="+mn-ea"/>
              <a:cs typeface="+mn-cs"/>
            </a:rPr>
            <a:t>Hazard Controls Implemented/Verified Prior to Hazard Introduction</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Prior to PSSR (prior to receipt of ammonia on-site)</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Prior to Melter #1 Heatup ORCL (for NaOH or all CSMP hazards)</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Prior to CCMA (NOx and remaining controls (i.e., carbon media))</a:t>
          </a:r>
        </a:p>
      </dsp:txBody>
      <dsp:txXfrm rot="-5400000">
        <a:off x="788988" y="1993479"/>
        <a:ext cx="3219250" cy="661103"/>
      </dsp:txXfrm>
    </dsp:sp>
    <dsp:sp modelId="{150DFCBB-A44F-4F41-A152-6F88DDAC8FD9}">
      <dsp:nvSpPr>
        <dsp:cNvPr id="0" name=""/>
        <dsp:cNvSpPr/>
      </dsp:nvSpPr>
      <dsp:spPr>
        <a:xfrm rot="5400000">
          <a:off x="-169068" y="3105342"/>
          <a:ext cx="1127124" cy="788987"/>
        </a:xfrm>
        <a:prstGeom prst="chevron">
          <a:avLst/>
        </a:prstGeom>
        <a:solidFill>
          <a:srgbClr val="70AD47"/>
        </a:solidFill>
        <a:ln w="12700" cap="flat" cmpd="sng" algn="ctr">
          <a:solidFill>
            <a:srgbClr val="4472C4">
              <a:hueOff val="0"/>
              <a:satOff val="0"/>
              <a:lumOff val="0"/>
              <a:alphaOff val="0"/>
            </a:srgbClr>
          </a:solidFill>
          <a:prstDash val="solid"/>
          <a:miter lim="800000"/>
        </a:ln>
        <a:effectLst/>
        <a:scene3d>
          <a:camera prst="orthographicFront"/>
          <a:lightRig rig="threePt" dir="t">
            <a:rot lat="0" lon="0" rev="3000000"/>
          </a:lightRig>
        </a:scene3d>
        <a:sp3d prstMaterial="matte"/>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panose="020F0502020204030204"/>
              <a:ea typeface="+mn-ea"/>
              <a:cs typeface="+mn-cs"/>
            </a:rPr>
            <a:t>CSMP</a:t>
          </a:r>
        </a:p>
      </dsp:txBody>
      <dsp:txXfrm rot="-5400000">
        <a:off x="1" y="3330768"/>
        <a:ext cx="788987" cy="338137"/>
      </dsp:txXfrm>
    </dsp:sp>
    <dsp:sp modelId="{3228D028-D2BC-40B5-97B6-2A18033E227C}">
      <dsp:nvSpPr>
        <dsp:cNvPr id="0" name=""/>
        <dsp:cNvSpPr/>
      </dsp:nvSpPr>
      <dsp:spPr>
        <a:xfrm rot="5400000">
          <a:off x="2050179" y="1694819"/>
          <a:ext cx="732631" cy="3255014"/>
        </a:xfrm>
        <a:prstGeom prst="round2SameRect">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Continue to Execute the Program</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Maintain Program</a:t>
          </a:r>
        </a:p>
        <a:p>
          <a:pPr marL="57150" lvl="1" indent="-57150" algn="l" defTabSz="400050">
            <a:lnSpc>
              <a:spcPct val="90000"/>
            </a:lnSpc>
            <a:spcBef>
              <a:spcPct val="0"/>
            </a:spcBef>
            <a:spcAft>
              <a:spcPct val="15000"/>
            </a:spcAft>
            <a:buChar char="•"/>
          </a:pPr>
          <a:r>
            <a:rPr lang="en-US" sz="900" kern="1200" dirty="0">
              <a:solidFill>
                <a:sysClr val="windowText" lastClr="000000">
                  <a:hueOff val="0"/>
                  <a:satOff val="0"/>
                  <a:lumOff val="0"/>
                  <a:alphaOff val="0"/>
                </a:sysClr>
              </a:solidFill>
              <a:latin typeface="Calibri" panose="020F0502020204030204"/>
              <a:ea typeface="+mn-ea"/>
              <a:cs typeface="+mn-cs"/>
            </a:rPr>
            <a:t>Monitor Program Health</a:t>
          </a:r>
        </a:p>
      </dsp:txBody>
      <dsp:txXfrm rot="-5400000">
        <a:off x="788988" y="2991774"/>
        <a:ext cx="3219250" cy="6611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88033329-D1DD-418A-816F-5474E48C36BA}" type="datetimeFigureOut">
              <a:rPr lang="en-US" smtClean="0"/>
              <a:t>2/14/2022</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103946CA-41E4-4AA1-882E-FAD45092E442}" type="slidenum">
              <a:rPr lang="en-US" smtClean="0"/>
              <a:t>‹#›</a:t>
            </a:fld>
            <a:endParaRPr lang="en-US"/>
          </a:p>
        </p:txBody>
      </p:sp>
    </p:spTree>
    <p:extLst>
      <p:ext uri="{BB962C8B-B14F-4D97-AF65-F5344CB8AC3E}">
        <p14:creationId xmlns:p14="http://schemas.microsoft.com/office/powerpoint/2010/main" val="1587863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3946CA-41E4-4AA1-882E-FAD45092E442}" type="slidenum">
              <a:rPr lang="en-US" smtClean="0"/>
              <a:t>1</a:t>
            </a:fld>
            <a:endParaRPr lang="en-US"/>
          </a:p>
        </p:txBody>
      </p:sp>
    </p:spTree>
    <p:extLst>
      <p:ext uri="{BB962C8B-B14F-4D97-AF65-F5344CB8AC3E}">
        <p14:creationId xmlns:p14="http://schemas.microsoft.com/office/powerpoint/2010/main" val="237832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pPr>
              <a:buFontTx/>
              <a:buChar char="•"/>
            </a:pPr>
            <a:r>
              <a:rPr lang="en-US" altLang="en-US" dirty="0"/>
              <a:t> What remains from years of plutonium production is 56 million gallons of radioactive chemical waste  </a:t>
            </a:r>
          </a:p>
          <a:p>
            <a:pPr marL="329369" lvl="1" indent="-163889"/>
            <a:r>
              <a:rPr lang="en-US" altLang="en-US" dirty="0"/>
              <a:t>Sludge</a:t>
            </a:r>
          </a:p>
          <a:p>
            <a:pPr marL="329369" lvl="1" indent="-163889"/>
            <a:r>
              <a:rPr lang="en-US" altLang="en-US" dirty="0" err="1"/>
              <a:t>Saltcake</a:t>
            </a:r>
            <a:endParaRPr lang="en-US" altLang="en-US" dirty="0"/>
          </a:p>
          <a:p>
            <a:pPr marL="329369" lvl="1" indent="-163889"/>
            <a:r>
              <a:rPr lang="en-US" altLang="en-US" dirty="0"/>
              <a:t>Liquids</a:t>
            </a:r>
          </a:p>
          <a:p>
            <a:pPr marL="329369" lvl="1" indent="-163889"/>
            <a:r>
              <a:rPr lang="en-US" altLang="en-US" dirty="0"/>
              <a:t>Including about 190 million curies of radioactivity</a:t>
            </a:r>
          </a:p>
          <a:p>
            <a:pPr>
              <a:buFontTx/>
              <a:buChar char="•"/>
            </a:pPr>
            <a:endParaRPr lang="en-US" altLang="en-US" dirty="0"/>
          </a:p>
          <a:p>
            <a:pPr>
              <a:buFontTx/>
              <a:buChar char="•"/>
            </a:pPr>
            <a:r>
              <a:rPr lang="en-US" altLang="en-US" dirty="0"/>
              <a:t>  67 of Hanford’s 177 tanks are presumed to have leaked at least one million gallons of liquid radioactive waste into the soils.  </a:t>
            </a:r>
          </a:p>
          <a:p>
            <a:pPr>
              <a:buFontTx/>
              <a:buChar char="•"/>
            </a:pPr>
            <a:endParaRPr lang="en-US" altLang="en-US" dirty="0"/>
          </a:p>
          <a:p>
            <a:pPr>
              <a:buFontTx/>
              <a:buChar char="•"/>
            </a:pPr>
            <a:r>
              <a:rPr lang="en-US" altLang="en-US" dirty="0"/>
              <a:t> The waste has reached the groundwater under the Hanford site, but not yet the Columbia River, which flows about 7 miles from the tanks.  </a:t>
            </a:r>
          </a:p>
          <a:p>
            <a:pPr>
              <a:buFontTx/>
              <a:buChar char="•"/>
            </a:pPr>
            <a:endParaRPr lang="en-US" altLang="en-US" dirty="0"/>
          </a:p>
          <a:p>
            <a:pPr>
              <a:buFontTx/>
              <a:buChar char="•"/>
            </a:pPr>
            <a:r>
              <a:rPr lang="en-US" altLang="en-US" dirty="0"/>
              <a:t> Protecting the Columbia River is paramount to the public and environment, with the threat to several hundred thousand people living nearby and millions downstream and to the agriculture- and technology-based economies in the region.</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103946CA-41E4-4AA1-882E-FAD45092E442}" type="slidenum">
              <a:rPr lang="en-US" smtClean="0"/>
              <a:t>2</a:t>
            </a:fld>
            <a:endParaRPr lang="en-US"/>
          </a:p>
        </p:txBody>
      </p:sp>
    </p:spTree>
    <p:extLst>
      <p:ext uri="{BB962C8B-B14F-4D97-AF65-F5344CB8AC3E}">
        <p14:creationId xmlns:p14="http://schemas.microsoft.com/office/powerpoint/2010/main" val="202914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altLang="en-US" dirty="0">
                <a:latin typeface="Arial" panose="020B0604020202020204" pitchFamily="34" charset="0"/>
              </a:rPr>
              <a:t> The 65-acre WTP construction site is in the center of the DOE Hanford site in the “200 area central plateau.”</a:t>
            </a:r>
          </a:p>
          <a:p>
            <a:pPr eaLnBrk="1" hangingPunct="1"/>
            <a:r>
              <a:rPr lang="en-US" altLang="en-US" dirty="0">
                <a:latin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a:defRPr/>
            </a:pPr>
            <a:fld id="{1D9D4E81-8EFA-41C7-9D53-E24D29DEB669}" type="slidenum">
              <a:rPr lang="en-US" altLang="en-US" smtClean="0"/>
              <a:pPr>
                <a:defRPr/>
              </a:pPr>
              <a:t>3</a:t>
            </a:fld>
            <a:endParaRPr lang="en-US" altLang="en-US" dirty="0"/>
          </a:p>
        </p:txBody>
      </p:sp>
    </p:spTree>
    <p:extLst>
      <p:ext uri="{BB962C8B-B14F-4D97-AF65-F5344CB8AC3E}">
        <p14:creationId xmlns:p14="http://schemas.microsoft.com/office/powerpoint/2010/main" val="339542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8A9661-CA96-42D3-9387-7D8CC850A79A}" type="slidenum">
              <a:rPr lang="en-US" smtClean="0"/>
              <a:t>16</a:t>
            </a:fld>
            <a:endParaRPr lang="en-US" dirty="0"/>
          </a:p>
        </p:txBody>
      </p:sp>
    </p:spTree>
    <p:extLst>
      <p:ext uri="{BB962C8B-B14F-4D97-AF65-F5344CB8AC3E}">
        <p14:creationId xmlns:p14="http://schemas.microsoft.com/office/powerpoint/2010/main" val="1728222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defTabSz="930824">
              <a:defRPr sz="2400">
                <a:solidFill>
                  <a:schemeClr val="tx1"/>
                </a:solidFill>
                <a:latin typeface="Times New Roman" panose="02020603050405020304" pitchFamily="18" charset="0"/>
              </a:defRPr>
            </a:lvl1pPr>
            <a:lvl2pPr marL="744659" indent="-286407" defTabSz="930824">
              <a:defRPr sz="2400">
                <a:solidFill>
                  <a:schemeClr val="tx1"/>
                </a:solidFill>
                <a:latin typeface="Times New Roman" panose="02020603050405020304" pitchFamily="18" charset="0"/>
              </a:defRPr>
            </a:lvl2pPr>
            <a:lvl3pPr marL="1145629" indent="-229126" defTabSz="930824">
              <a:defRPr sz="2400">
                <a:solidFill>
                  <a:schemeClr val="tx1"/>
                </a:solidFill>
                <a:latin typeface="Times New Roman" panose="02020603050405020304" pitchFamily="18" charset="0"/>
              </a:defRPr>
            </a:lvl3pPr>
            <a:lvl4pPr marL="1603880" indent="-229126" defTabSz="930824">
              <a:defRPr sz="2400">
                <a:solidFill>
                  <a:schemeClr val="tx1"/>
                </a:solidFill>
                <a:latin typeface="Times New Roman" panose="02020603050405020304" pitchFamily="18" charset="0"/>
              </a:defRPr>
            </a:lvl4pPr>
            <a:lvl5pPr marL="2062132" indent="-229126" defTabSz="930824">
              <a:defRPr sz="2400">
                <a:solidFill>
                  <a:schemeClr val="tx1"/>
                </a:solidFill>
                <a:latin typeface="Times New Roman" panose="02020603050405020304" pitchFamily="18" charset="0"/>
              </a:defRPr>
            </a:lvl5pPr>
            <a:lvl6pPr marL="2520384" indent="-229126" defTabSz="930824" eaLnBrk="0" fontAlgn="base" hangingPunct="0">
              <a:spcBef>
                <a:spcPct val="0"/>
              </a:spcBef>
              <a:spcAft>
                <a:spcPct val="0"/>
              </a:spcAft>
              <a:defRPr sz="2400">
                <a:solidFill>
                  <a:schemeClr val="tx1"/>
                </a:solidFill>
                <a:latin typeface="Times New Roman" panose="02020603050405020304" pitchFamily="18" charset="0"/>
              </a:defRPr>
            </a:lvl6pPr>
            <a:lvl7pPr marL="2978635" indent="-229126" defTabSz="930824" eaLnBrk="0" fontAlgn="base" hangingPunct="0">
              <a:spcBef>
                <a:spcPct val="0"/>
              </a:spcBef>
              <a:spcAft>
                <a:spcPct val="0"/>
              </a:spcAft>
              <a:defRPr sz="2400">
                <a:solidFill>
                  <a:schemeClr val="tx1"/>
                </a:solidFill>
                <a:latin typeface="Times New Roman" panose="02020603050405020304" pitchFamily="18" charset="0"/>
              </a:defRPr>
            </a:lvl7pPr>
            <a:lvl8pPr marL="3436887" indent="-229126" defTabSz="930824" eaLnBrk="0" fontAlgn="base" hangingPunct="0">
              <a:spcBef>
                <a:spcPct val="0"/>
              </a:spcBef>
              <a:spcAft>
                <a:spcPct val="0"/>
              </a:spcAft>
              <a:defRPr sz="2400">
                <a:solidFill>
                  <a:schemeClr val="tx1"/>
                </a:solidFill>
                <a:latin typeface="Times New Roman" panose="02020603050405020304" pitchFamily="18" charset="0"/>
              </a:defRPr>
            </a:lvl8pPr>
            <a:lvl9pPr marL="3895138" indent="-229126" defTabSz="930824" eaLnBrk="0" fontAlgn="base" hangingPunct="0">
              <a:spcBef>
                <a:spcPct val="0"/>
              </a:spcBef>
              <a:spcAft>
                <a:spcPct val="0"/>
              </a:spcAft>
              <a:defRPr sz="2400">
                <a:solidFill>
                  <a:schemeClr val="tx1"/>
                </a:solidFill>
                <a:latin typeface="Times New Roman" panose="02020603050405020304" pitchFamily="18" charset="0"/>
              </a:defRPr>
            </a:lvl9pPr>
          </a:lstStyle>
          <a:p>
            <a:fld id="{46114CF8-97A0-4D6C-BA7D-E312949886C0}" type="slidenum">
              <a:rPr lang="en-US" altLang="en-US" sz="1200">
                <a:latin typeface="Arial" panose="020B0604020202020204" pitchFamily="34" charset="0"/>
              </a:rPr>
              <a:pPr/>
              <a:t>24</a:t>
            </a:fld>
            <a:endParaRPr lang="en-US" altLang="en-US" sz="1200">
              <a:latin typeface="Arial" panose="020B0604020202020204" pitchFamily="34" charset="0"/>
            </a:endParaRPr>
          </a:p>
        </p:txBody>
      </p:sp>
    </p:spTree>
    <p:extLst>
      <p:ext uri="{BB962C8B-B14F-4D97-AF65-F5344CB8AC3E}">
        <p14:creationId xmlns:p14="http://schemas.microsoft.com/office/powerpoint/2010/main" val="349130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713" y="143746"/>
            <a:ext cx="7886700" cy="770654"/>
          </a:xfrm>
        </p:spPr>
        <p:txBody>
          <a:bodyPr/>
          <a:lstStyle/>
          <a:p>
            <a:r>
              <a:rPr lang="en-US"/>
              <a:t>Click to edit Master title style</a:t>
            </a:r>
            <a:endParaRPr lang="en-US" dirty="0"/>
          </a:p>
        </p:txBody>
      </p:sp>
      <p:sp>
        <p:nvSpPr>
          <p:cNvPr id="3" name="Content Placeholder 2"/>
          <p:cNvSpPr>
            <a:spLocks noGrp="1"/>
          </p:cNvSpPr>
          <p:nvPr>
            <p:ph idx="1"/>
          </p:nvPr>
        </p:nvSpPr>
        <p:spPr>
          <a:xfrm>
            <a:off x="214713" y="1145406"/>
            <a:ext cx="8380646" cy="54093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85888" y="6579500"/>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E9AFF-3673-400D-8725-5D7CE74A3152}" type="slidenum">
              <a:rPr lang="en-US" smtClean="0"/>
              <a:t>‹#›</a:t>
            </a:fld>
            <a:endParaRPr lang="en-US"/>
          </a:p>
        </p:txBody>
      </p:sp>
    </p:spTree>
    <p:extLst>
      <p:ext uri="{BB962C8B-B14F-4D97-AF65-F5344CB8AC3E}">
        <p14:creationId xmlns:p14="http://schemas.microsoft.com/office/powerpoint/2010/main" val="330505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8286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82863"/>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85888" y="6579500"/>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E9AFF-3673-400D-8725-5D7CE74A3152}" type="slidenum">
              <a:rPr lang="en-US" smtClean="0"/>
              <a:t>‹#›</a:t>
            </a:fld>
            <a:endParaRPr lang="en-US"/>
          </a:p>
        </p:txBody>
      </p:sp>
    </p:spTree>
    <p:extLst>
      <p:ext uri="{BB962C8B-B14F-4D97-AF65-F5344CB8AC3E}">
        <p14:creationId xmlns:p14="http://schemas.microsoft.com/office/powerpoint/2010/main" val="164824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85888" y="6579500"/>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E9AFF-3673-400D-8725-5D7CE74A3152}" type="slidenum">
              <a:rPr lang="en-US" smtClean="0"/>
              <a:t>‹#›</a:t>
            </a:fld>
            <a:endParaRPr lang="en-US"/>
          </a:p>
        </p:txBody>
      </p:sp>
    </p:spTree>
    <p:extLst>
      <p:ext uri="{BB962C8B-B14F-4D97-AF65-F5344CB8AC3E}">
        <p14:creationId xmlns:p14="http://schemas.microsoft.com/office/powerpoint/2010/main" val="3557739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5888" y="6579500"/>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E9AFF-3673-400D-8725-5D7CE74A3152}" type="slidenum">
              <a:rPr lang="en-US" smtClean="0"/>
              <a:t>‹#›</a:t>
            </a:fld>
            <a:endParaRPr lang="en-US"/>
          </a:p>
        </p:txBody>
      </p:sp>
    </p:spTree>
    <p:extLst>
      <p:ext uri="{BB962C8B-B14F-4D97-AF65-F5344CB8AC3E}">
        <p14:creationId xmlns:p14="http://schemas.microsoft.com/office/powerpoint/2010/main" val="63652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25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E66D8A6A-EFD9-4F0F-B191-442938FA3955}" type="datetime1">
              <a:rPr lang="en-US" smtClean="0"/>
              <a:t>2/15/2022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8D5E6907-C25D-4828-AFD4-CF1FDD27DBE7}" type="slidenum">
              <a:rPr lang="en-US" smtClean="0"/>
              <a:pPr/>
              <a:t>‹#›</a:t>
            </a:fld>
            <a:endParaRPr lang="en-US" dirty="0"/>
          </a:p>
        </p:txBody>
      </p:sp>
      <p:sp>
        <p:nvSpPr>
          <p:cNvPr id="8" name="Text Placeholder 7"/>
          <p:cNvSpPr>
            <a:spLocks noGrp="1"/>
          </p:cNvSpPr>
          <p:nvPr>
            <p:ph type="body" sz="quarter" idx="13"/>
          </p:nvPr>
        </p:nvSpPr>
        <p:spPr>
          <a:xfrm>
            <a:off x="257176" y="1541462"/>
            <a:ext cx="8550494" cy="4479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1975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938405"/>
          </a:xfrm>
          <a:prstGeom prst="rect">
            <a:avLst/>
          </a:prstGeom>
        </p:spPr>
      </p:pic>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66138" y="242046"/>
            <a:ext cx="575934" cy="509702"/>
          </a:xfrm>
          <a:prstGeom prst="rect">
            <a:avLst/>
          </a:prstGeom>
        </p:spPr>
      </p:pic>
      <p:sp>
        <p:nvSpPr>
          <p:cNvPr id="2" name="Title Placeholder 1"/>
          <p:cNvSpPr>
            <a:spLocks noGrp="1"/>
          </p:cNvSpPr>
          <p:nvPr>
            <p:ph type="title"/>
          </p:nvPr>
        </p:nvSpPr>
        <p:spPr>
          <a:xfrm>
            <a:off x="282140" y="143746"/>
            <a:ext cx="7886700" cy="770654"/>
          </a:xfrm>
          <a:prstGeom prst="rect">
            <a:avLst/>
          </a:prstGeom>
        </p:spPr>
        <p:txBody>
          <a:bodyPr vert="horz" lIns="91440" tIns="45720" rIns="91440" bIns="45720" rtlCol="0" anchor="b" anchorCtr="0">
            <a:normAutofit/>
          </a:bodyPr>
          <a:lstStyle/>
          <a:p>
            <a:endParaRPr lang="en-US" dirty="0"/>
          </a:p>
        </p:txBody>
      </p:sp>
      <p:sp>
        <p:nvSpPr>
          <p:cNvPr id="3" name="Text Placeholder 2"/>
          <p:cNvSpPr>
            <a:spLocks noGrp="1"/>
          </p:cNvSpPr>
          <p:nvPr>
            <p:ph type="body" idx="1"/>
          </p:nvPr>
        </p:nvSpPr>
        <p:spPr>
          <a:xfrm>
            <a:off x="176213" y="1145406"/>
            <a:ext cx="8380646" cy="54093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579500"/>
            <a:ext cx="30861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86600" y="6579503"/>
            <a:ext cx="2057400" cy="365125"/>
          </a:xfrm>
          <a:prstGeom prst="rect">
            <a:avLst/>
          </a:prstGeom>
        </p:spPr>
        <p:txBody>
          <a:bodyPr vert="horz" lIns="91440" tIns="45720" rIns="91440" bIns="45720" rtlCol="0" anchor="ctr"/>
          <a:lstStyle>
            <a:lvl1pPr algn="r">
              <a:defRPr sz="800">
                <a:solidFill>
                  <a:schemeClr val="tx1"/>
                </a:solidFill>
              </a:defRPr>
            </a:lvl1pPr>
          </a:lstStyle>
          <a:p>
            <a:fld id="{B27E9AFF-3673-400D-8725-5D7CE74A3152}" type="slidenum">
              <a:rPr lang="en-US" smtClean="0"/>
              <a:pPr/>
              <a:t>‹#›</a:t>
            </a:fld>
            <a:endParaRPr lang="en-US" dirty="0"/>
          </a:p>
        </p:txBody>
      </p:sp>
      <p:sp>
        <p:nvSpPr>
          <p:cNvPr id="12" name="Line 4"/>
          <p:cNvSpPr>
            <a:spLocks noChangeShapeType="1"/>
          </p:cNvSpPr>
          <p:nvPr userDrawn="1"/>
        </p:nvSpPr>
        <p:spPr bwMode="auto">
          <a:xfrm>
            <a:off x="0" y="933203"/>
            <a:ext cx="9144000"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a:p>
        </p:txBody>
      </p:sp>
    </p:spTree>
    <p:extLst>
      <p:ext uri="{BB962C8B-B14F-4D97-AF65-F5344CB8AC3E}">
        <p14:creationId xmlns:p14="http://schemas.microsoft.com/office/powerpoint/2010/main" val="227745327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 id="2147483668" r:id="rId5"/>
  </p:sldLayoutIdLst>
  <p:hf hdr="0" ftr="0" dt="0"/>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lumMod val="75000"/>
            <a:lumOff val="25000"/>
          </a:schemeClr>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030288" indent="-1714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tpidocsearch.wtp.amers.ibechtel.com/Engine.aspx?DocNo=24590-LAW-DSA-NS-18-00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361"/>
          <a:stretch/>
        </p:blipFill>
        <p:spPr>
          <a:xfrm>
            <a:off x="0" y="938890"/>
            <a:ext cx="3018503" cy="5919110"/>
          </a:xfrm>
          <a:prstGeom prst="rect">
            <a:avLst/>
          </a:prstGeom>
          <a:effectLst>
            <a:outerShdw blurRad="114300" dist="38100" algn="l" rotWithShape="0">
              <a:prstClr val="black">
                <a:alpha val="40000"/>
              </a:prstClr>
            </a:outerShdw>
          </a:effec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938405"/>
          </a:xfrm>
          <a:prstGeom prst="rect">
            <a:avLst/>
          </a:prstGeom>
        </p:spPr>
      </p:pic>
      <p:cxnSp>
        <p:nvCxnSpPr>
          <p:cNvPr id="5" name="Straight Connector 4"/>
          <p:cNvCxnSpPr/>
          <p:nvPr/>
        </p:nvCxnSpPr>
        <p:spPr>
          <a:xfrm>
            <a:off x="3234813" y="6184491"/>
            <a:ext cx="5889523"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5"/>
          <p:cNvSpPr>
            <a:spLocks noChangeArrowheads="1"/>
          </p:cNvSpPr>
          <p:nvPr/>
        </p:nvSpPr>
        <p:spPr bwMode="auto">
          <a:xfrm>
            <a:off x="3057010" y="1663856"/>
            <a:ext cx="5671353" cy="293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l">
              <a:spcBef>
                <a:spcPct val="25000"/>
              </a:spcBef>
              <a:spcAft>
                <a:spcPct val="10000"/>
              </a:spcAft>
              <a:buClr>
                <a:schemeClr val="bg2"/>
              </a:buClr>
              <a:buSzPct val="65000"/>
              <a:buFont typeface="Wingdings" pitchFamily="2" charset="2"/>
              <a:buChar char="n"/>
              <a:defRPr sz="2200">
                <a:solidFill>
                  <a:schemeClr val="tx1"/>
                </a:solidFill>
                <a:latin typeface="Arial" charset="0"/>
              </a:defRPr>
            </a:lvl1pPr>
            <a:lvl2pPr marL="638175" indent="-231775" algn="l">
              <a:spcBef>
                <a:spcPct val="25000"/>
              </a:spcBef>
              <a:spcAft>
                <a:spcPct val="10000"/>
              </a:spcAft>
              <a:buChar char="–"/>
              <a:defRPr sz="2200">
                <a:solidFill>
                  <a:schemeClr val="tx1"/>
                </a:solidFill>
                <a:latin typeface="Arial" charset="0"/>
              </a:defRPr>
            </a:lvl2pPr>
            <a:lvl3pPr marL="920750" indent="-168275" algn="l">
              <a:spcBef>
                <a:spcPct val="25000"/>
              </a:spcBef>
              <a:spcAft>
                <a:spcPct val="10000"/>
              </a:spcAft>
              <a:buClr>
                <a:schemeClr val="bg2"/>
              </a:buClr>
              <a:buSzPct val="75000"/>
              <a:buFont typeface="Wingdings" pitchFamily="2" charset="2"/>
              <a:buChar char="§"/>
              <a:defRPr sz="2200">
                <a:solidFill>
                  <a:schemeClr val="tx1"/>
                </a:solidFill>
                <a:latin typeface="Arial" charset="0"/>
              </a:defRPr>
            </a:lvl3pPr>
            <a:lvl4pPr marL="1263650" indent="-228600" algn="l">
              <a:spcBef>
                <a:spcPct val="25000"/>
              </a:spcBef>
              <a:spcAft>
                <a:spcPct val="10000"/>
              </a:spcAft>
              <a:buChar char="–"/>
              <a:defRPr sz="2200">
                <a:solidFill>
                  <a:schemeClr val="tx1"/>
                </a:solidFill>
                <a:latin typeface="Arial" charset="0"/>
              </a:defRPr>
            </a:lvl4pPr>
            <a:lvl5pPr marL="1557338" indent="-179388" algn="l">
              <a:lnSpc>
                <a:spcPct val="90000"/>
              </a:lnSpc>
              <a:spcBef>
                <a:spcPct val="25000"/>
              </a:spcBef>
              <a:spcAft>
                <a:spcPct val="10000"/>
              </a:spcAft>
              <a:buClr>
                <a:schemeClr val="tx1"/>
              </a:buClr>
              <a:buChar char="»"/>
              <a:defRPr sz="2200">
                <a:solidFill>
                  <a:schemeClr val="tx1"/>
                </a:solidFill>
                <a:latin typeface="Arial" charset="0"/>
              </a:defRPr>
            </a:lvl5pPr>
            <a:lvl6pPr marL="2014538" indent="-179388" eaLnBrk="0" fontAlgn="base" hangingPunct="0">
              <a:lnSpc>
                <a:spcPct val="90000"/>
              </a:lnSpc>
              <a:spcBef>
                <a:spcPct val="25000"/>
              </a:spcBef>
              <a:spcAft>
                <a:spcPct val="10000"/>
              </a:spcAft>
              <a:buClr>
                <a:schemeClr val="tx1"/>
              </a:buClr>
              <a:buChar char="»"/>
              <a:defRPr sz="2200">
                <a:solidFill>
                  <a:schemeClr val="tx1"/>
                </a:solidFill>
                <a:latin typeface="Arial" charset="0"/>
              </a:defRPr>
            </a:lvl6pPr>
            <a:lvl7pPr marL="2471738" indent="-179388" eaLnBrk="0" fontAlgn="base" hangingPunct="0">
              <a:lnSpc>
                <a:spcPct val="90000"/>
              </a:lnSpc>
              <a:spcBef>
                <a:spcPct val="25000"/>
              </a:spcBef>
              <a:spcAft>
                <a:spcPct val="10000"/>
              </a:spcAft>
              <a:buClr>
                <a:schemeClr val="tx1"/>
              </a:buClr>
              <a:buChar char="»"/>
              <a:defRPr sz="2200">
                <a:solidFill>
                  <a:schemeClr val="tx1"/>
                </a:solidFill>
                <a:latin typeface="Arial" charset="0"/>
              </a:defRPr>
            </a:lvl7pPr>
            <a:lvl8pPr marL="2928938" indent="-179388" eaLnBrk="0" fontAlgn="base" hangingPunct="0">
              <a:lnSpc>
                <a:spcPct val="90000"/>
              </a:lnSpc>
              <a:spcBef>
                <a:spcPct val="25000"/>
              </a:spcBef>
              <a:spcAft>
                <a:spcPct val="10000"/>
              </a:spcAft>
              <a:buClr>
                <a:schemeClr val="tx1"/>
              </a:buClr>
              <a:buChar char="»"/>
              <a:defRPr sz="2200">
                <a:solidFill>
                  <a:schemeClr val="tx1"/>
                </a:solidFill>
                <a:latin typeface="Arial" charset="0"/>
              </a:defRPr>
            </a:lvl8pPr>
            <a:lvl9pPr marL="3386138" indent="-179388" eaLnBrk="0" fontAlgn="base" hangingPunct="0">
              <a:lnSpc>
                <a:spcPct val="90000"/>
              </a:lnSpc>
              <a:spcBef>
                <a:spcPct val="25000"/>
              </a:spcBef>
              <a:spcAft>
                <a:spcPct val="10000"/>
              </a:spcAft>
              <a:buClr>
                <a:schemeClr val="tx1"/>
              </a:buClr>
              <a:buChar char="»"/>
              <a:defRPr sz="2200">
                <a:solidFill>
                  <a:schemeClr val="tx1"/>
                </a:solidFill>
                <a:latin typeface="Arial" charset="0"/>
              </a:defRPr>
            </a:lvl9pPr>
          </a:lstStyle>
          <a:p>
            <a:pPr>
              <a:spcAft>
                <a:spcPts val="1200"/>
              </a:spcAft>
              <a:buFont typeface="Wingdings" pitchFamily="2" charset="2"/>
              <a:buNone/>
              <a:defRPr/>
            </a:pPr>
            <a:r>
              <a:rPr lang="en-US" sz="2800" dirty="0"/>
              <a:t>DFLAW Nuclear Facility Safety and Chemical Safety Implementation</a:t>
            </a:r>
            <a:endParaRPr lang="en-US" sz="3200" b="1" dirty="0"/>
          </a:p>
          <a:p>
            <a:pPr>
              <a:spcAft>
                <a:spcPts val="1200"/>
              </a:spcAft>
              <a:buFont typeface="Wingdings" pitchFamily="2" charset="2"/>
              <a:buNone/>
              <a:defRPr/>
            </a:pPr>
            <a:endParaRPr lang="en-US" altLang="en-US" b="1" dirty="0">
              <a:solidFill>
                <a:schemeClr val="tx2"/>
              </a:solidFill>
            </a:endParaRPr>
          </a:p>
          <a:p>
            <a:pPr>
              <a:buFont typeface="Wingdings" pitchFamily="2" charset="2"/>
              <a:buNone/>
              <a:defRPr/>
            </a:pPr>
            <a:r>
              <a:rPr lang="en-US" altLang="en-US" sz="2400" dirty="0">
                <a:solidFill>
                  <a:schemeClr val="tx2"/>
                </a:solidFill>
              </a:rPr>
              <a:t>Michael Greutman</a:t>
            </a:r>
          </a:p>
          <a:p>
            <a:pPr>
              <a:buFont typeface="Wingdings" pitchFamily="2" charset="2"/>
              <a:buNone/>
              <a:defRPr/>
            </a:pPr>
            <a:r>
              <a:rPr lang="en-US" altLang="en-US" sz="2000" i="1" dirty="0">
                <a:solidFill>
                  <a:schemeClr val="tx2"/>
                </a:solidFill>
              </a:rPr>
              <a:t>WTP Nuclear Safety Engineering Manager</a:t>
            </a:r>
            <a:br>
              <a:rPr lang="en-US" altLang="en-US" sz="2800" dirty="0">
                <a:solidFill>
                  <a:schemeClr val="tx2"/>
                </a:solidFill>
              </a:rPr>
            </a:br>
            <a:endParaRPr lang="en-US" altLang="en-US" dirty="0">
              <a:solidFill>
                <a:schemeClr val="tx2"/>
              </a:solidFill>
            </a:endParaRPr>
          </a:p>
          <a:p>
            <a:pPr>
              <a:buFont typeface="Wingdings" pitchFamily="2" charset="2"/>
              <a:buNone/>
              <a:defRPr/>
            </a:pPr>
            <a:r>
              <a:rPr lang="en-US" altLang="en-US" sz="2000" b="0" dirty="0">
                <a:solidFill>
                  <a:schemeClr val="tx2"/>
                </a:solidFill>
              </a:rPr>
              <a:t>Feb 16, 2022</a:t>
            </a:r>
            <a:endParaRPr lang="en-US" altLang="en-US" sz="2000" b="0" i="1" dirty="0">
              <a:solidFill>
                <a:schemeClr val="tx2"/>
              </a:solidFill>
            </a:endParaRPr>
          </a:p>
        </p:txBody>
      </p:sp>
      <p:pic>
        <p:nvPicPr>
          <p:cNvPr id="11" name="Picture 7" descr="bechtel_with tex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9537" y="6338934"/>
            <a:ext cx="167521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7251" y="6234159"/>
            <a:ext cx="2094309" cy="4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057011" y="321002"/>
            <a:ext cx="5890344" cy="52322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800" b="1" dirty="0">
                <a:solidFill>
                  <a:schemeClr val="bg1">
                    <a:lumMod val="95000"/>
                  </a:schemeClr>
                </a:solidFill>
              </a:rPr>
              <a:t>Waste Treatment Plant Project</a:t>
            </a:r>
          </a:p>
        </p:txBody>
      </p:sp>
      <p:sp>
        <p:nvSpPr>
          <p:cNvPr id="20" name="Line 4"/>
          <p:cNvSpPr>
            <a:spLocks noChangeShapeType="1"/>
          </p:cNvSpPr>
          <p:nvPr/>
        </p:nvSpPr>
        <p:spPr bwMode="auto">
          <a:xfrm>
            <a:off x="0" y="933203"/>
            <a:ext cx="9144000" cy="0"/>
          </a:xfrm>
          <a:prstGeom prst="line">
            <a:avLst/>
          </a:prstGeom>
          <a:noFill/>
          <a:ln w="19050">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sz="1400"/>
          </a:p>
        </p:txBody>
      </p:sp>
      <p:grpSp>
        <p:nvGrpSpPr>
          <p:cNvPr id="8" name="Group 7"/>
          <p:cNvGrpSpPr/>
          <p:nvPr/>
        </p:nvGrpSpPr>
        <p:grpSpPr>
          <a:xfrm>
            <a:off x="0" y="2743200"/>
            <a:ext cx="3018503" cy="2305665"/>
            <a:chOff x="0" y="2743200"/>
            <a:chExt cx="3156155" cy="2305665"/>
          </a:xfrm>
        </p:grpSpPr>
        <p:cxnSp>
          <p:nvCxnSpPr>
            <p:cNvPr id="6" name="Straight Connector 5"/>
            <p:cNvCxnSpPr/>
            <p:nvPr/>
          </p:nvCxnSpPr>
          <p:spPr>
            <a:xfrm>
              <a:off x="0" y="2743200"/>
              <a:ext cx="31561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5048865"/>
              <a:ext cx="31561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2751" y="6425920"/>
            <a:ext cx="786226" cy="187091"/>
          </a:xfrm>
          <a:prstGeom prst="rect">
            <a:avLst/>
          </a:prstGeom>
        </p:spPr>
      </p:pic>
    </p:spTree>
    <p:extLst>
      <p:ext uri="{BB962C8B-B14F-4D97-AF65-F5344CB8AC3E}">
        <p14:creationId xmlns:p14="http://schemas.microsoft.com/office/powerpoint/2010/main" val="1639178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3D6E-D504-4666-8E13-CDA124D32AD3}"/>
              </a:ext>
            </a:extLst>
          </p:cNvPr>
          <p:cNvSpPr>
            <a:spLocks noGrp="1"/>
          </p:cNvSpPr>
          <p:nvPr>
            <p:ph type="title"/>
          </p:nvPr>
        </p:nvSpPr>
        <p:spPr/>
        <p:txBody>
          <a:bodyPr/>
          <a:lstStyle/>
          <a:p>
            <a:r>
              <a:rPr lang="en-US" dirty="0">
                <a:solidFill>
                  <a:prstClr val="white"/>
                </a:solidFill>
              </a:rPr>
              <a:t>DOE STD-1228 Implementation</a:t>
            </a:r>
            <a:endParaRPr lang="en-US" dirty="0"/>
          </a:p>
        </p:txBody>
      </p:sp>
      <p:sp>
        <p:nvSpPr>
          <p:cNvPr id="3" name="Content Placeholder 2">
            <a:extLst>
              <a:ext uri="{FF2B5EF4-FFF2-40B4-BE49-F238E27FC236}">
                <a16:creationId xmlns:a16="http://schemas.microsoft.com/office/drawing/2014/main" id="{F29493E4-5735-437A-83D7-5D25211F7CB8}"/>
              </a:ext>
            </a:extLst>
          </p:cNvPr>
          <p:cNvSpPr>
            <a:spLocks noGrp="1"/>
          </p:cNvSpPr>
          <p:nvPr>
            <p:ph idx="1"/>
          </p:nvPr>
        </p:nvSpPr>
        <p:spPr/>
        <p:txBody>
          <a:bodyPr/>
          <a:lstStyle/>
          <a:p>
            <a:pPr marL="0" lvl="0" indent="0">
              <a:lnSpc>
                <a:spcPct val="107000"/>
              </a:lnSpc>
              <a:spcBef>
                <a:spcPts val="0"/>
              </a:spcBef>
              <a:buClrTx/>
              <a:buNone/>
            </a:pPr>
            <a:r>
              <a:rPr lang="en-US" sz="1800" dirty="0">
                <a:solidFill>
                  <a:prstClr val="black"/>
                </a:solidFill>
                <a:ea typeface="Calibri" panose="020F0502020204030204" pitchFamily="34" charset="0"/>
                <a:cs typeface="Times New Roman" panose="02020603050405020304" pitchFamily="18" charset="0"/>
              </a:rPr>
              <a:t>Regulatory approach (continued):</a:t>
            </a:r>
          </a:p>
          <a:p>
            <a:pPr lvl="0">
              <a:lnSpc>
                <a:spcPct val="107000"/>
              </a:lnSpc>
              <a:spcBef>
                <a:spcPts val="0"/>
              </a:spcBef>
              <a:buClrTx/>
              <a:buFont typeface="Arial" panose="020B0604020202020204" pitchFamily="34" charset="0"/>
              <a:buChar char="•"/>
            </a:pPr>
            <a:endParaRPr lang="en-US" sz="1800" dirty="0">
              <a:solidFill>
                <a:prstClr val="black"/>
              </a:solidFill>
              <a:ea typeface="Calibri" panose="020F0502020204030204" pitchFamily="34" charset="0"/>
              <a:cs typeface="Times New Roman" panose="02020603050405020304" pitchFamily="18" charset="0"/>
            </a:endParaRPr>
          </a:p>
          <a:p>
            <a:pPr lvl="0">
              <a:lnSpc>
                <a:spcPct val="107000"/>
              </a:lnSpc>
              <a:spcBef>
                <a:spcPts val="0"/>
              </a:spcBef>
              <a:buClrTx/>
              <a:buFont typeface="Arial" panose="020B0604020202020204" pitchFamily="34" charset="0"/>
              <a:buChar char="•"/>
            </a:pPr>
            <a:r>
              <a:rPr lang="en-US" sz="1800" dirty="0">
                <a:solidFill>
                  <a:prstClr val="black"/>
                </a:solidFill>
                <a:ea typeface="Calibri" panose="020F0502020204030204" pitchFamily="34" charset="0"/>
                <a:cs typeface="Times New Roman" panose="02020603050405020304" pitchFamily="18" charset="0"/>
              </a:rPr>
              <a:t>An effective management of change (MOC) process is established that addresses potential chemical hazards while preserving DOE control over some changes. ORP approval authority is reserved for changes to engineered features involving: PPJ interlock safety functions, Safety Integrity Level (SIL), and chemical functional requirements; and melter offgas and C5V passive boundary safety functions and chemical functional requirements that were identified as safety significant.</a:t>
            </a:r>
          </a:p>
          <a:p>
            <a:pPr marL="0" lvl="0" indent="0">
              <a:lnSpc>
                <a:spcPct val="107000"/>
              </a:lnSpc>
              <a:spcBef>
                <a:spcPts val="0"/>
              </a:spcBef>
              <a:buClrTx/>
              <a:buNone/>
            </a:pPr>
            <a:endParaRPr lang="en-US" sz="1800" dirty="0">
              <a:solidFill>
                <a:prstClr val="black"/>
              </a:solidFill>
              <a:ea typeface="Calibri" panose="020F0502020204030204" pitchFamily="34" charset="0"/>
              <a:cs typeface="Times New Roman" panose="02020603050405020304" pitchFamily="18" charset="0"/>
            </a:endParaRPr>
          </a:p>
          <a:p>
            <a:pPr lvl="0">
              <a:lnSpc>
                <a:spcPct val="107000"/>
              </a:lnSpc>
              <a:spcBef>
                <a:spcPts val="0"/>
              </a:spcBef>
              <a:buClrTx/>
              <a:buFont typeface="Arial" panose="020B0604020202020204" pitchFamily="34" charset="0"/>
              <a:buChar char="•"/>
            </a:pPr>
            <a:r>
              <a:rPr lang="en-US" sz="1800" dirty="0">
                <a:solidFill>
                  <a:prstClr val="black"/>
                </a:solidFill>
                <a:ea typeface="Calibri" panose="020F0502020204030204" pitchFamily="34" charset="0"/>
                <a:cs typeface="Times New Roman" panose="02020603050405020304" pitchFamily="18" charset="0"/>
              </a:rPr>
              <a:t>A sound CSMP is established that includes, within its scope, implementation of 29 CFR 1910.119, “Process Safety Management of Highly Hazardous Materials,” and hazard controls with sufficient granularity to preserve the integrity of the controls transferred to the CSMP from Rev 2 of the DSA.</a:t>
            </a:r>
          </a:p>
          <a:p>
            <a:endParaRPr lang="en-US" dirty="0"/>
          </a:p>
        </p:txBody>
      </p:sp>
      <p:sp>
        <p:nvSpPr>
          <p:cNvPr id="4" name="Slide Number Placeholder 3">
            <a:extLst>
              <a:ext uri="{FF2B5EF4-FFF2-40B4-BE49-F238E27FC236}">
                <a16:creationId xmlns:a16="http://schemas.microsoft.com/office/drawing/2014/main" id="{44E95222-B502-4255-B490-5DAB49F1315A}"/>
              </a:ext>
            </a:extLst>
          </p:cNvPr>
          <p:cNvSpPr>
            <a:spLocks noGrp="1"/>
          </p:cNvSpPr>
          <p:nvPr>
            <p:ph type="sldNum" sz="quarter" idx="12"/>
          </p:nvPr>
        </p:nvSpPr>
        <p:spPr/>
        <p:txBody>
          <a:bodyPr/>
          <a:lstStyle/>
          <a:p>
            <a:fld id="{B27E9AFF-3673-400D-8725-5D7CE74A3152}" type="slidenum">
              <a:rPr lang="en-US" smtClean="0"/>
              <a:t>10</a:t>
            </a:fld>
            <a:endParaRPr lang="en-US"/>
          </a:p>
        </p:txBody>
      </p:sp>
    </p:spTree>
    <p:extLst>
      <p:ext uri="{BB962C8B-B14F-4D97-AF65-F5344CB8AC3E}">
        <p14:creationId xmlns:p14="http://schemas.microsoft.com/office/powerpoint/2010/main" val="2470668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F480-9B39-4D31-BFED-972C1B6DFF55}"/>
              </a:ext>
            </a:extLst>
          </p:cNvPr>
          <p:cNvSpPr>
            <a:spLocks noGrp="1"/>
          </p:cNvSpPr>
          <p:nvPr>
            <p:ph type="title"/>
          </p:nvPr>
        </p:nvSpPr>
        <p:spPr/>
        <p:txBody>
          <a:bodyPr/>
          <a:lstStyle/>
          <a:p>
            <a:r>
              <a:rPr lang="en-US" dirty="0"/>
              <a:t>DOE STD-1228 Implementation</a:t>
            </a:r>
          </a:p>
        </p:txBody>
      </p:sp>
      <p:sp>
        <p:nvSpPr>
          <p:cNvPr id="4" name="Slide Number Placeholder 3">
            <a:extLst>
              <a:ext uri="{FF2B5EF4-FFF2-40B4-BE49-F238E27FC236}">
                <a16:creationId xmlns:a16="http://schemas.microsoft.com/office/drawing/2014/main" id="{0EA02FCB-26A2-4B62-80BE-8AA85DB74F21}"/>
              </a:ext>
            </a:extLst>
          </p:cNvPr>
          <p:cNvSpPr>
            <a:spLocks noGrp="1"/>
          </p:cNvSpPr>
          <p:nvPr>
            <p:ph type="sldNum" sz="quarter" idx="12"/>
          </p:nvPr>
        </p:nvSpPr>
        <p:spPr/>
        <p:txBody>
          <a:bodyPr/>
          <a:lstStyle/>
          <a:p>
            <a:fld id="{B27E9AFF-3673-400D-8725-5D7CE74A3152}" type="slidenum">
              <a:rPr lang="en-US" smtClean="0"/>
              <a:t>11</a:t>
            </a:fld>
            <a:endParaRPr lang="en-US"/>
          </a:p>
        </p:txBody>
      </p:sp>
      <p:pic>
        <p:nvPicPr>
          <p:cNvPr id="5" name="Content Placeholder 4">
            <a:extLst>
              <a:ext uri="{FF2B5EF4-FFF2-40B4-BE49-F238E27FC236}">
                <a16:creationId xmlns:a16="http://schemas.microsoft.com/office/drawing/2014/main" id="{E762FF3E-FC36-42ED-AF11-CD576A121073}"/>
              </a:ext>
            </a:extLst>
          </p:cNvPr>
          <p:cNvPicPr>
            <a:picLocks noGrp="1"/>
          </p:cNvPicPr>
          <p:nvPr>
            <p:ph idx="1"/>
          </p:nvPr>
        </p:nvPicPr>
        <p:blipFill>
          <a:blip r:embed="rId2"/>
          <a:stretch>
            <a:fillRect/>
          </a:stretch>
        </p:blipFill>
        <p:spPr>
          <a:xfrm>
            <a:off x="640417" y="1146175"/>
            <a:ext cx="7528204" cy="5408613"/>
          </a:xfrm>
          <a:prstGeom prst="rect">
            <a:avLst/>
          </a:prstGeom>
        </p:spPr>
      </p:pic>
    </p:spTree>
    <p:extLst>
      <p:ext uri="{BB962C8B-B14F-4D97-AF65-F5344CB8AC3E}">
        <p14:creationId xmlns:p14="http://schemas.microsoft.com/office/powerpoint/2010/main" val="191532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32BA-DA87-41F7-BB3A-AA794E360889}"/>
              </a:ext>
            </a:extLst>
          </p:cNvPr>
          <p:cNvSpPr>
            <a:spLocks noGrp="1"/>
          </p:cNvSpPr>
          <p:nvPr>
            <p:ph type="title"/>
          </p:nvPr>
        </p:nvSpPr>
        <p:spPr/>
        <p:txBody>
          <a:bodyPr/>
          <a:lstStyle/>
          <a:p>
            <a:r>
              <a:rPr lang="en-US" dirty="0"/>
              <a:t>DOE-STD-1228 Implementation</a:t>
            </a:r>
          </a:p>
        </p:txBody>
      </p:sp>
      <p:pic>
        <p:nvPicPr>
          <p:cNvPr id="6" name="Content Placeholder 5">
            <a:extLst>
              <a:ext uri="{FF2B5EF4-FFF2-40B4-BE49-F238E27FC236}">
                <a16:creationId xmlns:a16="http://schemas.microsoft.com/office/drawing/2014/main" id="{7B30ECE3-2C77-4BCF-BB5A-DFE54A17E793}"/>
              </a:ext>
            </a:extLst>
          </p:cNvPr>
          <p:cNvPicPr>
            <a:picLocks noGrp="1" noChangeAspect="1"/>
          </p:cNvPicPr>
          <p:nvPr>
            <p:ph sz="half" idx="1"/>
          </p:nvPr>
        </p:nvPicPr>
        <p:blipFill>
          <a:blip r:embed="rId2"/>
          <a:stretch>
            <a:fillRect/>
          </a:stretch>
        </p:blipFill>
        <p:spPr>
          <a:xfrm>
            <a:off x="1" y="1382712"/>
            <a:ext cx="9144000" cy="5145403"/>
          </a:xfrm>
          <a:prstGeom prst="rect">
            <a:avLst/>
          </a:prstGeom>
        </p:spPr>
      </p:pic>
      <p:sp>
        <p:nvSpPr>
          <p:cNvPr id="5" name="Slide Number Placeholder 4">
            <a:extLst>
              <a:ext uri="{FF2B5EF4-FFF2-40B4-BE49-F238E27FC236}">
                <a16:creationId xmlns:a16="http://schemas.microsoft.com/office/drawing/2014/main" id="{B2074A3A-0F93-4C4C-9C53-A4D1D6333E36}"/>
              </a:ext>
            </a:extLst>
          </p:cNvPr>
          <p:cNvSpPr>
            <a:spLocks noGrp="1"/>
          </p:cNvSpPr>
          <p:nvPr>
            <p:ph type="sldNum" sz="quarter" idx="12"/>
          </p:nvPr>
        </p:nvSpPr>
        <p:spPr/>
        <p:txBody>
          <a:bodyPr/>
          <a:lstStyle/>
          <a:p>
            <a:fld id="{B27E9AFF-3673-400D-8725-5D7CE74A3152}" type="slidenum">
              <a:rPr lang="en-US" smtClean="0"/>
              <a:t>12</a:t>
            </a:fld>
            <a:endParaRPr lang="en-US"/>
          </a:p>
        </p:txBody>
      </p:sp>
    </p:spTree>
    <p:extLst>
      <p:ext uri="{BB962C8B-B14F-4D97-AF65-F5344CB8AC3E}">
        <p14:creationId xmlns:p14="http://schemas.microsoft.com/office/powerpoint/2010/main" val="290475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5B16-BBB4-4E2A-A88C-296E4C41E6B4}"/>
              </a:ext>
            </a:extLst>
          </p:cNvPr>
          <p:cNvSpPr>
            <a:spLocks noGrp="1"/>
          </p:cNvSpPr>
          <p:nvPr>
            <p:ph type="title"/>
          </p:nvPr>
        </p:nvSpPr>
        <p:spPr/>
        <p:txBody>
          <a:bodyPr/>
          <a:lstStyle/>
          <a:p>
            <a:r>
              <a:rPr lang="en-US" dirty="0">
                <a:solidFill>
                  <a:prstClr val="white"/>
                </a:solidFill>
              </a:rPr>
              <a:t>DOE STD-1228 Implementation</a:t>
            </a:r>
            <a:endParaRPr lang="en-US" dirty="0"/>
          </a:p>
        </p:txBody>
      </p:sp>
      <p:sp>
        <p:nvSpPr>
          <p:cNvPr id="3" name="Content Placeholder 2">
            <a:extLst>
              <a:ext uri="{FF2B5EF4-FFF2-40B4-BE49-F238E27FC236}">
                <a16:creationId xmlns:a16="http://schemas.microsoft.com/office/drawing/2014/main" id="{A3C5AA1D-B4F0-4F34-8199-B7E3C7149862}"/>
              </a:ext>
            </a:extLst>
          </p:cNvPr>
          <p:cNvSpPr>
            <a:spLocks noGrp="1"/>
          </p:cNvSpPr>
          <p:nvPr>
            <p:ph idx="1"/>
          </p:nvPr>
        </p:nvSpPr>
        <p:spPr/>
        <p:txBody>
          <a:bodyPr>
            <a:normAutofit/>
          </a:bodyPr>
          <a:lstStyle/>
          <a:p>
            <a:pPr marL="0" marR="0" indent="0">
              <a:spcBef>
                <a:spcPts val="0"/>
              </a:spcBef>
              <a:spcAft>
                <a:spcPts val="0"/>
              </a:spcAft>
              <a:buNone/>
            </a:pPr>
            <a:r>
              <a:rPr lang="en-US" dirty="0">
                <a:solidFill>
                  <a:srgbClr val="000000"/>
                </a:solidFill>
                <a:latin typeface="Times New Roman" panose="02020603050405020304" pitchFamily="18" charset="0"/>
                <a:ea typeface="Times New Roman" panose="02020603050405020304" pitchFamily="18" charset="0"/>
              </a:rPr>
              <a:t>Screening may be utilized to remove chemical hazards, including those that coexist with radioactive material, from further consideration in the DSA when such hazards meet </a:t>
            </a:r>
            <a:r>
              <a:rPr lang="en-US" b="1" i="1" dirty="0">
                <a:solidFill>
                  <a:srgbClr val="FF0000"/>
                </a:solidFill>
                <a:latin typeface="Times New Roman" panose="02020603050405020304" pitchFamily="18" charset="0"/>
                <a:ea typeface="Times New Roman" panose="02020603050405020304" pitchFamily="18" charset="0"/>
              </a:rPr>
              <a:t>all</a:t>
            </a:r>
            <a:r>
              <a:rPr lang="en-US" dirty="0">
                <a:solidFill>
                  <a:srgbClr val="000000"/>
                </a:solidFill>
                <a:latin typeface="Times New Roman" panose="02020603050405020304" pitchFamily="18" charset="0"/>
                <a:ea typeface="Times New Roman" panose="02020603050405020304" pitchFamily="18" charset="0"/>
              </a:rPr>
              <a:t> the following criteria provided by DOE-STD-1228-2019 :</a:t>
            </a:r>
            <a:endParaRPr lang="en-US" sz="2800" dirty="0">
              <a:solidFill>
                <a:srgbClr val="000000"/>
              </a:solidFill>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2800" dirty="0">
              <a:solidFill>
                <a:srgbClr val="000000"/>
              </a:solidFill>
              <a:latin typeface="Arial" panose="020B0604020202020204" pitchFamily="34" charset="0"/>
              <a:ea typeface="Times New Roman" panose="02020603050405020304" pitchFamily="18" charset="0"/>
            </a:endParaRPr>
          </a:p>
          <a:p>
            <a:pPr marL="800100" lvl="1" indent="-342900">
              <a:spcBef>
                <a:spcPts val="0"/>
              </a:spcBef>
              <a:spcAft>
                <a:spcPts val="30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rPr>
              <a:t>Is adequately analyzed/evaluated through 10 CFR 851 and controlled by a safety management program such as the Chemical Safety Management Program;</a:t>
            </a:r>
          </a:p>
          <a:p>
            <a:pPr marL="800100" lvl="1" indent="-342900">
              <a:spcBef>
                <a:spcPts val="0"/>
              </a:spcBef>
              <a:spcAft>
                <a:spcPts val="30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rPr>
              <a:t>Does not have the potential to initiate or worsen a radiological event;</a:t>
            </a:r>
          </a:p>
          <a:p>
            <a:pPr marL="800100" lvl="1" indent="-342900">
              <a:spcBef>
                <a:spcPts val="0"/>
              </a:spcBef>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rPr>
              <a:t>Does not have the potential to compromise the ability of facility operators to respond to nuclear events (e.g., implementing a SAC); and</a:t>
            </a:r>
          </a:p>
          <a:p>
            <a:pPr marL="800100" lvl="1" indent="-342900">
              <a:spcBef>
                <a:spcPts val="0"/>
              </a:spcBef>
              <a:spcAft>
                <a:spcPts val="300"/>
              </a:spcAft>
              <a:buFont typeface="Symbol" panose="05050102010706020507" pitchFamily="18" charset="2"/>
              <a:buChar char=""/>
            </a:pPr>
            <a:r>
              <a:rPr lang="en-US" sz="2400" dirty="0">
                <a:latin typeface="Times New Roman" panose="02020603050405020304" pitchFamily="18" charset="0"/>
                <a:ea typeface="Times New Roman" panose="02020603050405020304" pitchFamily="18" charset="0"/>
              </a:rPr>
              <a:t>Does not have the potential for significant offsite consequences (i.e., exceed Public PAC-2).</a:t>
            </a:r>
          </a:p>
          <a:p>
            <a:endParaRPr lang="en-US" dirty="0"/>
          </a:p>
        </p:txBody>
      </p:sp>
      <p:sp>
        <p:nvSpPr>
          <p:cNvPr id="4" name="Slide Number Placeholder 3">
            <a:extLst>
              <a:ext uri="{FF2B5EF4-FFF2-40B4-BE49-F238E27FC236}">
                <a16:creationId xmlns:a16="http://schemas.microsoft.com/office/drawing/2014/main" id="{49519F7D-E04C-4AC6-82AA-6D0C02CE8CD2}"/>
              </a:ext>
            </a:extLst>
          </p:cNvPr>
          <p:cNvSpPr>
            <a:spLocks noGrp="1"/>
          </p:cNvSpPr>
          <p:nvPr>
            <p:ph type="sldNum" sz="quarter" idx="12"/>
          </p:nvPr>
        </p:nvSpPr>
        <p:spPr/>
        <p:txBody>
          <a:bodyPr/>
          <a:lstStyle/>
          <a:p>
            <a:fld id="{B27E9AFF-3673-400D-8725-5D7CE74A3152}" type="slidenum">
              <a:rPr lang="en-US" smtClean="0"/>
              <a:t>13</a:t>
            </a:fld>
            <a:endParaRPr lang="en-US"/>
          </a:p>
        </p:txBody>
      </p:sp>
    </p:spTree>
    <p:extLst>
      <p:ext uri="{BB962C8B-B14F-4D97-AF65-F5344CB8AC3E}">
        <p14:creationId xmlns:p14="http://schemas.microsoft.com/office/powerpoint/2010/main" val="412374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0BE98-E23C-4735-A7A7-FBC12B4C9674}"/>
              </a:ext>
            </a:extLst>
          </p:cNvPr>
          <p:cNvSpPr>
            <a:spLocks noGrp="1"/>
          </p:cNvSpPr>
          <p:nvPr>
            <p:ph type="title"/>
          </p:nvPr>
        </p:nvSpPr>
        <p:spPr/>
        <p:txBody>
          <a:bodyPr/>
          <a:lstStyle/>
          <a:p>
            <a:r>
              <a:rPr lang="en-US" dirty="0"/>
              <a:t>DOE STD-1228 Implementation</a:t>
            </a:r>
          </a:p>
        </p:txBody>
      </p:sp>
      <p:sp>
        <p:nvSpPr>
          <p:cNvPr id="3" name="Content Placeholder 2">
            <a:extLst>
              <a:ext uri="{FF2B5EF4-FFF2-40B4-BE49-F238E27FC236}">
                <a16:creationId xmlns:a16="http://schemas.microsoft.com/office/drawing/2014/main" id="{A9582826-CE52-47E8-929A-5C97A56113B1}"/>
              </a:ext>
            </a:extLst>
          </p:cNvPr>
          <p:cNvSpPr>
            <a:spLocks noGrp="1"/>
          </p:cNvSpPr>
          <p:nvPr>
            <p:ph idx="1"/>
          </p:nvPr>
        </p:nvSpPr>
        <p:spPr/>
        <p:txBody>
          <a:bodyPr>
            <a:normAutofit lnSpcReduction="10000"/>
          </a:bodyPr>
          <a:lstStyle/>
          <a:p>
            <a:pPr lvl="0">
              <a:buClr>
                <a:prstClr val="black">
                  <a:lumMod val="75000"/>
                  <a:lumOff val="25000"/>
                </a:prstClr>
              </a:buClr>
            </a:pPr>
            <a:r>
              <a:rPr lang="en-US" dirty="0">
                <a:solidFill>
                  <a:prstClr val="black"/>
                </a:solidFill>
              </a:rPr>
              <a:t>Commitment and Overview Documented in Chapter 18 of the DSA</a:t>
            </a:r>
          </a:p>
          <a:p>
            <a:pPr marL="457200" lvl="1">
              <a:spcBef>
                <a:spcPts val="0"/>
              </a:spcBef>
              <a:spcAft>
                <a:spcPts val="300"/>
              </a:spcAft>
            </a:pPr>
            <a:r>
              <a:rPr lang="en-US" dirty="0">
                <a:latin typeface="Times New Roman" panose="02020603050405020304" pitchFamily="18" charset="0"/>
                <a:ea typeface="Times New Roman" panose="02020603050405020304" pitchFamily="18" charset="0"/>
              </a:rPr>
              <a:t>KE-18.1: A DOE-ORP approved Chemical Safety Management Program Description document</a:t>
            </a:r>
          </a:p>
          <a:p>
            <a:pPr marL="457200" lvl="1">
              <a:spcBef>
                <a:spcPts val="0"/>
              </a:spcBef>
            </a:pPr>
            <a:r>
              <a:rPr lang="en-US" dirty="0">
                <a:latin typeface="Times New Roman" panose="02020603050405020304" pitchFamily="18" charset="0"/>
                <a:ea typeface="Times New Roman" panose="02020603050405020304" pitchFamily="18" charset="0"/>
              </a:rPr>
              <a:t>KE-18.2: A DOE-ORP approved Management of Change procedure</a:t>
            </a:r>
          </a:p>
          <a:p>
            <a:pPr marL="0" lvl="0" indent="0">
              <a:buClr>
                <a:prstClr val="black">
                  <a:lumMod val="75000"/>
                  <a:lumOff val="25000"/>
                </a:prstClr>
              </a:buClr>
              <a:buNone/>
            </a:pPr>
            <a:endParaRPr lang="en-US" dirty="0">
              <a:solidFill>
                <a:prstClr val="black"/>
              </a:solidFill>
            </a:endParaRPr>
          </a:p>
          <a:p>
            <a:pPr lvl="0">
              <a:buClr>
                <a:prstClr val="black">
                  <a:lumMod val="75000"/>
                  <a:lumOff val="25000"/>
                </a:prstClr>
              </a:buClr>
            </a:pPr>
            <a:r>
              <a:rPr lang="en-US" dirty="0">
                <a:solidFill>
                  <a:prstClr val="black"/>
                </a:solidFill>
              </a:rPr>
              <a:t>Chemical Safety Management Program</a:t>
            </a:r>
          </a:p>
          <a:p>
            <a:pPr lvl="1">
              <a:buClr>
                <a:prstClr val="black">
                  <a:lumMod val="75000"/>
                  <a:lumOff val="25000"/>
                </a:prstClr>
              </a:buClr>
            </a:pPr>
            <a:r>
              <a:rPr lang="en-US" dirty="0">
                <a:solidFill>
                  <a:prstClr val="black"/>
                </a:solidFill>
              </a:rPr>
              <a:t>24590-WTP-PD-RAWS-SS-003, </a:t>
            </a:r>
            <a:r>
              <a:rPr lang="en-US" i="1" dirty="0">
                <a:solidFill>
                  <a:prstClr val="black"/>
                </a:solidFill>
              </a:rPr>
              <a:t>Chemical Safety Management Program Description</a:t>
            </a:r>
          </a:p>
          <a:p>
            <a:pPr lvl="1"/>
            <a:r>
              <a:rPr lang="en-US" dirty="0">
                <a:solidFill>
                  <a:prstClr val="black"/>
                </a:solidFill>
              </a:rPr>
              <a:t>Chemical Safety Management Program Description originally approved by DOE on 01/23/2020.</a:t>
            </a:r>
          </a:p>
          <a:p>
            <a:pPr lvl="1"/>
            <a:r>
              <a:rPr lang="en-US" dirty="0">
                <a:solidFill>
                  <a:prstClr val="black"/>
                </a:solidFill>
              </a:rPr>
              <a:t>Included all program requirements and list of Chemical Safety designated controls and safety functions</a:t>
            </a:r>
          </a:p>
          <a:p>
            <a:pPr lvl="1"/>
            <a:r>
              <a:rPr lang="en-US" dirty="0">
                <a:solidFill>
                  <a:prstClr val="black"/>
                </a:solidFill>
              </a:rPr>
              <a:t>Uses existing LAW PrHA as the primary base hazard analysis</a:t>
            </a:r>
          </a:p>
          <a:p>
            <a:pPr lvl="1"/>
            <a:r>
              <a:rPr lang="en-US" dirty="0">
                <a:solidFill>
                  <a:prstClr val="black"/>
                </a:solidFill>
              </a:rPr>
              <a:t>Additional Hazard Analyses developed for chemical hazards outside the scope of the DSA (i.e., BOF Anhydrous Ammonia) or for cold commissioning activities.</a:t>
            </a:r>
          </a:p>
          <a:p>
            <a:pPr lvl="1"/>
            <a:r>
              <a:rPr lang="en-US" dirty="0">
                <a:solidFill>
                  <a:prstClr val="black"/>
                </a:solidFill>
              </a:rPr>
              <a:t>Was revised for consistency with Rev. 4 of the DSA and BOF AMR PHA.  </a:t>
            </a:r>
          </a:p>
          <a:p>
            <a:endParaRPr lang="en-US" dirty="0">
              <a:solidFill>
                <a:prstClr val="black"/>
              </a:solidFill>
            </a:endParaRPr>
          </a:p>
          <a:p>
            <a:pPr marL="0" indent="0">
              <a:buNone/>
            </a:pPr>
            <a:endParaRPr lang="en-US" dirty="0"/>
          </a:p>
        </p:txBody>
      </p:sp>
      <p:sp>
        <p:nvSpPr>
          <p:cNvPr id="4" name="Slide Number Placeholder 3">
            <a:extLst>
              <a:ext uri="{FF2B5EF4-FFF2-40B4-BE49-F238E27FC236}">
                <a16:creationId xmlns:a16="http://schemas.microsoft.com/office/drawing/2014/main" id="{D471360B-26F7-44E3-832A-E78893048A8D}"/>
              </a:ext>
            </a:extLst>
          </p:cNvPr>
          <p:cNvSpPr>
            <a:spLocks noGrp="1"/>
          </p:cNvSpPr>
          <p:nvPr>
            <p:ph type="sldNum" sz="quarter" idx="12"/>
          </p:nvPr>
        </p:nvSpPr>
        <p:spPr/>
        <p:txBody>
          <a:bodyPr/>
          <a:lstStyle/>
          <a:p>
            <a:fld id="{B27E9AFF-3673-400D-8725-5D7CE74A3152}" type="slidenum">
              <a:rPr lang="en-US" smtClean="0"/>
              <a:t>14</a:t>
            </a:fld>
            <a:endParaRPr lang="en-US"/>
          </a:p>
        </p:txBody>
      </p:sp>
    </p:spTree>
    <p:extLst>
      <p:ext uri="{BB962C8B-B14F-4D97-AF65-F5344CB8AC3E}">
        <p14:creationId xmlns:p14="http://schemas.microsoft.com/office/powerpoint/2010/main" val="1388930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A596-CBD0-4EB6-A257-60F7A79EBCCF}"/>
              </a:ext>
            </a:extLst>
          </p:cNvPr>
          <p:cNvSpPr>
            <a:spLocks noGrp="1"/>
          </p:cNvSpPr>
          <p:nvPr>
            <p:ph type="title"/>
          </p:nvPr>
        </p:nvSpPr>
        <p:spPr/>
        <p:txBody>
          <a:bodyPr/>
          <a:lstStyle/>
          <a:p>
            <a:r>
              <a:rPr lang="en-US" dirty="0"/>
              <a:t>CSMP Implementation </a:t>
            </a:r>
          </a:p>
        </p:txBody>
      </p:sp>
      <p:sp>
        <p:nvSpPr>
          <p:cNvPr id="3" name="Content Placeholder 2">
            <a:extLst>
              <a:ext uri="{FF2B5EF4-FFF2-40B4-BE49-F238E27FC236}">
                <a16:creationId xmlns:a16="http://schemas.microsoft.com/office/drawing/2014/main" id="{4BED93DA-FD50-4973-BE0A-7E972FE37578}"/>
              </a:ext>
            </a:extLst>
          </p:cNvPr>
          <p:cNvSpPr>
            <a:spLocks noGrp="1"/>
          </p:cNvSpPr>
          <p:nvPr>
            <p:ph sz="half" idx="1"/>
          </p:nvPr>
        </p:nvSpPr>
        <p:spPr>
          <a:xfrm>
            <a:off x="282140" y="1073150"/>
            <a:ext cx="8454454" cy="5173741"/>
          </a:xfrm>
        </p:spPr>
        <p:txBody>
          <a:bodyPr/>
          <a:lstStyle/>
          <a:p>
            <a:r>
              <a:rPr lang="en-US" sz="2000" dirty="0"/>
              <a:t>Issued Process Hazard Analysis for Chemical Safety and Process Safety Management Procedure</a:t>
            </a:r>
          </a:p>
          <a:p>
            <a:r>
              <a:rPr lang="en-US" sz="2000" dirty="0"/>
              <a:t>Issued Management of Change Procedure</a:t>
            </a:r>
          </a:p>
          <a:p>
            <a:r>
              <a:rPr lang="en-US" sz="2000" dirty="0"/>
              <a:t>Issued Pre-Startup Safety Review Process</a:t>
            </a:r>
          </a:p>
          <a:p>
            <a:r>
              <a:rPr lang="en-US" sz="2000" dirty="0"/>
              <a:t>Issued Chemical Safety Management Program Assessment Plan</a:t>
            </a:r>
          </a:p>
          <a:p>
            <a:r>
              <a:rPr lang="en-US" sz="2000" dirty="0"/>
              <a:t>Issued Chemical Safety Management Implementation Plan</a:t>
            </a:r>
          </a:p>
          <a:p>
            <a:r>
              <a:rPr lang="en-US" sz="2000" dirty="0"/>
              <a:t>Developed and Implemented Training</a:t>
            </a:r>
          </a:p>
          <a:p>
            <a:r>
              <a:rPr lang="en-US" sz="2000" dirty="0"/>
              <a:t>Developed Surveillance Requirements and Implementing Procedures for CS Controls</a:t>
            </a:r>
          </a:p>
          <a:p>
            <a:r>
              <a:rPr lang="en-US" sz="2000" dirty="0"/>
              <a:t>Developed procedures for Operability Determinations and Evaluations</a:t>
            </a:r>
          </a:p>
          <a:p>
            <a:r>
              <a:rPr lang="en-US" sz="2000" dirty="0"/>
              <a:t>Performing Phased Implementation Verification Reviews of CS Controls consistent with hazard introduction</a:t>
            </a:r>
            <a:endParaRPr lang="en-US" dirty="0"/>
          </a:p>
          <a:p>
            <a:endParaRPr lang="en-US" dirty="0"/>
          </a:p>
        </p:txBody>
      </p:sp>
      <p:sp>
        <p:nvSpPr>
          <p:cNvPr id="5" name="Slide Number Placeholder 4">
            <a:extLst>
              <a:ext uri="{FF2B5EF4-FFF2-40B4-BE49-F238E27FC236}">
                <a16:creationId xmlns:a16="http://schemas.microsoft.com/office/drawing/2014/main" id="{1AF45998-8810-4140-836D-9858B690B05A}"/>
              </a:ext>
            </a:extLst>
          </p:cNvPr>
          <p:cNvSpPr>
            <a:spLocks noGrp="1"/>
          </p:cNvSpPr>
          <p:nvPr>
            <p:ph type="sldNum" sz="quarter" idx="12"/>
          </p:nvPr>
        </p:nvSpPr>
        <p:spPr/>
        <p:txBody>
          <a:bodyPr/>
          <a:lstStyle/>
          <a:p>
            <a:fld id="{B27E9AFF-3673-400D-8725-5D7CE74A3152}" type="slidenum">
              <a:rPr lang="en-US" smtClean="0"/>
              <a:t>15</a:t>
            </a:fld>
            <a:endParaRPr lang="en-US"/>
          </a:p>
        </p:txBody>
      </p:sp>
    </p:spTree>
    <p:extLst>
      <p:ext uri="{BB962C8B-B14F-4D97-AF65-F5344CB8AC3E}">
        <p14:creationId xmlns:p14="http://schemas.microsoft.com/office/powerpoint/2010/main" val="2975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Safety Management Program (CSMP) – Phased Implementation</a:t>
            </a:r>
          </a:p>
        </p:txBody>
      </p:sp>
      <p:graphicFrame>
        <p:nvGraphicFramePr>
          <p:cNvPr id="5" name="Diagram 4">
            <a:extLst>
              <a:ext uri="{FF2B5EF4-FFF2-40B4-BE49-F238E27FC236}">
                <a16:creationId xmlns:a16="http://schemas.microsoft.com/office/drawing/2014/main" id="{BE9EA485-A749-483E-9E04-E4970BBB9640}"/>
              </a:ext>
            </a:extLst>
          </p:cNvPr>
          <p:cNvGraphicFramePr/>
          <p:nvPr/>
        </p:nvGraphicFramePr>
        <p:xfrm>
          <a:off x="992056" y="1548472"/>
          <a:ext cx="404400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11">
            <a:extLst>
              <a:ext uri="{FF2B5EF4-FFF2-40B4-BE49-F238E27FC236}">
                <a16:creationId xmlns:a16="http://schemas.microsoft.com/office/drawing/2014/main" id="{622A34CD-8A7F-4B3B-84B5-1E40679B3F31}"/>
              </a:ext>
            </a:extLst>
          </p:cNvPr>
          <p:cNvGraphicFramePr>
            <a:graphicFrameLocks noGrp="1"/>
          </p:cNvGraphicFramePr>
          <p:nvPr/>
        </p:nvGraphicFramePr>
        <p:xfrm>
          <a:off x="5129283" y="1185743"/>
          <a:ext cx="3698423" cy="4032956"/>
        </p:xfrm>
        <a:graphic>
          <a:graphicData uri="http://schemas.openxmlformats.org/drawingml/2006/table">
            <a:tbl>
              <a:tblPr firstRow="1" bandRow="1"/>
              <a:tblGrid>
                <a:gridCol w="3698423">
                  <a:extLst>
                    <a:ext uri="{9D8B030D-6E8A-4147-A177-3AD203B41FA5}">
                      <a16:colId xmlns:a16="http://schemas.microsoft.com/office/drawing/2014/main" val="1999089342"/>
                    </a:ext>
                  </a:extLst>
                </a:gridCol>
              </a:tblGrid>
              <a:tr h="27974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400" dirty="0"/>
                        <a:t>Objective Evidence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606426144"/>
                  </a:ext>
                </a:extLst>
              </a:tr>
              <a:tr h="7179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100" dirty="0"/>
                        <a:t>CSMP Implementing Crosswalk showing relationship between KPs/EFs and implementing program level documents.  Flow down of CSMP Hazard Controls and Key Attributes confirmed in DOORS.</a:t>
                      </a:r>
                    </a:p>
                    <a:p>
                      <a:endParaRPr lang="en-US" sz="1100" dirty="0"/>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444533909"/>
                  </a:ext>
                </a:extLst>
              </a:tr>
              <a:tr h="24197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85550018"/>
                  </a:ext>
                </a:extLst>
              </a:tr>
              <a:tr h="6060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100" dirty="0"/>
                        <a:t>Assessments with LOIs for each KP/EF to confirm interfacing programs are implemented and that the processes are being followed.</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58128616"/>
                  </a:ext>
                </a:extLst>
              </a:tr>
              <a:tr h="2385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921202850"/>
                  </a:ext>
                </a:extLst>
              </a:tr>
              <a:tr h="8686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100" dirty="0"/>
                        <a:t>Assessments confirm that procedures, training, etc. have been implemented and verified for hazard controls prior to introduction of the associated hazards.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184155202"/>
                  </a:ext>
                </a:extLst>
              </a:tr>
              <a:tr h="1943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800" dirty="0"/>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132366802"/>
                  </a:ext>
                </a:extLst>
              </a:tr>
              <a:tr h="69465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100" dirty="0"/>
                        <a:t>Continuous monitoring of the CSMP program.  </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82284323"/>
                  </a:ext>
                </a:extLst>
              </a:tr>
            </a:tbl>
          </a:graphicData>
        </a:graphic>
      </p:graphicFrame>
      <p:sp>
        <p:nvSpPr>
          <p:cNvPr id="8" name="TextBox 7">
            <a:extLst>
              <a:ext uri="{FF2B5EF4-FFF2-40B4-BE49-F238E27FC236}">
                <a16:creationId xmlns:a16="http://schemas.microsoft.com/office/drawing/2014/main" id="{2DC08315-213D-43FA-BDBF-5E2241A29F08}"/>
              </a:ext>
            </a:extLst>
          </p:cNvPr>
          <p:cNvSpPr txBox="1"/>
          <p:nvPr/>
        </p:nvSpPr>
        <p:spPr>
          <a:xfrm>
            <a:off x="191557" y="1818386"/>
            <a:ext cx="819455" cy="300082"/>
          </a:xfrm>
          <a:prstGeom prst="rect">
            <a:avLst/>
          </a:prstGeom>
          <a:noFill/>
        </p:spPr>
        <p:txBody>
          <a:bodyPr wrap="none" rtlCol="0">
            <a:spAutoFit/>
          </a:bodyPr>
          <a:lstStyle/>
          <a:p>
            <a:pPr defTabSz="685800">
              <a:defRPr/>
            </a:pPr>
            <a:r>
              <a:rPr lang="en-US" sz="1350" kern="0" dirty="0">
                <a:solidFill>
                  <a:prstClr val="black"/>
                </a:solidFill>
              </a:rPr>
              <a:t>Phase 1</a:t>
            </a:r>
          </a:p>
        </p:txBody>
      </p:sp>
      <p:sp>
        <p:nvSpPr>
          <p:cNvPr id="9" name="TextBox 8">
            <a:extLst>
              <a:ext uri="{FF2B5EF4-FFF2-40B4-BE49-F238E27FC236}">
                <a16:creationId xmlns:a16="http://schemas.microsoft.com/office/drawing/2014/main" id="{3A24B072-353C-4CA7-85A1-231B46BA56D8}"/>
              </a:ext>
            </a:extLst>
          </p:cNvPr>
          <p:cNvSpPr txBox="1"/>
          <p:nvPr/>
        </p:nvSpPr>
        <p:spPr>
          <a:xfrm>
            <a:off x="191556" y="2902139"/>
            <a:ext cx="819455" cy="300082"/>
          </a:xfrm>
          <a:prstGeom prst="rect">
            <a:avLst/>
          </a:prstGeom>
          <a:noFill/>
        </p:spPr>
        <p:txBody>
          <a:bodyPr wrap="none" rtlCol="0">
            <a:spAutoFit/>
          </a:bodyPr>
          <a:lstStyle/>
          <a:p>
            <a:pPr defTabSz="685800">
              <a:defRPr/>
            </a:pPr>
            <a:r>
              <a:rPr lang="en-US" sz="1350" kern="0" dirty="0">
                <a:solidFill>
                  <a:prstClr val="black"/>
                </a:solidFill>
              </a:rPr>
              <a:t>Phase 2</a:t>
            </a:r>
          </a:p>
        </p:txBody>
      </p:sp>
      <p:sp>
        <p:nvSpPr>
          <p:cNvPr id="10" name="TextBox 9">
            <a:extLst>
              <a:ext uri="{FF2B5EF4-FFF2-40B4-BE49-F238E27FC236}">
                <a16:creationId xmlns:a16="http://schemas.microsoft.com/office/drawing/2014/main" id="{B49936CA-3631-435F-A83B-A54285E57E24}"/>
              </a:ext>
            </a:extLst>
          </p:cNvPr>
          <p:cNvSpPr txBox="1"/>
          <p:nvPr/>
        </p:nvSpPr>
        <p:spPr>
          <a:xfrm>
            <a:off x="191555" y="3855590"/>
            <a:ext cx="819455" cy="300082"/>
          </a:xfrm>
          <a:prstGeom prst="rect">
            <a:avLst/>
          </a:prstGeom>
          <a:noFill/>
        </p:spPr>
        <p:txBody>
          <a:bodyPr wrap="none" rtlCol="0">
            <a:spAutoFit/>
          </a:bodyPr>
          <a:lstStyle/>
          <a:p>
            <a:pPr defTabSz="685800">
              <a:defRPr/>
            </a:pPr>
            <a:r>
              <a:rPr lang="en-US" sz="1350" kern="0" dirty="0">
                <a:solidFill>
                  <a:prstClr val="black"/>
                </a:solidFill>
              </a:rPr>
              <a:t>Phase 3</a:t>
            </a:r>
          </a:p>
        </p:txBody>
      </p:sp>
      <p:sp>
        <p:nvSpPr>
          <p:cNvPr id="11" name="TextBox 10">
            <a:extLst>
              <a:ext uri="{FF2B5EF4-FFF2-40B4-BE49-F238E27FC236}">
                <a16:creationId xmlns:a16="http://schemas.microsoft.com/office/drawing/2014/main" id="{C09AADFE-5468-4AE7-A844-B1322568BC8E}"/>
              </a:ext>
            </a:extLst>
          </p:cNvPr>
          <p:cNvSpPr txBox="1"/>
          <p:nvPr/>
        </p:nvSpPr>
        <p:spPr>
          <a:xfrm>
            <a:off x="47566" y="4653941"/>
            <a:ext cx="944490" cy="507831"/>
          </a:xfrm>
          <a:prstGeom prst="rect">
            <a:avLst/>
          </a:prstGeom>
          <a:noFill/>
        </p:spPr>
        <p:txBody>
          <a:bodyPr wrap="none" rtlCol="0">
            <a:spAutoFit/>
          </a:bodyPr>
          <a:lstStyle/>
          <a:p>
            <a:pPr algn="ctr" defTabSz="685800">
              <a:defRPr/>
            </a:pPr>
            <a:r>
              <a:rPr lang="en-US" sz="1350" kern="0" dirty="0">
                <a:solidFill>
                  <a:prstClr val="black"/>
                </a:solidFill>
              </a:rPr>
              <a:t>Program</a:t>
            </a:r>
          </a:p>
          <a:p>
            <a:pPr algn="ctr" defTabSz="685800">
              <a:defRPr/>
            </a:pPr>
            <a:r>
              <a:rPr lang="en-US" sz="1350" kern="0" dirty="0">
                <a:solidFill>
                  <a:prstClr val="black"/>
                </a:solidFill>
              </a:rPr>
              <a:t>Execution</a:t>
            </a:r>
          </a:p>
        </p:txBody>
      </p:sp>
      <p:sp>
        <p:nvSpPr>
          <p:cNvPr id="12" name="Arrow: Right 11">
            <a:extLst>
              <a:ext uri="{FF2B5EF4-FFF2-40B4-BE49-F238E27FC236}">
                <a16:creationId xmlns:a16="http://schemas.microsoft.com/office/drawing/2014/main" id="{D25F42D5-A3D0-4B13-9D06-C751F7480673}"/>
              </a:ext>
            </a:extLst>
          </p:cNvPr>
          <p:cNvSpPr/>
          <p:nvPr/>
        </p:nvSpPr>
        <p:spPr>
          <a:xfrm rot="14346084">
            <a:off x="3328346" y="4749540"/>
            <a:ext cx="1659433" cy="283817"/>
          </a:xfrm>
          <a:prstGeom prst="rightArrow">
            <a:avLst/>
          </a:prstGeom>
          <a:solidFill>
            <a:srgbClr val="0070C0"/>
          </a:solidFill>
          <a:ln>
            <a:solidFill>
              <a:srgbClr val="0070C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solidFill>
            </a:endParaRPr>
          </a:p>
        </p:txBody>
      </p:sp>
      <p:sp>
        <p:nvSpPr>
          <p:cNvPr id="14" name="TextBox 13">
            <a:extLst>
              <a:ext uri="{FF2B5EF4-FFF2-40B4-BE49-F238E27FC236}">
                <a16:creationId xmlns:a16="http://schemas.microsoft.com/office/drawing/2014/main" id="{3F8DA26A-C85A-48DD-B31E-E52B39671DA6}"/>
              </a:ext>
            </a:extLst>
          </p:cNvPr>
          <p:cNvSpPr txBox="1"/>
          <p:nvPr/>
        </p:nvSpPr>
        <p:spPr>
          <a:xfrm>
            <a:off x="3405317" y="5375502"/>
            <a:ext cx="2333365" cy="523220"/>
          </a:xfrm>
          <a:prstGeom prst="rect">
            <a:avLst/>
          </a:prstGeom>
          <a:solidFill>
            <a:schemeClr val="bg1"/>
          </a:solidFill>
          <a:ln>
            <a:solidFill>
              <a:schemeClr val="accent2"/>
            </a:solidFill>
          </a:ln>
          <a:effectLst>
            <a:outerShdw blurRad="63500" sx="102000" sy="102000" algn="ctr" rotWithShape="0">
              <a:prstClr val="black">
                <a:alpha val="40000"/>
              </a:prstClr>
            </a:outerShdw>
          </a:effectLst>
        </p:spPr>
        <p:txBody>
          <a:bodyPr wrap="square" rtlCol="0">
            <a:spAutoFit/>
          </a:bodyPr>
          <a:lstStyle/>
          <a:p>
            <a:pPr algn="ctr"/>
            <a:r>
              <a:rPr lang="en-US" sz="2800" b="1" dirty="0">
                <a:solidFill>
                  <a:srgbClr val="0070C0"/>
                </a:solidFill>
              </a:rPr>
              <a:t>We are here</a:t>
            </a:r>
          </a:p>
        </p:txBody>
      </p:sp>
      <p:sp>
        <p:nvSpPr>
          <p:cNvPr id="16" name="Rectangle 15">
            <a:extLst>
              <a:ext uri="{FF2B5EF4-FFF2-40B4-BE49-F238E27FC236}">
                <a16:creationId xmlns:a16="http://schemas.microsoft.com/office/drawing/2014/main" id="{B4256627-670E-4741-9E3F-B8B8F23173B4}"/>
              </a:ext>
            </a:extLst>
          </p:cNvPr>
          <p:cNvSpPr/>
          <p:nvPr/>
        </p:nvSpPr>
        <p:spPr>
          <a:xfrm>
            <a:off x="8920932" y="5161772"/>
            <a:ext cx="180538" cy="1807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Tree>
    <p:extLst>
      <p:ext uri="{BB962C8B-B14F-4D97-AF65-F5344CB8AC3E}">
        <p14:creationId xmlns:p14="http://schemas.microsoft.com/office/powerpoint/2010/main" val="403468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A088-C05D-4D87-AF02-8BF1EE081917}"/>
              </a:ext>
            </a:extLst>
          </p:cNvPr>
          <p:cNvSpPr>
            <a:spLocks noGrp="1"/>
          </p:cNvSpPr>
          <p:nvPr>
            <p:ph type="title"/>
          </p:nvPr>
        </p:nvSpPr>
        <p:spPr/>
        <p:txBody>
          <a:bodyPr/>
          <a:lstStyle/>
          <a:p>
            <a:r>
              <a:rPr lang="en-US" dirty="0"/>
              <a:t>DFLAW Control Strategy</a:t>
            </a:r>
          </a:p>
        </p:txBody>
      </p:sp>
      <p:sp>
        <p:nvSpPr>
          <p:cNvPr id="3" name="Content Placeholder 2">
            <a:extLst>
              <a:ext uri="{FF2B5EF4-FFF2-40B4-BE49-F238E27FC236}">
                <a16:creationId xmlns:a16="http://schemas.microsoft.com/office/drawing/2014/main" id="{5E9971FA-7F7E-4BF4-BC97-D63D976F59C9}"/>
              </a:ext>
            </a:extLst>
          </p:cNvPr>
          <p:cNvSpPr>
            <a:spLocks noGrp="1"/>
          </p:cNvSpPr>
          <p:nvPr>
            <p:ph idx="1"/>
          </p:nvPr>
        </p:nvSpPr>
        <p:spPr/>
        <p:txBody>
          <a:bodyPr>
            <a:normAutofit/>
          </a:bodyPr>
          <a:lstStyle/>
          <a:p>
            <a:r>
              <a:rPr lang="en-US" dirty="0"/>
              <a:t>Controls for Safe Operations </a:t>
            </a:r>
          </a:p>
          <a:p>
            <a:pPr lvl="1"/>
            <a:r>
              <a:rPr lang="en-US" sz="2400" dirty="0"/>
              <a:t>Specific Administrative Controls (SACs)</a:t>
            </a:r>
          </a:p>
          <a:p>
            <a:pPr lvl="1"/>
            <a:r>
              <a:rPr lang="en-US" sz="2400" dirty="0"/>
              <a:t>Safety Management Program Key Elements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Chemical Safety Management Program Controls</a:t>
            </a:r>
          </a:p>
          <a:p>
            <a:pPr marL="1030288"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Chemical Safety SSCs (Table A-1 of CSMPD)</a:t>
            </a:r>
          </a:p>
          <a:p>
            <a:pPr marL="1030288"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Chemical Safety Administrative Controls (Table A-1 of CSMPD)</a:t>
            </a:r>
          </a:p>
          <a:p>
            <a:pPr marL="1030288" marR="0" lvl="2" indent="-1714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Chemical Safety Key Attributes of Interfacing Programs (Table A-2 of CSMPD)</a:t>
            </a:r>
          </a:p>
          <a:p>
            <a:pPr lvl="1"/>
            <a:r>
              <a:rPr lang="en-US" sz="2400" dirty="0"/>
              <a:t>Key Defense-In-Depth</a:t>
            </a:r>
          </a:p>
          <a:p>
            <a:pPr lvl="1"/>
            <a:r>
              <a:rPr lang="en-US" sz="2400" dirty="0"/>
              <a:t>Safety Management Programs</a:t>
            </a:r>
          </a:p>
          <a:p>
            <a:pPr lvl="1"/>
            <a:r>
              <a:rPr lang="en-US" sz="2400" dirty="0"/>
              <a:t>Defense-In-Depth</a:t>
            </a:r>
          </a:p>
          <a:p>
            <a:pPr marL="457200" lvl="1" indent="0">
              <a:buNone/>
            </a:pPr>
            <a:endParaRPr lang="en-US" dirty="0"/>
          </a:p>
        </p:txBody>
      </p:sp>
      <p:sp>
        <p:nvSpPr>
          <p:cNvPr id="4" name="Slide Number Placeholder 3">
            <a:extLst>
              <a:ext uri="{FF2B5EF4-FFF2-40B4-BE49-F238E27FC236}">
                <a16:creationId xmlns:a16="http://schemas.microsoft.com/office/drawing/2014/main" id="{CACA9EF8-0F66-4E57-9A93-CD0994C8D57C}"/>
              </a:ext>
            </a:extLst>
          </p:cNvPr>
          <p:cNvSpPr>
            <a:spLocks noGrp="1"/>
          </p:cNvSpPr>
          <p:nvPr>
            <p:ph type="sldNum" sz="quarter" idx="12"/>
          </p:nvPr>
        </p:nvSpPr>
        <p:spPr/>
        <p:txBody>
          <a:bodyPr/>
          <a:lstStyle/>
          <a:p>
            <a:fld id="{B27E9AFF-3673-400D-8725-5D7CE74A3152}" type="slidenum">
              <a:rPr lang="en-US" smtClean="0"/>
              <a:t>17</a:t>
            </a:fld>
            <a:endParaRPr lang="en-US"/>
          </a:p>
        </p:txBody>
      </p:sp>
    </p:spTree>
    <p:extLst>
      <p:ext uri="{BB962C8B-B14F-4D97-AF65-F5344CB8AC3E}">
        <p14:creationId xmlns:p14="http://schemas.microsoft.com/office/powerpoint/2010/main" val="2031275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C06CB-45B3-420F-8E2D-9EF9CAE94709}"/>
              </a:ext>
            </a:extLst>
          </p:cNvPr>
          <p:cNvSpPr>
            <a:spLocks noGrp="1"/>
          </p:cNvSpPr>
          <p:nvPr>
            <p:ph type="title"/>
          </p:nvPr>
        </p:nvSpPr>
        <p:spPr/>
        <p:txBody>
          <a:bodyPr/>
          <a:lstStyle/>
          <a:p>
            <a:r>
              <a:rPr lang="en-US" dirty="0"/>
              <a:t>Specific Administrative Controls (SACs)</a:t>
            </a:r>
          </a:p>
        </p:txBody>
      </p:sp>
      <p:sp>
        <p:nvSpPr>
          <p:cNvPr id="3" name="Content Placeholder 2">
            <a:extLst>
              <a:ext uri="{FF2B5EF4-FFF2-40B4-BE49-F238E27FC236}">
                <a16:creationId xmlns:a16="http://schemas.microsoft.com/office/drawing/2014/main" id="{B0641F9B-7CD0-49CC-98E8-1F8F46CE90E8}"/>
              </a:ext>
            </a:extLst>
          </p:cNvPr>
          <p:cNvSpPr>
            <a:spLocks noGrp="1"/>
          </p:cNvSpPr>
          <p:nvPr>
            <p:ph idx="1"/>
          </p:nvPr>
        </p:nvSpPr>
        <p:spPr/>
        <p:txBody>
          <a:bodyPr>
            <a:normAutofit/>
          </a:bodyPr>
          <a:lstStyle/>
          <a:p>
            <a:r>
              <a:rPr lang="en-US" dirty="0"/>
              <a:t>Two SACs have been established to protect the facility Hazard Categorization and consequence assumptions for release scenarios:</a:t>
            </a:r>
          </a:p>
          <a:p>
            <a:pPr lvl="1"/>
            <a:r>
              <a:rPr lang="en-US" dirty="0"/>
              <a:t>Waste Acceptance Criteria SAC – Ensures waste feed received at the facility is consistent with consequence calculations and hazard categorization.</a:t>
            </a:r>
          </a:p>
          <a:p>
            <a:pPr lvl="1"/>
            <a:r>
              <a:rPr lang="en-US" dirty="0"/>
              <a:t>Spent Carbon Media Disposal Requirements SAC – Ensures mercury loading in Spent Carbon media does not exceed consequence calculation assumptions.</a:t>
            </a:r>
          </a:p>
          <a:p>
            <a:r>
              <a:rPr lang="en-US" dirty="0"/>
              <a:t>There are no safety significant SSCs identified for the LAW facility, as radiological consequences are low to all receptors and all public chemical consequences are low.</a:t>
            </a:r>
          </a:p>
          <a:p>
            <a:pPr marL="858838" lvl="2" indent="0">
              <a:buNone/>
            </a:pPr>
            <a:endParaRPr lang="en-US" dirty="0"/>
          </a:p>
        </p:txBody>
      </p:sp>
      <p:sp>
        <p:nvSpPr>
          <p:cNvPr id="4" name="Slide Number Placeholder 3">
            <a:extLst>
              <a:ext uri="{FF2B5EF4-FFF2-40B4-BE49-F238E27FC236}">
                <a16:creationId xmlns:a16="http://schemas.microsoft.com/office/drawing/2014/main" id="{FF59C7F5-28F7-4AF1-B360-7F304394AA95}"/>
              </a:ext>
            </a:extLst>
          </p:cNvPr>
          <p:cNvSpPr>
            <a:spLocks noGrp="1"/>
          </p:cNvSpPr>
          <p:nvPr>
            <p:ph type="sldNum" sz="quarter" idx="12"/>
          </p:nvPr>
        </p:nvSpPr>
        <p:spPr/>
        <p:txBody>
          <a:bodyPr/>
          <a:lstStyle/>
          <a:p>
            <a:fld id="{B27E9AFF-3673-400D-8725-5D7CE74A3152}" type="slidenum">
              <a:rPr lang="en-US" smtClean="0"/>
              <a:t>18</a:t>
            </a:fld>
            <a:endParaRPr lang="en-US"/>
          </a:p>
        </p:txBody>
      </p:sp>
    </p:spTree>
    <p:extLst>
      <p:ext uri="{BB962C8B-B14F-4D97-AF65-F5344CB8AC3E}">
        <p14:creationId xmlns:p14="http://schemas.microsoft.com/office/powerpoint/2010/main" val="114419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03F3-90B3-496B-AE8C-0B708496BA26}"/>
              </a:ext>
            </a:extLst>
          </p:cNvPr>
          <p:cNvSpPr>
            <a:spLocks noGrp="1"/>
          </p:cNvSpPr>
          <p:nvPr>
            <p:ph type="title"/>
          </p:nvPr>
        </p:nvSpPr>
        <p:spPr/>
        <p:txBody>
          <a:bodyPr/>
          <a:lstStyle/>
          <a:p>
            <a:r>
              <a:rPr lang="en-US" dirty="0"/>
              <a:t>CS Control Summary Example</a:t>
            </a:r>
          </a:p>
        </p:txBody>
      </p:sp>
      <p:pic>
        <p:nvPicPr>
          <p:cNvPr id="7" name="Content Placeholder 6">
            <a:extLst>
              <a:ext uri="{FF2B5EF4-FFF2-40B4-BE49-F238E27FC236}">
                <a16:creationId xmlns:a16="http://schemas.microsoft.com/office/drawing/2014/main" id="{390E5499-F195-48E5-A02A-9B18E34B49B4}"/>
              </a:ext>
            </a:extLst>
          </p:cNvPr>
          <p:cNvPicPr>
            <a:picLocks noGrp="1" noChangeAspect="1"/>
          </p:cNvPicPr>
          <p:nvPr>
            <p:ph sz="half" idx="1"/>
          </p:nvPr>
        </p:nvPicPr>
        <p:blipFill>
          <a:blip r:embed="rId2"/>
          <a:stretch>
            <a:fillRect/>
          </a:stretch>
        </p:blipFill>
        <p:spPr>
          <a:xfrm>
            <a:off x="263141" y="1193074"/>
            <a:ext cx="8666182" cy="5368508"/>
          </a:xfrm>
        </p:spPr>
      </p:pic>
      <p:sp>
        <p:nvSpPr>
          <p:cNvPr id="5" name="Slide Number Placeholder 4">
            <a:extLst>
              <a:ext uri="{FF2B5EF4-FFF2-40B4-BE49-F238E27FC236}">
                <a16:creationId xmlns:a16="http://schemas.microsoft.com/office/drawing/2014/main" id="{D164CD27-B511-4530-85F3-1D048490F0CF}"/>
              </a:ext>
            </a:extLst>
          </p:cNvPr>
          <p:cNvSpPr>
            <a:spLocks noGrp="1"/>
          </p:cNvSpPr>
          <p:nvPr>
            <p:ph type="sldNum" sz="quarter" idx="12"/>
          </p:nvPr>
        </p:nvSpPr>
        <p:spPr/>
        <p:txBody>
          <a:bodyPr/>
          <a:lstStyle/>
          <a:p>
            <a:fld id="{B27E9AFF-3673-400D-8725-5D7CE74A3152}" type="slidenum">
              <a:rPr lang="en-US" smtClean="0"/>
              <a:t>19</a:t>
            </a:fld>
            <a:endParaRPr lang="en-US"/>
          </a:p>
        </p:txBody>
      </p:sp>
    </p:spTree>
    <p:extLst>
      <p:ext uri="{BB962C8B-B14F-4D97-AF65-F5344CB8AC3E}">
        <p14:creationId xmlns:p14="http://schemas.microsoft.com/office/powerpoint/2010/main" val="2223895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i="1" dirty="0"/>
              <a:t>DFLAW Implementation Topics</a:t>
            </a:r>
            <a:endParaRPr lang="en-US" i="1" dirty="0"/>
          </a:p>
        </p:txBody>
      </p:sp>
      <p:sp>
        <p:nvSpPr>
          <p:cNvPr id="5" name="Slide Number Placeholder 4"/>
          <p:cNvSpPr>
            <a:spLocks noGrp="1"/>
          </p:cNvSpPr>
          <p:nvPr>
            <p:ph type="sldNum" sz="quarter" idx="12"/>
          </p:nvPr>
        </p:nvSpPr>
        <p:spPr/>
        <p:txBody>
          <a:bodyPr/>
          <a:lstStyle/>
          <a:p>
            <a:fld id="{B27E9AFF-3673-400D-8725-5D7CE74A3152}" type="slidenum">
              <a:rPr lang="en-US" smtClean="0"/>
              <a:t>2</a:t>
            </a:fld>
            <a:endParaRPr lang="en-US"/>
          </a:p>
        </p:txBody>
      </p:sp>
      <p:sp>
        <p:nvSpPr>
          <p:cNvPr id="4" name="TextBox 3">
            <a:extLst>
              <a:ext uri="{FF2B5EF4-FFF2-40B4-BE49-F238E27FC236}">
                <a16:creationId xmlns:a16="http://schemas.microsoft.com/office/drawing/2014/main" id="{24E4CFDC-BC84-4F82-A9E2-A17AB0A11816}"/>
              </a:ext>
            </a:extLst>
          </p:cNvPr>
          <p:cNvSpPr txBox="1"/>
          <p:nvPr/>
        </p:nvSpPr>
        <p:spPr>
          <a:xfrm>
            <a:off x="857034" y="1435813"/>
            <a:ext cx="7429931"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t>Facility Overview</a:t>
            </a:r>
          </a:p>
          <a:p>
            <a:pPr marL="285750" indent="-285750">
              <a:buFont typeface="Arial" panose="020B0604020202020204" pitchFamily="34" charset="0"/>
              <a:buChar char="•"/>
            </a:pPr>
            <a:r>
              <a:rPr lang="en-US" sz="3200" dirty="0"/>
              <a:t>Hazard Categorization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Arial" panose="020B0604020202020204"/>
                <a:ea typeface="+mn-ea"/>
                <a:cs typeface="+mn-cs"/>
              </a:rPr>
              <a:t>Primary Hazards/Material At Risk</a:t>
            </a:r>
          </a:p>
          <a:p>
            <a:pPr marL="285750" indent="-285750">
              <a:buFont typeface="Arial" panose="020B0604020202020204" pitchFamily="34" charset="0"/>
              <a:buChar char="•"/>
            </a:pPr>
            <a:r>
              <a:rPr lang="en-US" sz="3200" dirty="0"/>
              <a:t>DOE STD-1228 Implementation</a:t>
            </a:r>
          </a:p>
          <a:p>
            <a:pPr marL="285750" indent="-285750">
              <a:buFont typeface="Arial" panose="020B0604020202020204" pitchFamily="34" charset="0"/>
              <a:buChar char="•"/>
            </a:pPr>
            <a:r>
              <a:rPr lang="en-US" sz="3200" dirty="0"/>
              <a:t>Control Strategy</a:t>
            </a:r>
          </a:p>
          <a:p>
            <a:pPr marL="285750" indent="-285750">
              <a:buFont typeface="Arial" panose="020B0604020202020204" pitchFamily="34" charset="0"/>
              <a:buChar char="•"/>
            </a:pPr>
            <a:r>
              <a:rPr lang="en-US" sz="3200" dirty="0"/>
              <a:t>Implementation Status</a:t>
            </a:r>
          </a:p>
        </p:txBody>
      </p:sp>
    </p:spTree>
    <p:extLst>
      <p:ext uri="{BB962C8B-B14F-4D97-AF65-F5344CB8AC3E}">
        <p14:creationId xmlns:p14="http://schemas.microsoft.com/office/powerpoint/2010/main" val="461495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7B994-91C4-4100-9E33-7B954C96AB3A}"/>
              </a:ext>
            </a:extLst>
          </p:cNvPr>
          <p:cNvSpPr>
            <a:spLocks noGrp="1"/>
          </p:cNvSpPr>
          <p:nvPr>
            <p:ph type="title"/>
          </p:nvPr>
        </p:nvSpPr>
        <p:spPr/>
        <p:txBody>
          <a:bodyPr/>
          <a:lstStyle/>
          <a:p>
            <a:r>
              <a:rPr lang="en-US" dirty="0"/>
              <a:t>Key Defense-In-Depth (</a:t>
            </a:r>
            <a:r>
              <a:rPr lang="en-US" dirty="0" err="1"/>
              <a:t>DiD</a:t>
            </a:r>
            <a:r>
              <a:rPr lang="en-US" dirty="0"/>
              <a:t>)</a:t>
            </a:r>
          </a:p>
        </p:txBody>
      </p:sp>
      <p:sp>
        <p:nvSpPr>
          <p:cNvPr id="3" name="Content Placeholder 2">
            <a:extLst>
              <a:ext uri="{FF2B5EF4-FFF2-40B4-BE49-F238E27FC236}">
                <a16:creationId xmlns:a16="http://schemas.microsoft.com/office/drawing/2014/main" id="{EBDED6A4-1BFB-4658-8E11-D3667525B40E}"/>
              </a:ext>
            </a:extLst>
          </p:cNvPr>
          <p:cNvSpPr>
            <a:spLocks noGrp="1"/>
          </p:cNvSpPr>
          <p:nvPr>
            <p:ph idx="1"/>
          </p:nvPr>
        </p:nvSpPr>
        <p:spPr/>
        <p:txBody>
          <a:bodyPr>
            <a:normAutofit lnSpcReduction="10000"/>
          </a:bodyPr>
          <a:lstStyle/>
          <a:p>
            <a:r>
              <a:rPr lang="en-US" dirty="0">
                <a:ea typeface="Times New Roman" panose="02020603050405020304" pitchFamily="18" charset="0"/>
              </a:rPr>
              <a:t>A risk-based approach was used to determine which </a:t>
            </a:r>
            <a:r>
              <a:rPr lang="en-US" dirty="0" err="1">
                <a:ea typeface="Times New Roman" panose="02020603050405020304" pitchFamily="18" charset="0"/>
              </a:rPr>
              <a:t>DiD</a:t>
            </a:r>
            <a:r>
              <a:rPr lang="en-US" dirty="0">
                <a:ea typeface="Times New Roman" panose="02020603050405020304" pitchFamily="18" charset="0"/>
              </a:rPr>
              <a:t> features would be designated as Key </a:t>
            </a:r>
            <a:r>
              <a:rPr lang="en-US" dirty="0" err="1">
                <a:ea typeface="Times New Roman" panose="02020603050405020304" pitchFamily="18" charset="0"/>
              </a:rPr>
              <a:t>DiD</a:t>
            </a:r>
            <a:r>
              <a:rPr lang="en-US" dirty="0">
                <a:ea typeface="Times New Roman" panose="02020603050405020304" pitchFamily="18" charset="0"/>
              </a:rPr>
              <a:t>. </a:t>
            </a:r>
          </a:p>
          <a:p>
            <a:pPr lvl="1"/>
            <a:r>
              <a:rPr lang="en-US" dirty="0"/>
              <a:t>LAW C5V Exhaust Flow</a:t>
            </a:r>
          </a:p>
          <a:p>
            <a:pPr lvl="1"/>
            <a:r>
              <a:rPr lang="en-US" dirty="0"/>
              <a:t>LAW C3V Exhaust Flow</a:t>
            </a:r>
          </a:p>
          <a:p>
            <a:pPr lvl="1"/>
            <a:r>
              <a:rPr lang="en-US" dirty="0"/>
              <a:t>LAW ISA Quality</a:t>
            </a:r>
          </a:p>
          <a:p>
            <a:pPr lvl="1"/>
            <a:r>
              <a:rPr lang="en-US" dirty="0"/>
              <a:t>LAW EMJ NOx and Ammonia Gas Detection and Alarm</a:t>
            </a:r>
          </a:p>
          <a:p>
            <a:pPr lvl="1"/>
            <a:r>
              <a:rPr lang="en-US" dirty="0"/>
              <a:t>ICN SSCs </a:t>
            </a:r>
            <a:r>
              <a:rPr lang="en-US" dirty="0" err="1"/>
              <a:t>Preceeding</a:t>
            </a:r>
            <a:r>
              <a:rPr lang="en-US" dirty="0"/>
              <a:t> PPJ Interlocks Including Differential CO Interlocks</a:t>
            </a:r>
          </a:p>
          <a:p>
            <a:pPr lvl="1"/>
            <a:r>
              <a:rPr lang="en-US" dirty="0"/>
              <a:t>LAW Building Structure</a:t>
            </a:r>
          </a:p>
          <a:p>
            <a:pPr lvl="1"/>
            <a:r>
              <a:rPr lang="en-US" dirty="0"/>
              <a:t>PPJ Interlocks (also CS designated)</a:t>
            </a:r>
          </a:p>
          <a:p>
            <a:r>
              <a:rPr lang="en-US" dirty="0"/>
              <a:t>Key </a:t>
            </a:r>
            <a:r>
              <a:rPr lang="en-US" dirty="0" err="1"/>
              <a:t>DiD</a:t>
            </a:r>
            <a:r>
              <a:rPr lang="en-US" dirty="0"/>
              <a:t> system functions are managed at a higher level of rigor than non-Key </a:t>
            </a:r>
            <a:r>
              <a:rPr lang="en-US" dirty="0" err="1"/>
              <a:t>DiD</a:t>
            </a:r>
            <a:r>
              <a:rPr lang="en-US" dirty="0"/>
              <a:t> features and will have specific operability requirements for ensuring their availability during operations. </a:t>
            </a:r>
          </a:p>
          <a:p>
            <a:r>
              <a:rPr lang="en-US" dirty="0"/>
              <a:t>Because of the importance to hazard control, elimination of any Key </a:t>
            </a:r>
            <a:r>
              <a:rPr lang="en-US" dirty="0" err="1"/>
              <a:t>DiD</a:t>
            </a:r>
            <a:r>
              <a:rPr lang="en-US" dirty="0"/>
              <a:t> requires approval of the Plant Management Review Board (PMRB). </a:t>
            </a:r>
          </a:p>
          <a:p>
            <a:pPr lvl="1"/>
            <a:endParaRPr lang="en-US" dirty="0"/>
          </a:p>
        </p:txBody>
      </p:sp>
      <p:sp>
        <p:nvSpPr>
          <p:cNvPr id="4" name="Slide Number Placeholder 3">
            <a:extLst>
              <a:ext uri="{FF2B5EF4-FFF2-40B4-BE49-F238E27FC236}">
                <a16:creationId xmlns:a16="http://schemas.microsoft.com/office/drawing/2014/main" id="{8DA5F5B7-3FBE-448B-A3A0-5D9529BC62AD}"/>
              </a:ext>
            </a:extLst>
          </p:cNvPr>
          <p:cNvSpPr>
            <a:spLocks noGrp="1"/>
          </p:cNvSpPr>
          <p:nvPr>
            <p:ph type="sldNum" sz="quarter" idx="12"/>
          </p:nvPr>
        </p:nvSpPr>
        <p:spPr/>
        <p:txBody>
          <a:bodyPr/>
          <a:lstStyle/>
          <a:p>
            <a:fld id="{B27E9AFF-3673-400D-8725-5D7CE74A3152}" type="slidenum">
              <a:rPr lang="en-US" smtClean="0"/>
              <a:t>20</a:t>
            </a:fld>
            <a:endParaRPr lang="en-US"/>
          </a:p>
        </p:txBody>
      </p:sp>
    </p:spTree>
    <p:extLst>
      <p:ext uri="{BB962C8B-B14F-4D97-AF65-F5344CB8AC3E}">
        <p14:creationId xmlns:p14="http://schemas.microsoft.com/office/powerpoint/2010/main" val="1960061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0FC1-A817-4938-9A8F-7F9FB0B3C39B}"/>
              </a:ext>
            </a:extLst>
          </p:cNvPr>
          <p:cNvSpPr>
            <a:spLocks noGrp="1"/>
          </p:cNvSpPr>
          <p:nvPr>
            <p:ph type="title"/>
          </p:nvPr>
        </p:nvSpPr>
        <p:spPr/>
        <p:txBody>
          <a:bodyPr/>
          <a:lstStyle/>
          <a:p>
            <a:r>
              <a:rPr lang="en-US" dirty="0"/>
              <a:t>SMP Interface and Implementation</a:t>
            </a:r>
          </a:p>
        </p:txBody>
      </p:sp>
      <p:sp>
        <p:nvSpPr>
          <p:cNvPr id="3" name="Content Placeholder 2">
            <a:extLst>
              <a:ext uri="{FF2B5EF4-FFF2-40B4-BE49-F238E27FC236}">
                <a16:creationId xmlns:a16="http://schemas.microsoft.com/office/drawing/2014/main" id="{38A7A1FA-A564-43C2-8A13-EAF25DDE2BE6}"/>
              </a:ext>
            </a:extLst>
          </p:cNvPr>
          <p:cNvSpPr>
            <a:spLocks noGrp="1"/>
          </p:cNvSpPr>
          <p:nvPr>
            <p:ph idx="1"/>
          </p:nvPr>
        </p:nvSpPr>
        <p:spPr/>
        <p:txBody>
          <a:bodyPr/>
          <a:lstStyle/>
          <a:p>
            <a:r>
              <a:rPr lang="en-US" dirty="0"/>
              <a:t>Safety Management Programs are described in DSA Chapters 6 through 18 and the TSRs, and include:</a:t>
            </a:r>
          </a:p>
          <a:p>
            <a:endParaRPr lang="en-US" dirty="0"/>
          </a:p>
        </p:txBody>
      </p:sp>
      <p:sp>
        <p:nvSpPr>
          <p:cNvPr id="4" name="Slide Number Placeholder 3">
            <a:extLst>
              <a:ext uri="{FF2B5EF4-FFF2-40B4-BE49-F238E27FC236}">
                <a16:creationId xmlns:a16="http://schemas.microsoft.com/office/drawing/2014/main" id="{CB56A346-E360-43AD-A435-7CCB7B027AE7}"/>
              </a:ext>
            </a:extLst>
          </p:cNvPr>
          <p:cNvSpPr>
            <a:spLocks noGrp="1"/>
          </p:cNvSpPr>
          <p:nvPr>
            <p:ph type="sldNum" sz="quarter" idx="12"/>
          </p:nvPr>
        </p:nvSpPr>
        <p:spPr/>
        <p:txBody>
          <a:bodyPr/>
          <a:lstStyle/>
          <a:p>
            <a:fld id="{B27E9AFF-3673-400D-8725-5D7CE74A3152}" type="slidenum">
              <a:rPr lang="en-US" smtClean="0"/>
              <a:t>21</a:t>
            </a:fld>
            <a:endParaRPr lang="en-US"/>
          </a:p>
        </p:txBody>
      </p:sp>
      <p:graphicFrame>
        <p:nvGraphicFramePr>
          <p:cNvPr id="5" name="Table 5">
            <a:extLst>
              <a:ext uri="{FF2B5EF4-FFF2-40B4-BE49-F238E27FC236}">
                <a16:creationId xmlns:a16="http://schemas.microsoft.com/office/drawing/2014/main" id="{B7A84C02-CE24-4426-AA29-33F0CDCEFE4F}"/>
              </a:ext>
            </a:extLst>
          </p:cNvPr>
          <p:cNvGraphicFramePr>
            <a:graphicFrameLocks noGrp="1"/>
          </p:cNvGraphicFramePr>
          <p:nvPr>
            <p:extLst>
              <p:ext uri="{D42A27DB-BD31-4B8C-83A1-F6EECF244321}">
                <p14:modId xmlns:p14="http://schemas.microsoft.com/office/powerpoint/2010/main" val="2719895330"/>
              </p:ext>
            </p:extLst>
          </p:nvPr>
        </p:nvGraphicFramePr>
        <p:xfrm>
          <a:off x="443345" y="2219037"/>
          <a:ext cx="7741194" cy="3850640"/>
        </p:xfrm>
        <a:graphic>
          <a:graphicData uri="http://schemas.openxmlformats.org/drawingml/2006/table">
            <a:tbl>
              <a:tblPr firstRow="1" bandRow="1">
                <a:tableStyleId>{5C22544A-7EE6-4342-B048-85BDC9FD1C3A}</a:tableStyleId>
              </a:tblPr>
              <a:tblGrid>
                <a:gridCol w="3870597">
                  <a:extLst>
                    <a:ext uri="{9D8B030D-6E8A-4147-A177-3AD203B41FA5}">
                      <a16:colId xmlns:a16="http://schemas.microsoft.com/office/drawing/2014/main" val="498582493"/>
                    </a:ext>
                  </a:extLst>
                </a:gridCol>
                <a:gridCol w="3870597">
                  <a:extLst>
                    <a:ext uri="{9D8B030D-6E8A-4147-A177-3AD203B41FA5}">
                      <a16:colId xmlns:a16="http://schemas.microsoft.com/office/drawing/2014/main" val="932779031"/>
                    </a:ext>
                  </a:extLst>
                </a:gridCol>
              </a:tblGrid>
              <a:tr h="370840">
                <a:tc>
                  <a:txBody>
                    <a:bodyPr/>
                    <a:lstStyle/>
                    <a:p>
                      <a:pPr algn="ctr"/>
                      <a:r>
                        <a:rPr lang="en-US" dirty="0"/>
                        <a:t>SMP</a:t>
                      </a:r>
                    </a:p>
                  </a:txBody>
                  <a:tcPr/>
                </a:tc>
                <a:tc>
                  <a:txBody>
                    <a:bodyPr/>
                    <a:lstStyle/>
                    <a:p>
                      <a:pPr algn="ctr"/>
                      <a:r>
                        <a:rPr lang="en-US" dirty="0"/>
                        <a:t>SMP</a:t>
                      </a:r>
                    </a:p>
                  </a:txBody>
                  <a:tcPr/>
                </a:tc>
                <a:extLst>
                  <a:ext uri="{0D108BD9-81ED-4DB2-BD59-A6C34878D82A}">
                    <a16:rowId xmlns:a16="http://schemas.microsoft.com/office/drawing/2014/main" val="1529299256"/>
                  </a:ext>
                </a:extLst>
              </a:tr>
              <a:tr h="370840">
                <a:tc>
                  <a:txBody>
                    <a:bodyPr/>
                    <a:lstStyle/>
                    <a:p>
                      <a:r>
                        <a:rPr lang="en-US" sz="1400" dirty="0"/>
                        <a:t>Prevention of Inadvertent Criticality (DSA Chapter 6)</a:t>
                      </a:r>
                    </a:p>
                  </a:txBody>
                  <a:tcPr/>
                </a:tc>
                <a:tc>
                  <a:txBody>
                    <a:bodyPr/>
                    <a:lstStyle/>
                    <a:p>
                      <a:r>
                        <a:rPr lang="en-US" sz="1400" dirty="0"/>
                        <a:t>Radiation Protection (DSA Chapter 7)</a:t>
                      </a:r>
                    </a:p>
                  </a:txBody>
                  <a:tcPr/>
                </a:tc>
                <a:extLst>
                  <a:ext uri="{0D108BD9-81ED-4DB2-BD59-A6C34878D82A}">
                    <a16:rowId xmlns:a16="http://schemas.microsoft.com/office/drawing/2014/main" val="3526917219"/>
                  </a:ext>
                </a:extLst>
              </a:tr>
              <a:tr h="370840">
                <a:tc>
                  <a:txBody>
                    <a:bodyPr/>
                    <a:lstStyle/>
                    <a:p>
                      <a:r>
                        <a:rPr lang="en-US" sz="1400" dirty="0"/>
                        <a:t>Hazardous Material Protection (DSA Chapter 8)</a:t>
                      </a:r>
                    </a:p>
                  </a:txBody>
                  <a:tcPr/>
                </a:tc>
                <a:tc>
                  <a:txBody>
                    <a:bodyPr/>
                    <a:lstStyle/>
                    <a:p>
                      <a:r>
                        <a:rPr lang="en-US" sz="1400" dirty="0"/>
                        <a:t>Radioactive and Hazardous Waste Management (DSA Chapter 9)</a:t>
                      </a:r>
                    </a:p>
                  </a:txBody>
                  <a:tcPr/>
                </a:tc>
                <a:extLst>
                  <a:ext uri="{0D108BD9-81ED-4DB2-BD59-A6C34878D82A}">
                    <a16:rowId xmlns:a16="http://schemas.microsoft.com/office/drawing/2014/main" val="1002783771"/>
                  </a:ext>
                </a:extLst>
              </a:tr>
              <a:tr h="370840">
                <a:tc>
                  <a:txBody>
                    <a:bodyPr/>
                    <a:lstStyle/>
                    <a:p>
                      <a:r>
                        <a:rPr lang="en-US" sz="1400" dirty="0"/>
                        <a:t>Initial Testing, In Service Surveillance, and Maintenance (DSA Chapter 10)</a:t>
                      </a:r>
                    </a:p>
                  </a:txBody>
                  <a:tcPr/>
                </a:tc>
                <a:tc>
                  <a:txBody>
                    <a:bodyPr/>
                    <a:lstStyle/>
                    <a:p>
                      <a:r>
                        <a:rPr lang="en-US" sz="1400" dirty="0"/>
                        <a:t>Operational Safety (Conduct of Operations and Fire Protection) (DSA Chapter 11)</a:t>
                      </a:r>
                    </a:p>
                  </a:txBody>
                  <a:tcPr/>
                </a:tc>
                <a:extLst>
                  <a:ext uri="{0D108BD9-81ED-4DB2-BD59-A6C34878D82A}">
                    <a16:rowId xmlns:a16="http://schemas.microsoft.com/office/drawing/2014/main" val="1994616717"/>
                  </a:ext>
                </a:extLst>
              </a:tr>
              <a:tr h="370840">
                <a:tc>
                  <a:txBody>
                    <a:bodyPr/>
                    <a:lstStyle/>
                    <a:p>
                      <a:r>
                        <a:rPr lang="en-US" sz="1400" dirty="0"/>
                        <a:t>Procedures and Training (DSA Chapter 12)</a:t>
                      </a:r>
                    </a:p>
                  </a:txBody>
                  <a:tcPr/>
                </a:tc>
                <a:tc>
                  <a:txBody>
                    <a:bodyPr/>
                    <a:lstStyle/>
                    <a:p>
                      <a:r>
                        <a:rPr lang="en-US" sz="1400" dirty="0"/>
                        <a:t>Human Factors (DSA Chapter 13)</a:t>
                      </a:r>
                    </a:p>
                  </a:txBody>
                  <a:tcPr/>
                </a:tc>
                <a:extLst>
                  <a:ext uri="{0D108BD9-81ED-4DB2-BD59-A6C34878D82A}">
                    <a16:rowId xmlns:a16="http://schemas.microsoft.com/office/drawing/2014/main" val="297891284"/>
                  </a:ext>
                </a:extLst>
              </a:tr>
              <a:tr h="370840">
                <a:tc>
                  <a:txBody>
                    <a:bodyPr/>
                    <a:lstStyle/>
                    <a:p>
                      <a:r>
                        <a:rPr lang="en-US" sz="1400" dirty="0"/>
                        <a:t>Quality Assurance (DSA Chapter 14)</a:t>
                      </a:r>
                    </a:p>
                  </a:txBody>
                  <a:tcPr/>
                </a:tc>
                <a:tc>
                  <a:txBody>
                    <a:bodyPr/>
                    <a:lstStyle/>
                    <a:p>
                      <a:r>
                        <a:rPr lang="en-US" sz="1400" dirty="0"/>
                        <a:t>Emergency Preparedness Program (DSA Chapter 15)</a:t>
                      </a:r>
                    </a:p>
                  </a:txBody>
                  <a:tcPr/>
                </a:tc>
                <a:extLst>
                  <a:ext uri="{0D108BD9-81ED-4DB2-BD59-A6C34878D82A}">
                    <a16:rowId xmlns:a16="http://schemas.microsoft.com/office/drawing/2014/main" val="1257289838"/>
                  </a:ext>
                </a:extLst>
              </a:tr>
              <a:tr h="370840">
                <a:tc>
                  <a:txBody>
                    <a:bodyPr/>
                    <a:lstStyle/>
                    <a:p>
                      <a:r>
                        <a:rPr lang="en-US" sz="1400" dirty="0"/>
                        <a:t>Provisions for Decontamination and Decommissioning (DSA Chapter 16)</a:t>
                      </a:r>
                    </a:p>
                  </a:txBody>
                  <a:tcPr/>
                </a:tc>
                <a:tc>
                  <a:txBody>
                    <a:bodyPr/>
                    <a:lstStyle/>
                    <a:p>
                      <a:r>
                        <a:rPr lang="en-US" sz="1400" dirty="0"/>
                        <a:t>Management, Organization, and Institutional Safety Provisions (DSA Chapter 17)</a:t>
                      </a:r>
                    </a:p>
                  </a:txBody>
                  <a:tcPr/>
                </a:tc>
                <a:extLst>
                  <a:ext uri="{0D108BD9-81ED-4DB2-BD59-A6C34878D82A}">
                    <a16:rowId xmlns:a16="http://schemas.microsoft.com/office/drawing/2014/main" val="784711185"/>
                  </a:ext>
                </a:extLst>
              </a:tr>
              <a:tr h="370840">
                <a:tc>
                  <a:txBody>
                    <a:bodyPr/>
                    <a:lstStyle/>
                    <a:p>
                      <a:r>
                        <a:rPr lang="en-US" sz="1400" dirty="0"/>
                        <a:t>Chemical Safety Management Program (DSA Chapter 18)</a:t>
                      </a:r>
                    </a:p>
                  </a:txBody>
                  <a:tcPr/>
                </a:tc>
                <a:tc>
                  <a:txBody>
                    <a:bodyPr/>
                    <a:lstStyle/>
                    <a:p>
                      <a:endParaRPr lang="en-US" sz="1400" dirty="0"/>
                    </a:p>
                  </a:txBody>
                  <a:tcPr/>
                </a:tc>
                <a:extLst>
                  <a:ext uri="{0D108BD9-81ED-4DB2-BD59-A6C34878D82A}">
                    <a16:rowId xmlns:a16="http://schemas.microsoft.com/office/drawing/2014/main" val="3331026660"/>
                  </a:ext>
                </a:extLst>
              </a:tr>
            </a:tbl>
          </a:graphicData>
        </a:graphic>
      </p:graphicFrame>
    </p:spTree>
    <p:extLst>
      <p:ext uri="{BB962C8B-B14F-4D97-AF65-F5344CB8AC3E}">
        <p14:creationId xmlns:p14="http://schemas.microsoft.com/office/powerpoint/2010/main" val="3438162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52DF5-A900-41C6-83B5-95BC3955D7E5}"/>
              </a:ext>
            </a:extLst>
          </p:cNvPr>
          <p:cNvSpPr>
            <a:spLocks noGrp="1"/>
          </p:cNvSpPr>
          <p:nvPr>
            <p:ph type="title"/>
          </p:nvPr>
        </p:nvSpPr>
        <p:spPr/>
        <p:txBody>
          <a:bodyPr/>
          <a:lstStyle/>
          <a:p>
            <a:r>
              <a:rPr lang="en-US" dirty="0"/>
              <a:t>USQ and MOC Process Implementation</a:t>
            </a:r>
          </a:p>
        </p:txBody>
      </p:sp>
      <p:sp>
        <p:nvSpPr>
          <p:cNvPr id="3" name="Content Placeholder 2">
            <a:extLst>
              <a:ext uri="{FF2B5EF4-FFF2-40B4-BE49-F238E27FC236}">
                <a16:creationId xmlns:a16="http://schemas.microsoft.com/office/drawing/2014/main" id="{161F18A6-124B-4082-B966-645A3675DB55}"/>
              </a:ext>
            </a:extLst>
          </p:cNvPr>
          <p:cNvSpPr>
            <a:spLocks noGrp="1"/>
          </p:cNvSpPr>
          <p:nvPr>
            <p:ph idx="1"/>
          </p:nvPr>
        </p:nvSpPr>
        <p:spPr/>
        <p:txBody>
          <a:bodyPr>
            <a:normAutofit/>
          </a:bodyPr>
          <a:lstStyle/>
          <a:p>
            <a:r>
              <a:rPr lang="en-US" dirty="0"/>
              <a:t>Currently, Safety Evaluation (SE) Process is implemented as part of change management of the DSA</a:t>
            </a:r>
          </a:p>
          <a:p>
            <a:r>
              <a:rPr lang="en-US" dirty="0"/>
              <a:t>USQ Procedure, Guide are approved, and Out of Scope Documents and Facilities (OSDF) Document currently in DOE review.  Current forecast to begin training in March 2022.</a:t>
            </a:r>
          </a:p>
          <a:p>
            <a:r>
              <a:rPr lang="en-US" dirty="0"/>
              <a:t>MOC Process is developed and implemented for change management affecting the Chemical Safety Management Programs and associated Safeguards</a:t>
            </a:r>
          </a:p>
          <a:p>
            <a:r>
              <a:rPr lang="en-US" dirty="0"/>
              <a:t>USQ and MOC processes are implemented in parallel</a:t>
            </a:r>
          </a:p>
          <a:p>
            <a:pPr marL="457200" lvl="1" indent="0">
              <a:buNone/>
            </a:pPr>
            <a:endParaRPr lang="en-US" i="1" dirty="0"/>
          </a:p>
        </p:txBody>
      </p:sp>
      <p:sp>
        <p:nvSpPr>
          <p:cNvPr id="4" name="Slide Number Placeholder 3">
            <a:extLst>
              <a:ext uri="{FF2B5EF4-FFF2-40B4-BE49-F238E27FC236}">
                <a16:creationId xmlns:a16="http://schemas.microsoft.com/office/drawing/2014/main" id="{493F4DF3-6D22-452C-BAB1-0D6A37FD2146}"/>
              </a:ext>
            </a:extLst>
          </p:cNvPr>
          <p:cNvSpPr>
            <a:spLocks noGrp="1"/>
          </p:cNvSpPr>
          <p:nvPr>
            <p:ph type="sldNum" sz="quarter" idx="12"/>
          </p:nvPr>
        </p:nvSpPr>
        <p:spPr/>
        <p:txBody>
          <a:bodyPr/>
          <a:lstStyle/>
          <a:p>
            <a:fld id="{B27E9AFF-3673-400D-8725-5D7CE74A3152}" type="slidenum">
              <a:rPr lang="en-US" smtClean="0"/>
              <a:t>22</a:t>
            </a:fld>
            <a:endParaRPr lang="en-US"/>
          </a:p>
        </p:txBody>
      </p:sp>
    </p:spTree>
    <p:extLst>
      <p:ext uri="{BB962C8B-B14F-4D97-AF65-F5344CB8AC3E}">
        <p14:creationId xmlns:p14="http://schemas.microsoft.com/office/powerpoint/2010/main" val="184592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6110-B480-45EE-B959-2DCE714B0D2F}"/>
              </a:ext>
            </a:extLst>
          </p:cNvPr>
          <p:cNvSpPr>
            <a:spLocks noGrp="1"/>
          </p:cNvSpPr>
          <p:nvPr>
            <p:ph type="title"/>
          </p:nvPr>
        </p:nvSpPr>
        <p:spPr/>
        <p:txBody>
          <a:bodyPr/>
          <a:lstStyle/>
          <a:p>
            <a:r>
              <a:rPr lang="en-US" dirty="0"/>
              <a:t>Implementation Review Timeline</a:t>
            </a:r>
          </a:p>
        </p:txBody>
      </p:sp>
      <p:sp>
        <p:nvSpPr>
          <p:cNvPr id="4" name="Slide Number Placeholder 3">
            <a:extLst>
              <a:ext uri="{FF2B5EF4-FFF2-40B4-BE49-F238E27FC236}">
                <a16:creationId xmlns:a16="http://schemas.microsoft.com/office/drawing/2014/main" id="{354EB2E5-301E-4FF1-B4D7-3442E26E32F6}"/>
              </a:ext>
            </a:extLst>
          </p:cNvPr>
          <p:cNvSpPr>
            <a:spLocks noGrp="1"/>
          </p:cNvSpPr>
          <p:nvPr>
            <p:ph type="sldNum" sz="quarter" idx="12"/>
          </p:nvPr>
        </p:nvSpPr>
        <p:spPr/>
        <p:txBody>
          <a:bodyPr/>
          <a:lstStyle/>
          <a:p>
            <a:fld id="{B27E9AFF-3673-400D-8725-5D7CE74A3152}" type="slidenum">
              <a:rPr lang="en-US" smtClean="0"/>
              <a:t>23</a:t>
            </a:fld>
            <a:endParaRPr lang="en-US"/>
          </a:p>
        </p:txBody>
      </p:sp>
      <p:sp>
        <p:nvSpPr>
          <p:cNvPr id="3" name="TextBox 2">
            <a:extLst>
              <a:ext uri="{FF2B5EF4-FFF2-40B4-BE49-F238E27FC236}">
                <a16:creationId xmlns:a16="http://schemas.microsoft.com/office/drawing/2014/main" id="{BC304A41-14D8-4C84-97D7-2FC79BCC01C0}"/>
              </a:ext>
            </a:extLst>
          </p:cNvPr>
          <p:cNvSpPr txBox="1"/>
          <p:nvPr/>
        </p:nvSpPr>
        <p:spPr>
          <a:xfrm>
            <a:off x="452672" y="1511928"/>
            <a:ext cx="8691327"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Ammonia Pre-Startup Safety Review – Complete</a:t>
            </a:r>
          </a:p>
          <a:p>
            <a:pPr marL="285750" indent="-285750">
              <a:buFont typeface="Arial" panose="020B0604020202020204" pitchFamily="34" charset="0"/>
              <a:buChar char="•"/>
            </a:pPr>
            <a:r>
              <a:rPr lang="en-US" sz="2400" dirty="0"/>
              <a:t>Melter 1 Heat-up – Spring 2022</a:t>
            </a:r>
          </a:p>
          <a:p>
            <a:pPr marL="285750" indent="-285750">
              <a:buFont typeface="Arial" panose="020B0604020202020204" pitchFamily="34" charset="0"/>
              <a:buChar char="•"/>
            </a:pPr>
            <a:r>
              <a:rPr lang="en-US" sz="2400" dirty="0"/>
              <a:t>Cold Commissioning Management Assessment – Summer/Fall 2022</a:t>
            </a:r>
          </a:p>
          <a:p>
            <a:pPr marL="742950" lvl="1" indent="-285750">
              <a:buFont typeface="Arial" panose="020B0604020202020204" pitchFamily="34" charset="0"/>
              <a:buChar char="•"/>
            </a:pPr>
            <a:r>
              <a:rPr lang="en-US" sz="2400" dirty="0"/>
              <a:t>CSMP Fully Implemented</a:t>
            </a:r>
          </a:p>
          <a:p>
            <a:pPr marL="285750" indent="-285750">
              <a:buFont typeface="Arial" panose="020B0604020202020204" pitchFamily="34" charset="0"/>
              <a:buChar char="•"/>
            </a:pPr>
            <a:r>
              <a:rPr lang="en-US" sz="2400" dirty="0"/>
              <a:t>Implementation Verification Review (IVR) – Fall 2022</a:t>
            </a:r>
          </a:p>
          <a:p>
            <a:pPr marL="742950" lvl="1" indent="-285750">
              <a:buFont typeface="Arial" panose="020B0604020202020204" pitchFamily="34" charset="0"/>
              <a:buChar char="•"/>
            </a:pPr>
            <a:r>
              <a:rPr lang="en-US" sz="2400" dirty="0"/>
              <a:t>DSA, TSRs, and USQ Program Implemented</a:t>
            </a:r>
          </a:p>
          <a:p>
            <a:pPr marL="285750" indent="-285750">
              <a:buFont typeface="Arial" panose="020B0604020202020204" pitchFamily="34" charset="0"/>
              <a:buChar char="•"/>
            </a:pPr>
            <a:r>
              <a:rPr lang="en-US" sz="2400" dirty="0"/>
              <a:t>LAW MSA - 2023</a:t>
            </a:r>
          </a:p>
          <a:p>
            <a:pPr marL="285750" indent="-285750">
              <a:buFont typeface="Arial" panose="020B0604020202020204" pitchFamily="34" charset="0"/>
              <a:buChar char="•"/>
            </a:pPr>
            <a:r>
              <a:rPr lang="en-US" sz="2400" dirty="0"/>
              <a:t>LAW CORR - 2023</a:t>
            </a:r>
          </a:p>
          <a:p>
            <a:pPr marL="285750" indent="-285750">
              <a:buFont typeface="Arial" panose="020B0604020202020204" pitchFamily="34" charset="0"/>
              <a:buChar char="•"/>
            </a:pPr>
            <a:r>
              <a:rPr lang="en-US" sz="2400" dirty="0"/>
              <a:t>LAW DORR - 2023</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4232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396440" y="1562853"/>
            <a:ext cx="8861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r">
              <a:defRPr sz="2400">
                <a:solidFill>
                  <a:schemeClr val="tx1"/>
                </a:solidFill>
                <a:latin typeface="Times New Roman" panose="02020603050405020304" pitchFamily="18" charset="0"/>
              </a:defRPr>
            </a:lvl1pPr>
            <a:lvl2pPr marL="742950" indent="-285750" algn="r">
              <a:defRPr sz="2400">
                <a:solidFill>
                  <a:schemeClr val="tx1"/>
                </a:solidFill>
                <a:latin typeface="Times New Roman" panose="02020603050405020304" pitchFamily="18" charset="0"/>
              </a:defRPr>
            </a:lvl2pPr>
            <a:lvl3pPr marL="1143000" indent="-228600" algn="r">
              <a:defRPr sz="2400">
                <a:solidFill>
                  <a:schemeClr val="tx1"/>
                </a:solidFill>
                <a:latin typeface="Times New Roman" panose="02020603050405020304" pitchFamily="18" charset="0"/>
              </a:defRPr>
            </a:lvl3pPr>
            <a:lvl4pPr marL="1600200" indent="-228600" algn="r">
              <a:defRPr sz="2400">
                <a:solidFill>
                  <a:schemeClr val="tx1"/>
                </a:solidFill>
                <a:latin typeface="Times New Roman" panose="02020603050405020304" pitchFamily="18" charset="0"/>
              </a:defRPr>
            </a:lvl4pPr>
            <a:lvl5pPr marL="2057400" indent="-228600" algn="r">
              <a:defRPr sz="2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400">
                <a:solidFill>
                  <a:schemeClr val="tx1"/>
                </a:solidFill>
                <a:latin typeface="Times New Roman" panose="02020603050405020304" pitchFamily="18" charset="0"/>
              </a:defRPr>
            </a:lvl9pPr>
          </a:lstStyle>
          <a:p>
            <a:pPr marL="111125" indent="0" algn="ctr">
              <a:spcAft>
                <a:spcPts val="1200"/>
              </a:spcAft>
              <a:buClr>
                <a:schemeClr val="tx1">
                  <a:lumMod val="65000"/>
                  <a:lumOff val="35000"/>
                </a:schemeClr>
              </a:buClr>
              <a:defRPr/>
            </a:pPr>
            <a:r>
              <a:rPr lang="en-US" altLang="en-US" sz="9600" dirty="0">
                <a:latin typeface="+mn-lt"/>
              </a:rPr>
              <a:t>?</a:t>
            </a:r>
          </a:p>
        </p:txBody>
      </p:sp>
      <p:sp>
        <p:nvSpPr>
          <p:cNvPr id="6" name="Title 1"/>
          <p:cNvSpPr txBox="1">
            <a:spLocks/>
          </p:cNvSpPr>
          <p:nvPr/>
        </p:nvSpPr>
        <p:spPr>
          <a:xfrm>
            <a:off x="282140" y="16746"/>
            <a:ext cx="7886700" cy="770654"/>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bg1"/>
                </a:solidFill>
                <a:latin typeface="+mj-lt"/>
                <a:ea typeface="+mj-ea"/>
                <a:cs typeface="+mj-cs"/>
              </a:defRPr>
            </a:lvl1pPr>
          </a:lstStyle>
          <a:p>
            <a:pPr>
              <a:defRPr/>
            </a:pPr>
            <a:endParaRPr lang="en-US" altLang="en-US" dirty="0"/>
          </a:p>
          <a:p>
            <a:pPr>
              <a:defRPr/>
            </a:pPr>
            <a:r>
              <a:rPr lang="en-US" altLang="en-US" dirty="0"/>
              <a:t>Questions</a:t>
            </a:r>
          </a:p>
        </p:txBody>
      </p:sp>
      <p:sp>
        <p:nvSpPr>
          <p:cNvPr id="7" name="Slide Number Placeholder 4"/>
          <p:cNvSpPr>
            <a:spLocks noGrp="1"/>
          </p:cNvSpPr>
          <p:nvPr>
            <p:ph type="sldNum" sz="quarter" idx="12"/>
          </p:nvPr>
        </p:nvSpPr>
        <p:spPr>
          <a:xfrm>
            <a:off x="7086600" y="6579503"/>
            <a:ext cx="2057400" cy="365125"/>
          </a:xfrm>
        </p:spPr>
        <p:txBody>
          <a:bodyPr/>
          <a:lstStyle/>
          <a:p>
            <a:fld id="{B27E9AFF-3673-400D-8725-5D7CE74A3152}" type="slidenum">
              <a:rPr lang="en-US" smtClean="0"/>
              <a:t>24</a:t>
            </a:fld>
            <a:endParaRPr lang="en-US"/>
          </a:p>
        </p:txBody>
      </p:sp>
    </p:spTree>
    <p:extLst>
      <p:ext uri="{BB962C8B-B14F-4D97-AF65-F5344CB8AC3E}">
        <p14:creationId xmlns:p14="http://schemas.microsoft.com/office/powerpoint/2010/main" val="4148789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6B6BD-EC9D-4DE3-8962-806044536104}"/>
              </a:ext>
            </a:extLst>
          </p:cNvPr>
          <p:cNvPicPr>
            <a:picLocks noChangeAspect="1"/>
          </p:cNvPicPr>
          <p:nvPr/>
        </p:nvPicPr>
        <p:blipFill>
          <a:blip r:embed="rId3"/>
          <a:stretch>
            <a:fillRect/>
          </a:stretch>
        </p:blipFill>
        <p:spPr>
          <a:xfrm>
            <a:off x="0" y="937449"/>
            <a:ext cx="9158200" cy="4749461"/>
          </a:xfrm>
          <a:prstGeom prst="rect">
            <a:avLst/>
          </a:prstGeom>
        </p:spPr>
      </p:pic>
      <p:sp>
        <p:nvSpPr>
          <p:cNvPr id="20" name="Rectangular Callout 5"/>
          <p:cNvSpPr/>
          <p:nvPr/>
        </p:nvSpPr>
        <p:spPr>
          <a:xfrm>
            <a:off x="4421834" y="4282672"/>
            <a:ext cx="1371600" cy="548640"/>
          </a:xfrm>
          <a:prstGeom prst="wedgeRectCallout">
            <a:avLst>
              <a:gd name="adj1" fmla="val -118038"/>
              <a:gd name="adj2" fmla="val -221210"/>
            </a:avLst>
          </a:prstGeom>
          <a:solidFill>
            <a:srgbClr val="E3E3E3">
              <a:alpha val="88000"/>
            </a:srgb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244C62"/>
                </a:solidFill>
                <a:latin typeface="Tahoma" pitchFamily="34" charset="0"/>
                <a:ea typeface="Tahoma" pitchFamily="34" charset="0"/>
                <a:cs typeface="Tahoma" pitchFamily="34" charset="0"/>
              </a:rPr>
              <a:t>Low-Activity Waste Facility</a:t>
            </a:r>
            <a:endParaRPr lang="en-US" sz="1200" dirty="0">
              <a:solidFill>
                <a:srgbClr val="244C62"/>
              </a:solidFill>
              <a:latin typeface="Tahoma" pitchFamily="34" charset="0"/>
              <a:ea typeface="Tahoma" pitchFamily="34" charset="0"/>
              <a:cs typeface="Tahoma" pitchFamily="34" charset="0"/>
            </a:endParaRPr>
          </a:p>
        </p:txBody>
      </p:sp>
      <p:sp>
        <p:nvSpPr>
          <p:cNvPr id="23" name="Title 1"/>
          <p:cNvSpPr txBox="1">
            <a:spLocks/>
          </p:cNvSpPr>
          <p:nvPr/>
        </p:nvSpPr>
        <p:spPr>
          <a:xfrm>
            <a:off x="0" y="365320"/>
            <a:ext cx="9107864" cy="563052"/>
          </a:xfrm>
          <a:prstGeom prst="rect">
            <a:avLst/>
          </a:prstGeom>
        </p:spPr>
        <p:txBody>
          <a:bodyPr>
            <a:normAutofit fontScale="97500"/>
          </a:bodyPr>
          <a:lstStyle>
            <a:lvl1pPr algn="l" defTabSz="914400" rtl="0" eaLnBrk="1" latinLnBrk="0" hangingPunct="1">
              <a:spcBef>
                <a:spcPct val="0"/>
              </a:spcBef>
              <a:buNone/>
              <a:defRPr sz="2800" b="1" kern="1200">
                <a:solidFill>
                  <a:srgbClr val="003263"/>
                </a:solidFill>
                <a:latin typeface="Times New Roman" pitchFamily="18" charset="0"/>
                <a:ea typeface="+mj-ea"/>
                <a:cs typeface="Times New Roman" pitchFamily="18" charset="0"/>
              </a:defRPr>
            </a:lvl1pPr>
          </a:lstStyle>
          <a:p>
            <a:r>
              <a:rPr lang="en-US" altLang="en-US" b="0" dirty="0">
                <a:solidFill>
                  <a:schemeClr val="bg1"/>
                </a:solidFill>
                <a:latin typeface="+mj-lt"/>
              </a:rPr>
              <a:t>WTP Arial View – October 2021</a:t>
            </a:r>
            <a:endParaRPr lang="en-US" b="0" dirty="0">
              <a:solidFill>
                <a:schemeClr val="bg1"/>
              </a:solidFill>
              <a:latin typeface="+mj-lt"/>
            </a:endParaRPr>
          </a:p>
        </p:txBody>
      </p:sp>
      <p:sp>
        <p:nvSpPr>
          <p:cNvPr id="24" name="Rectangular Callout 14"/>
          <p:cNvSpPr/>
          <p:nvPr/>
        </p:nvSpPr>
        <p:spPr>
          <a:xfrm>
            <a:off x="4943967" y="1491424"/>
            <a:ext cx="1371600" cy="548640"/>
          </a:xfrm>
          <a:prstGeom prst="wedgeRectCallout">
            <a:avLst>
              <a:gd name="adj1" fmla="val -27652"/>
              <a:gd name="adj2" fmla="val 282215"/>
            </a:avLst>
          </a:prstGeom>
          <a:solidFill>
            <a:srgbClr val="E3E3E3">
              <a:alpha val="88000"/>
            </a:srgb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244C62"/>
                </a:solidFill>
                <a:latin typeface="Tahoma" pitchFamily="34" charset="0"/>
                <a:ea typeface="Tahoma" pitchFamily="34" charset="0"/>
                <a:cs typeface="Tahoma" pitchFamily="34" charset="0"/>
              </a:rPr>
              <a:t>Analytical Laboratory</a:t>
            </a:r>
            <a:endParaRPr lang="en-US" sz="1200" dirty="0">
              <a:solidFill>
                <a:srgbClr val="244C62"/>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073664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3A9B88-406A-4FE3-BF9B-AE35916A36D1}"/>
              </a:ext>
            </a:extLst>
          </p:cNvPr>
          <p:cNvSpPr>
            <a:spLocks noGrp="1"/>
          </p:cNvSpPr>
          <p:nvPr>
            <p:ph type="sldNum" sz="quarter" idx="12"/>
          </p:nvPr>
        </p:nvSpPr>
        <p:spPr/>
        <p:txBody>
          <a:bodyPr/>
          <a:lstStyle/>
          <a:p>
            <a:fld id="{B27E9AFF-3673-400D-8725-5D7CE74A3152}" type="slidenum">
              <a:rPr lang="en-US" smtClean="0"/>
              <a:t>4</a:t>
            </a:fld>
            <a:endParaRPr lang="en-US"/>
          </a:p>
        </p:txBody>
      </p:sp>
      <p:pic>
        <p:nvPicPr>
          <p:cNvPr id="3" name="Picture 2">
            <a:extLst>
              <a:ext uri="{FF2B5EF4-FFF2-40B4-BE49-F238E27FC236}">
                <a16:creationId xmlns:a16="http://schemas.microsoft.com/office/drawing/2014/main" id="{9D4821B2-03AF-4ADB-93ED-F5E0274A4566}"/>
              </a:ext>
            </a:extLst>
          </p:cNvPr>
          <p:cNvPicPr>
            <a:picLocks noChangeAspect="1"/>
          </p:cNvPicPr>
          <p:nvPr/>
        </p:nvPicPr>
        <p:blipFill>
          <a:blip r:embed="rId2"/>
          <a:stretch>
            <a:fillRect/>
          </a:stretch>
        </p:blipFill>
        <p:spPr>
          <a:xfrm>
            <a:off x="0" y="941294"/>
            <a:ext cx="9144000" cy="5916706"/>
          </a:xfrm>
          <a:prstGeom prst="rect">
            <a:avLst/>
          </a:prstGeom>
        </p:spPr>
      </p:pic>
      <p:sp>
        <p:nvSpPr>
          <p:cNvPr id="4" name="Title 1">
            <a:extLst>
              <a:ext uri="{FF2B5EF4-FFF2-40B4-BE49-F238E27FC236}">
                <a16:creationId xmlns:a16="http://schemas.microsoft.com/office/drawing/2014/main" id="{7F3D4800-1748-4233-8559-26FE2904FBD4}"/>
              </a:ext>
            </a:extLst>
          </p:cNvPr>
          <p:cNvSpPr txBox="1">
            <a:spLocks/>
          </p:cNvSpPr>
          <p:nvPr/>
        </p:nvSpPr>
        <p:spPr>
          <a:xfrm>
            <a:off x="0" y="365320"/>
            <a:ext cx="9107864" cy="563052"/>
          </a:xfrm>
          <a:prstGeom prst="rect">
            <a:avLst/>
          </a:prstGeom>
        </p:spPr>
        <p:txBody>
          <a:bodyPr>
            <a:normAutofit fontScale="97500"/>
          </a:bodyPr>
          <a:lstStyle>
            <a:lvl1pPr algn="l" defTabSz="914400" rtl="0" eaLnBrk="1" latinLnBrk="0" hangingPunct="1">
              <a:spcBef>
                <a:spcPct val="0"/>
              </a:spcBef>
              <a:buNone/>
              <a:defRPr sz="2800" b="1" kern="1200">
                <a:solidFill>
                  <a:srgbClr val="003263"/>
                </a:solidFill>
                <a:latin typeface="Times New Roman" pitchFamily="18" charset="0"/>
                <a:ea typeface="+mj-ea"/>
                <a:cs typeface="Times New Roman" pitchFamily="18" charset="0"/>
              </a:defRPr>
            </a:lvl1pPr>
          </a:lstStyle>
          <a:p>
            <a:r>
              <a:rPr lang="en-US" altLang="en-US" b="0" dirty="0">
                <a:solidFill>
                  <a:schemeClr val="bg1"/>
                </a:solidFill>
                <a:latin typeface="+mj-lt"/>
              </a:rPr>
              <a:t>DFLAW Operational Overview</a:t>
            </a:r>
            <a:endParaRPr lang="en-US" b="0" dirty="0">
              <a:solidFill>
                <a:schemeClr val="bg1"/>
              </a:solidFill>
              <a:latin typeface="+mj-lt"/>
            </a:endParaRPr>
          </a:p>
        </p:txBody>
      </p:sp>
    </p:spTree>
    <p:extLst>
      <p:ext uri="{BB962C8B-B14F-4D97-AF65-F5344CB8AC3E}">
        <p14:creationId xmlns:p14="http://schemas.microsoft.com/office/powerpoint/2010/main" val="1993944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EC7D-F0EE-FC4F-88B9-0DBD41E28E83}"/>
              </a:ext>
            </a:extLst>
          </p:cNvPr>
          <p:cNvSpPr>
            <a:spLocks noGrp="1"/>
          </p:cNvSpPr>
          <p:nvPr>
            <p:ph type="title"/>
          </p:nvPr>
        </p:nvSpPr>
        <p:spPr/>
        <p:txBody>
          <a:bodyPr/>
          <a:lstStyle/>
          <a:p>
            <a:r>
              <a:rPr lang="en-US" dirty="0"/>
              <a:t>Primary LAW Hazards/Material At Risk</a:t>
            </a:r>
          </a:p>
        </p:txBody>
      </p:sp>
      <p:sp>
        <p:nvSpPr>
          <p:cNvPr id="3" name="Content Placeholder 2">
            <a:extLst>
              <a:ext uri="{FF2B5EF4-FFF2-40B4-BE49-F238E27FC236}">
                <a16:creationId xmlns:a16="http://schemas.microsoft.com/office/drawing/2014/main" id="{8A8F3B36-DDB4-ED4C-8E1E-7A7777C10417}"/>
              </a:ext>
            </a:extLst>
          </p:cNvPr>
          <p:cNvSpPr>
            <a:spLocks noGrp="1"/>
          </p:cNvSpPr>
          <p:nvPr>
            <p:ph sz="half" idx="1"/>
          </p:nvPr>
        </p:nvSpPr>
        <p:spPr>
          <a:xfrm>
            <a:off x="344686" y="1192031"/>
            <a:ext cx="8428924" cy="5387471"/>
          </a:xfrm>
        </p:spPr>
        <p:txBody>
          <a:bodyPr>
            <a:normAutofit fontScale="85000" lnSpcReduction="10000"/>
          </a:bodyPr>
          <a:lstStyle/>
          <a:p>
            <a:pPr marL="0" lvl="0" indent="0" fontAlgn="base">
              <a:spcBef>
                <a:spcPct val="25000"/>
              </a:spcBef>
              <a:spcAft>
                <a:spcPct val="10000"/>
              </a:spcAft>
              <a:buClr>
                <a:srgbClr val="808080"/>
              </a:buClr>
              <a:buSzPct val="65000"/>
              <a:buNone/>
            </a:pPr>
            <a:r>
              <a:rPr lang="en-US" sz="2600" dirty="0">
                <a:solidFill>
                  <a:prstClr val="black"/>
                </a:solidFill>
              </a:rPr>
              <a:t>Principle hazards from operations are </a:t>
            </a:r>
            <a:r>
              <a:rPr lang="en-US" sz="2600" b="1" i="1" u="sng" dirty="0">
                <a:solidFill>
                  <a:prstClr val="black"/>
                </a:solidFill>
              </a:rPr>
              <a:t>chemical hazards</a:t>
            </a:r>
            <a:r>
              <a:rPr lang="en-US" sz="2600" b="1" i="1" dirty="0">
                <a:solidFill>
                  <a:prstClr val="black"/>
                </a:solidFill>
              </a:rPr>
              <a:t> </a:t>
            </a:r>
            <a:r>
              <a:rPr lang="en-US" sz="2600" dirty="0">
                <a:solidFill>
                  <a:prstClr val="black"/>
                </a:solidFill>
              </a:rPr>
              <a:t>from:</a:t>
            </a:r>
          </a:p>
          <a:p>
            <a:r>
              <a:rPr lang="en-US" dirty="0"/>
              <a:t>Melter Offgas (primarily NO</a:t>
            </a:r>
            <a:r>
              <a:rPr lang="en-US" baseline="-25000" dirty="0"/>
              <a:t>x</a:t>
            </a:r>
            <a:r>
              <a:rPr lang="en-US" dirty="0"/>
              <a:t>, co-mingled with Rad)</a:t>
            </a:r>
          </a:p>
          <a:p>
            <a:r>
              <a:rPr lang="en-US" dirty="0"/>
              <a:t>Process Waste (NaOH-like, co-mingled with Rad)</a:t>
            </a:r>
          </a:p>
          <a:p>
            <a:r>
              <a:rPr lang="en-US" dirty="0"/>
              <a:t>NaOH – (chemical reagent used in offgas treatment)</a:t>
            </a:r>
          </a:p>
          <a:p>
            <a:r>
              <a:rPr lang="en-US" dirty="0"/>
              <a:t>Ammonia – (chemical reagent used in offgas treatment, PSM quantities in BOF)</a:t>
            </a:r>
          </a:p>
          <a:p>
            <a:r>
              <a:rPr lang="en-US" dirty="0"/>
              <a:t>Mercury – (Separated from process waste in carbon bed, no Rad)</a:t>
            </a:r>
          </a:p>
          <a:p>
            <a:pPr marL="0" indent="0">
              <a:buNone/>
            </a:pPr>
            <a:endParaRPr lang="en-US" dirty="0"/>
          </a:p>
          <a:p>
            <a:pPr lvl="0">
              <a:buClr>
                <a:prstClr val="black">
                  <a:lumMod val="75000"/>
                  <a:lumOff val="25000"/>
                </a:prstClr>
              </a:buClr>
            </a:pPr>
            <a:r>
              <a:rPr lang="en-US" dirty="0">
                <a:solidFill>
                  <a:srgbClr val="00B050"/>
                </a:solidFill>
              </a:rPr>
              <a:t>Rad – Consequences to all receptors (Public, CLW, FW) are “Low” and controlled through Safety Management Programs and </a:t>
            </a:r>
            <a:r>
              <a:rPr lang="en-US" dirty="0" err="1">
                <a:solidFill>
                  <a:srgbClr val="00B050"/>
                </a:solidFill>
              </a:rPr>
              <a:t>DiD</a:t>
            </a:r>
            <a:r>
              <a:rPr lang="en-US" dirty="0">
                <a:solidFill>
                  <a:srgbClr val="00B050"/>
                </a:solidFill>
              </a:rPr>
              <a:t> features.</a:t>
            </a:r>
          </a:p>
          <a:p>
            <a:pPr marL="0" indent="0">
              <a:buNone/>
            </a:pPr>
            <a:endParaRPr lang="en-US" dirty="0"/>
          </a:p>
          <a:p>
            <a:pPr marL="0" indent="0">
              <a:buNone/>
            </a:pPr>
            <a:r>
              <a:rPr lang="en-US" dirty="0"/>
              <a:t>All consequences of chemical hazards are limited to FW and CLW with the exception of mercury recovered from the offgas which could have a public consequence of concern if inventory not controlled.</a:t>
            </a:r>
          </a:p>
          <a:p>
            <a:endParaRPr lang="en-US" dirty="0"/>
          </a:p>
        </p:txBody>
      </p:sp>
      <p:sp>
        <p:nvSpPr>
          <p:cNvPr id="5" name="Slide Number Placeholder 4">
            <a:extLst>
              <a:ext uri="{FF2B5EF4-FFF2-40B4-BE49-F238E27FC236}">
                <a16:creationId xmlns:a16="http://schemas.microsoft.com/office/drawing/2014/main" id="{6CDC3D71-A897-934E-A6BA-8F8F288F1B64}"/>
              </a:ext>
            </a:extLst>
          </p:cNvPr>
          <p:cNvSpPr>
            <a:spLocks noGrp="1"/>
          </p:cNvSpPr>
          <p:nvPr>
            <p:ph type="sldNum" sz="quarter" idx="12"/>
          </p:nvPr>
        </p:nvSpPr>
        <p:spPr/>
        <p:txBody>
          <a:bodyPr/>
          <a:lstStyle/>
          <a:p>
            <a:fld id="{B27E9AFF-3673-400D-8725-5D7CE74A3152}" type="slidenum">
              <a:rPr lang="en-US" smtClean="0"/>
              <a:t>5</a:t>
            </a:fld>
            <a:endParaRPr lang="en-US" dirty="0"/>
          </a:p>
        </p:txBody>
      </p:sp>
    </p:spTree>
    <p:extLst>
      <p:ext uri="{BB962C8B-B14F-4D97-AF65-F5344CB8AC3E}">
        <p14:creationId xmlns:p14="http://schemas.microsoft.com/office/powerpoint/2010/main" val="69696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656B-7AA9-48E4-8FF1-BF16A925366E}"/>
              </a:ext>
            </a:extLst>
          </p:cNvPr>
          <p:cNvSpPr>
            <a:spLocks noGrp="1"/>
          </p:cNvSpPr>
          <p:nvPr>
            <p:ph type="title"/>
          </p:nvPr>
        </p:nvSpPr>
        <p:spPr/>
        <p:txBody>
          <a:bodyPr/>
          <a:lstStyle/>
          <a:p>
            <a:r>
              <a:rPr lang="en-US" dirty="0"/>
              <a:t>Safety Documentation Overview</a:t>
            </a:r>
          </a:p>
        </p:txBody>
      </p:sp>
      <p:sp>
        <p:nvSpPr>
          <p:cNvPr id="3" name="Content Placeholder 2">
            <a:extLst>
              <a:ext uri="{FF2B5EF4-FFF2-40B4-BE49-F238E27FC236}">
                <a16:creationId xmlns:a16="http://schemas.microsoft.com/office/drawing/2014/main" id="{AC95FC6D-CD70-48D9-B9A3-6F59F2BD58B0}"/>
              </a:ext>
            </a:extLst>
          </p:cNvPr>
          <p:cNvSpPr>
            <a:spLocks noGrp="1"/>
          </p:cNvSpPr>
          <p:nvPr>
            <p:ph sz="half" idx="1"/>
          </p:nvPr>
        </p:nvSpPr>
        <p:spPr>
          <a:xfrm>
            <a:off x="628649" y="1382863"/>
            <a:ext cx="8262432" cy="4658014"/>
          </a:xfrm>
        </p:spPr>
        <p:txBody>
          <a:bodyPr>
            <a:normAutofit/>
          </a:bodyPr>
          <a:lstStyle/>
          <a:p>
            <a:pPr marL="0" lvl="2" indent="0">
              <a:lnSpc>
                <a:spcPct val="120000"/>
              </a:lnSpc>
              <a:spcBef>
                <a:spcPts val="0"/>
              </a:spcBef>
              <a:buNone/>
            </a:pPr>
            <a:r>
              <a:rPr lang="en-US" b="1" dirty="0">
                <a:solidFill>
                  <a:srgbClr val="003399"/>
                </a:solidFill>
                <a:hlinkClick r:id="rId2">
                  <a:extLst>
                    <a:ext uri="{A12FA001-AC4F-418D-AE19-62706E023703}">
                      <ahyp:hlinkClr xmlns:ahyp="http://schemas.microsoft.com/office/drawing/2018/hyperlinkcolor" val="tx"/>
                    </a:ext>
                  </a:extLst>
                </a:hlinkClick>
              </a:rPr>
              <a:t>Current Safety Documentation:</a:t>
            </a:r>
          </a:p>
          <a:p>
            <a:pPr marL="0" lvl="2" indent="-228600">
              <a:lnSpc>
                <a:spcPct val="120000"/>
              </a:lnSpc>
              <a:spcBef>
                <a:spcPts val="0"/>
              </a:spcBef>
            </a:pPr>
            <a:endParaRPr lang="en-US" dirty="0">
              <a:solidFill>
                <a:srgbClr val="003399"/>
              </a:solidFill>
              <a:hlinkClick r:id="rId2">
                <a:extLst>
                  <a:ext uri="{A12FA001-AC4F-418D-AE19-62706E023703}">
                    <ahyp:hlinkClr xmlns:ahyp="http://schemas.microsoft.com/office/drawing/2018/hyperlinkcolor" val="tx"/>
                  </a:ext>
                </a:extLst>
              </a:hlinkClick>
            </a:endParaRPr>
          </a:p>
          <a:p>
            <a:pPr marL="569913" lvl="3" indent="-280988">
              <a:lnSpc>
                <a:spcPct val="120000"/>
              </a:lnSpc>
              <a:spcBef>
                <a:spcPts val="0"/>
              </a:spcBef>
            </a:pPr>
            <a:r>
              <a:rPr lang="en-US" i="1" dirty="0"/>
              <a:t>Documented Safety Analysis for the Low-Activity Waste Facility, Rev. 4</a:t>
            </a:r>
          </a:p>
          <a:p>
            <a:pPr marL="569913" lvl="4" indent="-280988">
              <a:lnSpc>
                <a:spcPct val="120000"/>
              </a:lnSpc>
              <a:spcBef>
                <a:spcPts val="0"/>
              </a:spcBef>
            </a:pPr>
            <a:r>
              <a:rPr lang="en-US" i="1" dirty="0"/>
              <a:t>Process Hazard Analysis in Support of the LAW DSA, Rev 11</a:t>
            </a:r>
          </a:p>
          <a:p>
            <a:pPr marL="569913" lvl="3" indent="-280988">
              <a:lnSpc>
                <a:spcPct val="120000"/>
              </a:lnSpc>
              <a:spcBef>
                <a:spcPts val="0"/>
              </a:spcBef>
            </a:pPr>
            <a:r>
              <a:rPr lang="en-US" i="1" dirty="0"/>
              <a:t>Low-Activity Waste Facility Technical Safety Requirements</a:t>
            </a:r>
            <a:r>
              <a:rPr lang="en-US" dirty="0">
                <a:solidFill>
                  <a:srgbClr val="003399"/>
                </a:solidFill>
              </a:rPr>
              <a:t>,</a:t>
            </a:r>
            <a:r>
              <a:rPr lang="en-US" dirty="0"/>
              <a:t> Rev 4 </a:t>
            </a:r>
            <a:endParaRPr lang="en-US" i="1" dirty="0"/>
          </a:p>
          <a:p>
            <a:pPr marL="569913" lvl="3" indent="-280988">
              <a:lnSpc>
                <a:spcPct val="120000"/>
              </a:lnSpc>
              <a:spcBef>
                <a:spcPts val="0"/>
              </a:spcBef>
            </a:pPr>
            <a:r>
              <a:rPr lang="en-US" i="1" dirty="0"/>
              <a:t>DFLAW Safety Evaluation Report (SER)</a:t>
            </a:r>
          </a:p>
          <a:p>
            <a:pPr marL="569913" lvl="3" indent="-280988">
              <a:lnSpc>
                <a:spcPct val="120000"/>
              </a:lnSpc>
              <a:spcBef>
                <a:spcPts val="0"/>
              </a:spcBef>
            </a:pPr>
            <a:r>
              <a:rPr lang="en-US" i="1" dirty="0"/>
              <a:t>Chemical Safety Management Program Description, Rev 1</a:t>
            </a:r>
          </a:p>
          <a:p>
            <a:pPr marL="569913" lvl="3" indent="-280988">
              <a:lnSpc>
                <a:spcPct val="120000"/>
              </a:lnSpc>
              <a:spcBef>
                <a:spcPts val="0"/>
              </a:spcBef>
            </a:pPr>
            <a:r>
              <a:rPr lang="en-US" i="1" dirty="0">
                <a:effectLst/>
              </a:rPr>
              <a:t>Process Hazard Analysis for </a:t>
            </a:r>
            <a:r>
              <a:rPr lang="en-US" i="1" dirty="0"/>
              <a:t>M</a:t>
            </a:r>
            <a:r>
              <a:rPr lang="en-US" i="1" dirty="0">
                <a:effectLst/>
              </a:rPr>
              <a:t>elter 2 </a:t>
            </a:r>
            <a:r>
              <a:rPr lang="en-US" i="1" dirty="0" err="1">
                <a:effectLst/>
              </a:rPr>
              <a:t>Heatup</a:t>
            </a:r>
            <a:r>
              <a:rPr lang="en-US" i="1" dirty="0">
                <a:effectLst/>
              </a:rPr>
              <a:t> during Cold Commissioning</a:t>
            </a:r>
          </a:p>
          <a:p>
            <a:pPr marL="569913" lvl="3" indent="-280988">
              <a:lnSpc>
                <a:spcPct val="120000"/>
              </a:lnSpc>
              <a:spcBef>
                <a:spcPts val="0"/>
              </a:spcBef>
            </a:pPr>
            <a:r>
              <a:rPr lang="en-US" i="1" dirty="0">
                <a:effectLst/>
              </a:rPr>
              <a:t>Process Hazards Analysis for Balance of Facilities Ammonia Reagent System (note – outside of LAW Nuclear Facility Boundary)</a:t>
            </a:r>
          </a:p>
          <a:p>
            <a:pPr marL="569913" lvl="3" indent="-280988">
              <a:lnSpc>
                <a:spcPct val="120000"/>
              </a:lnSpc>
              <a:spcBef>
                <a:spcPts val="0"/>
              </a:spcBef>
            </a:pPr>
            <a:r>
              <a:rPr lang="en-US" i="1" dirty="0">
                <a:effectLst/>
              </a:rPr>
              <a:t>Process Hazards Analysis for Environmental Performance Demonstration Test</a:t>
            </a:r>
            <a:endParaRPr lang="en-US" i="1" dirty="0"/>
          </a:p>
          <a:p>
            <a:endParaRPr lang="en-US" dirty="0"/>
          </a:p>
        </p:txBody>
      </p:sp>
      <p:sp>
        <p:nvSpPr>
          <p:cNvPr id="5" name="Slide Number Placeholder 4">
            <a:extLst>
              <a:ext uri="{FF2B5EF4-FFF2-40B4-BE49-F238E27FC236}">
                <a16:creationId xmlns:a16="http://schemas.microsoft.com/office/drawing/2014/main" id="{A703E096-76B7-4E85-8480-238B8D0760E2}"/>
              </a:ext>
            </a:extLst>
          </p:cNvPr>
          <p:cNvSpPr>
            <a:spLocks noGrp="1"/>
          </p:cNvSpPr>
          <p:nvPr>
            <p:ph type="sldNum" sz="quarter" idx="12"/>
          </p:nvPr>
        </p:nvSpPr>
        <p:spPr/>
        <p:txBody>
          <a:bodyPr/>
          <a:lstStyle/>
          <a:p>
            <a:fld id="{B27E9AFF-3673-400D-8725-5D7CE74A3152}" type="slidenum">
              <a:rPr lang="en-US" smtClean="0"/>
              <a:t>6</a:t>
            </a:fld>
            <a:endParaRPr lang="en-US"/>
          </a:p>
        </p:txBody>
      </p:sp>
    </p:spTree>
    <p:extLst>
      <p:ext uri="{BB962C8B-B14F-4D97-AF65-F5344CB8AC3E}">
        <p14:creationId xmlns:p14="http://schemas.microsoft.com/office/powerpoint/2010/main" val="62893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664F0-05F5-4915-9FD1-F7E40D8D7520}"/>
              </a:ext>
            </a:extLst>
          </p:cNvPr>
          <p:cNvSpPr>
            <a:spLocks noGrp="1"/>
          </p:cNvSpPr>
          <p:nvPr>
            <p:ph type="title"/>
          </p:nvPr>
        </p:nvSpPr>
        <p:spPr/>
        <p:txBody>
          <a:bodyPr/>
          <a:lstStyle/>
          <a:p>
            <a:r>
              <a:rPr lang="en-US" dirty="0"/>
              <a:t>DFLAW Hazard Categorization</a:t>
            </a:r>
          </a:p>
        </p:txBody>
      </p:sp>
      <p:sp>
        <p:nvSpPr>
          <p:cNvPr id="3" name="Content Placeholder 2">
            <a:extLst>
              <a:ext uri="{FF2B5EF4-FFF2-40B4-BE49-F238E27FC236}">
                <a16:creationId xmlns:a16="http://schemas.microsoft.com/office/drawing/2014/main" id="{5A0E9210-733E-4F53-B337-99A2EC6C43FB}"/>
              </a:ext>
            </a:extLst>
          </p:cNvPr>
          <p:cNvSpPr>
            <a:spLocks noGrp="1"/>
          </p:cNvSpPr>
          <p:nvPr>
            <p:ph idx="1"/>
          </p:nvPr>
        </p:nvSpPr>
        <p:spPr/>
        <p:txBody>
          <a:bodyPr/>
          <a:lstStyle/>
          <a:p>
            <a:r>
              <a:rPr lang="en-US" dirty="0"/>
              <a:t>DFLAW is categorized as a Hazard Category 3 Nuclear Facility by DOE-STD-1027-92, CN1</a:t>
            </a:r>
          </a:p>
          <a:p>
            <a:r>
              <a:rPr lang="en-US" dirty="0"/>
              <a:t>DFLAW Consists of 2 segments:</a:t>
            </a:r>
          </a:p>
          <a:p>
            <a:pPr lvl="1"/>
            <a:r>
              <a:rPr lang="en-US" dirty="0"/>
              <a:t>LAW Vitrification Facility Building 20</a:t>
            </a:r>
          </a:p>
          <a:p>
            <a:pPr lvl="2"/>
            <a:r>
              <a:rPr lang="en-US" dirty="0">
                <a:latin typeface="Times New Roman" panose="02020603050405020304" pitchFamily="18" charset="0"/>
                <a:ea typeface="Times New Roman" panose="02020603050405020304" pitchFamily="18" charset="0"/>
              </a:rPr>
              <a:t>24590-LAW-Z0C-U10T-00001</a:t>
            </a:r>
          </a:p>
          <a:p>
            <a:pPr lvl="2"/>
            <a:r>
              <a:rPr lang="en-US" dirty="0">
                <a:latin typeface="Times New Roman" panose="02020603050405020304" pitchFamily="18" charset="0"/>
              </a:rPr>
              <a:t>0.93 HC-2 SOR</a:t>
            </a:r>
            <a:endParaRPr lang="en-US" dirty="0"/>
          </a:p>
          <a:p>
            <a:pPr lvl="1"/>
            <a:r>
              <a:rPr lang="en-US" dirty="0"/>
              <a:t>EMF Building 25</a:t>
            </a:r>
          </a:p>
          <a:p>
            <a:pPr lvl="2"/>
            <a:r>
              <a:rPr lang="en-US" dirty="0">
                <a:latin typeface="Times New Roman" panose="02020603050405020304" pitchFamily="18" charset="0"/>
                <a:ea typeface="Times New Roman" panose="02020603050405020304" pitchFamily="18" charset="0"/>
              </a:rPr>
              <a:t>24590-LAW-Z0C-W14T-00022</a:t>
            </a:r>
          </a:p>
          <a:p>
            <a:pPr lvl="2"/>
            <a:r>
              <a:rPr lang="en-US" dirty="0">
                <a:latin typeface="Times New Roman" panose="02020603050405020304" pitchFamily="18" charset="0"/>
              </a:rPr>
              <a:t>0.46 HC-2 SOR</a:t>
            </a:r>
          </a:p>
          <a:p>
            <a:pPr lvl="1"/>
            <a:r>
              <a:rPr lang="en-US" dirty="0">
                <a:latin typeface="Times New Roman" panose="02020603050405020304" pitchFamily="18" charset="0"/>
              </a:rPr>
              <a:t>Isotopes of most significance:  Sr-90, Cs-137, Pu-239, Pu-240, Am-241</a:t>
            </a:r>
          </a:p>
          <a:p>
            <a:r>
              <a:rPr lang="en-US" dirty="0">
                <a:latin typeface="Times New Roman" panose="02020603050405020304" pitchFamily="18" charset="0"/>
              </a:rPr>
              <a:t>Criticality precluded by nature of the process as documented in the facility’s criticality safety evaluation reports </a:t>
            </a:r>
            <a:r>
              <a:rPr lang="en-US" dirty="0">
                <a:latin typeface="Times New Roman" panose="02020603050405020304" pitchFamily="18" charset="0"/>
                <a:ea typeface="Times New Roman" panose="02020603050405020304" pitchFamily="18" charset="0"/>
              </a:rPr>
              <a:t>24590-WTP-CSER-NS-16-0001 and 24590-LAW-CSER-NS-17-0001</a:t>
            </a:r>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A8D4CE1A-8402-4ED8-BFEB-59B5667252EC}"/>
              </a:ext>
            </a:extLst>
          </p:cNvPr>
          <p:cNvSpPr>
            <a:spLocks noGrp="1"/>
          </p:cNvSpPr>
          <p:nvPr>
            <p:ph type="sldNum" sz="quarter" idx="12"/>
          </p:nvPr>
        </p:nvSpPr>
        <p:spPr/>
        <p:txBody>
          <a:bodyPr/>
          <a:lstStyle/>
          <a:p>
            <a:fld id="{B27E9AFF-3673-400D-8725-5D7CE74A3152}" type="slidenum">
              <a:rPr lang="en-US" smtClean="0"/>
              <a:t>7</a:t>
            </a:fld>
            <a:endParaRPr lang="en-US"/>
          </a:p>
        </p:txBody>
      </p:sp>
    </p:spTree>
    <p:extLst>
      <p:ext uri="{BB962C8B-B14F-4D97-AF65-F5344CB8AC3E}">
        <p14:creationId xmlns:p14="http://schemas.microsoft.com/office/powerpoint/2010/main" val="4238667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674D-9265-402B-9A4C-3AF8D944031D}"/>
              </a:ext>
            </a:extLst>
          </p:cNvPr>
          <p:cNvSpPr>
            <a:spLocks noGrp="1"/>
          </p:cNvSpPr>
          <p:nvPr>
            <p:ph type="title"/>
          </p:nvPr>
        </p:nvSpPr>
        <p:spPr/>
        <p:txBody>
          <a:bodyPr/>
          <a:lstStyle/>
          <a:p>
            <a:r>
              <a:rPr lang="en-US" dirty="0"/>
              <a:t>DOE-STD-1228 Implementation</a:t>
            </a:r>
          </a:p>
        </p:txBody>
      </p:sp>
      <p:sp>
        <p:nvSpPr>
          <p:cNvPr id="3" name="Content Placeholder 2">
            <a:extLst>
              <a:ext uri="{FF2B5EF4-FFF2-40B4-BE49-F238E27FC236}">
                <a16:creationId xmlns:a16="http://schemas.microsoft.com/office/drawing/2014/main" id="{491C7807-D675-440D-8C32-C770BD4EF78A}"/>
              </a:ext>
            </a:extLst>
          </p:cNvPr>
          <p:cNvSpPr>
            <a:spLocks noGrp="1"/>
          </p:cNvSpPr>
          <p:nvPr>
            <p:ph idx="1"/>
          </p:nvPr>
        </p:nvSpPr>
        <p:spPr/>
        <p:txBody>
          <a:bodyPr>
            <a:normAutofit/>
          </a:bodyPr>
          <a:lstStyle/>
          <a:p>
            <a:r>
              <a:rPr lang="en-US" dirty="0"/>
              <a:t>DOE-STD-1228 is Safe Harbor Methodology for the DFLAW DSA</a:t>
            </a:r>
          </a:p>
          <a:p>
            <a:pPr lvl="1"/>
            <a:r>
              <a:rPr lang="en-US" dirty="0"/>
              <a:t>Considered a successor document to DOE-STD-3009</a:t>
            </a:r>
          </a:p>
          <a:p>
            <a:pPr lvl="1"/>
            <a:r>
              <a:rPr lang="en-US" dirty="0"/>
              <a:t>Applicable to DOE Hazard Category 3 Nuclear Facilities</a:t>
            </a:r>
          </a:p>
          <a:p>
            <a:pPr lvl="1"/>
            <a:r>
              <a:rPr lang="en-US" dirty="0"/>
              <a:t>Provides more detail regarding Chemical Hazard Screening and Control</a:t>
            </a:r>
          </a:p>
          <a:p>
            <a:r>
              <a:rPr lang="en-US" dirty="0"/>
              <a:t>Original issuance of the DSA used the methodology from DOE-STD-3009-94, CN3</a:t>
            </a:r>
          </a:p>
          <a:p>
            <a:r>
              <a:rPr lang="en-US" dirty="0"/>
              <a:t>STD-1228 was implemented as part of Rev. 3 of the DSA</a:t>
            </a:r>
          </a:p>
          <a:p>
            <a:pPr marL="0" indent="0">
              <a:buNone/>
            </a:pPr>
            <a:endParaRPr lang="en-US" dirty="0"/>
          </a:p>
        </p:txBody>
      </p:sp>
      <p:sp>
        <p:nvSpPr>
          <p:cNvPr id="4" name="Slide Number Placeholder 3">
            <a:extLst>
              <a:ext uri="{FF2B5EF4-FFF2-40B4-BE49-F238E27FC236}">
                <a16:creationId xmlns:a16="http://schemas.microsoft.com/office/drawing/2014/main" id="{62994409-290B-44E0-AEAF-D2BD12F718FA}"/>
              </a:ext>
            </a:extLst>
          </p:cNvPr>
          <p:cNvSpPr>
            <a:spLocks noGrp="1"/>
          </p:cNvSpPr>
          <p:nvPr>
            <p:ph type="sldNum" sz="quarter" idx="12"/>
          </p:nvPr>
        </p:nvSpPr>
        <p:spPr/>
        <p:txBody>
          <a:bodyPr/>
          <a:lstStyle/>
          <a:p>
            <a:fld id="{B27E9AFF-3673-400D-8725-5D7CE74A3152}" type="slidenum">
              <a:rPr lang="en-US" smtClean="0"/>
              <a:t>8</a:t>
            </a:fld>
            <a:endParaRPr lang="en-US"/>
          </a:p>
        </p:txBody>
      </p:sp>
    </p:spTree>
    <p:extLst>
      <p:ext uri="{BB962C8B-B14F-4D97-AF65-F5344CB8AC3E}">
        <p14:creationId xmlns:p14="http://schemas.microsoft.com/office/powerpoint/2010/main" val="102210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4E6D-89E1-4FC3-903F-5FD4483970C2}"/>
              </a:ext>
            </a:extLst>
          </p:cNvPr>
          <p:cNvSpPr>
            <a:spLocks noGrp="1"/>
          </p:cNvSpPr>
          <p:nvPr>
            <p:ph type="title"/>
          </p:nvPr>
        </p:nvSpPr>
        <p:spPr/>
        <p:txBody>
          <a:bodyPr/>
          <a:lstStyle/>
          <a:p>
            <a:r>
              <a:rPr lang="en-US" dirty="0"/>
              <a:t>DOE STD-1228 Implementation</a:t>
            </a:r>
          </a:p>
        </p:txBody>
      </p:sp>
      <p:sp>
        <p:nvSpPr>
          <p:cNvPr id="3" name="Content Placeholder 2">
            <a:extLst>
              <a:ext uri="{FF2B5EF4-FFF2-40B4-BE49-F238E27FC236}">
                <a16:creationId xmlns:a16="http://schemas.microsoft.com/office/drawing/2014/main" id="{E92DB905-65AE-42C4-979A-0A11F58222F7}"/>
              </a:ext>
            </a:extLst>
          </p:cNvPr>
          <p:cNvSpPr>
            <a:spLocks noGrp="1"/>
          </p:cNvSpPr>
          <p:nvPr>
            <p:ph idx="1"/>
          </p:nvPr>
        </p:nvSpPr>
        <p:spPr/>
        <p:txBody>
          <a:bodyPr>
            <a:normAutofit lnSpcReduction="10000"/>
          </a:bodyPr>
          <a:lstStyle/>
          <a:p>
            <a:pPr marL="0" lvl="0" indent="0">
              <a:lnSpc>
                <a:spcPct val="107000"/>
              </a:lnSpc>
              <a:spcBef>
                <a:spcPts val="0"/>
              </a:spcBef>
              <a:spcAft>
                <a:spcPts val="800"/>
              </a:spcAft>
              <a:buClrTx/>
              <a:buNone/>
            </a:pPr>
            <a:r>
              <a:rPr lang="en-US" sz="1700" dirty="0">
                <a:solidFill>
                  <a:prstClr val="black"/>
                </a:solidFill>
                <a:ea typeface="Calibri" panose="020F0502020204030204" pitchFamily="34" charset="0"/>
                <a:cs typeface="Times New Roman" panose="02020603050405020304" pitchFamily="18" charset="0"/>
              </a:rPr>
              <a:t>The regulatory approach is compliant with 10 CFR 830 and 10 CFR 851 for the following reasons:</a:t>
            </a:r>
          </a:p>
          <a:p>
            <a:pPr lvl="0">
              <a:lnSpc>
                <a:spcPct val="107000"/>
              </a:lnSpc>
              <a:spcBef>
                <a:spcPts val="0"/>
              </a:spcBef>
              <a:buClrTx/>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DSA changes are made in accordance with a DOE-approved safe harbor methodology, DOE-STD-1228-2019, as supplemented by the DOE guidance memorandum (EM 2019). </a:t>
            </a:r>
          </a:p>
          <a:p>
            <a:pPr marL="0" lvl="0" indent="0">
              <a:lnSpc>
                <a:spcPct val="107000"/>
              </a:lnSpc>
              <a:spcBef>
                <a:spcPts val="0"/>
              </a:spcBef>
              <a:buClrTx/>
              <a:buNone/>
            </a:pPr>
            <a:endParaRPr lang="en-US" sz="1700" dirty="0">
              <a:solidFill>
                <a:prstClr val="black"/>
              </a:solidFill>
              <a:ea typeface="Calibri" panose="020F0502020204030204" pitchFamily="34" charset="0"/>
              <a:cs typeface="Times New Roman" panose="02020603050405020304" pitchFamily="18" charset="0"/>
            </a:endParaRPr>
          </a:p>
          <a:p>
            <a:pPr lvl="0">
              <a:lnSpc>
                <a:spcPct val="107000"/>
              </a:lnSpc>
              <a:spcBef>
                <a:spcPts val="0"/>
              </a:spcBef>
              <a:buClrTx/>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The PrHA provides identification and analysis of hazards, as required under 10 CFR 830.202, “Safety basis,” and 10 CFR 851.21, “Hazard identification and assessment.”</a:t>
            </a:r>
          </a:p>
          <a:p>
            <a:pPr marL="0" lvl="0" indent="0">
              <a:lnSpc>
                <a:spcPct val="107000"/>
              </a:lnSpc>
              <a:spcBef>
                <a:spcPts val="0"/>
              </a:spcBef>
              <a:buClrTx/>
              <a:buNone/>
            </a:pPr>
            <a:endParaRPr lang="en-US" sz="1700" dirty="0">
              <a:solidFill>
                <a:prstClr val="black"/>
              </a:solidFill>
              <a:ea typeface="Calibri" panose="020F0502020204030204" pitchFamily="34" charset="0"/>
              <a:cs typeface="Times New Roman" panose="02020603050405020304" pitchFamily="18" charset="0"/>
            </a:endParaRPr>
          </a:p>
          <a:p>
            <a:pPr lvl="0">
              <a:lnSpc>
                <a:spcPct val="107000"/>
              </a:lnSpc>
              <a:spcBef>
                <a:spcPts val="0"/>
              </a:spcBef>
              <a:buClrTx/>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Engineered controls remain physically and functionally intact as they transitioned from 10 CFR 830 to 10 CFR 851. </a:t>
            </a:r>
          </a:p>
          <a:p>
            <a:pPr marL="0" lvl="0" indent="0">
              <a:lnSpc>
                <a:spcPct val="107000"/>
              </a:lnSpc>
              <a:spcBef>
                <a:spcPts val="0"/>
              </a:spcBef>
              <a:buClrTx/>
              <a:buNone/>
            </a:pPr>
            <a:endParaRPr lang="en-US" sz="1700" dirty="0">
              <a:solidFill>
                <a:prstClr val="black"/>
              </a:solidFill>
              <a:ea typeface="Calibri" panose="020F0502020204030204" pitchFamily="34" charset="0"/>
              <a:cs typeface="Times New Roman" panose="02020603050405020304" pitchFamily="18" charset="0"/>
            </a:endParaRPr>
          </a:p>
          <a:p>
            <a:pPr lvl="0">
              <a:lnSpc>
                <a:spcPct val="107000"/>
              </a:lnSpc>
              <a:spcBef>
                <a:spcPts val="0"/>
              </a:spcBef>
              <a:buClrTx/>
              <a:buFont typeface="Arial" panose="020B0604020202020204" pitchFamily="34" charset="0"/>
              <a:buChar char="•"/>
            </a:pPr>
            <a:r>
              <a:rPr lang="en-US" sz="1700" dirty="0">
                <a:solidFill>
                  <a:prstClr val="black"/>
                </a:solidFill>
                <a:ea typeface="Calibri" panose="020F0502020204030204" pitchFamily="34" charset="0"/>
                <a:cs typeface="Times New Roman" panose="02020603050405020304" pitchFamily="18" charset="0"/>
              </a:rPr>
              <a:t>The CSMP that is added as a safety management program in DSA Chapter 18, satisfies the definition of a safety and health standard in 10 CFR 851.3. The CSMP also satisfies the requirement from DOE-STD-1228-2019, Sections 3.1.1.3 and 3.1.1.4, as supplemented by DOE guidance (EM 2019), that hazards screened from further analysis in the DSA are adequately analyzed in accordance with 10 CFR 851 and controlled by safety management programs. </a:t>
            </a:r>
          </a:p>
          <a:p>
            <a:pPr marL="0" indent="0">
              <a:buNone/>
            </a:pPr>
            <a:endParaRPr lang="en-US" dirty="0"/>
          </a:p>
        </p:txBody>
      </p:sp>
      <p:sp>
        <p:nvSpPr>
          <p:cNvPr id="4" name="Slide Number Placeholder 3">
            <a:extLst>
              <a:ext uri="{FF2B5EF4-FFF2-40B4-BE49-F238E27FC236}">
                <a16:creationId xmlns:a16="http://schemas.microsoft.com/office/drawing/2014/main" id="{33DCEB29-8703-4601-821D-5D088AE8F372}"/>
              </a:ext>
            </a:extLst>
          </p:cNvPr>
          <p:cNvSpPr>
            <a:spLocks noGrp="1"/>
          </p:cNvSpPr>
          <p:nvPr>
            <p:ph type="sldNum" sz="quarter" idx="12"/>
          </p:nvPr>
        </p:nvSpPr>
        <p:spPr/>
        <p:txBody>
          <a:bodyPr/>
          <a:lstStyle/>
          <a:p>
            <a:fld id="{B27E9AFF-3673-400D-8725-5D7CE74A3152}" type="slidenum">
              <a:rPr lang="en-US" smtClean="0"/>
              <a:t>9</a:t>
            </a:fld>
            <a:endParaRPr lang="en-US"/>
          </a:p>
        </p:txBody>
      </p:sp>
    </p:spTree>
    <p:extLst>
      <p:ext uri="{BB962C8B-B14F-4D97-AF65-F5344CB8AC3E}">
        <p14:creationId xmlns:p14="http://schemas.microsoft.com/office/powerpoint/2010/main" val="2777175905"/>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Props1.xml><?xml version="1.0" encoding="utf-8"?>
<ds:datastoreItem xmlns:ds="http://schemas.openxmlformats.org/officeDocument/2006/customXml" ds:itemID="{77C8F8C0-A6C1-471B-85DD-8CED2F287318}"/>
</file>

<file path=customXml/itemProps2.xml><?xml version="1.0" encoding="utf-8"?>
<ds:datastoreItem xmlns:ds="http://schemas.openxmlformats.org/officeDocument/2006/customXml" ds:itemID="{480FA6FE-13FB-4494-A2F2-B22E8616D5D0}"/>
</file>

<file path=customXml/itemProps3.xml><?xml version="1.0" encoding="utf-8"?>
<ds:datastoreItem xmlns:ds="http://schemas.openxmlformats.org/officeDocument/2006/customXml" ds:itemID="{CE24F756-DA0C-441F-B40D-A933BCE81D96}"/>
</file>

<file path=docProps/app.xml><?xml version="1.0" encoding="utf-8"?>
<Properties xmlns="http://schemas.openxmlformats.org/officeDocument/2006/extended-properties" xmlns:vt="http://schemas.openxmlformats.org/officeDocument/2006/docPropsVTypes">
  <Template>Office Theme</Template>
  <TotalTime>7697</TotalTime>
  <Words>1960</Words>
  <Application>Microsoft Office PowerPoint</Application>
  <PresentationFormat>On-screen Show (4:3)</PresentationFormat>
  <Paragraphs>235</Paragraphs>
  <Slides>24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Symbol</vt:lpstr>
      <vt:lpstr>Tahoma</vt:lpstr>
      <vt:lpstr>Times New Roman</vt:lpstr>
      <vt:lpstr>Wingdings</vt:lpstr>
      <vt:lpstr>Office Theme</vt:lpstr>
      <vt:lpstr>PowerPoint Presentation</vt:lpstr>
      <vt:lpstr>DFLAW Implementation Topics</vt:lpstr>
      <vt:lpstr>PowerPoint Presentation</vt:lpstr>
      <vt:lpstr>PowerPoint Presentation</vt:lpstr>
      <vt:lpstr>Primary LAW Hazards/Material At Risk</vt:lpstr>
      <vt:lpstr>Safety Documentation Overview</vt:lpstr>
      <vt:lpstr>DFLAW Hazard Categorization</vt:lpstr>
      <vt:lpstr>DOE-STD-1228 Implementation</vt:lpstr>
      <vt:lpstr>DOE STD-1228 Implementation</vt:lpstr>
      <vt:lpstr>DOE STD-1228 Implementation</vt:lpstr>
      <vt:lpstr>DOE STD-1228 Implementation</vt:lpstr>
      <vt:lpstr>DOE-STD-1228 Implementation</vt:lpstr>
      <vt:lpstr>DOE STD-1228 Implementation</vt:lpstr>
      <vt:lpstr>DOE STD-1228 Implementation</vt:lpstr>
      <vt:lpstr>CSMP Implementation </vt:lpstr>
      <vt:lpstr>Chemical Safety Management Program (CSMP) – Phased Implementation</vt:lpstr>
      <vt:lpstr>DFLAW Control Strategy</vt:lpstr>
      <vt:lpstr>Specific Administrative Controls (SACs)</vt:lpstr>
      <vt:lpstr>CS Control Summary Example</vt:lpstr>
      <vt:lpstr>Key Defense-In-Depth (DiD)</vt:lpstr>
      <vt:lpstr>SMP Interface and Implementation</vt:lpstr>
      <vt:lpstr>USQ and MOC Process Implementation</vt:lpstr>
      <vt:lpstr>Implementation Review Timeline</vt:lpstr>
      <vt:lpstr>PowerPoint Presentation</vt:lpstr>
    </vt:vector>
  </TitlesOfParts>
  <Company>Bechtel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Hurlbert, Teresa</dc:creator>
  <cp:lastModifiedBy>Greutman, Michael</cp:lastModifiedBy>
  <cp:revision>206</cp:revision>
  <cp:lastPrinted>2017-04-14T17:32:12Z</cp:lastPrinted>
  <dcterms:created xsi:type="dcterms:W3CDTF">2015-12-17T17:29:57Z</dcterms:created>
  <dcterms:modified xsi:type="dcterms:W3CDTF">2022-02-15T15:45:27Z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53543b8-85ab-40fe-8f7a-49ff4e50d18f_Enabled">
    <vt:lpwstr>True</vt:lpwstr>
  </property>
  <property fmtid="{D5CDD505-2E9C-101B-9397-08002B2CF9AE}" pid="3" name="MSIP_Label_253543b8-85ab-40fe-8f7a-49ff4e50d18f_SiteId">
    <vt:lpwstr>22d635a3-3930-4779-a82d-155e2d13b75e</vt:lpwstr>
  </property>
  <property fmtid="{D5CDD505-2E9C-101B-9397-08002B2CF9AE}" pid="4" name="MSIP_Label_253543b8-85ab-40fe-8f7a-49ff4e50d18f_ActionId">
    <vt:lpwstr>c2d5a34c-4a9e-405f-850f-ad4a230d6c22</vt:lpwstr>
  </property>
  <property fmtid="{D5CDD505-2E9C-101B-9397-08002B2CF9AE}" pid="5" name="MSIP_Label_253543b8-85ab-40fe-8f7a-49ff4e50d18f_Method">
    <vt:lpwstr>Privileged</vt:lpwstr>
  </property>
  <property fmtid="{D5CDD505-2E9C-101B-9397-08002B2CF9AE}" pid="6" name="MSIP_Label_253543b8-85ab-40fe-8f7a-49ff4e50d18f_SetDate">
    <vt:lpwstr>2021-04-27T14:30:17Z</vt:lpwstr>
  </property>
  <property fmtid="{D5CDD505-2E9C-101B-9397-08002B2CF9AE}" pid="7" name="MSIP_Label_253543b8-85ab-40fe-8f7a-49ff4e50d18f_Name">
    <vt:lpwstr>Public</vt:lpwstr>
  </property>
  <property fmtid="{D5CDD505-2E9C-101B-9397-08002B2CF9AE}" pid="8" name="MSIP_Label_253543b8-85ab-40fe-8f7a-49ff4e50d18f_ContentBits">
    <vt:lpwstr>0</vt:lpwstr>
  </property>
  <property fmtid="{D5CDD505-2E9C-101B-9397-08002B2CF9AE}" pid="9" name="ContentTypeId">
    <vt:lpwstr>0x01010070F25756FC81AF488F6C711D74014336</vt:lpwstr>
  </property>
</Properties>
</file>