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B267-D588-498B-AB13-C81EB091D4C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F10FF-F7BF-4805-B6DC-5A3D139C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6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1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3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4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5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0FF-F7BF-4805-B6DC-5A3D139C78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B86C-AC31-4B9F-B8F2-9DBE292F70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EB39-41A2-40FB-8157-B40EB42603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6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D0E2-AF53-4048-B4F9-DD1F19D84CE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5B22-CAF4-4704-ADE5-FA809388B3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5512-8136-41C2-A8B2-655462BFFC2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7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B2482-3A38-45E7-8AC0-EE56ABDF94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6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22CAE-B59F-476D-B0C2-7E00BAD4D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74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B065-AD87-4A41-8A92-8A96F39462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7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8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BD9E-C702-4F52-B332-2E1AEA98D0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45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A68F-E96D-45D6-A21F-8CA3DC7D08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3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7B9D-9C3F-440B-823D-BBB1367D0B5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8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1566-E742-4CDF-A664-F2320388E3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92E0-8A5A-4648-BF4A-53EE8016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ADF1D-F52C-446E-8DEB-8599004A834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8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9079"/>
          </a:xfrm>
        </p:spPr>
        <p:txBody>
          <a:bodyPr/>
          <a:lstStyle/>
          <a:p>
            <a:r>
              <a:rPr lang="en-US" dirty="0"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A TSR Horror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2762"/>
            <a:ext cx="9144000" cy="21350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srgbClr val="FFFF00"/>
                  </a:innerShdw>
                </a:effectLst>
                <a:latin typeface="Kristen ITC" panose="03050502040202030202" pitchFamily="66" charset="0"/>
              </a:rPr>
              <a:t>Or</a:t>
            </a:r>
          </a:p>
          <a:p>
            <a:r>
              <a:rPr lang="en-US" dirty="0"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srgbClr val="FFFF00"/>
                  </a:innerShdw>
                </a:effectLst>
                <a:latin typeface="Kristen ITC" panose="03050502040202030202" pitchFamily="66" charset="0"/>
              </a:rPr>
              <a:t>How to write TSRs that are every operators nightmare</a:t>
            </a:r>
          </a:p>
        </p:txBody>
      </p:sp>
    </p:spTree>
    <p:extLst>
      <p:ext uri="{BB962C8B-B14F-4D97-AF65-F5344CB8AC3E}">
        <p14:creationId xmlns:p14="http://schemas.microsoft.com/office/powerpoint/2010/main" val="367985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103" y="1196753"/>
            <a:ext cx="4703052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Double Jeopardy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349501"/>
            <a:ext cx="504190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TSRs that conflict with one another!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example, in one of the courses, the frequency table had a title that stated “all times are actual times”, but the definition for ‘shiftly’ had an asterisk with a footnote that stated “only during scheduled work  hours”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63157" y="4141218"/>
            <a:ext cx="487036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best conflicts are conditions or required actions that conflict such that compliance with either one requires you to violate the other (or laws, or other governing documents.)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196753"/>
            <a:ext cx="4866954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Missing Parts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349501"/>
            <a:ext cx="504190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LCO has to provide a one to one correspondence between the limiting condition, SR, and required action. By leaving out a surveillance to verify a condition, or better yet leaving out a required action for failure to meet a condition, you can really put the operator in a spot!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40463" y="5184999"/>
            <a:ext cx="4030662" cy="13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Also, creating a SR that does not seem to apply to any condition or required action can be just as disruptive.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18" y="1196753"/>
            <a:ext cx="6098875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Camouflaged LCO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89" y="2349501"/>
            <a:ext cx="798806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writing a TSR that should be an LCO as a SAC or design feature, you are not providing the operator the proper information to do his job. Examples include: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Writing an LCO as a DF just because it is a passive system.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Writing a DF on the system instead of the systems characteristics.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Writing an LCO as a SAC.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12279" y="5013325"/>
            <a:ext cx="4758846" cy="15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While this may be easier for the TSR writer, it serves to deprive the operator of essential information.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0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81" y="1196753"/>
            <a:ext cx="5134373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 With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Formating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298" y="2349501"/>
            <a:ext cx="7082287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 proper TSRs can be made frustrating to the operator by how the TSR is presented. Examples include: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separating out individual requirements into discrete segments.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Putting the requirements into long and winding statements or writing every thing into paragraphs so the operator has to search to find them.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labeling every segment with an individual identifier.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83214" y="4822165"/>
            <a:ext cx="5469147" cy="17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While a good operator should be able to overcome bad formatting, it certainly doesn’t make his job easier; especially when he is responding to a serious crisis situation.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4235" y="1196753"/>
            <a:ext cx="465992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Story Ends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235" y="2349501"/>
            <a:ext cx="615249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Success!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fiendish TSR writing succeeded in ensuring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Meanswell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had a very exciting first night on shift!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Mr.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Meanswell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was able to eventually safely restore facility operations, we made his job so frustrating that he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wound up unintentionally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violating several TSRs in the process.</a:t>
            </a:r>
            <a:endParaRPr lang="tr-T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89253" y="4437063"/>
            <a:ext cx="568187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But the Horror isn’t over:</a:t>
            </a: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Even though Mr. </a:t>
            </a:r>
            <a:r>
              <a:rPr lang="en-US" kern="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Meanswell</a:t>
            </a: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brilliantly responded to the incident while protecting the safety of personnel and property, because he violated our fiendish TSRs, he has been required to go through TSR remedial training!</a:t>
            </a:r>
            <a:endParaRPr lang="tr-TR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9079"/>
          </a:xfrm>
        </p:spPr>
        <p:txBody>
          <a:bodyPr/>
          <a:lstStyle/>
          <a:p>
            <a:r>
              <a:rPr lang="en-US" dirty="0"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The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2762"/>
            <a:ext cx="9144000" cy="21350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srgbClr val="FFFF00"/>
                  </a:innerShdw>
                </a:effectLst>
                <a:latin typeface="Kristen ITC" panose="03050502040202030202" pitchFamily="66" charset="0"/>
              </a:rPr>
              <a:t>Until the Next Incident</a:t>
            </a:r>
          </a:p>
        </p:txBody>
      </p:sp>
    </p:spTree>
    <p:extLst>
      <p:ext uri="{BB962C8B-B14F-4D97-AF65-F5344CB8AC3E}">
        <p14:creationId xmlns:p14="http://schemas.microsoft.com/office/powerpoint/2010/main" val="53230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1196753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326" y="2358127"/>
            <a:ext cx="6349040" cy="3136899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create a TSR horror story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story we will be an evil TSR writer who hates operations and wants to write TSRs that make an operators job a living heck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1196753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Victim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349501"/>
            <a:ext cx="504190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newly minted operator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make it more horrible, we will make this his first night on-call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will name him H.E.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Meanswell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42604" y="3890513"/>
            <a:ext cx="5828521" cy="26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His only tools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 an on-call operator he has been given a black satchel containing the following:</a:t>
            </a:r>
            <a:endParaRPr lang="tr-TR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logbook</a:t>
            </a:r>
            <a:endParaRPr lang="tr-TR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leaky pen that often quits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call-out list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horrible TSRs we have written</a:t>
            </a:r>
            <a:endParaRPr lang="tr-TR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0113" y="1196753"/>
            <a:ext cx="4634041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TSR Basics Review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596" y="2536166"/>
            <a:ext cx="7159925" cy="247716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good TSR control must provide the operator with the following information: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needs to know what he needs to meet (conditions of operation),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needs to know how to tell he meets them (surveillance requirements),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he needs to know what to do if he doesn’t meet them (required actions)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08098" y="4649637"/>
            <a:ext cx="5863027" cy="18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 order to write our nightmare TSRs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We will write TSRs that will be based on denying him easy access to this information.</a:t>
            </a: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1196753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Setting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659" y="2349501"/>
            <a:ext cx="5949066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make our horror story we need to create a scary setting: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It’s a dark and stormy night (hopefully with bad driving weather!)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Meanswell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gets woken up by a telephone call at 2 AM.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site operator, in a frantic tone, states that the site has lost power, the ventilation system is out, and there are numerous alarms going off throughout the facility.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NEEDS TO GET TO THE SITE IMMEDIATELY!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20906" y="5322497"/>
            <a:ext cx="4750219" cy="120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Meanswell</a:t>
            </a: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grabs his bag, gets in the car and rushes to the site where he will have to depend on our nightmare TSRs!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8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38" y="1368426"/>
            <a:ext cx="695289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first monster – The Nebulous TSR!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38" y="2349501"/>
            <a:ext cx="6281887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nebulous TSR doesn’t provide the level of detail of information needed to comply. For example: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LCO: The ventilation system must be operable (without more detail this does not tell the operator what he has to meet.)</a:t>
            </a:r>
            <a:endParaRPr lang="tr-TR" sz="1600" dirty="0">
              <a:solidFill>
                <a:srgbClr val="FFC000"/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SR: Verify the ventilation system is operable (not much more detail than the LCO.)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RA: Restore the ventilation system to operable.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18053" y="4908430"/>
            <a:ext cx="4408098" cy="161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By writing these </a:t>
            </a:r>
            <a:r>
              <a:rPr lang="en-US" sz="2000" b="1" kern="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vagueTSRs</a:t>
            </a: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we have ensured that the operator has no idea of what condition he is in, what to do to restore it, and how to test it when completed.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453" y="1196753"/>
            <a:ext cx="5218981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Hidden Details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279" y="2349501"/>
            <a:ext cx="5876446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regulator was smart enough to not to allow so little detail, but we have other means that are just as effective: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 the details in the Bases.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 the details in Chapter 4 or 5 of the DSA.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of all, place conflicting details in Chapters 3,4, and 5 of the DSA so that not even the engineers or SB personnel know what they really are!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47829" y="4658264"/>
            <a:ext cx="4030662" cy="150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Similar technique: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Place the details in the surveillance procedure or other procedures or documents.</a:t>
            </a:r>
            <a:endParaRPr lang="tr-TR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0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17" y="1196753"/>
            <a:ext cx="5710687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Lets be more specific!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349501"/>
            <a:ext cx="504190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sibling to the nebulous TSR is the non-specific statement. For example: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combustible loading as low as possible.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the tines of the forklift as low as possible.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40463" y="4437063"/>
            <a:ext cx="40306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This looks like a condition, but without more specifics it becomes a personal opinion.</a:t>
            </a:r>
            <a:br>
              <a:rPr lang="tr-TR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936" y="1196753"/>
            <a:ext cx="5236233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Non-implementable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177829"/>
            <a:ext cx="5041900" cy="283549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Lets create TSRs that are beyond operator control. For example: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limit on a variable that has no indication available to the operator.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limit on a process variable that the operator has no means to control.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0733" y="4157932"/>
            <a:ext cx="6570392" cy="208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Close seconds:</a:t>
            </a:r>
            <a:endParaRPr lang="tr-TR" sz="20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Use units in the control that are different from the units on the measuring device so he has to do a conversion.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Make the operator have to use an equation to determine if he is in compliance.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Make the operator use a look-up table that is not in the TSRs themselves.</a:t>
            </a:r>
            <a:endParaRPr lang="tr-TR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2809" y="6245225"/>
            <a:ext cx="2587924" cy="476250"/>
          </a:xfrm>
        </p:spPr>
        <p:txBody>
          <a:bodyPr/>
          <a:lstStyle/>
          <a:p>
            <a:pPr>
              <a:defRPr/>
            </a:pP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Sleepy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Hollow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National</a:t>
            </a:r>
            <a:r>
              <a:rPr lang="es-ES" sz="1600" u="sng" dirty="0">
                <a:solidFill>
                  <a:srgbClr val="000000"/>
                </a:solidFill>
                <a:latin typeface="Bodoni MT Condensed" panose="02070606080606020203" pitchFamily="18" charset="0"/>
              </a:rPr>
              <a:t> </a:t>
            </a:r>
            <a:r>
              <a:rPr lang="es-ES" sz="1600" u="sng" dirty="0" err="1">
                <a:solidFill>
                  <a:srgbClr val="000000"/>
                </a:solidFill>
                <a:latin typeface="Bodoni MT Condensed" panose="02070606080606020203" pitchFamily="18" charset="0"/>
              </a:rPr>
              <a:t>Laboratory</a:t>
            </a:r>
            <a:endParaRPr lang="es-ES" sz="1600" u="sng" dirty="0">
              <a:solidFill>
                <a:srgbClr val="000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59" y="6000570"/>
            <a:ext cx="524055" cy="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0b319-9d9b-4050-a2da-fb9886bc818d">
      <Terms xmlns="http://schemas.microsoft.com/office/infopath/2007/PartnerControls"/>
    </lcf76f155ced4ddcb4097134ff3c332f>
    <TaxCatchAll xmlns="696b1dda-5637-4d41-9abe-79af3c04e813" xsi:nil="true"/>
  </documentManagement>
</p:properties>
</file>

<file path=customXml/itemProps1.xml><?xml version="1.0" encoding="utf-8"?>
<ds:datastoreItem xmlns:ds="http://schemas.openxmlformats.org/officeDocument/2006/customXml" ds:itemID="{26C36A01-938A-420E-B393-A6D0B2A48B10}"/>
</file>

<file path=customXml/itemProps2.xml><?xml version="1.0" encoding="utf-8"?>
<ds:datastoreItem xmlns:ds="http://schemas.openxmlformats.org/officeDocument/2006/customXml" ds:itemID="{52AD2D0E-72ED-442C-B60A-F6FAF5D83211}"/>
</file>

<file path=customXml/itemProps3.xml><?xml version="1.0" encoding="utf-8"?>
<ds:datastoreItem xmlns:ds="http://schemas.openxmlformats.org/officeDocument/2006/customXml" ds:itemID="{0D87525C-6557-453C-8D3F-CAE25C69D35B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1195</Words>
  <Application>Microsoft Office PowerPoint</Application>
  <PresentationFormat>Widescreen</PresentationFormat>
  <Paragraphs>109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Bodoni MT Condensed</vt:lpstr>
      <vt:lpstr>Calibri</vt:lpstr>
      <vt:lpstr>Calibri Light</vt:lpstr>
      <vt:lpstr>Kristen ITC</vt:lpstr>
      <vt:lpstr>Wingdings</vt:lpstr>
      <vt:lpstr>Office Theme</vt:lpstr>
      <vt:lpstr>Diseño predeterminado</vt:lpstr>
      <vt:lpstr>A TSR Horror </vt:lpstr>
      <vt:lpstr>Objective</vt:lpstr>
      <vt:lpstr>Our Victim</vt:lpstr>
      <vt:lpstr>TSR Basics Review</vt:lpstr>
      <vt:lpstr>The Setting</vt:lpstr>
      <vt:lpstr>Our first monster – The Nebulous TSR!</vt:lpstr>
      <vt:lpstr>The Hidden Details</vt:lpstr>
      <vt:lpstr>Lets be more specific!</vt:lpstr>
      <vt:lpstr>Non-implementable</vt:lpstr>
      <vt:lpstr>Double Jeopardy</vt:lpstr>
      <vt:lpstr>The Missing Parts</vt:lpstr>
      <vt:lpstr>The Camouflaged LCO</vt:lpstr>
      <vt:lpstr>Fun With Formating</vt:lpstr>
      <vt:lpstr>The Story Ends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Peters</dc:creator>
  <cp:lastModifiedBy>Peters, George</cp:lastModifiedBy>
  <cp:revision>48</cp:revision>
  <dcterms:created xsi:type="dcterms:W3CDTF">2020-10-15T19:44:42Z</dcterms:created>
  <dcterms:modified xsi:type="dcterms:W3CDTF">2022-02-16T17:24:01Z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