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8"/>
  </p:notesMasterIdLst>
  <p:sldIdLst>
    <p:sldId id="267" r:id="rId2"/>
    <p:sldId id="348" r:id="rId3"/>
    <p:sldId id="345" r:id="rId4"/>
    <p:sldId id="279" r:id="rId5"/>
    <p:sldId id="280" r:id="rId6"/>
    <p:sldId id="269" r:id="rId7"/>
    <p:sldId id="336" r:id="rId8"/>
    <p:sldId id="338" r:id="rId9"/>
    <p:sldId id="337" r:id="rId10"/>
    <p:sldId id="339" r:id="rId11"/>
    <p:sldId id="340" r:id="rId12"/>
    <p:sldId id="335" r:id="rId13"/>
    <p:sldId id="342" r:id="rId14"/>
    <p:sldId id="286" r:id="rId15"/>
    <p:sldId id="343" r:id="rId16"/>
    <p:sldId id="331"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ZLOzptdv4TOcy4JQ6Zhjw==" hashData="eL3iOGVmhGsrFO2A4r2/vhkD4OZhQoC7BorBIbkwZysX/GmEdJXDOVkURqD0+vDU9x+j4IErqvm9DAUmVrHk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0" autoAdjust="0"/>
    <p:restoredTop sz="64923" autoAdjust="0"/>
  </p:normalViewPr>
  <p:slideViewPr>
    <p:cSldViewPr snapToGrid="0">
      <p:cViewPr varScale="1">
        <p:scale>
          <a:sx n="58" d="100"/>
          <a:sy n="58" d="100"/>
        </p:scale>
        <p:origin x="18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65D79-B33E-4145-945B-CFF76517419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EC70221-CC09-4044-A153-6C8C54B02E33}">
      <dgm:prSet/>
      <dgm:spPr/>
      <dgm:t>
        <a:bodyPr/>
        <a:lstStyle/>
        <a:p>
          <a:pPr>
            <a:defRPr b="1"/>
          </a:pPr>
          <a:r>
            <a:rPr lang="en-US" dirty="0">
              <a:solidFill>
                <a:schemeClr val="accent1">
                  <a:lumMod val="75000"/>
                </a:schemeClr>
              </a:solidFill>
            </a:rPr>
            <a:t>Certifying Authority is the Office of Project Management (PM)</a:t>
          </a:r>
        </a:p>
      </dgm:t>
    </dgm:pt>
    <dgm:pt modelId="{25E37329-4319-4DD3-9EEE-F954892DEEEE}" type="parTrans" cxnId="{E5BCE8F1-8DE9-469C-A02E-CED1E452C618}">
      <dgm:prSet/>
      <dgm:spPr/>
      <dgm:t>
        <a:bodyPr/>
        <a:lstStyle/>
        <a:p>
          <a:endParaRPr lang="en-US"/>
        </a:p>
      </dgm:t>
    </dgm:pt>
    <dgm:pt modelId="{813DA95D-FA59-4197-962F-23C51552AB0A}" type="sibTrans" cxnId="{E5BCE8F1-8DE9-469C-A02E-CED1E452C618}">
      <dgm:prSet/>
      <dgm:spPr/>
      <dgm:t>
        <a:bodyPr/>
        <a:lstStyle/>
        <a:p>
          <a:endParaRPr lang="en-US"/>
        </a:p>
      </dgm:t>
    </dgm:pt>
    <dgm:pt modelId="{E72AE4AA-BBE9-4E69-95D0-1FCC6F585924}">
      <dgm:prSet/>
      <dgm:spPr/>
      <dgm:t>
        <a:bodyPr/>
        <a:lstStyle/>
        <a:p>
          <a:pPr>
            <a:defRPr b="1"/>
          </a:pPr>
          <a:endParaRPr lang="en-US" dirty="0"/>
        </a:p>
      </dgm:t>
    </dgm:pt>
    <dgm:pt modelId="{2BED5A3D-9955-4BFC-9E4B-F733079C4A28}" type="parTrans" cxnId="{C4B9FAA5-7AE4-4747-AE5B-2DCB87CB5B10}">
      <dgm:prSet/>
      <dgm:spPr/>
      <dgm:t>
        <a:bodyPr/>
        <a:lstStyle/>
        <a:p>
          <a:endParaRPr lang="en-US"/>
        </a:p>
      </dgm:t>
    </dgm:pt>
    <dgm:pt modelId="{6A7B2489-4CB8-47F2-BC41-46D596242B72}" type="sibTrans" cxnId="{C4B9FAA5-7AE4-4747-AE5B-2DCB87CB5B10}">
      <dgm:prSet/>
      <dgm:spPr/>
      <dgm:t>
        <a:bodyPr/>
        <a:lstStyle/>
        <a:p>
          <a:endParaRPr lang="en-US"/>
        </a:p>
      </dgm:t>
    </dgm:pt>
    <dgm:pt modelId="{2AD6A722-BAC5-409D-B025-8FD5CCDAFA77}">
      <dgm:prSet custT="1"/>
      <dgm:spPr>
        <a:ln>
          <a:solidFill>
            <a:schemeClr val="accent2">
              <a:lumMod val="50000"/>
              <a:alpha val="90000"/>
            </a:schemeClr>
          </a:solidFill>
        </a:ln>
      </dgm:spPr>
      <dgm:t>
        <a:bodyPr/>
        <a:lstStyle/>
        <a:p>
          <a:r>
            <a:rPr lang="en-US" sz="1400" dirty="0"/>
            <a:t>TPC of $100M or greater, PM conducts certification review process and certify the contractor’s EVMS compliance with EIA-748</a:t>
          </a:r>
        </a:p>
      </dgm:t>
    </dgm:pt>
    <dgm:pt modelId="{9848590C-3555-4BC9-A740-04FA0727FFFD}" type="parTrans" cxnId="{238CF279-7643-47B2-98AE-BB8F82C63D85}">
      <dgm:prSet/>
      <dgm:spPr/>
      <dgm:t>
        <a:bodyPr/>
        <a:lstStyle/>
        <a:p>
          <a:endParaRPr lang="en-US"/>
        </a:p>
      </dgm:t>
    </dgm:pt>
    <dgm:pt modelId="{A81B934F-A277-4414-94C1-F460C305C5C0}" type="sibTrans" cxnId="{238CF279-7643-47B2-98AE-BB8F82C63D85}">
      <dgm:prSet/>
      <dgm:spPr/>
      <dgm:t>
        <a:bodyPr/>
        <a:lstStyle/>
        <a:p>
          <a:endParaRPr lang="en-US"/>
        </a:p>
      </dgm:t>
    </dgm:pt>
    <dgm:pt modelId="{C92404DC-CF99-4E90-A69B-38D6E587E954}">
      <dgm:prSet custT="1"/>
      <dgm:spPr>
        <a:ln>
          <a:solidFill>
            <a:schemeClr val="accent2">
              <a:lumMod val="50000"/>
              <a:alpha val="90000"/>
            </a:schemeClr>
          </a:solidFill>
        </a:ln>
      </dgm:spPr>
      <dgm:t>
        <a:bodyPr/>
        <a:lstStyle/>
        <a:p>
          <a:r>
            <a:rPr lang="en-US" sz="1400" dirty="0"/>
            <a:t>On an exception basis, or at the request of the PMSO. PM may conduct compliance reviews that have a TPC between $50M and $100M.</a:t>
          </a:r>
        </a:p>
      </dgm:t>
    </dgm:pt>
    <dgm:pt modelId="{65DB4C17-ACCE-45DA-916E-39FA9C89DE52}" type="parTrans" cxnId="{4C2336EE-19C7-49B3-9DEA-3F95942FD09D}">
      <dgm:prSet/>
      <dgm:spPr/>
      <dgm:t>
        <a:bodyPr/>
        <a:lstStyle/>
        <a:p>
          <a:endParaRPr lang="en-US"/>
        </a:p>
      </dgm:t>
    </dgm:pt>
    <dgm:pt modelId="{1FC467B0-E755-497C-9C9E-58072281E71E}" type="sibTrans" cxnId="{4C2336EE-19C7-49B3-9DEA-3F95942FD09D}">
      <dgm:prSet/>
      <dgm:spPr/>
      <dgm:t>
        <a:bodyPr/>
        <a:lstStyle/>
        <a:p>
          <a:endParaRPr lang="en-US"/>
        </a:p>
      </dgm:t>
    </dgm:pt>
    <dgm:pt modelId="{28604868-33D1-4513-AFF0-98F8508A1AF2}">
      <dgm:prSet custT="1"/>
      <dgm:spPr>
        <a:ln>
          <a:solidFill>
            <a:schemeClr val="accent2">
              <a:lumMod val="50000"/>
              <a:alpha val="90000"/>
            </a:schemeClr>
          </a:solidFill>
        </a:ln>
      </dgm:spPr>
      <dgm:t>
        <a:bodyPr/>
        <a:lstStyle/>
        <a:p>
          <a:r>
            <a:rPr lang="en-US" sz="1400" dirty="0"/>
            <a:t>Total Project Cost (TPC) between $50M and $100M, the contractor shall maintain an EVMS compliant with EIA-748. </a:t>
          </a:r>
        </a:p>
      </dgm:t>
    </dgm:pt>
    <dgm:pt modelId="{294AA580-2561-4D19-88CE-CEAF099193B6}" type="parTrans" cxnId="{6FD20C7C-039E-49BF-80BA-CED8D24F6216}">
      <dgm:prSet/>
      <dgm:spPr/>
      <dgm:t>
        <a:bodyPr/>
        <a:lstStyle/>
        <a:p>
          <a:endParaRPr lang="en-US"/>
        </a:p>
      </dgm:t>
    </dgm:pt>
    <dgm:pt modelId="{3404818D-3BA6-4076-83C1-7905BC7AFD6C}" type="sibTrans" cxnId="{6FD20C7C-039E-49BF-80BA-CED8D24F6216}">
      <dgm:prSet/>
      <dgm:spPr/>
      <dgm:t>
        <a:bodyPr/>
        <a:lstStyle/>
        <a:p>
          <a:endParaRPr lang="en-US"/>
        </a:p>
      </dgm:t>
    </dgm:pt>
    <dgm:pt modelId="{741A4441-D43B-485B-B3EF-9E621E68C55B}" type="pres">
      <dgm:prSet presAssocID="{FB665D79-B33E-4145-945B-CFF76517419A}" presName="Name0" presStyleCnt="0">
        <dgm:presLayoutVars>
          <dgm:dir/>
          <dgm:animLvl val="lvl"/>
          <dgm:resizeHandles val="exact"/>
        </dgm:presLayoutVars>
      </dgm:prSet>
      <dgm:spPr/>
      <dgm:t>
        <a:bodyPr/>
        <a:lstStyle/>
        <a:p>
          <a:endParaRPr lang="en-US"/>
        </a:p>
      </dgm:t>
    </dgm:pt>
    <dgm:pt modelId="{87F84AB9-47D0-4D30-8682-BA8F50815FFC}" type="pres">
      <dgm:prSet presAssocID="{E72AE4AA-BBE9-4E69-95D0-1FCC6F585924}" presName="boxAndChildren" presStyleCnt="0"/>
      <dgm:spPr/>
    </dgm:pt>
    <dgm:pt modelId="{3D8E9F03-B8DF-41C0-B4F4-250C92812182}" type="pres">
      <dgm:prSet presAssocID="{E72AE4AA-BBE9-4E69-95D0-1FCC6F585924}" presName="parentTextBox" presStyleLbl="node1" presStyleIdx="0" presStyleCnt="2"/>
      <dgm:spPr/>
      <dgm:t>
        <a:bodyPr/>
        <a:lstStyle/>
        <a:p>
          <a:endParaRPr lang="en-US"/>
        </a:p>
      </dgm:t>
    </dgm:pt>
    <dgm:pt modelId="{BFF444DA-D57C-4D2E-9D9A-DF33FBAF5076}" type="pres">
      <dgm:prSet presAssocID="{E72AE4AA-BBE9-4E69-95D0-1FCC6F585924}" presName="entireBox" presStyleLbl="node1" presStyleIdx="0" presStyleCnt="2" custScaleY="110038" custLinFactNeighborY="462"/>
      <dgm:spPr/>
      <dgm:t>
        <a:bodyPr/>
        <a:lstStyle/>
        <a:p>
          <a:endParaRPr lang="en-US"/>
        </a:p>
      </dgm:t>
    </dgm:pt>
    <dgm:pt modelId="{5770AF9D-D0C7-421F-9098-726C5B19194A}" type="pres">
      <dgm:prSet presAssocID="{E72AE4AA-BBE9-4E69-95D0-1FCC6F585924}" presName="descendantBox" presStyleCnt="0"/>
      <dgm:spPr/>
    </dgm:pt>
    <dgm:pt modelId="{C9198004-4AC6-4825-B30E-3A4175079A04}" type="pres">
      <dgm:prSet presAssocID="{2AD6A722-BAC5-409D-B025-8FD5CCDAFA77}" presName="childTextBox" presStyleLbl="fgAccFollowNode1" presStyleIdx="0" presStyleCnt="3" custScaleX="2000000" custScaleY="145716" custLinFactNeighborX="931" custLinFactNeighborY="2396">
        <dgm:presLayoutVars>
          <dgm:bulletEnabled val="1"/>
        </dgm:presLayoutVars>
      </dgm:prSet>
      <dgm:spPr/>
      <dgm:t>
        <a:bodyPr/>
        <a:lstStyle/>
        <a:p>
          <a:endParaRPr lang="en-US"/>
        </a:p>
      </dgm:t>
    </dgm:pt>
    <dgm:pt modelId="{8F34B796-0F2E-4B7C-9C3D-F17E93189B35}" type="pres">
      <dgm:prSet presAssocID="{C92404DC-CF99-4E90-A69B-38D6E587E954}" presName="childTextBox" presStyleLbl="fgAccFollowNode1" presStyleIdx="1" presStyleCnt="3" custScaleX="2000000" custScaleY="146024" custLinFactNeighborX="931" custLinFactNeighborY="1100">
        <dgm:presLayoutVars>
          <dgm:bulletEnabled val="1"/>
        </dgm:presLayoutVars>
      </dgm:prSet>
      <dgm:spPr/>
      <dgm:t>
        <a:bodyPr/>
        <a:lstStyle/>
        <a:p>
          <a:endParaRPr lang="en-US"/>
        </a:p>
      </dgm:t>
    </dgm:pt>
    <dgm:pt modelId="{C4402339-AF0E-4B4A-953E-9015030E4CA1}" type="pres">
      <dgm:prSet presAssocID="{28604868-33D1-4513-AFF0-98F8508A1AF2}" presName="childTextBox" presStyleLbl="fgAccFollowNode1" presStyleIdx="2" presStyleCnt="3" custScaleX="1825822" custScaleY="146130" custLinFactNeighborX="2391" custLinFactNeighborY="21">
        <dgm:presLayoutVars>
          <dgm:bulletEnabled val="1"/>
        </dgm:presLayoutVars>
      </dgm:prSet>
      <dgm:spPr/>
      <dgm:t>
        <a:bodyPr/>
        <a:lstStyle/>
        <a:p>
          <a:endParaRPr lang="en-US"/>
        </a:p>
      </dgm:t>
    </dgm:pt>
    <dgm:pt modelId="{BE00646C-6620-49ED-89B3-DA9B5ABB05F5}" type="pres">
      <dgm:prSet presAssocID="{813DA95D-FA59-4197-962F-23C51552AB0A}" presName="sp" presStyleCnt="0"/>
      <dgm:spPr/>
    </dgm:pt>
    <dgm:pt modelId="{48BE8933-ADCC-40B9-8B7F-CC2F8329E9E6}" type="pres">
      <dgm:prSet presAssocID="{AEC70221-CC09-4044-A153-6C8C54B02E33}" presName="arrowAndChildren" presStyleCnt="0"/>
      <dgm:spPr/>
    </dgm:pt>
    <dgm:pt modelId="{63D2F5F4-7B1E-47AB-9125-E73EC1E92909}" type="pres">
      <dgm:prSet presAssocID="{AEC70221-CC09-4044-A153-6C8C54B02E33}" presName="parentTextArrow" presStyleLbl="node1" presStyleIdx="1" presStyleCnt="2" custScaleY="27337"/>
      <dgm:spPr/>
      <dgm:t>
        <a:bodyPr/>
        <a:lstStyle/>
        <a:p>
          <a:endParaRPr lang="en-US"/>
        </a:p>
      </dgm:t>
    </dgm:pt>
  </dgm:ptLst>
  <dgm:cxnLst>
    <dgm:cxn modelId="{746327E1-4773-480F-9770-050B1D1B95CD}" type="presOf" srcId="{E72AE4AA-BBE9-4E69-95D0-1FCC6F585924}" destId="{3D8E9F03-B8DF-41C0-B4F4-250C92812182}" srcOrd="0" destOrd="0" presId="urn:microsoft.com/office/officeart/2005/8/layout/process4"/>
    <dgm:cxn modelId="{238CF279-7643-47B2-98AE-BB8F82C63D85}" srcId="{E72AE4AA-BBE9-4E69-95D0-1FCC6F585924}" destId="{2AD6A722-BAC5-409D-B025-8FD5CCDAFA77}" srcOrd="0" destOrd="0" parTransId="{9848590C-3555-4BC9-A740-04FA0727FFFD}" sibTransId="{A81B934F-A277-4414-94C1-F460C305C5C0}"/>
    <dgm:cxn modelId="{4C2336EE-19C7-49B3-9DEA-3F95942FD09D}" srcId="{E72AE4AA-BBE9-4E69-95D0-1FCC6F585924}" destId="{C92404DC-CF99-4E90-A69B-38D6E587E954}" srcOrd="1" destOrd="0" parTransId="{65DB4C17-ACCE-45DA-916E-39FA9C89DE52}" sibTransId="{1FC467B0-E755-497C-9C9E-58072281E71E}"/>
    <dgm:cxn modelId="{6FD20C7C-039E-49BF-80BA-CED8D24F6216}" srcId="{E72AE4AA-BBE9-4E69-95D0-1FCC6F585924}" destId="{28604868-33D1-4513-AFF0-98F8508A1AF2}" srcOrd="2" destOrd="0" parTransId="{294AA580-2561-4D19-88CE-CEAF099193B6}" sibTransId="{3404818D-3BA6-4076-83C1-7905BC7AFD6C}"/>
    <dgm:cxn modelId="{C2EBB526-972E-4D0F-94F5-F126466C72EB}" type="presOf" srcId="{C92404DC-CF99-4E90-A69B-38D6E587E954}" destId="{8F34B796-0F2E-4B7C-9C3D-F17E93189B35}" srcOrd="0" destOrd="0" presId="urn:microsoft.com/office/officeart/2005/8/layout/process4"/>
    <dgm:cxn modelId="{1492C71E-50EC-485B-81EF-02FF86E45AB6}" type="presOf" srcId="{FB665D79-B33E-4145-945B-CFF76517419A}" destId="{741A4441-D43B-485B-B3EF-9E621E68C55B}" srcOrd="0" destOrd="0" presId="urn:microsoft.com/office/officeart/2005/8/layout/process4"/>
    <dgm:cxn modelId="{3D509C1B-A4D7-4F7B-AFDB-963AB932F381}" type="presOf" srcId="{2AD6A722-BAC5-409D-B025-8FD5CCDAFA77}" destId="{C9198004-4AC6-4825-B30E-3A4175079A04}" srcOrd="0" destOrd="0" presId="urn:microsoft.com/office/officeart/2005/8/layout/process4"/>
    <dgm:cxn modelId="{5F4C4AC2-7567-46E6-8CCE-8ECF7BC0E8A8}" type="presOf" srcId="{E72AE4AA-BBE9-4E69-95D0-1FCC6F585924}" destId="{BFF444DA-D57C-4D2E-9D9A-DF33FBAF5076}" srcOrd="1" destOrd="0" presId="urn:microsoft.com/office/officeart/2005/8/layout/process4"/>
    <dgm:cxn modelId="{BB4E4997-1468-4AB8-8447-57AF786F3721}" type="presOf" srcId="{AEC70221-CC09-4044-A153-6C8C54B02E33}" destId="{63D2F5F4-7B1E-47AB-9125-E73EC1E92909}" srcOrd="0" destOrd="0" presId="urn:microsoft.com/office/officeart/2005/8/layout/process4"/>
    <dgm:cxn modelId="{E5BCE8F1-8DE9-469C-A02E-CED1E452C618}" srcId="{FB665D79-B33E-4145-945B-CFF76517419A}" destId="{AEC70221-CC09-4044-A153-6C8C54B02E33}" srcOrd="0" destOrd="0" parTransId="{25E37329-4319-4DD3-9EEE-F954892DEEEE}" sibTransId="{813DA95D-FA59-4197-962F-23C51552AB0A}"/>
    <dgm:cxn modelId="{EF51E05F-0628-4AA0-B0D4-4E8E8B3E5CA6}" type="presOf" srcId="{28604868-33D1-4513-AFF0-98F8508A1AF2}" destId="{C4402339-AF0E-4B4A-953E-9015030E4CA1}" srcOrd="0" destOrd="0" presId="urn:microsoft.com/office/officeart/2005/8/layout/process4"/>
    <dgm:cxn modelId="{C4B9FAA5-7AE4-4747-AE5B-2DCB87CB5B10}" srcId="{FB665D79-B33E-4145-945B-CFF76517419A}" destId="{E72AE4AA-BBE9-4E69-95D0-1FCC6F585924}" srcOrd="1" destOrd="0" parTransId="{2BED5A3D-9955-4BFC-9E4B-F733079C4A28}" sibTransId="{6A7B2489-4CB8-47F2-BC41-46D596242B72}"/>
    <dgm:cxn modelId="{379237E7-AFA3-411F-A1C0-91BC1C4B8419}" type="presParOf" srcId="{741A4441-D43B-485B-B3EF-9E621E68C55B}" destId="{87F84AB9-47D0-4D30-8682-BA8F50815FFC}" srcOrd="0" destOrd="0" presId="urn:microsoft.com/office/officeart/2005/8/layout/process4"/>
    <dgm:cxn modelId="{6629272A-B3B6-4A95-825C-560E3346FEBB}" type="presParOf" srcId="{87F84AB9-47D0-4D30-8682-BA8F50815FFC}" destId="{3D8E9F03-B8DF-41C0-B4F4-250C92812182}" srcOrd="0" destOrd="0" presId="urn:microsoft.com/office/officeart/2005/8/layout/process4"/>
    <dgm:cxn modelId="{22690627-776D-4A6C-B881-545FE7161C99}" type="presParOf" srcId="{87F84AB9-47D0-4D30-8682-BA8F50815FFC}" destId="{BFF444DA-D57C-4D2E-9D9A-DF33FBAF5076}" srcOrd="1" destOrd="0" presId="urn:microsoft.com/office/officeart/2005/8/layout/process4"/>
    <dgm:cxn modelId="{464434D5-072E-4F05-8025-666491C83C13}" type="presParOf" srcId="{87F84AB9-47D0-4D30-8682-BA8F50815FFC}" destId="{5770AF9D-D0C7-421F-9098-726C5B19194A}" srcOrd="2" destOrd="0" presId="urn:microsoft.com/office/officeart/2005/8/layout/process4"/>
    <dgm:cxn modelId="{77522086-3948-41B2-9B29-9C13C58BC4B0}" type="presParOf" srcId="{5770AF9D-D0C7-421F-9098-726C5B19194A}" destId="{C9198004-4AC6-4825-B30E-3A4175079A04}" srcOrd="0" destOrd="0" presId="urn:microsoft.com/office/officeart/2005/8/layout/process4"/>
    <dgm:cxn modelId="{94D1BDCA-784D-43B1-9FFF-78B7B105EDCF}" type="presParOf" srcId="{5770AF9D-D0C7-421F-9098-726C5B19194A}" destId="{8F34B796-0F2E-4B7C-9C3D-F17E93189B35}" srcOrd="1" destOrd="0" presId="urn:microsoft.com/office/officeart/2005/8/layout/process4"/>
    <dgm:cxn modelId="{12278117-DB3B-4F78-B3C1-A285D3715CFA}" type="presParOf" srcId="{5770AF9D-D0C7-421F-9098-726C5B19194A}" destId="{C4402339-AF0E-4B4A-953E-9015030E4CA1}" srcOrd="2" destOrd="0" presId="urn:microsoft.com/office/officeart/2005/8/layout/process4"/>
    <dgm:cxn modelId="{2FF26F9E-0DC3-47D7-B4A2-EF166783F0FF}" type="presParOf" srcId="{741A4441-D43B-485B-B3EF-9E621E68C55B}" destId="{BE00646C-6620-49ED-89B3-DA9B5ABB05F5}" srcOrd="1" destOrd="0" presId="urn:microsoft.com/office/officeart/2005/8/layout/process4"/>
    <dgm:cxn modelId="{8A912A99-8A58-4E7F-806B-78896A8D17A8}" type="presParOf" srcId="{741A4441-D43B-485B-B3EF-9E621E68C55B}" destId="{48BE8933-ADCC-40B9-8B7F-CC2F8329E9E6}" srcOrd="2" destOrd="0" presId="urn:microsoft.com/office/officeart/2005/8/layout/process4"/>
    <dgm:cxn modelId="{FFCC37C7-D3D9-43B0-A263-8EE803ADD223}" type="presParOf" srcId="{48BE8933-ADCC-40B9-8B7F-CC2F8329E9E6}" destId="{63D2F5F4-7B1E-47AB-9125-E73EC1E9290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A9719-E309-48BA-B154-A8D4E076BD8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42356E9-31E5-42F0-8422-231D02452A82}">
      <dgm:prSet/>
      <dgm:spPr>
        <a:solidFill>
          <a:schemeClr val="accent3">
            <a:lumMod val="20000"/>
            <a:lumOff val="80000"/>
          </a:schemeClr>
        </a:solidFill>
      </dgm:spPr>
      <dgm:t>
        <a:bodyPr/>
        <a:lstStyle/>
        <a:p>
          <a:r>
            <a:rPr lang="en-US" b="1" dirty="0">
              <a:solidFill>
                <a:schemeClr val="accent1">
                  <a:lumMod val="75000"/>
                </a:schemeClr>
              </a:solidFill>
            </a:rPr>
            <a:t>Review Director</a:t>
          </a:r>
          <a:r>
            <a:rPr lang="en-US" dirty="0">
              <a:solidFill>
                <a:schemeClr val="accent1">
                  <a:lumMod val="75000"/>
                </a:schemeClr>
              </a:solidFill>
            </a:rPr>
            <a:t>  </a:t>
          </a:r>
        </a:p>
      </dgm:t>
    </dgm:pt>
    <dgm:pt modelId="{F30F18F4-8D1B-4A0B-BED0-5EA5798768BF}" type="parTrans" cxnId="{FE49D0DB-E897-4269-B904-4A3BEEC31624}">
      <dgm:prSet/>
      <dgm:spPr/>
      <dgm:t>
        <a:bodyPr/>
        <a:lstStyle/>
        <a:p>
          <a:endParaRPr lang="en-US"/>
        </a:p>
      </dgm:t>
    </dgm:pt>
    <dgm:pt modelId="{D09B422A-7867-4569-8B71-33BAC59D7969}" type="sibTrans" cxnId="{FE49D0DB-E897-4269-B904-4A3BEEC31624}">
      <dgm:prSet/>
      <dgm:spPr/>
      <dgm:t>
        <a:bodyPr/>
        <a:lstStyle/>
        <a:p>
          <a:endParaRPr lang="en-US"/>
        </a:p>
      </dgm:t>
    </dgm:pt>
    <dgm:pt modelId="{41E5E66D-B1F9-4CE7-B877-4A3C6F0D2B1C}">
      <dgm:prSet custT="1"/>
      <dgm:spPr/>
      <dgm:t>
        <a:bodyPr/>
        <a:lstStyle/>
        <a:p>
          <a:r>
            <a:rPr lang="en-US" sz="1400" dirty="0"/>
            <a:t>A PM-30 senior representative responsible for approval of EVMS findings and reports </a:t>
          </a:r>
        </a:p>
        <a:p>
          <a:r>
            <a:rPr lang="en-US" sz="1400" dirty="0"/>
            <a:t>Assigns the Review Chief and approves the selection of the Review Deputy and Review Assistant</a:t>
          </a:r>
        </a:p>
        <a:p>
          <a:r>
            <a:rPr lang="en-US" sz="1400" dirty="0"/>
            <a:t>Responsible for all decisions of EVMS noncompliance</a:t>
          </a:r>
        </a:p>
      </dgm:t>
    </dgm:pt>
    <dgm:pt modelId="{C84B079C-AD85-4D83-BFCF-4F66F826201F}" type="parTrans" cxnId="{EED5E0F6-FBA6-45DE-A370-CEC289C6A356}">
      <dgm:prSet/>
      <dgm:spPr/>
      <dgm:t>
        <a:bodyPr/>
        <a:lstStyle/>
        <a:p>
          <a:endParaRPr lang="en-US"/>
        </a:p>
      </dgm:t>
    </dgm:pt>
    <dgm:pt modelId="{3E9AFF97-D577-411E-87AF-7F65FD76DAAE}" type="sibTrans" cxnId="{EED5E0F6-FBA6-45DE-A370-CEC289C6A356}">
      <dgm:prSet/>
      <dgm:spPr/>
      <dgm:t>
        <a:bodyPr/>
        <a:lstStyle/>
        <a:p>
          <a:endParaRPr lang="en-US"/>
        </a:p>
      </dgm:t>
    </dgm:pt>
    <dgm:pt modelId="{7FEAB3C9-99ED-4983-A707-D54D53B5077B}">
      <dgm:prSet/>
      <dgm:spPr>
        <a:solidFill>
          <a:schemeClr val="accent3">
            <a:lumMod val="40000"/>
            <a:lumOff val="60000"/>
          </a:schemeClr>
        </a:solidFill>
      </dgm:spPr>
      <dgm:t>
        <a:bodyPr/>
        <a:lstStyle/>
        <a:p>
          <a:r>
            <a:rPr lang="en-US" b="1" dirty="0">
              <a:solidFill>
                <a:schemeClr val="accent1">
                  <a:lumMod val="75000"/>
                </a:schemeClr>
              </a:solidFill>
            </a:rPr>
            <a:t>Review</a:t>
          </a:r>
          <a:r>
            <a:rPr lang="en-US" b="1" dirty="0"/>
            <a:t> </a:t>
          </a:r>
          <a:r>
            <a:rPr lang="en-US" b="1" dirty="0">
              <a:solidFill>
                <a:schemeClr val="accent1">
                  <a:lumMod val="75000"/>
                </a:schemeClr>
              </a:solidFill>
            </a:rPr>
            <a:t>Chief</a:t>
          </a:r>
          <a:r>
            <a:rPr lang="en-US" dirty="0"/>
            <a:t>  </a:t>
          </a:r>
        </a:p>
      </dgm:t>
    </dgm:pt>
    <dgm:pt modelId="{943528AC-09F3-416A-A129-816570FC9DCD}" type="parTrans" cxnId="{4B3B5298-8C35-40D6-90AC-7760FA4CAA69}">
      <dgm:prSet/>
      <dgm:spPr/>
      <dgm:t>
        <a:bodyPr/>
        <a:lstStyle/>
        <a:p>
          <a:endParaRPr lang="en-US"/>
        </a:p>
      </dgm:t>
    </dgm:pt>
    <dgm:pt modelId="{3A517D38-04BF-4E80-9803-0DEC1088E63E}" type="sibTrans" cxnId="{4B3B5298-8C35-40D6-90AC-7760FA4CAA69}">
      <dgm:prSet/>
      <dgm:spPr/>
      <dgm:t>
        <a:bodyPr/>
        <a:lstStyle/>
        <a:p>
          <a:endParaRPr lang="en-US"/>
        </a:p>
      </dgm:t>
    </dgm:pt>
    <dgm:pt modelId="{09012F18-7069-44F7-BB3F-71A14B74F3F6}">
      <dgm:prSet custT="1"/>
      <dgm:spPr/>
      <dgm:t>
        <a:bodyPr/>
        <a:lstStyle/>
        <a:p>
          <a:r>
            <a:rPr lang="en-US" sz="1400" dirty="0"/>
            <a:t>Member of PM-30 staff responsible for overall conduct of assessment and review</a:t>
          </a:r>
        </a:p>
        <a:p>
          <a:r>
            <a:rPr lang="en-US" sz="1400" dirty="0"/>
            <a:t>Responsible for leading the review team in the execution of its duties and responsibilities before, during, and after the compliance review  </a:t>
          </a:r>
        </a:p>
        <a:p>
          <a:r>
            <a:rPr lang="en-US" sz="1400" dirty="0"/>
            <a:t>Nominates the Review Deputy, Review Assistant, and the Review Team</a:t>
          </a:r>
        </a:p>
        <a:p>
          <a:r>
            <a:rPr lang="en-US" sz="1400" dirty="0"/>
            <a:t>Ensures team members sign non-disclosure agreements prior to receiving access</a:t>
          </a:r>
        </a:p>
      </dgm:t>
    </dgm:pt>
    <dgm:pt modelId="{B27E34BB-4CF4-4758-939D-D53A03BC8060}" type="parTrans" cxnId="{C501FD1C-8D20-4A0B-A99F-43FDFB432AA2}">
      <dgm:prSet/>
      <dgm:spPr/>
      <dgm:t>
        <a:bodyPr/>
        <a:lstStyle/>
        <a:p>
          <a:endParaRPr lang="en-US"/>
        </a:p>
      </dgm:t>
    </dgm:pt>
    <dgm:pt modelId="{CC94917D-7BF1-4A44-AFC3-BC01DEF3F29C}" type="sibTrans" cxnId="{C501FD1C-8D20-4A0B-A99F-43FDFB432AA2}">
      <dgm:prSet/>
      <dgm:spPr/>
      <dgm:t>
        <a:bodyPr/>
        <a:lstStyle/>
        <a:p>
          <a:endParaRPr lang="en-US"/>
        </a:p>
      </dgm:t>
    </dgm:pt>
    <dgm:pt modelId="{B083735B-8ACE-42E4-A51A-AD3952C64E50}">
      <dgm:prSet/>
      <dgm:spPr>
        <a:solidFill>
          <a:schemeClr val="accent3">
            <a:lumMod val="60000"/>
            <a:lumOff val="40000"/>
          </a:schemeClr>
        </a:solidFill>
      </dgm:spPr>
      <dgm:t>
        <a:bodyPr/>
        <a:lstStyle/>
        <a:p>
          <a:r>
            <a:rPr lang="en-US" b="1" dirty="0">
              <a:solidFill>
                <a:schemeClr val="accent1">
                  <a:lumMod val="75000"/>
                </a:schemeClr>
              </a:solidFill>
            </a:rPr>
            <a:t>Review Deputy</a:t>
          </a:r>
          <a:r>
            <a:rPr lang="en-US" dirty="0">
              <a:solidFill>
                <a:schemeClr val="accent1">
                  <a:lumMod val="75000"/>
                </a:schemeClr>
              </a:solidFill>
            </a:rPr>
            <a:t>  </a:t>
          </a:r>
        </a:p>
      </dgm:t>
    </dgm:pt>
    <dgm:pt modelId="{93142E60-EE56-44FE-8139-C0187650F1B4}" type="parTrans" cxnId="{FB617920-AEE2-4594-9F45-3F9757ECFFEE}">
      <dgm:prSet/>
      <dgm:spPr/>
      <dgm:t>
        <a:bodyPr/>
        <a:lstStyle/>
        <a:p>
          <a:endParaRPr lang="en-US"/>
        </a:p>
      </dgm:t>
    </dgm:pt>
    <dgm:pt modelId="{A7B47BDB-032C-456C-9F43-1E18374E161B}" type="sibTrans" cxnId="{FB617920-AEE2-4594-9F45-3F9757ECFFEE}">
      <dgm:prSet/>
      <dgm:spPr/>
      <dgm:t>
        <a:bodyPr/>
        <a:lstStyle/>
        <a:p>
          <a:endParaRPr lang="en-US"/>
        </a:p>
      </dgm:t>
    </dgm:pt>
    <dgm:pt modelId="{AC140DD7-AD71-4572-8268-26DB3AEA1E9F}">
      <dgm:prSet custT="1"/>
      <dgm:spPr/>
      <dgm:t>
        <a:bodyPr/>
        <a:lstStyle/>
        <a:p>
          <a:r>
            <a:rPr lang="en-US" sz="1400" dirty="0"/>
            <a:t>Supports the Review Chief; typically filled by an EVMS SME on the PM-30 Staff</a:t>
          </a:r>
        </a:p>
        <a:p>
          <a:r>
            <a:rPr lang="en-US" sz="1400" dirty="0"/>
            <a:t>Responsible for operation of the Review Team and process</a:t>
          </a:r>
        </a:p>
      </dgm:t>
    </dgm:pt>
    <dgm:pt modelId="{BC2E4830-9FBF-423D-96F9-A62D85F34DAB}" type="parTrans" cxnId="{F8708D01-FDC0-42D2-B274-09470A5D04A8}">
      <dgm:prSet/>
      <dgm:spPr/>
      <dgm:t>
        <a:bodyPr/>
        <a:lstStyle/>
        <a:p>
          <a:endParaRPr lang="en-US"/>
        </a:p>
      </dgm:t>
    </dgm:pt>
    <dgm:pt modelId="{8D02656A-9CC4-4D19-984D-2BB2FE7A6372}" type="sibTrans" cxnId="{F8708D01-FDC0-42D2-B274-09470A5D04A8}">
      <dgm:prSet/>
      <dgm:spPr/>
      <dgm:t>
        <a:bodyPr/>
        <a:lstStyle/>
        <a:p>
          <a:endParaRPr lang="en-US"/>
        </a:p>
      </dgm:t>
    </dgm:pt>
    <dgm:pt modelId="{FE5CBC6A-5135-475E-946E-DB2DFFDE23B8}">
      <dgm:prSet/>
      <dgm:spPr>
        <a:solidFill>
          <a:schemeClr val="accent3">
            <a:lumMod val="75000"/>
          </a:schemeClr>
        </a:solidFill>
      </dgm:spPr>
      <dgm:t>
        <a:bodyPr/>
        <a:lstStyle/>
        <a:p>
          <a:r>
            <a:rPr lang="en-US" b="1" dirty="0">
              <a:solidFill>
                <a:schemeClr val="bg1"/>
              </a:solidFill>
            </a:rPr>
            <a:t>Review Assistant</a:t>
          </a:r>
          <a:r>
            <a:rPr lang="en-US" dirty="0">
              <a:solidFill>
                <a:schemeClr val="bg1"/>
              </a:solidFill>
            </a:rPr>
            <a:t> </a:t>
          </a:r>
        </a:p>
      </dgm:t>
    </dgm:pt>
    <dgm:pt modelId="{8DCF7B5F-A4E6-4145-9D0A-AD048B05F13C}" type="parTrans" cxnId="{975C3D2D-D4AD-47F2-B5BB-541A7DF8298E}">
      <dgm:prSet/>
      <dgm:spPr/>
      <dgm:t>
        <a:bodyPr/>
        <a:lstStyle/>
        <a:p>
          <a:endParaRPr lang="en-US"/>
        </a:p>
      </dgm:t>
    </dgm:pt>
    <dgm:pt modelId="{0BFCB69F-1D57-4DB5-9473-D6CF0F2FAA97}" type="sibTrans" cxnId="{975C3D2D-D4AD-47F2-B5BB-541A7DF8298E}">
      <dgm:prSet/>
      <dgm:spPr/>
      <dgm:t>
        <a:bodyPr/>
        <a:lstStyle/>
        <a:p>
          <a:endParaRPr lang="en-US"/>
        </a:p>
      </dgm:t>
    </dgm:pt>
    <dgm:pt modelId="{2903BF36-0559-4292-B630-DC6B0FA15D4B}">
      <dgm:prSet custT="1"/>
      <dgm:spPr/>
      <dgm:t>
        <a:bodyPr/>
        <a:lstStyle/>
        <a:p>
          <a:r>
            <a:rPr lang="en-US" sz="1400" dirty="0"/>
            <a:t>Assists the Review Chief in handling all administrative details and document control </a:t>
          </a:r>
        </a:p>
        <a:p>
          <a:r>
            <a:rPr lang="en-US" sz="1400" dirty="0"/>
            <a:t>Typically filled by an EVMS SME on PM-30 staff or obtained via contract support </a:t>
          </a:r>
        </a:p>
        <a:p>
          <a:r>
            <a:rPr lang="en-US" sz="1400" dirty="0"/>
            <a:t>Maintains the CAR/DR/CIO log and track all phases of CAR/DR/CIO development</a:t>
          </a:r>
        </a:p>
      </dgm:t>
    </dgm:pt>
    <dgm:pt modelId="{5CA8089D-0DB3-4F01-BCF3-9AA26F14ABE9}" type="parTrans" cxnId="{69718571-9E41-4A87-938A-43FCF20D8521}">
      <dgm:prSet/>
      <dgm:spPr/>
      <dgm:t>
        <a:bodyPr/>
        <a:lstStyle/>
        <a:p>
          <a:endParaRPr lang="en-US"/>
        </a:p>
      </dgm:t>
    </dgm:pt>
    <dgm:pt modelId="{ECCA6702-D772-48A3-A349-B42060A94D78}" type="sibTrans" cxnId="{69718571-9E41-4A87-938A-43FCF20D8521}">
      <dgm:prSet/>
      <dgm:spPr/>
      <dgm:t>
        <a:bodyPr/>
        <a:lstStyle/>
        <a:p>
          <a:endParaRPr lang="en-US"/>
        </a:p>
      </dgm:t>
    </dgm:pt>
    <dgm:pt modelId="{29617512-A1D5-40E7-ACF6-1C6BD50A883E}" type="pres">
      <dgm:prSet presAssocID="{595A9719-E309-48BA-B154-A8D4E076BD8A}" presName="vert0" presStyleCnt="0">
        <dgm:presLayoutVars>
          <dgm:dir/>
          <dgm:animOne val="branch"/>
          <dgm:animLvl val="lvl"/>
        </dgm:presLayoutVars>
      </dgm:prSet>
      <dgm:spPr/>
      <dgm:t>
        <a:bodyPr/>
        <a:lstStyle/>
        <a:p>
          <a:endParaRPr lang="en-US"/>
        </a:p>
      </dgm:t>
    </dgm:pt>
    <dgm:pt modelId="{65957108-E0DD-4E0D-9155-AB88FE13AACE}" type="pres">
      <dgm:prSet presAssocID="{842356E9-31E5-42F0-8422-231D02452A82}" presName="thickLine" presStyleLbl="alignNode1" presStyleIdx="0" presStyleCnt="4"/>
      <dgm:spPr/>
    </dgm:pt>
    <dgm:pt modelId="{0AA69295-E110-4AC9-A342-D58884E5A310}" type="pres">
      <dgm:prSet presAssocID="{842356E9-31E5-42F0-8422-231D02452A82}" presName="horz1" presStyleCnt="0"/>
      <dgm:spPr/>
    </dgm:pt>
    <dgm:pt modelId="{B2D6796C-59F0-4771-A4F0-1DFEDF043B10}" type="pres">
      <dgm:prSet presAssocID="{842356E9-31E5-42F0-8422-231D02452A82}" presName="tx1" presStyleLbl="revTx" presStyleIdx="0" presStyleCnt="8" custScaleY="102546" custLinFactNeighborY="-3140"/>
      <dgm:spPr/>
      <dgm:t>
        <a:bodyPr/>
        <a:lstStyle/>
        <a:p>
          <a:endParaRPr lang="en-US"/>
        </a:p>
      </dgm:t>
    </dgm:pt>
    <dgm:pt modelId="{B6C0EEC4-368B-46DF-B333-68A35C7028B8}" type="pres">
      <dgm:prSet presAssocID="{842356E9-31E5-42F0-8422-231D02452A82}" presName="vert1" presStyleCnt="0"/>
      <dgm:spPr/>
    </dgm:pt>
    <dgm:pt modelId="{BB40FAAF-F104-4341-81EA-01F90005EDBF}" type="pres">
      <dgm:prSet presAssocID="{41E5E66D-B1F9-4CE7-B877-4A3C6F0D2B1C}" presName="vertSpace2a" presStyleCnt="0"/>
      <dgm:spPr/>
    </dgm:pt>
    <dgm:pt modelId="{CC2F6123-4000-4C34-BCDF-CE79BF3CC24D}" type="pres">
      <dgm:prSet presAssocID="{41E5E66D-B1F9-4CE7-B877-4A3C6F0D2B1C}" presName="horz2" presStyleCnt="0"/>
      <dgm:spPr/>
    </dgm:pt>
    <dgm:pt modelId="{00CDC96A-03C0-4D8A-AF17-E1987DFEBDD9}" type="pres">
      <dgm:prSet presAssocID="{41E5E66D-B1F9-4CE7-B877-4A3C6F0D2B1C}" presName="horzSpace2" presStyleCnt="0"/>
      <dgm:spPr/>
    </dgm:pt>
    <dgm:pt modelId="{7F03D317-C57C-49CE-B8D5-B796F76AB656}" type="pres">
      <dgm:prSet presAssocID="{41E5E66D-B1F9-4CE7-B877-4A3C6F0D2B1C}" presName="tx2" presStyleLbl="revTx" presStyleIdx="1" presStyleCnt="8" custScaleX="103021" custLinFactNeighborY="-6031"/>
      <dgm:spPr/>
      <dgm:t>
        <a:bodyPr/>
        <a:lstStyle/>
        <a:p>
          <a:endParaRPr lang="en-US"/>
        </a:p>
      </dgm:t>
    </dgm:pt>
    <dgm:pt modelId="{47430213-CBD4-4790-9868-52D40F7947C8}" type="pres">
      <dgm:prSet presAssocID="{41E5E66D-B1F9-4CE7-B877-4A3C6F0D2B1C}" presName="vert2" presStyleCnt="0"/>
      <dgm:spPr/>
    </dgm:pt>
    <dgm:pt modelId="{F516559C-6871-4F13-BE66-DAC8A43E2C59}" type="pres">
      <dgm:prSet presAssocID="{41E5E66D-B1F9-4CE7-B877-4A3C6F0D2B1C}" presName="thinLine2b" presStyleLbl="callout" presStyleIdx="0" presStyleCnt="4" custLinFactNeighborX="-3726" custLinFactNeighborY="-81442"/>
      <dgm:spPr>
        <a:ln>
          <a:noFill/>
        </a:ln>
      </dgm:spPr>
    </dgm:pt>
    <dgm:pt modelId="{C03E3F42-381A-4D8F-B999-1741B6F53D48}" type="pres">
      <dgm:prSet presAssocID="{41E5E66D-B1F9-4CE7-B877-4A3C6F0D2B1C}" presName="vertSpace2b" presStyleCnt="0"/>
      <dgm:spPr/>
    </dgm:pt>
    <dgm:pt modelId="{C3693605-0EA8-4BE3-B3FD-B933F2493AD5}" type="pres">
      <dgm:prSet presAssocID="{7FEAB3C9-99ED-4983-A707-D54D53B5077B}" presName="thickLine" presStyleLbl="alignNode1" presStyleIdx="1" presStyleCnt="4" custLinFactNeighborY="-448"/>
      <dgm:spPr/>
    </dgm:pt>
    <dgm:pt modelId="{4593585C-0A27-4A7C-9B39-76C8757FA0EF}" type="pres">
      <dgm:prSet presAssocID="{7FEAB3C9-99ED-4983-A707-D54D53B5077B}" presName="horz1" presStyleCnt="0"/>
      <dgm:spPr/>
    </dgm:pt>
    <dgm:pt modelId="{ED89D6C8-86AD-4951-A4AA-D8537AAF2BCB}" type="pres">
      <dgm:prSet presAssocID="{7FEAB3C9-99ED-4983-A707-D54D53B5077B}" presName="tx1" presStyleLbl="revTx" presStyleIdx="2" presStyleCnt="8" custScaleY="123754" custLinFactNeighborY="817"/>
      <dgm:spPr/>
      <dgm:t>
        <a:bodyPr/>
        <a:lstStyle/>
        <a:p>
          <a:endParaRPr lang="en-US"/>
        </a:p>
      </dgm:t>
    </dgm:pt>
    <dgm:pt modelId="{353D6FA3-A87A-4935-B7BA-D8E6E652CE42}" type="pres">
      <dgm:prSet presAssocID="{7FEAB3C9-99ED-4983-A707-D54D53B5077B}" presName="vert1" presStyleCnt="0"/>
      <dgm:spPr/>
    </dgm:pt>
    <dgm:pt modelId="{A2CD3786-5C85-4A1D-879B-1E76F9442D42}" type="pres">
      <dgm:prSet presAssocID="{09012F18-7069-44F7-BB3F-71A14B74F3F6}" presName="vertSpace2a" presStyleCnt="0"/>
      <dgm:spPr/>
    </dgm:pt>
    <dgm:pt modelId="{5219A513-5C98-46FD-92FC-34FEFCF331EA}" type="pres">
      <dgm:prSet presAssocID="{09012F18-7069-44F7-BB3F-71A14B74F3F6}" presName="horz2" presStyleCnt="0"/>
      <dgm:spPr/>
    </dgm:pt>
    <dgm:pt modelId="{86D63ED9-635B-468E-96D6-FBEBB29E2EFB}" type="pres">
      <dgm:prSet presAssocID="{09012F18-7069-44F7-BB3F-71A14B74F3F6}" presName="horzSpace2" presStyleCnt="0"/>
      <dgm:spPr/>
    </dgm:pt>
    <dgm:pt modelId="{BD559195-48F9-457B-BCEE-96CE560926D5}" type="pres">
      <dgm:prSet presAssocID="{09012F18-7069-44F7-BB3F-71A14B74F3F6}" presName="tx2" presStyleLbl="revTx" presStyleIdx="3" presStyleCnt="8" custScaleX="99634" custScaleY="204228" custLinFactNeighborX="-769" custLinFactNeighborY="4677"/>
      <dgm:spPr/>
      <dgm:t>
        <a:bodyPr/>
        <a:lstStyle/>
        <a:p>
          <a:endParaRPr lang="en-US"/>
        </a:p>
      </dgm:t>
    </dgm:pt>
    <dgm:pt modelId="{3CC88956-24E8-4FE2-AB70-C8ADCB144775}" type="pres">
      <dgm:prSet presAssocID="{09012F18-7069-44F7-BB3F-71A14B74F3F6}" presName="vert2" presStyleCnt="0"/>
      <dgm:spPr/>
    </dgm:pt>
    <dgm:pt modelId="{03406994-86D5-47EE-BEE1-CFC312EB5EB6}" type="pres">
      <dgm:prSet presAssocID="{09012F18-7069-44F7-BB3F-71A14B74F3F6}" presName="thinLine2b" presStyleLbl="callout" presStyleIdx="1" presStyleCnt="4" custLinFactY="300000" custLinFactNeighborY="344317"/>
      <dgm:spPr>
        <a:ln>
          <a:noFill/>
        </a:ln>
      </dgm:spPr>
    </dgm:pt>
    <dgm:pt modelId="{BCD39A12-7179-44F3-8588-9F7CA25CC418}" type="pres">
      <dgm:prSet presAssocID="{09012F18-7069-44F7-BB3F-71A14B74F3F6}" presName="vertSpace2b" presStyleCnt="0"/>
      <dgm:spPr/>
    </dgm:pt>
    <dgm:pt modelId="{65D7F726-E98B-4CEF-8A05-A5A2CDD337A5}" type="pres">
      <dgm:prSet presAssocID="{B083735B-8ACE-42E4-A51A-AD3952C64E50}" presName="thickLine" presStyleLbl="alignNode1" presStyleIdx="2" presStyleCnt="4" custLinFactNeighborY="6102"/>
      <dgm:spPr/>
    </dgm:pt>
    <dgm:pt modelId="{069C48C5-CD8F-49CF-9230-5C3EF38F2787}" type="pres">
      <dgm:prSet presAssocID="{B083735B-8ACE-42E4-A51A-AD3952C64E50}" presName="horz1" presStyleCnt="0"/>
      <dgm:spPr/>
    </dgm:pt>
    <dgm:pt modelId="{38AEF2CD-8AB6-4A4D-956F-0DA6527E9F8D}" type="pres">
      <dgm:prSet presAssocID="{B083735B-8ACE-42E4-A51A-AD3952C64E50}" presName="tx1" presStyleLbl="revTx" presStyleIdx="4" presStyleCnt="8" custScaleY="78969" custLinFactNeighborX="-76" custLinFactNeighborY="1499"/>
      <dgm:spPr/>
      <dgm:t>
        <a:bodyPr/>
        <a:lstStyle/>
        <a:p>
          <a:endParaRPr lang="en-US"/>
        </a:p>
      </dgm:t>
    </dgm:pt>
    <dgm:pt modelId="{D43D4723-BC36-4737-BBF4-5888D3DAFCCE}" type="pres">
      <dgm:prSet presAssocID="{B083735B-8ACE-42E4-A51A-AD3952C64E50}" presName="vert1" presStyleCnt="0"/>
      <dgm:spPr/>
    </dgm:pt>
    <dgm:pt modelId="{EB96F387-3C94-4BE0-A204-645E1C01A364}" type="pres">
      <dgm:prSet presAssocID="{AC140DD7-AD71-4572-8268-26DB3AEA1E9F}" presName="vertSpace2a" presStyleCnt="0"/>
      <dgm:spPr/>
    </dgm:pt>
    <dgm:pt modelId="{4E1216BD-C037-43BD-A01B-EB892AD61DB5}" type="pres">
      <dgm:prSet presAssocID="{AC140DD7-AD71-4572-8268-26DB3AEA1E9F}" presName="horz2" presStyleCnt="0"/>
      <dgm:spPr/>
    </dgm:pt>
    <dgm:pt modelId="{8C0EA49A-4F5E-4151-82FA-94034B8D617E}" type="pres">
      <dgm:prSet presAssocID="{AC140DD7-AD71-4572-8268-26DB3AEA1E9F}" presName="horzSpace2" presStyleCnt="0"/>
      <dgm:spPr/>
    </dgm:pt>
    <dgm:pt modelId="{597BA0AA-0BF2-4C3B-BDAA-78251F0E47C7}" type="pres">
      <dgm:prSet presAssocID="{AC140DD7-AD71-4572-8268-26DB3AEA1E9F}" presName="tx2" presStyleLbl="revTx" presStyleIdx="5" presStyleCnt="8" custScaleX="99940" custScaleY="45531" custLinFactNeighborX="-1232" custLinFactNeighborY="20925"/>
      <dgm:spPr/>
      <dgm:t>
        <a:bodyPr/>
        <a:lstStyle/>
        <a:p>
          <a:endParaRPr lang="en-US"/>
        </a:p>
      </dgm:t>
    </dgm:pt>
    <dgm:pt modelId="{7374CB92-674F-425F-9F07-33A795036AC8}" type="pres">
      <dgm:prSet presAssocID="{AC140DD7-AD71-4572-8268-26DB3AEA1E9F}" presName="vert2" presStyleCnt="0"/>
      <dgm:spPr/>
    </dgm:pt>
    <dgm:pt modelId="{84DE0EED-2CA2-479F-8CA6-2AD04AC4B28E}" type="pres">
      <dgm:prSet presAssocID="{AC140DD7-AD71-4572-8268-26DB3AEA1E9F}" presName="thinLine2b" presStyleLbl="callout" presStyleIdx="2" presStyleCnt="4" custLinFactY="300000" custLinFactNeighborY="322017"/>
      <dgm:spPr>
        <a:ln>
          <a:noFill/>
        </a:ln>
      </dgm:spPr>
    </dgm:pt>
    <dgm:pt modelId="{2379CEED-462A-442C-A553-DC08162860FE}" type="pres">
      <dgm:prSet presAssocID="{AC140DD7-AD71-4572-8268-26DB3AEA1E9F}" presName="vertSpace2b" presStyleCnt="0"/>
      <dgm:spPr/>
    </dgm:pt>
    <dgm:pt modelId="{C3FD3BCC-EC5D-43B9-80E2-2F120FB2BEE0}" type="pres">
      <dgm:prSet presAssocID="{FE5CBC6A-5135-475E-946E-DB2DFFDE23B8}" presName="thickLine" presStyleLbl="alignNode1" presStyleIdx="3" presStyleCnt="4"/>
      <dgm:spPr/>
    </dgm:pt>
    <dgm:pt modelId="{CBA5495B-107C-4614-B21D-E8F096D49B9F}" type="pres">
      <dgm:prSet presAssocID="{FE5CBC6A-5135-475E-946E-DB2DFFDE23B8}" presName="horz1" presStyleCnt="0"/>
      <dgm:spPr/>
    </dgm:pt>
    <dgm:pt modelId="{9EDB61BE-0B34-41FE-ADB9-BD962F80F038}" type="pres">
      <dgm:prSet presAssocID="{FE5CBC6A-5135-475E-946E-DB2DFFDE23B8}" presName="tx1" presStyleLbl="revTx" presStyleIdx="6" presStyleCnt="8" custLinFactNeighborY="12757"/>
      <dgm:spPr/>
      <dgm:t>
        <a:bodyPr/>
        <a:lstStyle/>
        <a:p>
          <a:endParaRPr lang="en-US"/>
        </a:p>
      </dgm:t>
    </dgm:pt>
    <dgm:pt modelId="{5B156E45-84CF-410C-89F9-5F05B6AB0449}" type="pres">
      <dgm:prSet presAssocID="{FE5CBC6A-5135-475E-946E-DB2DFFDE23B8}" presName="vert1" presStyleCnt="0"/>
      <dgm:spPr/>
    </dgm:pt>
    <dgm:pt modelId="{95786780-5CC7-461B-85AD-8045268A48A0}" type="pres">
      <dgm:prSet presAssocID="{2903BF36-0559-4292-B630-DC6B0FA15D4B}" presName="vertSpace2a" presStyleCnt="0"/>
      <dgm:spPr/>
    </dgm:pt>
    <dgm:pt modelId="{6F2AE27D-21C8-4E46-8F13-7FD8EDEB224B}" type="pres">
      <dgm:prSet presAssocID="{2903BF36-0559-4292-B630-DC6B0FA15D4B}" presName="horz2" presStyleCnt="0"/>
      <dgm:spPr/>
    </dgm:pt>
    <dgm:pt modelId="{29271DDB-D488-4C4D-A9F1-1AA59E59F732}" type="pres">
      <dgm:prSet presAssocID="{2903BF36-0559-4292-B630-DC6B0FA15D4B}" presName="horzSpace2" presStyleCnt="0"/>
      <dgm:spPr/>
    </dgm:pt>
    <dgm:pt modelId="{70B4CC1A-272F-45FF-A52A-D7FC374AB6E0}" type="pres">
      <dgm:prSet presAssocID="{2903BF36-0559-4292-B630-DC6B0FA15D4B}" presName="tx2" presStyleLbl="revTx" presStyleIdx="7" presStyleCnt="8" custScaleX="101803" custScaleY="60983" custLinFactNeighborX="-309" custLinFactNeighborY="-2679"/>
      <dgm:spPr/>
      <dgm:t>
        <a:bodyPr/>
        <a:lstStyle/>
        <a:p>
          <a:endParaRPr lang="en-US"/>
        </a:p>
      </dgm:t>
    </dgm:pt>
    <dgm:pt modelId="{60677ABB-FE02-46C6-9DF6-9EB9B8A49EDC}" type="pres">
      <dgm:prSet presAssocID="{2903BF36-0559-4292-B630-DC6B0FA15D4B}" presName="vert2" presStyleCnt="0"/>
      <dgm:spPr/>
    </dgm:pt>
    <dgm:pt modelId="{1207A86A-3BBB-428F-978A-C0B047AD5798}" type="pres">
      <dgm:prSet presAssocID="{2903BF36-0559-4292-B630-DC6B0FA15D4B}" presName="thinLine2b" presStyleLbl="callout" presStyleIdx="3" presStyleCnt="4" custLinFactY="300000" custLinFactNeighborY="355418"/>
      <dgm:spPr>
        <a:ln>
          <a:noFill/>
        </a:ln>
      </dgm:spPr>
    </dgm:pt>
    <dgm:pt modelId="{56DC6807-788F-4C67-AA47-D555FE2C9470}" type="pres">
      <dgm:prSet presAssocID="{2903BF36-0559-4292-B630-DC6B0FA15D4B}" presName="vertSpace2b" presStyleCnt="0"/>
      <dgm:spPr/>
    </dgm:pt>
  </dgm:ptLst>
  <dgm:cxnLst>
    <dgm:cxn modelId="{6EFD78C7-1202-403B-A665-5713F2F4E2DE}" type="presOf" srcId="{AC140DD7-AD71-4572-8268-26DB3AEA1E9F}" destId="{597BA0AA-0BF2-4C3B-BDAA-78251F0E47C7}" srcOrd="0" destOrd="0" presId="urn:microsoft.com/office/officeart/2008/layout/LinedList"/>
    <dgm:cxn modelId="{1F5CBF10-B34E-4948-B98F-0F20C7D2846F}" type="presOf" srcId="{2903BF36-0559-4292-B630-DC6B0FA15D4B}" destId="{70B4CC1A-272F-45FF-A52A-D7FC374AB6E0}" srcOrd="0" destOrd="0" presId="urn:microsoft.com/office/officeart/2008/layout/LinedList"/>
    <dgm:cxn modelId="{3E95C809-44FF-45A0-AA0C-F76A7DF8E5F5}" type="presOf" srcId="{595A9719-E309-48BA-B154-A8D4E076BD8A}" destId="{29617512-A1D5-40E7-ACF6-1C6BD50A883E}" srcOrd="0" destOrd="0" presId="urn:microsoft.com/office/officeart/2008/layout/LinedList"/>
    <dgm:cxn modelId="{EED5E0F6-FBA6-45DE-A370-CEC289C6A356}" srcId="{842356E9-31E5-42F0-8422-231D02452A82}" destId="{41E5E66D-B1F9-4CE7-B877-4A3C6F0D2B1C}" srcOrd="0" destOrd="0" parTransId="{C84B079C-AD85-4D83-BFCF-4F66F826201F}" sibTransId="{3E9AFF97-D577-411E-87AF-7F65FD76DAAE}"/>
    <dgm:cxn modelId="{69718571-9E41-4A87-938A-43FCF20D8521}" srcId="{FE5CBC6A-5135-475E-946E-DB2DFFDE23B8}" destId="{2903BF36-0559-4292-B630-DC6B0FA15D4B}" srcOrd="0" destOrd="0" parTransId="{5CA8089D-0DB3-4F01-BCF3-9AA26F14ABE9}" sibTransId="{ECCA6702-D772-48A3-A349-B42060A94D78}"/>
    <dgm:cxn modelId="{A6389143-3DFC-4B14-B15E-B5AFF1A37B3D}" type="presOf" srcId="{41E5E66D-B1F9-4CE7-B877-4A3C6F0D2B1C}" destId="{7F03D317-C57C-49CE-B8D5-B796F76AB656}" srcOrd="0" destOrd="0" presId="urn:microsoft.com/office/officeart/2008/layout/LinedList"/>
    <dgm:cxn modelId="{76D0927A-4CB8-4DAA-BA8E-058863BC80C8}" type="presOf" srcId="{09012F18-7069-44F7-BB3F-71A14B74F3F6}" destId="{BD559195-48F9-457B-BCEE-96CE560926D5}" srcOrd="0" destOrd="0" presId="urn:microsoft.com/office/officeart/2008/layout/LinedList"/>
    <dgm:cxn modelId="{FB617920-AEE2-4594-9F45-3F9757ECFFEE}" srcId="{595A9719-E309-48BA-B154-A8D4E076BD8A}" destId="{B083735B-8ACE-42E4-A51A-AD3952C64E50}" srcOrd="2" destOrd="0" parTransId="{93142E60-EE56-44FE-8139-C0187650F1B4}" sibTransId="{A7B47BDB-032C-456C-9F43-1E18374E161B}"/>
    <dgm:cxn modelId="{266A9B20-A948-44DC-9112-2F0E066BC89A}" type="presOf" srcId="{FE5CBC6A-5135-475E-946E-DB2DFFDE23B8}" destId="{9EDB61BE-0B34-41FE-ADB9-BD962F80F038}" srcOrd="0" destOrd="0" presId="urn:microsoft.com/office/officeart/2008/layout/LinedList"/>
    <dgm:cxn modelId="{FE49D0DB-E897-4269-B904-4A3BEEC31624}" srcId="{595A9719-E309-48BA-B154-A8D4E076BD8A}" destId="{842356E9-31E5-42F0-8422-231D02452A82}" srcOrd="0" destOrd="0" parTransId="{F30F18F4-8D1B-4A0B-BED0-5EA5798768BF}" sibTransId="{D09B422A-7867-4569-8B71-33BAC59D7969}"/>
    <dgm:cxn modelId="{87DDCBD9-DF58-4B3A-AFC6-C54A71787DE1}" type="presOf" srcId="{7FEAB3C9-99ED-4983-A707-D54D53B5077B}" destId="{ED89D6C8-86AD-4951-A4AA-D8537AAF2BCB}" srcOrd="0" destOrd="0" presId="urn:microsoft.com/office/officeart/2008/layout/LinedList"/>
    <dgm:cxn modelId="{653D6487-52E2-43FE-94EE-1784AF19019D}" type="presOf" srcId="{B083735B-8ACE-42E4-A51A-AD3952C64E50}" destId="{38AEF2CD-8AB6-4A4D-956F-0DA6527E9F8D}" srcOrd="0" destOrd="0" presId="urn:microsoft.com/office/officeart/2008/layout/LinedList"/>
    <dgm:cxn modelId="{399272AF-4DBF-4878-94A5-B5B679C15E80}" type="presOf" srcId="{842356E9-31E5-42F0-8422-231D02452A82}" destId="{B2D6796C-59F0-4771-A4F0-1DFEDF043B10}" srcOrd="0" destOrd="0" presId="urn:microsoft.com/office/officeart/2008/layout/LinedList"/>
    <dgm:cxn modelId="{F8708D01-FDC0-42D2-B274-09470A5D04A8}" srcId="{B083735B-8ACE-42E4-A51A-AD3952C64E50}" destId="{AC140DD7-AD71-4572-8268-26DB3AEA1E9F}" srcOrd="0" destOrd="0" parTransId="{BC2E4830-9FBF-423D-96F9-A62D85F34DAB}" sibTransId="{8D02656A-9CC4-4D19-984D-2BB2FE7A6372}"/>
    <dgm:cxn modelId="{C501FD1C-8D20-4A0B-A99F-43FDFB432AA2}" srcId="{7FEAB3C9-99ED-4983-A707-D54D53B5077B}" destId="{09012F18-7069-44F7-BB3F-71A14B74F3F6}" srcOrd="0" destOrd="0" parTransId="{B27E34BB-4CF4-4758-939D-D53A03BC8060}" sibTransId="{CC94917D-7BF1-4A44-AFC3-BC01DEF3F29C}"/>
    <dgm:cxn modelId="{975C3D2D-D4AD-47F2-B5BB-541A7DF8298E}" srcId="{595A9719-E309-48BA-B154-A8D4E076BD8A}" destId="{FE5CBC6A-5135-475E-946E-DB2DFFDE23B8}" srcOrd="3" destOrd="0" parTransId="{8DCF7B5F-A4E6-4145-9D0A-AD048B05F13C}" sibTransId="{0BFCB69F-1D57-4DB5-9473-D6CF0F2FAA97}"/>
    <dgm:cxn modelId="{4B3B5298-8C35-40D6-90AC-7760FA4CAA69}" srcId="{595A9719-E309-48BA-B154-A8D4E076BD8A}" destId="{7FEAB3C9-99ED-4983-A707-D54D53B5077B}" srcOrd="1" destOrd="0" parTransId="{943528AC-09F3-416A-A129-816570FC9DCD}" sibTransId="{3A517D38-04BF-4E80-9803-0DEC1088E63E}"/>
    <dgm:cxn modelId="{79080A1F-4D94-458F-B662-C78BF2B3600D}" type="presParOf" srcId="{29617512-A1D5-40E7-ACF6-1C6BD50A883E}" destId="{65957108-E0DD-4E0D-9155-AB88FE13AACE}" srcOrd="0" destOrd="0" presId="urn:microsoft.com/office/officeart/2008/layout/LinedList"/>
    <dgm:cxn modelId="{4462BBCA-84ED-446C-ACE6-EC732002B25B}" type="presParOf" srcId="{29617512-A1D5-40E7-ACF6-1C6BD50A883E}" destId="{0AA69295-E110-4AC9-A342-D58884E5A310}" srcOrd="1" destOrd="0" presId="urn:microsoft.com/office/officeart/2008/layout/LinedList"/>
    <dgm:cxn modelId="{85FEE699-A14B-4996-8BEF-B64277413671}" type="presParOf" srcId="{0AA69295-E110-4AC9-A342-D58884E5A310}" destId="{B2D6796C-59F0-4771-A4F0-1DFEDF043B10}" srcOrd="0" destOrd="0" presId="urn:microsoft.com/office/officeart/2008/layout/LinedList"/>
    <dgm:cxn modelId="{B741B2F6-B17A-4CDA-AB17-3F368F7F68A9}" type="presParOf" srcId="{0AA69295-E110-4AC9-A342-D58884E5A310}" destId="{B6C0EEC4-368B-46DF-B333-68A35C7028B8}" srcOrd="1" destOrd="0" presId="urn:microsoft.com/office/officeart/2008/layout/LinedList"/>
    <dgm:cxn modelId="{82A2057C-FA11-470E-9339-27FC4B43FE89}" type="presParOf" srcId="{B6C0EEC4-368B-46DF-B333-68A35C7028B8}" destId="{BB40FAAF-F104-4341-81EA-01F90005EDBF}" srcOrd="0" destOrd="0" presId="urn:microsoft.com/office/officeart/2008/layout/LinedList"/>
    <dgm:cxn modelId="{631206BD-66E9-4CA0-9DA2-1CB5D6CE3744}" type="presParOf" srcId="{B6C0EEC4-368B-46DF-B333-68A35C7028B8}" destId="{CC2F6123-4000-4C34-BCDF-CE79BF3CC24D}" srcOrd="1" destOrd="0" presId="urn:microsoft.com/office/officeart/2008/layout/LinedList"/>
    <dgm:cxn modelId="{DC47752F-4436-4CC5-B3DD-1FAF1FAEBCC1}" type="presParOf" srcId="{CC2F6123-4000-4C34-BCDF-CE79BF3CC24D}" destId="{00CDC96A-03C0-4D8A-AF17-E1987DFEBDD9}" srcOrd="0" destOrd="0" presId="urn:microsoft.com/office/officeart/2008/layout/LinedList"/>
    <dgm:cxn modelId="{29C0CACE-1B62-4ECE-991E-7F59555A23A5}" type="presParOf" srcId="{CC2F6123-4000-4C34-BCDF-CE79BF3CC24D}" destId="{7F03D317-C57C-49CE-B8D5-B796F76AB656}" srcOrd="1" destOrd="0" presId="urn:microsoft.com/office/officeart/2008/layout/LinedList"/>
    <dgm:cxn modelId="{8C98E85B-E5C8-4D9C-976F-58A796763EB2}" type="presParOf" srcId="{CC2F6123-4000-4C34-BCDF-CE79BF3CC24D}" destId="{47430213-CBD4-4790-9868-52D40F7947C8}" srcOrd="2" destOrd="0" presId="urn:microsoft.com/office/officeart/2008/layout/LinedList"/>
    <dgm:cxn modelId="{EA62F874-3A60-4DDA-9545-9153B39662E6}" type="presParOf" srcId="{B6C0EEC4-368B-46DF-B333-68A35C7028B8}" destId="{F516559C-6871-4F13-BE66-DAC8A43E2C59}" srcOrd="2" destOrd="0" presId="urn:microsoft.com/office/officeart/2008/layout/LinedList"/>
    <dgm:cxn modelId="{61CD54BE-1D56-4FC0-ACAA-165CD4246892}" type="presParOf" srcId="{B6C0EEC4-368B-46DF-B333-68A35C7028B8}" destId="{C03E3F42-381A-4D8F-B999-1741B6F53D48}" srcOrd="3" destOrd="0" presId="urn:microsoft.com/office/officeart/2008/layout/LinedList"/>
    <dgm:cxn modelId="{3FA5E244-0E7A-46EE-BD3A-968508FD8253}" type="presParOf" srcId="{29617512-A1D5-40E7-ACF6-1C6BD50A883E}" destId="{C3693605-0EA8-4BE3-B3FD-B933F2493AD5}" srcOrd="2" destOrd="0" presId="urn:microsoft.com/office/officeart/2008/layout/LinedList"/>
    <dgm:cxn modelId="{FECFF494-20B7-415B-8D9A-5A4ECB49B39B}" type="presParOf" srcId="{29617512-A1D5-40E7-ACF6-1C6BD50A883E}" destId="{4593585C-0A27-4A7C-9B39-76C8757FA0EF}" srcOrd="3" destOrd="0" presId="urn:microsoft.com/office/officeart/2008/layout/LinedList"/>
    <dgm:cxn modelId="{E09D2C26-1871-4511-9114-92405F6C56D3}" type="presParOf" srcId="{4593585C-0A27-4A7C-9B39-76C8757FA0EF}" destId="{ED89D6C8-86AD-4951-A4AA-D8537AAF2BCB}" srcOrd="0" destOrd="0" presId="urn:microsoft.com/office/officeart/2008/layout/LinedList"/>
    <dgm:cxn modelId="{FA40A238-E4D3-416E-8C7B-7EB3DD8E412A}" type="presParOf" srcId="{4593585C-0A27-4A7C-9B39-76C8757FA0EF}" destId="{353D6FA3-A87A-4935-B7BA-D8E6E652CE42}" srcOrd="1" destOrd="0" presId="urn:microsoft.com/office/officeart/2008/layout/LinedList"/>
    <dgm:cxn modelId="{1E927E41-6960-4B0B-B4F0-3CBF4DADB06D}" type="presParOf" srcId="{353D6FA3-A87A-4935-B7BA-D8E6E652CE42}" destId="{A2CD3786-5C85-4A1D-879B-1E76F9442D42}" srcOrd="0" destOrd="0" presId="urn:microsoft.com/office/officeart/2008/layout/LinedList"/>
    <dgm:cxn modelId="{3AB13476-2F2C-4C56-8E09-DF4A55F8774C}" type="presParOf" srcId="{353D6FA3-A87A-4935-B7BA-D8E6E652CE42}" destId="{5219A513-5C98-46FD-92FC-34FEFCF331EA}" srcOrd="1" destOrd="0" presId="urn:microsoft.com/office/officeart/2008/layout/LinedList"/>
    <dgm:cxn modelId="{CE78438F-F61A-47C8-83D0-E55DC5D82AED}" type="presParOf" srcId="{5219A513-5C98-46FD-92FC-34FEFCF331EA}" destId="{86D63ED9-635B-468E-96D6-FBEBB29E2EFB}" srcOrd="0" destOrd="0" presId="urn:microsoft.com/office/officeart/2008/layout/LinedList"/>
    <dgm:cxn modelId="{840F0A9C-29AE-4421-9500-283A1598AB78}" type="presParOf" srcId="{5219A513-5C98-46FD-92FC-34FEFCF331EA}" destId="{BD559195-48F9-457B-BCEE-96CE560926D5}" srcOrd="1" destOrd="0" presId="urn:microsoft.com/office/officeart/2008/layout/LinedList"/>
    <dgm:cxn modelId="{55769BFA-2483-42B8-A2B7-7FE7BE01DF9B}" type="presParOf" srcId="{5219A513-5C98-46FD-92FC-34FEFCF331EA}" destId="{3CC88956-24E8-4FE2-AB70-C8ADCB144775}" srcOrd="2" destOrd="0" presId="urn:microsoft.com/office/officeart/2008/layout/LinedList"/>
    <dgm:cxn modelId="{8B17D2BD-5396-4305-8E81-74C2E8A8245F}" type="presParOf" srcId="{353D6FA3-A87A-4935-B7BA-D8E6E652CE42}" destId="{03406994-86D5-47EE-BEE1-CFC312EB5EB6}" srcOrd="2" destOrd="0" presId="urn:microsoft.com/office/officeart/2008/layout/LinedList"/>
    <dgm:cxn modelId="{B9F38E01-2FF4-440A-86ED-FCA90525375F}" type="presParOf" srcId="{353D6FA3-A87A-4935-B7BA-D8E6E652CE42}" destId="{BCD39A12-7179-44F3-8588-9F7CA25CC418}" srcOrd="3" destOrd="0" presId="urn:microsoft.com/office/officeart/2008/layout/LinedList"/>
    <dgm:cxn modelId="{0C7F8917-E2CF-4FA5-9B66-6899FC2989E1}" type="presParOf" srcId="{29617512-A1D5-40E7-ACF6-1C6BD50A883E}" destId="{65D7F726-E98B-4CEF-8A05-A5A2CDD337A5}" srcOrd="4" destOrd="0" presId="urn:microsoft.com/office/officeart/2008/layout/LinedList"/>
    <dgm:cxn modelId="{16A0D895-9887-4463-A705-0F31FFD8714A}" type="presParOf" srcId="{29617512-A1D5-40E7-ACF6-1C6BD50A883E}" destId="{069C48C5-CD8F-49CF-9230-5C3EF38F2787}" srcOrd="5" destOrd="0" presId="urn:microsoft.com/office/officeart/2008/layout/LinedList"/>
    <dgm:cxn modelId="{8F905479-5B5B-445D-8526-F6D150650B01}" type="presParOf" srcId="{069C48C5-CD8F-49CF-9230-5C3EF38F2787}" destId="{38AEF2CD-8AB6-4A4D-956F-0DA6527E9F8D}" srcOrd="0" destOrd="0" presId="urn:microsoft.com/office/officeart/2008/layout/LinedList"/>
    <dgm:cxn modelId="{198CC488-6054-4006-A5D4-24E9384A264F}" type="presParOf" srcId="{069C48C5-CD8F-49CF-9230-5C3EF38F2787}" destId="{D43D4723-BC36-4737-BBF4-5888D3DAFCCE}" srcOrd="1" destOrd="0" presId="urn:microsoft.com/office/officeart/2008/layout/LinedList"/>
    <dgm:cxn modelId="{2267FD0D-243F-4CDA-AA4B-7F9246B18B54}" type="presParOf" srcId="{D43D4723-BC36-4737-BBF4-5888D3DAFCCE}" destId="{EB96F387-3C94-4BE0-A204-645E1C01A364}" srcOrd="0" destOrd="0" presId="urn:microsoft.com/office/officeart/2008/layout/LinedList"/>
    <dgm:cxn modelId="{1E85E404-ECAD-4D7B-88ED-A2931B9B7AF2}" type="presParOf" srcId="{D43D4723-BC36-4737-BBF4-5888D3DAFCCE}" destId="{4E1216BD-C037-43BD-A01B-EB892AD61DB5}" srcOrd="1" destOrd="0" presId="urn:microsoft.com/office/officeart/2008/layout/LinedList"/>
    <dgm:cxn modelId="{5DCBB0DF-8F87-4B87-8A0D-5A7735E84753}" type="presParOf" srcId="{4E1216BD-C037-43BD-A01B-EB892AD61DB5}" destId="{8C0EA49A-4F5E-4151-82FA-94034B8D617E}" srcOrd="0" destOrd="0" presId="urn:microsoft.com/office/officeart/2008/layout/LinedList"/>
    <dgm:cxn modelId="{5E767058-54E0-4070-8823-82E479D1FA9E}" type="presParOf" srcId="{4E1216BD-C037-43BD-A01B-EB892AD61DB5}" destId="{597BA0AA-0BF2-4C3B-BDAA-78251F0E47C7}" srcOrd="1" destOrd="0" presId="urn:microsoft.com/office/officeart/2008/layout/LinedList"/>
    <dgm:cxn modelId="{AC9F0E09-3938-49F5-9572-7F88515B5C7D}" type="presParOf" srcId="{4E1216BD-C037-43BD-A01B-EB892AD61DB5}" destId="{7374CB92-674F-425F-9F07-33A795036AC8}" srcOrd="2" destOrd="0" presId="urn:microsoft.com/office/officeart/2008/layout/LinedList"/>
    <dgm:cxn modelId="{38217430-8858-4641-B7F3-CEA67E9C0D83}" type="presParOf" srcId="{D43D4723-BC36-4737-BBF4-5888D3DAFCCE}" destId="{84DE0EED-2CA2-479F-8CA6-2AD04AC4B28E}" srcOrd="2" destOrd="0" presId="urn:microsoft.com/office/officeart/2008/layout/LinedList"/>
    <dgm:cxn modelId="{920DD9D2-C642-48F9-8426-1C9DD8F92151}" type="presParOf" srcId="{D43D4723-BC36-4737-BBF4-5888D3DAFCCE}" destId="{2379CEED-462A-442C-A553-DC08162860FE}" srcOrd="3" destOrd="0" presId="urn:microsoft.com/office/officeart/2008/layout/LinedList"/>
    <dgm:cxn modelId="{3302088E-EACA-47AF-9908-2EE4696DA97D}" type="presParOf" srcId="{29617512-A1D5-40E7-ACF6-1C6BD50A883E}" destId="{C3FD3BCC-EC5D-43B9-80E2-2F120FB2BEE0}" srcOrd="6" destOrd="0" presId="urn:microsoft.com/office/officeart/2008/layout/LinedList"/>
    <dgm:cxn modelId="{FE05204A-6986-41E5-9915-144B066F9F77}" type="presParOf" srcId="{29617512-A1D5-40E7-ACF6-1C6BD50A883E}" destId="{CBA5495B-107C-4614-B21D-E8F096D49B9F}" srcOrd="7" destOrd="0" presId="urn:microsoft.com/office/officeart/2008/layout/LinedList"/>
    <dgm:cxn modelId="{671E2404-D7E7-462E-9BAD-9085D098A1D1}" type="presParOf" srcId="{CBA5495B-107C-4614-B21D-E8F096D49B9F}" destId="{9EDB61BE-0B34-41FE-ADB9-BD962F80F038}" srcOrd="0" destOrd="0" presId="urn:microsoft.com/office/officeart/2008/layout/LinedList"/>
    <dgm:cxn modelId="{664A445C-D020-4B54-BC8B-C619B5250F83}" type="presParOf" srcId="{CBA5495B-107C-4614-B21D-E8F096D49B9F}" destId="{5B156E45-84CF-410C-89F9-5F05B6AB0449}" srcOrd="1" destOrd="0" presId="urn:microsoft.com/office/officeart/2008/layout/LinedList"/>
    <dgm:cxn modelId="{3E087B58-B86E-488D-BBB1-D0A9BCC612EC}" type="presParOf" srcId="{5B156E45-84CF-410C-89F9-5F05B6AB0449}" destId="{95786780-5CC7-461B-85AD-8045268A48A0}" srcOrd="0" destOrd="0" presId="urn:microsoft.com/office/officeart/2008/layout/LinedList"/>
    <dgm:cxn modelId="{90ACCDBC-BE58-4047-B2E0-6D875938AC3D}" type="presParOf" srcId="{5B156E45-84CF-410C-89F9-5F05B6AB0449}" destId="{6F2AE27D-21C8-4E46-8F13-7FD8EDEB224B}" srcOrd="1" destOrd="0" presId="urn:microsoft.com/office/officeart/2008/layout/LinedList"/>
    <dgm:cxn modelId="{8B198D85-B04A-4AD9-9304-172CC27B35EF}" type="presParOf" srcId="{6F2AE27D-21C8-4E46-8F13-7FD8EDEB224B}" destId="{29271DDB-D488-4C4D-A9F1-1AA59E59F732}" srcOrd="0" destOrd="0" presId="urn:microsoft.com/office/officeart/2008/layout/LinedList"/>
    <dgm:cxn modelId="{ADC80FED-AA1F-4C4A-B6AF-C30023C73C08}" type="presParOf" srcId="{6F2AE27D-21C8-4E46-8F13-7FD8EDEB224B}" destId="{70B4CC1A-272F-45FF-A52A-D7FC374AB6E0}" srcOrd="1" destOrd="0" presId="urn:microsoft.com/office/officeart/2008/layout/LinedList"/>
    <dgm:cxn modelId="{9170CF0A-E336-4F45-A2BE-42F5F83AADB9}" type="presParOf" srcId="{6F2AE27D-21C8-4E46-8F13-7FD8EDEB224B}" destId="{60677ABB-FE02-46C6-9DF6-9EB9B8A49EDC}" srcOrd="2" destOrd="0" presId="urn:microsoft.com/office/officeart/2008/layout/LinedList"/>
    <dgm:cxn modelId="{4D74A2CD-E05B-4828-9990-3519DC77053B}" type="presParOf" srcId="{5B156E45-84CF-410C-89F9-5F05B6AB0449}" destId="{1207A86A-3BBB-428F-978A-C0B047AD5798}" srcOrd="2" destOrd="0" presId="urn:microsoft.com/office/officeart/2008/layout/LinedList"/>
    <dgm:cxn modelId="{C9FC3BB1-B869-4C95-93F4-2FBCBA050641}" type="presParOf" srcId="{5B156E45-84CF-410C-89F9-5F05B6AB0449}" destId="{56DC6807-788F-4C67-AA47-D555FE2C947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A86D10-AC3B-4681-AB5E-39A6577119E9}"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5F279454-0205-46FE-B2C5-1E8F2155FD74}">
      <dgm:prSet custT="1"/>
      <dgm:spPr>
        <a:solidFill>
          <a:schemeClr val="accent4">
            <a:lumMod val="20000"/>
            <a:lumOff val="80000"/>
          </a:schemeClr>
        </a:solidFill>
      </dgm:spPr>
      <dgm:t>
        <a:bodyPr/>
        <a:lstStyle/>
        <a:p>
          <a:r>
            <a:rPr lang="en-US" sz="2000" b="1" dirty="0">
              <a:solidFill>
                <a:schemeClr val="tx1"/>
              </a:solidFill>
            </a:rPr>
            <a:t>Process or Area Team Lead</a:t>
          </a:r>
          <a:r>
            <a:rPr lang="en-US" sz="2000" dirty="0">
              <a:solidFill>
                <a:schemeClr val="tx1"/>
              </a:solidFill>
            </a:rPr>
            <a:t> </a:t>
          </a:r>
        </a:p>
      </dgm:t>
    </dgm:pt>
    <dgm:pt modelId="{0D657633-A169-4A68-A077-E0AB16F5F7A6}" type="parTrans" cxnId="{D0D87EE3-55EE-4EF9-9E9A-E9ACA755BF36}">
      <dgm:prSet/>
      <dgm:spPr/>
      <dgm:t>
        <a:bodyPr/>
        <a:lstStyle/>
        <a:p>
          <a:endParaRPr lang="en-US" sz="3200"/>
        </a:p>
      </dgm:t>
    </dgm:pt>
    <dgm:pt modelId="{C52B9502-941C-4BA0-84BF-B7616A06129E}" type="sibTrans" cxnId="{D0D87EE3-55EE-4EF9-9E9A-E9ACA755BF36}">
      <dgm:prSet/>
      <dgm:spPr/>
      <dgm:t>
        <a:bodyPr/>
        <a:lstStyle/>
        <a:p>
          <a:endParaRPr lang="en-US" sz="3200"/>
        </a:p>
      </dgm:t>
    </dgm:pt>
    <dgm:pt modelId="{A3C7499F-0C52-474E-8A24-088B74489D2B}">
      <dgm:prSet custT="1"/>
      <dgm:spPr/>
      <dgm:t>
        <a:bodyPr/>
        <a:lstStyle/>
        <a:p>
          <a:r>
            <a:rPr lang="en-US" sz="1400" dirty="0"/>
            <a:t>Responsible for assessment and documentation of one or more of the six areas of the EIA-748 </a:t>
          </a:r>
        </a:p>
      </dgm:t>
    </dgm:pt>
    <dgm:pt modelId="{DA59D9C1-E2EB-40F1-94AA-598BCD20FC67}" type="parTrans" cxnId="{54B8E70E-8170-4D8C-A7AA-B78409E95685}">
      <dgm:prSet/>
      <dgm:spPr/>
      <dgm:t>
        <a:bodyPr/>
        <a:lstStyle/>
        <a:p>
          <a:endParaRPr lang="en-US" sz="3200"/>
        </a:p>
      </dgm:t>
    </dgm:pt>
    <dgm:pt modelId="{074381D9-1A7D-47CB-BF3E-6303E3B19838}" type="sibTrans" cxnId="{54B8E70E-8170-4D8C-A7AA-B78409E95685}">
      <dgm:prSet/>
      <dgm:spPr/>
      <dgm:t>
        <a:bodyPr/>
        <a:lstStyle/>
        <a:p>
          <a:endParaRPr lang="en-US" sz="3200"/>
        </a:p>
      </dgm:t>
    </dgm:pt>
    <dgm:pt modelId="{276770E9-F365-42F1-9764-97A067C2EC98}">
      <dgm:prSet custT="1"/>
      <dgm:spPr/>
      <dgm:t>
        <a:bodyPr/>
        <a:lstStyle/>
        <a:p>
          <a:r>
            <a:rPr lang="en-US" sz="1400" dirty="0"/>
            <a:t>Conduct a process capability assessment</a:t>
          </a:r>
        </a:p>
      </dgm:t>
    </dgm:pt>
    <dgm:pt modelId="{3388B465-FB3B-41EF-83B9-5B266B374801}" type="parTrans" cxnId="{FA493CDB-7B4A-4D76-B5AD-ACF6535FBC03}">
      <dgm:prSet/>
      <dgm:spPr/>
      <dgm:t>
        <a:bodyPr/>
        <a:lstStyle/>
        <a:p>
          <a:endParaRPr lang="en-US" sz="3200"/>
        </a:p>
      </dgm:t>
    </dgm:pt>
    <dgm:pt modelId="{0CCF9D3D-3E31-41E6-9083-43A77AB3C19D}" type="sibTrans" cxnId="{FA493CDB-7B4A-4D76-B5AD-ACF6535FBC03}">
      <dgm:prSet/>
      <dgm:spPr/>
      <dgm:t>
        <a:bodyPr/>
        <a:lstStyle/>
        <a:p>
          <a:endParaRPr lang="en-US" sz="3200"/>
        </a:p>
      </dgm:t>
    </dgm:pt>
    <dgm:pt modelId="{E2497E5A-CE92-4690-A933-49662BFBB74E}">
      <dgm:prSet custT="1"/>
      <dgm:spPr>
        <a:solidFill>
          <a:schemeClr val="accent4">
            <a:lumMod val="40000"/>
            <a:lumOff val="60000"/>
          </a:schemeClr>
        </a:solidFill>
      </dgm:spPr>
      <dgm:t>
        <a:bodyPr/>
        <a:lstStyle/>
        <a:p>
          <a:r>
            <a:rPr lang="en-US" sz="2000" b="1" dirty="0">
              <a:solidFill>
                <a:schemeClr val="tx1"/>
              </a:solidFill>
            </a:rPr>
            <a:t>Interview Team Lead</a:t>
          </a:r>
          <a:r>
            <a:rPr lang="en-US" sz="2000" dirty="0">
              <a:solidFill>
                <a:schemeClr val="tx1"/>
              </a:solidFill>
            </a:rPr>
            <a:t>  </a:t>
          </a:r>
        </a:p>
      </dgm:t>
    </dgm:pt>
    <dgm:pt modelId="{9735DBF3-1082-4100-AA49-1A688C2540F2}" type="parTrans" cxnId="{A876D2D1-928A-4924-960D-C62B07CF4D27}">
      <dgm:prSet/>
      <dgm:spPr/>
      <dgm:t>
        <a:bodyPr/>
        <a:lstStyle/>
        <a:p>
          <a:endParaRPr lang="en-US" sz="3200"/>
        </a:p>
      </dgm:t>
    </dgm:pt>
    <dgm:pt modelId="{BC9FA046-3F18-4EF4-BBCF-A93577011D00}" type="sibTrans" cxnId="{A876D2D1-928A-4924-960D-C62B07CF4D27}">
      <dgm:prSet/>
      <dgm:spPr/>
      <dgm:t>
        <a:bodyPr/>
        <a:lstStyle/>
        <a:p>
          <a:endParaRPr lang="en-US" sz="3200"/>
        </a:p>
      </dgm:t>
    </dgm:pt>
    <dgm:pt modelId="{2C8C5669-9BAB-47E0-80CD-FDFD678BA24E}">
      <dgm:prSet custT="1"/>
      <dgm:spPr/>
      <dgm:t>
        <a:bodyPr/>
        <a:lstStyle/>
        <a:p>
          <a:r>
            <a:rPr lang="en-US" sz="1400" dirty="0"/>
            <a:t>Federal employees, EFCOG EVMS / PCA members, or contracted resources </a:t>
          </a:r>
        </a:p>
      </dgm:t>
    </dgm:pt>
    <dgm:pt modelId="{60A0AE4B-6744-4F14-984B-5DFD997F4F95}" type="parTrans" cxnId="{3E3CEB2A-AE0F-4310-B6B6-851625F29535}">
      <dgm:prSet/>
      <dgm:spPr/>
      <dgm:t>
        <a:bodyPr/>
        <a:lstStyle/>
        <a:p>
          <a:endParaRPr lang="en-US" sz="3200"/>
        </a:p>
      </dgm:t>
    </dgm:pt>
    <dgm:pt modelId="{B9922AD5-B455-46CA-AB95-A2C55C657AF9}" type="sibTrans" cxnId="{3E3CEB2A-AE0F-4310-B6B6-851625F29535}">
      <dgm:prSet/>
      <dgm:spPr/>
      <dgm:t>
        <a:bodyPr/>
        <a:lstStyle/>
        <a:p>
          <a:endParaRPr lang="en-US" sz="3200"/>
        </a:p>
      </dgm:t>
    </dgm:pt>
    <dgm:pt modelId="{7024EE5A-C898-4E92-A25E-EA300A100195}">
      <dgm:prSet custT="1"/>
      <dgm:spPr/>
      <dgm:t>
        <a:bodyPr/>
        <a:lstStyle/>
        <a:p>
          <a:r>
            <a:rPr lang="en-US" sz="1400" dirty="0"/>
            <a:t>Responsible for planning, scheduling, performance, and accurate reporting of the interviews</a:t>
          </a:r>
        </a:p>
      </dgm:t>
    </dgm:pt>
    <dgm:pt modelId="{3294CD74-87D5-42E6-9E23-84E18E8EEDE2}" type="parTrans" cxnId="{0FFF2CC9-B8FC-4823-BD78-3DAB3AFA0DD3}">
      <dgm:prSet/>
      <dgm:spPr/>
      <dgm:t>
        <a:bodyPr/>
        <a:lstStyle/>
        <a:p>
          <a:endParaRPr lang="en-US" sz="3200"/>
        </a:p>
      </dgm:t>
    </dgm:pt>
    <dgm:pt modelId="{5303047D-D957-4345-B965-1CA3D120D0D2}" type="sibTrans" cxnId="{0FFF2CC9-B8FC-4823-BD78-3DAB3AFA0DD3}">
      <dgm:prSet/>
      <dgm:spPr/>
      <dgm:t>
        <a:bodyPr/>
        <a:lstStyle/>
        <a:p>
          <a:endParaRPr lang="en-US" sz="3200"/>
        </a:p>
      </dgm:t>
    </dgm:pt>
    <dgm:pt modelId="{A195F97D-8B32-4555-B660-F9A2F24C0071}">
      <dgm:prSet custT="1"/>
      <dgm:spPr>
        <a:solidFill>
          <a:schemeClr val="accent4">
            <a:lumMod val="60000"/>
            <a:lumOff val="40000"/>
          </a:schemeClr>
        </a:solidFill>
      </dgm:spPr>
      <dgm:t>
        <a:bodyPr/>
        <a:lstStyle/>
        <a:p>
          <a:r>
            <a:rPr lang="en-US" sz="2000" b="1" dirty="0">
              <a:solidFill>
                <a:schemeClr val="tx1"/>
              </a:solidFill>
            </a:rPr>
            <a:t>Review Team Members</a:t>
          </a:r>
          <a:endParaRPr lang="en-US" sz="2000" dirty="0">
            <a:solidFill>
              <a:schemeClr val="tx1"/>
            </a:solidFill>
          </a:endParaRPr>
        </a:p>
      </dgm:t>
    </dgm:pt>
    <dgm:pt modelId="{3372DA23-83DA-43A2-93D1-83F7CBD39DCA}" type="parTrans" cxnId="{9F3B500C-14B4-420E-BBCF-832B60514958}">
      <dgm:prSet/>
      <dgm:spPr/>
      <dgm:t>
        <a:bodyPr/>
        <a:lstStyle/>
        <a:p>
          <a:endParaRPr lang="en-US" sz="3200"/>
        </a:p>
      </dgm:t>
    </dgm:pt>
    <dgm:pt modelId="{2E8F948E-4D22-47E9-B185-6D547BF8A391}" type="sibTrans" cxnId="{9F3B500C-14B4-420E-BBCF-832B60514958}">
      <dgm:prSet/>
      <dgm:spPr/>
      <dgm:t>
        <a:bodyPr/>
        <a:lstStyle/>
        <a:p>
          <a:endParaRPr lang="en-US" sz="3200"/>
        </a:p>
      </dgm:t>
    </dgm:pt>
    <dgm:pt modelId="{79B3C524-C873-4E43-A603-322B85EA9489}">
      <dgm:prSet custT="1"/>
      <dgm:spPr/>
      <dgm:t>
        <a:bodyPr/>
        <a:lstStyle/>
        <a:p>
          <a:r>
            <a:rPr lang="en-US" sz="1400" dirty="0"/>
            <a:t>Federal employees, EFCOG EVMS / PCA members, or contracted resources </a:t>
          </a:r>
        </a:p>
      </dgm:t>
    </dgm:pt>
    <dgm:pt modelId="{3223E097-316C-48C2-969F-7FC7D2D5754C}" type="parTrans" cxnId="{D3B5FA5C-26CE-474C-ADCF-0E515C18298C}">
      <dgm:prSet/>
      <dgm:spPr/>
      <dgm:t>
        <a:bodyPr/>
        <a:lstStyle/>
        <a:p>
          <a:endParaRPr lang="en-US" sz="3200"/>
        </a:p>
      </dgm:t>
    </dgm:pt>
    <dgm:pt modelId="{8CEA2CA3-80E8-4EFA-9048-2B900401ED87}" type="sibTrans" cxnId="{D3B5FA5C-26CE-474C-ADCF-0E515C18298C}">
      <dgm:prSet/>
      <dgm:spPr/>
      <dgm:t>
        <a:bodyPr/>
        <a:lstStyle/>
        <a:p>
          <a:endParaRPr lang="en-US" sz="3200"/>
        </a:p>
      </dgm:t>
    </dgm:pt>
    <dgm:pt modelId="{0D0F04E4-172C-4A13-B5B9-7C4CFA5EEB09}">
      <dgm:prSet custT="1"/>
      <dgm:spPr/>
      <dgm:t>
        <a:bodyPr/>
        <a:lstStyle/>
        <a:p>
          <a:r>
            <a:rPr lang="en-US" sz="1400" dirty="0"/>
            <a:t>Experienced in EVMS compliance assessment</a:t>
          </a:r>
        </a:p>
      </dgm:t>
    </dgm:pt>
    <dgm:pt modelId="{90C5BA6C-2926-42D4-B107-F87B36B1175B}" type="parTrans" cxnId="{6D9EAFF9-AD57-4F40-A7B2-E765B7EE4773}">
      <dgm:prSet/>
      <dgm:spPr/>
      <dgm:t>
        <a:bodyPr/>
        <a:lstStyle/>
        <a:p>
          <a:endParaRPr lang="en-US" sz="3200"/>
        </a:p>
      </dgm:t>
    </dgm:pt>
    <dgm:pt modelId="{5C957802-AAE0-4ECE-8F1F-F91B9C5129A5}" type="sibTrans" cxnId="{6D9EAFF9-AD57-4F40-A7B2-E765B7EE4773}">
      <dgm:prSet/>
      <dgm:spPr/>
      <dgm:t>
        <a:bodyPr/>
        <a:lstStyle/>
        <a:p>
          <a:endParaRPr lang="en-US" sz="3200"/>
        </a:p>
      </dgm:t>
    </dgm:pt>
    <dgm:pt modelId="{0D59BAB4-E840-4E86-86E6-FB5B51E26259}">
      <dgm:prSet custT="1"/>
      <dgm:spPr/>
      <dgm:t>
        <a:bodyPr/>
        <a:lstStyle/>
        <a:p>
          <a:r>
            <a:rPr lang="en-US" sz="1400" dirty="0"/>
            <a:t>Typically serve cross-functional roles as both Process or Area and Interview Team members</a:t>
          </a:r>
        </a:p>
      </dgm:t>
    </dgm:pt>
    <dgm:pt modelId="{6BA8CA55-4B6F-4F12-951D-BE0375323BD8}" type="parTrans" cxnId="{7BA3453B-EA3D-4075-99EC-A344AF491B73}">
      <dgm:prSet/>
      <dgm:spPr/>
      <dgm:t>
        <a:bodyPr/>
        <a:lstStyle/>
        <a:p>
          <a:endParaRPr lang="en-US" sz="3200"/>
        </a:p>
      </dgm:t>
    </dgm:pt>
    <dgm:pt modelId="{950F97A0-FC08-4C1B-9958-37E2D85C949E}" type="sibTrans" cxnId="{7BA3453B-EA3D-4075-99EC-A344AF491B73}">
      <dgm:prSet/>
      <dgm:spPr/>
      <dgm:t>
        <a:bodyPr/>
        <a:lstStyle/>
        <a:p>
          <a:endParaRPr lang="en-US" sz="3200"/>
        </a:p>
      </dgm:t>
    </dgm:pt>
    <dgm:pt modelId="{26E9F3BB-8640-45A8-9576-C6DAD7ECD49A}">
      <dgm:prSet custT="1"/>
      <dgm:spPr/>
      <dgm:t>
        <a:bodyPr/>
        <a:lstStyle/>
        <a:p>
          <a:r>
            <a:rPr lang="en-US" sz="1400" dirty="0"/>
            <a:t>Assigns team members early in the data analysis step to ensure the team is involved</a:t>
          </a:r>
        </a:p>
      </dgm:t>
    </dgm:pt>
    <dgm:pt modelId="{38A34579-1ABA-42A3-93C2-66A0B3E11E6E}" type="parTrans" cxnId="{4454BA74-3BEC-4B9F-9797-0EA7564FB8B4}">
      <dgm:prSet/>
      <dgm:spPr/>
      <dgm:t>
        <a:bodyPr/>
        <a:lstStyle/>
        <a:p>
          <a:endParaRPr lang="en-US" sz="3200"/>
        </a:p>
      </dgm:t>
    </dgm:pt>
    <dgm:pt modelId="{6FA9533B-A2B5-44E1-8BB4-1FC4B34EAEFB}" type="sibTrans" cxnId="{4454BA74-3BEC-4B9F-9797-0EA7564FB8B4}">
      <dgm:prSet/>
      <dgm:spPr/>
      <dgm:t>
        <a:bodyPr/>
        <a:lstStyle/>
        <a:p>
          <a:endParaRPr lang="en-US" sz="3200"/>
        </a:p>
      </dgm:t>
    </dgm:pt>
    <dgm:pt modelId="{5C3FBAD0-7523-42C8-9CCB-5B46FB081734}">
      <dgm:prSet custT="1"/>
      <dgm:spPr/>
      <dgm:t>
        <a:bodyPr/>
        <a:lstStyle/>
        <a:p>
          <a:r>
            <a:rPr lang="en-US" sz="1400" dirty="0"/>
            <a:t>Complete analysis results of concerns, the Guideline Summary, and the CARs, DRs, and CIOs</a:t>
          </a:r>
        </a:p>
      </dgm:t>
    </dgm:pt>
    <dgm:pt modelId="{F7DB0C3A-DC3F-49BA-A47B-78AD09FA807A}" type="parTrans" cxnId="{D9F40361-6476-4748-A42E-199172805A16}">
      <dgm:prSet/>
      <dgm:spPr/>
      <dgm:t>
        <a:bodyPr/>
        <a:lstStyle/>
        <a:p>
          <a:endParaRPr lang="en-US"/>
        </a:p>
      </dgm:t>
    </dgm:pt>
    <dgm:pt modelId="{0560AEDF-0920-4F74-A964-7696A5047F66}" type="sibTrans" cxnId="{D9F40361-6476-4748-A42E-199172805A16}">
      <dgm:prSet/>
      <dgm:spPr/>
      <dgm:t>
        <a:bodyPr/>
        <a:lstStyle/>
        <a:p>
          <a:endParaRPr lang="en-US"/>
        </a:p>
      </dgm:t>
    </dgm:pt>
    <dgm:pt modelId="{0AF858B3-F759-49F6-B727-5F26DFE6C0E5}">
      <dgm:prSet custT="1"/>
      <dgm:spPr/>
      <dgm:t>
        <a:bodyPr/>
        <a:lstStyle/>
        <a:p>
          <a:r>
            <a:rPr lang="en-US" sz="1400" dirty="0"/>
            <a:t>Provide final determination of EVMS compliance for a process capability</a:t>
          </a:r>
        </a:p>
      </dgm:t>
    </dgm:pt>
    <dgm:pt modelId="{3858A5CD-B9C1-4567-9784-CAF2D159B220}" type="parTrans" cxnId="{06F315E0-7074-41D9-B4D9-0A360B1E36C4}">
      <dgm:prSet/>
      <dgm:spPr/>
      <dgm:t>
        <a:bodyPr/>
        <a:lstStyle/>
        <a:p>
          <a:endParaRPr lang="en-US"/>
        </a:p>
      </dgm:t>
    </dgm:pt>
    <dgm:pt modelId="{05FA1864-1072-4A34-9C3B-ED8E5303C367}" type="sibTrans" cxnId="{06F315E0-7074-41D9-B4D9-0A360B1E36C4}">
      <dgm:prSet/>
      <dgm:spPr/>
      <dgm:t>
        <a:bodyPr/>
        <a:lstStyle/>
        <a:p>
          <a:endParaRPr lang="en-US"/>
        </a:p>
      </dgm:t>
    </dgm:pt>
    <dgm:pt modelId="{251AA9E1-BF56-4722-B397-A192E5E3551C}" type="pres">
      <dgm:prSet presAssocID="{9AA86D10-AC3B-4681-AB5E-39A6577119E9}" presName="linear" presStyleCnt="0">
        <dgm:presLayoutVars>
          <dgm:dir/>
          <dgm:animLvl val="lvl"/>
          <dgm:resizeHandles val="exact"/>
        </dgm:presLayoutVars>
      </dgm:prSet>
      <dgm:spPr/>
      <dgm:t>
        <a:bodyPr/>
        <a:lstStyle/>
        <a:p>
          <a:endParaRPr lang="en-US"/>
        </a:p>
      </dgm:t>
    </dgm:pt>
    <dgm:pt modelId="{67315FEC-3B46-40EC-AD7E-2411534A17BF}" type="pres">
      <dgm:prSet presAssocID="{5F279454-0205-46FE-B2C5-1E8F2155FD74}" presName="parentLin" presStyleCnt="0"/>
      <dgm:spPr/>
    </dgm:pt>
    <dgm:pt modelId="{7EE71153-EFA5-44F5-B5BB-0A8D434E4FE5}" type="pres">
      <dgm:prSet presAssocID="{5F279454-0205-46FE-B2C5-1E8F2155FD74}" presName="parentLeftMargin" presStyleLbl="node1" presStyleIdx="0" presStyleCnt="3"/>
      <dgm:spPr/>
      <dgm:t>
        <a:bodyPr/>
        <a:lstStyle/>
        <a:p>
          <a:endParaRPr lang="en-US"/>
        </a:p>
      </dgm:t>
    </dgm:pt>
    <dgm:pt modelId="{3307C0BE-97DC-4E7E-9474-E317AF6122C8}" type="pres">
      <dgm:prSet presAssocID="{5F279454-0205-46FE-B2C5-1E8F2155FD74}" presName="parentText" presStyleLbl="node1" presStyleIdx="0" presStyleCnt="3">
        <dgm:presLayoutVars>
          <dgm:chMax val="0"/>
          <dgm:bulletEnabled val="1"/>
        </dgm:presLayoutVars>
      </dgm:prSet>
      <dgm:spPr/>
      <dgm:t>
        <a:bodyPr/>
        <a:lstStyle/>
        <a:p>
          <a:endParaRPr lang="en-US"/>
        </a:p>
      </dgm:t>
    </dgm:pt>
    <dgm:pt modelId="{C762DD07-0521-43DE-9594-D9ACB047AD02}" type="pres">
      <dgm:prSet presAssocID="{5F279454-0205-46FE-B2C5-1E8F2155FD74}" presName="negativeSpace" presStyleCnt="0"/>
      <dgm:spPr/>
    </dgm:pt>
    <dgm:pt modelId="{9AFC8821-DFE7-454A-951A-7E7B7A2F464A}" type="pres">
      <dgm:prSet presAssocID="{5F279454-0205-46FE-B2C5-1E8F2155FD74}" presName="childText" presStyleLbl="conFgAcc1" presStyleIdx="0" presStyleCnt="3">
        <dgm:presLayoutVars>
          <dgm:bulletEnabled val="1"/>
        </dgm:presLayoutVars>
      </dgm:prSet>
      <dgm:spPr/>
      <dgm:t>
        <a:bodyPr/>
        <a:lstStyle/>
        <a:p>
          <a:endParaRPr lang="en-US"/>
        </a:p>
      </dgm:t>
    </dgm:pt>
    <dgm:pt modelId="{71C36611-3D2A-4C3D-BB4A-39C27CFB99BD}" type="pres">
      <dgm:prSet presAssocID="{C52B9502-941C-4BA0-84BF-B7616A06129E}" presName="spaceBetweenRectangles" presStyleCnt="0"/>
      <dgm:spPr/>
    </dgm:pt>
    <dgm:pt modelId="{337741C9-ED93-4AAE-AFF8-593A831B220A}" type="pres">
      <dgm:prSet presAssocID="{E2497E5A-CE92-4690-A933-49662BFBB74E}" presName="parentLin" presStyleCnt="0"/>
      <dgm:spPr/>
    </dgm:pt>
    <dgm:pt modelId="{CA6F38B8-3C56-463F-92DE-BFD271F4C5EA}" type="pres">
      <dgm:prSet presAssocID="{E2497E5A-CE92-4690-A933-49662BFBB74E}" presName="parentLeftMargin" presStyleLbl="node1" presStyleIdx="0" presStyleCnt="3"/>
      <dgm:spPr/>
      <dgm:t>
        <a:bodyPr/>
        <a:lstStyle/>
        <a:p>
          <a:endParaRPr lang="en-US"/>
        </a:p>
      </dgm:t>
    </dgm:pt>
    <dgm:pt modelId="{2A540E1E-B6F7-40CA-9953-9D83E3A1E97B}" type="pres">
      <dgm:prSet presAssocID="{E2497E5A-CE92-4690-A933-49662BFBB74E}" presName="parentText" presStyleLbl="node1" presStyleIdx="1" presStyleCnt="3" custLinFactNeighborY="19320">
        <dgm:presLayoutVars>
          <dgm:chMax val="0"/>
          <dgm:bulletEnabled val="1"/>
        </dgm:presLayoutVars>
      </dgm:prSet>
      <dgm:spPr/>
      <dgm:t>
        <a:bodyPr/>
        <a:lstStyle/>
        <a:p>
          <a:endParaRPr lang="en-US"/>
        </a:p>
      </dgm:t>
    </dgm:pt>
    <dgm:pt modelId="{91075D8B-52F8-4DAF-839D-130FFBE9EDD0}" type="pres">
      <dgm:prSet presAssocID="{E2497E5A-CE92-4690-A933-49662BFBB74E}" presName="negativeSpace" presStyleCnt="0"/>
      <dgm:spPr/>
    </dgm:pt>
    <dgm:pt modelId="{38C001A2-E3E0-42D2-99CF-252E8270587F}" type="pres">
      <dgm:prSet presAssocID="{E2497E5A-CE92-4690-A933-49662BFBB74E}" presName="childText" presStyleLbl="conFgAcc1" presStyleIdx="1" presStyleCnt="3">
        <dgm:presLayoutVars>
          <dgm:bulletEnabled val="1"/>
        </dgm:presLayoutVars>
      </dgm:prSet>
      <dgm:spPr/>
      <dgm:t>
        <a:bodyPr/>
        <a:lstStyle/>
        <a:p>
          <a:endParaRPr lang="en-US"/>
        </a:p>
      </dgm:t>
    </dgm:pt>
    <dgm:pt modelId="{A7F04294-8AF4-4FBE-9BD4-DDE5C718CC09}" type="pres">
      <dgm:prSet presAssocID="{BC9FA046-3F18-4EF4-BBCF-A93577011D00}" presName="spaceBetweenRectangles" presStyleCnt="0"/>
      <dgm:spPr/>
    </dgm:pt>
    <dgm:pt modelId="{D6C52F88-48FA-41A6-87F0-D1E88E81D604}" type="pres">
      <dgm:prSet presAssocID="{A195F97D-8B32-4555-B660-F9A2F24C0071}" presName="parentLin" presStyleCnt="0"/>
      <dgm:spPr/>
    </dgm:pt>
    <dgm:pt modelId="{BC7DFC07-10FB-4678-AE22-701D398EEEE1}" type="pres">
      <dgm:prSet presAssocID="{A195F97D-8B32-4555-B660-F9A2F24C0071}" presName="parentLeftMargin" presStyleLbl="node1" presStyleIdx="1" presStyleCnt="3"/>
      <dgm:spPr/>
      <dgm:t>
        <a:bodyPr/>
        <a:lstStyle/>
        <a:p>
          <a:endParaRPr lang="en-US"/>
        </a:p>
      </dgm:t>
    </dgm:pt>
    <dgm:pt modelId="{734DED13-1547-458B-A9FE-02593046B5C6}" type="pres">
      <dgm:prSet presAssocID="{A195F97D-8B32-4555-B660-F9A2F24C0071}" presName="parentText" presStyleLbl="node1" presStyleIdx="2" presStyleCnt="3">
        <dgm:presLayoutVars>
          <dgm:chMax val="0"/>
          <dgm:bulletEnabled val="1"/>
        </dgm:presLayoutVars>
      </dgm:prSet>
      <dgm:spPr/>
      <dgm:t>
        <a:bodyPr/>
        <a:lstStyle/>
        <a:p>
          <a:endParaRPr lang="en-US"/>
        </a:p>
      </dgm:t>
    </dgm:pt>
    <dgm:pt modelId="{E4E982EA-126B-47AB-97D1-0FAF4CBCA657}" type="pres">
      <dgm:prSet presAssocID="{A195F97D-8B32-4555-B660-F9A2F24C0071}" presName="negativeSpace" presStyleCnt="0"/>
      <dgm:spPr/>
    </dgm:pt>
    <dgm:pt modelId="{0E08741C-4B1B-4679-947A-4FA8BD9CA349}" type="pres">
      <dgm:prSet presAssocID="{A195F97D-8B32-4555-B660-F9A2F24C0071}" presName="childText" presStyleLbl="conFgAcc1" presStyleIdx="2" presStyleCnt="3">
        <dgm:presLayoutVars>
          <dgm:bulletEnabled val="1"/>
        </dgm:presLayoutVars>
      </dgm:prSet>
      <dgm:spPr/>
      <dgm:t>
        <a:bodyPr/>
        <a:lstStyle/>
        <a:p>
          <a:endParaRPr lang="en-US"/>
        </a:p>
      </dgm:t>
    </dgm:pt>
  </dgm:ptLst>
  <dgm:cxnLst>
    <dgm:cxn modelId="{B5357CC7-2AEC-47A6-8FB2-7EFC2CF557F0}" type="presOf" srcId="{2C8C5669-9BAB-47E0-80CD-FDFD678BA24E}" destId="{38C001A2-E3E0-42D2-99CF-252E8270587F}" srcOrd="0" destOrd="0" presId="urn:microsoft.com/office/officeart/2005/8/layout/list1"/>
    <dgm:cxn modelId="{9F3B500C-14B4-420E-BBCF-832B60514958}" srcId="{9AA86D10-AC3B-4681-AB5E-39A6577119E9}" destId="{A195F97D-8B32-4555-B660-F9A2F24C0071}" srcOrd="2" destOrd="0" parTransId="{3372DA23-83DA-43A2-93D1-83F7CBD39DCA}" sibTransId="{2E8F948E-4D22-47E9-B185-6D547BF8A391}"/>
    <dgm:cxn modelId="{5C5F2259-730D-4B20-ABA7-87C7DB074890}" type="presOf" srcId="{A195F97D-8B32-4555-B660-F9A2F24C0071}" destId="{734DED13-1547-458B-A9FE-02593046B5C6}" srcOrd="1" destOrd="0" presId="urn:microsoft.com/office/officeart/2005/8/layout/list1"/>
    <dgm:cxn modelId="{06F315E0-7074-41D9-B4D9-0A360B1E36C4}" srcId="{5F279454-0205-46FE-B2C5-1E8F2155FD74}" destId="{0AF858B3-F759-49F6-B727-5F26DFE6C0E5}" srcOrd="2" destOrd="0" parTransId="{3858A5CD-B9C1-4567-9784-CAF2D159B220}" sibTransId="{05FA1864-1072-4A34-9C3B-ED8E5303C367}"/>
    <dgm:cxn modelId="{3E3CEB2A-AE0F-4310-B6B6-851625F29535}" srcId="{E2497E5A-CE92-4690-A933-49662BFBB74E}" destId="{2C8C5669-9BAB-47E0-80CD-FDFD678BA24E}" srcOrd="0" destOrd="0" parTransId="{60A0AE4B-6744-4F14-984B-5DFD997F4F95}" sibTransId="{B9922AD5-B455-46CA-AB95-A2C55C657AF9}"/>
    <dgm:cxn modelId="{844966B0-7E04-4805-B0BE-84510EF09D72}" type="presOf" srcId="{E2497E5A-CE92-4690-A933-49662BFBB74E}" destId="{2A540E1E-B6F7-40CA-9953-9D83E3A1E97B}" srcOrd="1" destOrd="0" presId="urn:microsoft.com/office/officeart/2005/8/layout/list1"/>
    <dgm:cxn modelId="{6D9EAFF9-AD57-4F40-A7B2-E765B7EE4773}" srcId="{A195F97D-8B32-4555-B660-F9A2F24C0071}" destId="{0D0F04E4-172C-4A13-B5B9-7C4CFA5EEB09}" srcOrd="1" destOrd="0" parTransId="{90C5BA6C-2926-42D4-B107-F87B36B1175B}" sibTransId="{5C957802-AAE0-4ECE-8F1F-F91B9C5129A5}"/>
    <dgm:cxn modelId="{1FE4FC31-6C30-4DB5-A5A5-193EC888C20E}" type="presOf" srcId="{276770E9-F365-42F1-9764-97A067C2EC98}" destId="{9AFC8821-DFE7-454A-951A-7E7B7A2F464A}" srcOrd="0" destOrd="1" presId="urn:microsoft.com/office/officeart/2005/8/layout/list1"/>
    <dgm:cxn modelId="{218F190A-359F-4CC2-984A-ABD717B61AE7}" type="presOf" srcId="{5C3FBAD0-7523-42C8-9CCB-5B46FB081734}" destId="{9AFC8821-DFE7-454A-951A-7E7B7A2F464A}" srcOrd="0" destOrd="3" presId="urn:microsoft.com/office/officeart/2005/8/layout/list1"/>
    <dgm:cxn modelId="{EE66DB43-2C25-417C-8D95-72A3F54E84C2}" type="presOf" srcId="{79B3C524-C873-4E43-A603-322B85EA9489}" destId="{0E08741C-4B1B-4679-947A-4FA8BD9CA349}" srcOrd="0" destOrd="0" presId="urn:microsoft.com/office/officeart/2005/8/layout/list1"/>
    <dgm:cxn modelId="{A48F2A3E-BF4B-473F-93D0-923257C454DE}" type="presOf" srcId="{7024EE5A-C898-4E92-A25E-EA300A100195}" destId="{38C001A2-E3E0-42D2-99CF-252E8270587F}" srcOrd="0" destOrd="1" presId="urn:microsoft.com/office/officeart/2005/8/layout/list1"/>
    <dgm:cxn modelId="{F3C7530B-B482-4D08-A592-24F8B178E612}" type="presOf" srcId="{E2497E5A-CE92-4690-A933-49662BFBB74E}" destId="{CA6F38B8-3C56-463F-92DE-BFD271F4C5EA}" srcOrd="0" destOrd="0" presId="urn:microsoft.com/office/officeart/2005/8/layout/list1"/>
    <dgm:cxn modelId="{4568E84C-15C0-44CF-84D2-875915ECEB4B}" type="presOf" srcId="{A3C7499F-0C52-474E-8A24-088B74489D2B}" destId="{9AFC8821-DFE7-454A-951A-7E7B7A2F464A}" srcOrd="0" destOrd="0" presId="urn:microsoft.com/office/officeart/2005/8/layout/list1"/>
    <dgm:cxn modelId="{A876D2D1-928A-4924-960D-C62B07CF4D27}" srcId="{9AA86D10-AC3B-4681-AB5E-39A6577119E9}" destId="{E2497E5A-CE92-4690-A933-49662BFBB74E}" srcOrd="1" destOrd="0" parTransId="{9735DBF3-1082-4100-AA49-1A688C2540F2}" sibTransId="{BC9FA046-3F18-4EF4-BBCF-A93577011D00}"/>
    <dgm:cxn modelId="{4454BA74-3BEC-4B9F-9797-0EA7564FB8B4}" srcId="{5F279454-0205-46FE-B2C5-1E8F2155FD74}" destId="{26E9F3BB-8640-45A8-9576-C6DAD7ECD49A}" srcOrd="4" destOrd="0" parTransId="{38A34579-1ABA-42A3-93C2-66A0B3E11E6E}" sibTransId="{6FA9533B-A2B5-44E1-8BB4-1FC4B34EAEFB}"/>
    <dgm:cxn modelId="{BCCB1DBE-0BD7-47C7-97C5-D065B2D93152}" type="presOf" srcId="{A195F97D-8B32-4555-B660-F9A2F24C0071}" destId="{BC7DFC07-10FB-4678-AE22-701D398EEEE1}" srcOrd="0" destOrd="0" presId="urn:microsoft.com/office/officeart/2005/8/layout/list1"/>
    <dgm:cxn modelId="{54B8E70E-8170-4D8C-A7AA-B78409E95685}" srcId="{5F279454-0205-46FE-B2C5-1E8F2155FD74}" destId="{A3C7499F-0C52-474E-8A24-088B74489D2B}" srcOrd="0" destOrd="0" parTransId="{DA59D9C1-E2EB-40F1-94AA-598BCD20FC67}" sibTransId="{074381D9-1A7D-47CB-BF3E-6303E3B19838}"/>
    <dgm:cxn modelId="{0FFF2CC9-B8FC-4823-BD78-3DAB3AFA0DD3}" srcId="{E2497E5A-CE92-4690-A933-49662BFBB74E}" destId="{7024EE5A-C898-4E92-A25E-EA300A100195}" srcOrd="1" destOrd="0" parTransId="{3294CD74-87D5-42E6-9E23-84E18E8EEDE2}" sibTransId="{5303047D-D957-4345-B965-1CA3D120D0D2}"/>
    <dgm:cxn modelId="{AAC30447-C1CE-4E0C-9CA4-2ABB696C68BD}" type="presOf" srcId="{0D59BAB4-E840-4E86-86E6-FB5B51E26259}" destId="{0E08741C-4B1B-4679-947A-4FA8BD9CA349}" srcOrd="0" destOrd="2" presId="urn:microsoft.com/office/officeart/2005/8/layout/list1"/>
    <dgm:cxn modelId="{D0D87EE3-55EE-4EF9-9E9A-E9ACA755BF36}" srcId="{9AA86D10-AC3B-4681-AB5E-39A6577119E9}" destId="{5F279454-0205-46FE-B2C5-1E8F2155FD74}" srcOrd="0" destOrd="0" parTransId="{0D657633-A169-4A68-A077-E0AB16F5F7A6}" sibTransId="{C52B9502-941C-4BA0-84BF-B7616A06129E}"/>
    <dgm:cxn modelId="{829C9E4D-45F2-485C-9B01-6842282AF7D2}" type="presOf" srcId="{0AF858B3-F759-49F6-B727-5F26DFE6C0E5}" destId="{9AFC8821-DFE7-454A-951A-7E7B7A2F464A}" srcOrd="0" destOrd="2" presId="urn:microsoft.com/office/officeart/2005/8/layout/list1"/>
    <dgm:cxn modelId="{4638498B-86DB-4894-BFD6-7FBAA0B4F8EF}" type="presOf" srcId="{9AA86D10-AC3B-4681-AB5E-39A6577119E9}" destId="{251AA9E1-BF56-4722-B397-A192E5E3551C}" srcOrd="0" destOrd="0" presId="urn:microsoft.com/office/officeart/2005/8/layout/list1"/>
    <dgm:cxn modelId="{D3B5FA5C-26CE-474C-ADCF-0E515C18298C}" srcId="{A195F97D-8B32-4555-B660-F9A2F24C0071}" destId="{79B3C524-C873-4E43-A603-322B85EA9489}" srcOrd="0" destOrd="0" parTransId="{3223E097-316C-48C2-969F-7FC7D2D5754C}" sibTransId="{8CEA2CA3-80E8-4EFA-9048-2B900401ED87}"/>
    <dgm:cxn modelId="{FA493CDB-7B4A-4D76-B5AD-ACF6535FBC03}" srcId="{5F279454-0205-46FE-B2C5-1E8F2155FD74}" destId="{276770E9-F365-42F1-9764-97A067C2EC98}" srcOrd="1" destOrd="0" parTransId="{3388B465-FB3B-41EF-83B9-5B266B374801}" sibTransId="{0CCF9D3D-3E31-41E6-9083-43A77AB3C19D}"/>
    <dgm:cxn modelId="{D916FD17-104E-4FC8-A210-A81348A5B5CE}" type="presOf" srcId="{5F279454-0205-46FE-B2C5-1E8F2155FD74}" destId="{3307C0BE-97DC-4E7E-9474-E317AF6122C8}" srcOrd="1" destOrd="0" presId="urn:microsoft.com/office/officeart/2005/8/layout/list1"/>
    <dgm:cxn modelId="{D9F40361-6476-4748-A42E-199172805A16}" srcId="{5F279454-0205-46FE-B2C5-1E8F2155FD74}" destId="{5C3FBAD0-7523-42C8-9CCB-5B46FB081734}" srcOrd="3" destOrd="0" parTransId="{F7DB0C3A-DC3F-49BA-A47B-78AD09FA807A}" sibTransId="{0560AEDF-0920-4F74-A964-7696A5047F66}"/>
    <dgm:cxn modelId="{F2405E68-6565-4E88-9C0E-C37617501A26}" type="presOf" srcId="{26E9F3BB-8640-45A8-9576-C6DAD7ECD49A}" destId="{9AFC8821-DFE7-454A-951A-7E7B7A2F464A}" srcOrd="0" destOrd="4" presId="urn:microsoft.com/office/officeart/2005/8/layout/list1"/>
    <dgm:cxn modelId="{7CFB7EBE-88B6-4D90-AB50-643084CD5C0E}" type="presOf" srcId="{5F279454-0205-46FE-B2C5-1E8F2155FD74}" destId="{7EE71153-EFA5-44F5-B5BB-0A8D434E4FE5}" srcOrd="0" destOrd="0" presId="urn:microsoft.com/office/officeart/2005/8/layout/list1"/>
    <dgm:cxn modelId="{F9848138-2B41-42E3-ABC7-1F89FAA9AAC4}" type="presOf" srcId="{0D0F04E4-172C-4A13-B5B9-7C4CFA5EEB09}" destId="{0E08741C-4B1B-4679-947A-4FA8BD9CA349}" srcOrd="0" destOrd="1" presId="urn:microsoft.com/office/officeart/2005/8/layout/list1"/>
    <dgm:cxn modelId="{7BA3453B-EA3D-4075-99EC-A344AF491B73}" srcId="{A195F97D-8B32-4555-B660-F9A2F24C0071}" destId="{0D59BAB4-E840-4E86-86E6-FB5B51E26259}" srcOrd="2" destOrd="0" parTransId="{6BA8CA55-4B6F-4F12-951D-BE0375323BD8}" sibTransId="{950F97A0-FC08-4C1B-9958-37E2D85C949E}"/>
    <dgm:cxn modelId="{0060DBD3-959B-490D-97B8-20D78E069D38}" type="presParOf" srcId="{251AA9E1-BF56-4722-B397-A192E5E3551C}" destId="{67315FEC-3B46-40EC-AD7E-2411534A17BF}" srcOrd="0" destOrd="0" presId="urn:microsoft.com/office/officeart/2005/8/layout/list1"/>
    <dgm:cxn modelId="{9D9D86C7-111F-424D-8032-94383D77E464}" type="presParOf" srcId="{67315FEC-3B46-40EC-AD7E-2411534A17BF}" destId="{7EE71153-EFA5-44F5-B5BB-0A8D434E4FE5}" srcOrd="0" destOrd="0" presId="urn:microsoft.com/office/officeart/2005/8/layout/list1"/>
    <dgm:cxn modelId="{88676356-48A7-490E-AD93-062C39DEC521}" type="presParOf" srcId="{67315FEC-3B46-40EC-AD7E-2411534A17BF}" destId="{3307C0BE-97DC-4E7E-9474-E317AF6122C8}" srcOrd="1" destOrd="0" presId="urn:microsoft.com/office/officeart/2005/8/layout/list1"/>
    <dgm:cxn modelId="{E70CEDF0-F626-4433-85EB-88F8598ED803}" type="presParOf" srcId="{251AA9E1-BF56-4722-B397-A192E5E3551C}" destId="{C762DD07-0521-43DE-9594-D9ACB047AD02}" srcOrd="1" destOrd="0" presId="urn:microsoft.com/office/officeart/2005/8/layout/list1"/>
    <dgm:cxn modelId="{999F8C28-AA73-407C-9CC9-ECDEB68EB0F0}" type="presParOf" srcId="{251AA9E1-BF56-4722-B397-A192E5E3551C}" destId="{9AFC8821-DFE7-454A-951A-7E7B7A2F464A}" srcOrd="2" destOrd="0" presId="urn:microsoft.com/office/officeart/2005/8/layout/list1"/>
    <dgm:cxn modelId="{E4329CA8-2927-49B4-9A41-D860E392FEF4}" type="presParOf" srcId="{251AA9E1-BF56-4722-B397-A192E5E3551C}" destId="{71C36611-3D2A-4C3D-BB4A-39C27CFB99BD}" srcOrd="3" destOrd="0" presId="urn:microsoft.com/office/officeart/2005/8/layout/list1"/>
    <dgm:cxn modelId="{CAF08972-2E8C-42D2-BA0D-449A9883DBAB}" type="presParOf" srcId="{251AA9E1-BF56-4722-B397-A192E5E3551C}" destId="{337741C9-ED93-4AAE-AFF8-593A831B220A}" srcOrd="4" destOrd="0" presId="urn:microsoft.com/office/officeart/2005/8/layout/list1"/>
    <dgm:cxn modelId="{013561D0-A1B9-44A0-8C2D-38952FA73B8B}" type="presParOf" srcId="{337741C9-ED93-4AAE-AFF8-593A831B220A}" destId="{CA6F38B8-3C56-463F-92DE-BFD271F4C5EA}" srcOrd="0" destOrd="0" presId="urn:microsoft.com/office/officeart/2005/8/layout/list1"/>
    <dgm:cxn modelId="{9C2CA1DF-E4C4-43CF-A356-EEC1ED6CE272}" type="presParOf" srcId="{337741C9-ED93-4AAE-AFF8-593A831B220A}" destId="{2A540E1E-B6F7-40CA-9953-9D83E3A1E97B}" srcOrd="1" destOrd="0" presId="urn:microsoft.com/office/officeart/2005/8/layout/list1"/>
    <dgm:cxn modelId="{86A1D40F-DDDF-4E4E-A4D4-E5E549422409}" type="presParOf" srcId="{251AA9E1-BF56-4722-B397-A192E5E3551C}" destId="{91075D8B-52F8-4DAF-839D-130FFBE9EDD0}" srcOrd="5" destOrd="0" presId="urn:microsoft.com/office/officeart/2005/8/layout/list1"/>
    <dgm:cxn modelId="{2D3BD49B-65E7-4624-8CC1-5AD900647EBD}" type="presParOf" srcId="{251AA9E1-BF56-4722-B397-A192E5E3551C}" destId="{38C001A2-E3E0-42D2-99CF-252E8270587F}" srcOrd="6" destOrd="0" presId="urn:microsoft.com/office/officeart/2005/8/layout/list1"/>
    <dgm:cxn modelId="{634263A0-0440-4685-8AE9-BD8129950F78}" type="presParOf" srcId="{251AA9E1-BF56-4722-B397-A192E5E3551C}" destId="{A7F04294-8AF4-4FBE-9BD4-DDE5C718CC09}" srcOrd="7" destOrd="0" presId="urn:microsoft.com/office/officeart/2005/8/layout/list1"/>
    <dgm:cxn modelId="{1F6246DD-6EF9-4D63-ADBF-1B36B1831833}" type="presParOf" srcId="{251AA9E1-BF56-4722-B397-A192E5E3551C}" destId="{D6C52F88-48FA-41A6-87F0-D1E88E81D604}" srcOrd="8" destOrd="0" presId="urn:microsoft.com/office/officeart/2005/8/layout/list1"/>
    <dgm:cxn modelId="{ED078640-02AC-4728-8ACC-C3B6865634C1}" type="presParOf" srcId="{D6C52F88-48FA-41A6-87F0-D1E88E81D604}" destId="{BC7DFC07-10FB-4678-AE22-701D398EEEE1}" srcOrd="0" destOrd="0" presId="urn:microsoft.com/office/officeart/2005/8/layout/list1"/>
    <dgm:cxn modelId="{2650FA9B-1AA0-407F-85F1-4BD1D7D20D00}" type="presParOf" srcId="{D6C52F88-48FA-41A6-87F0-D1E88E81D604}" destId="{734DED13-1547-458B-A9FE-02593046B5C6}" srcOrd="1" destOrd="0" presId="urn:microsoft.com/office/officeart/2005/8/layout/list1"/>
    <dgm:cxn modelId="{E94951F7-32E0-4934-904D-6DEA53177A46}" type="presParOf" srcId="{251AA9E1-BF56-4722-B397-A192E5E3551C}" destId="{E4E982EA-126B-47AB-97D1-0FAF4CBCA657}" srcOrd="9" destOrd="0" presId="urn:microsoft.com/office/officeart/2005/8/layout/list1"/>
    <dgm:cxn modelId="{ADD02823-82DA-4A7E-BC5A-B2EA26FC6EBE}" type="presParOf" srcId="{251AA9E1-BF56-4722-B397-A192E5E3551C}" destId="{0E08741C-4B1B-4679-947A-4FA8BD9CA34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FCB447-AEBE-4731-B8DD-8D56D9C8726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8395F106-B421-438B-884B-DD25F0F9C037}">
      <dgm:prSet/>
      <dgm:spPr/>
      <dgm:t>
        <a:bodyPr/>
        <a:lstStyle/>
        <a:p>
          <a:r>
            <a:rPr lang="en-US" dirty="0"/>
            <a:t>Corporate Certification</a:t>
          </a:r>
        </a:p>
      </dgm:t>
    </dgm:pt>
    <dgm:pt modelId="{2A43ADB7-0A8D-4DF7-97CB-4AD9F5576D9D}" type="parTrans" cxnId="{E2D5E504-79A0-4790-A3B5-BDCD0E280BF1}">
      <dgm:prSet/>
      <dgm:spPr/>
      <dgm:t>
        <a:bodyPr/>
        <a:lstStyle/>
        <a:p>
          <a:endParaRPr lang="en-US"/>
        </a:p>
      </dgm:t>
    </dgm:pt>
    <dgm:pt modelId="{84DDACBC-6B16-4929-A9AA-641262567367}" type="sibTrans" cxnId="{E2D5E504-79A0-4790-A3B5-BDCD0E280BF1}">
      <dgm:prSet/>
      <dgm:spPr/>
      <dgm:t>
        <a:bodyPr/>
        <a:lstStyle/>
        <a:p>
          <a:endParaRPr lang="en-US"/>
        </a:p>
      </dgm:t>
    </dgm:pt>
    <dgm:pt modelId="{7CA1F9D0-676D-4CED-A30B-AA44022518E7}">
      <dgm:prSet/>
      <dgm:spPr/>
      <dgm:t>
        <a:bodyPr/>
        <a:lstStyle/>
        <a:p>
          <a:r>
            <a:rPr lang="en-US" dirty="0"/>
            <a:t>Allows a contractor to adopt their existing certified EVMS for application under a new contract at another location</a:t>
          </a:r>
        </a:p>
      </dgm:t>
    </dgm:pt>
    <dgm:pt modelId="{7120ABD0-C4F3-447A-97D4-25FFCB1CF874}" type="parTrans" cxnId="{3FB2C384-F7B2-46EB-ADFC-7009D20A557E}">
      <dgm:prSet/>
      <dgm:spPr/>
      <dgm:t>
        <a:bodyPr/>
        <a:lstStyle/>
        <a:p>
          <a:endParaRPr lang="en-US"/>
        </a:p>
      </dgm:t>
    </dgm:pt>
    <dgm:pt modelId="{3E7974E7-480C-4775-9D7D-A4991F9F5464}" type="sibTrans" cxnId="{3FB2C384-F7B2-46EB-ADFC-7009D20A557E}">
      <dgm:prSet/>
      <dgm:spPr/>
      <dgm:t>
        <a:bodyPr/>
        <a:lstStyle/>
        <a:p>
          <a:endParaRPr lang="en-US"/>
        </a:p>
      </dgm:t>
    </dgm:pt>
    <dgm:pt modelId="{195AB300-3EFD-4225-B8A3-2A30A3B64E8B}">
      <dgm:prSet/>
      <dgm:spPr/>
      <dgm:t>
        <a:bodyPr/>
        <a:lstStyle/>
        <a:p>
          <a:r>
            <a:rPr lang="en-US" dirty="0"/>
            <a:t>Contractor will be considered certified upon acceptance of prior certification documentation</a:t>
          </a:r>
        </a:p>
      </dgm:t>
    </dgm:pt>
    <dgm:pt modelId="{9BEC634C-4773-4E13-8806-1EA156FD9604}" type="parTrans" cxnId="{3D86026D-C75F-4D41-A81C-1A959100A5F1}">
      <dgm:prSet/>
      <dgm:spPr/>
      <dgm:t>
        <a:bodyPr/>
        <a:lstStyle/>
        <a:p>
          <a:endParaRPr lang="en-US"/>
        </a:p>
      </dgm:t>
    </dgm:pt>
    <dgm:pt modelId="{0BFCFF4D-94E8-4D39-A395-0F205D52576E}" type="sibTrans" cxnId="{3D86026D-C75F-4D41-A81C-1A959100A5F1}">
      <dgm:prSet/>
      <dgm:spPr/>
      <dgm:t>
        <a:bodyPr/>
        <a:lstStyle/>
        <a:p>
          <a:endParaRPr lang="en-US"/>
        </a:p>
      </dgm:t>
    </dgm:pt>
    <dgm:pt modelId="{A90808DD-F29D-4B37-9D18-1B0409BA4BAF}">
      <dgm:prSet/>
      <dgm:spPr/>
      <dgm:t>
        <a:bodyPr/>
        <a:lstStyle/>
        <a:p>
          <a:r>
            <a:rPr lang="en-US" dirty="0"/>
            <a:t>DOE conducts implementation typically prior to CD-3</a:t>
          </a:r>
        </a:p>
      </dgm:t>
    </dgm:pt>
    <dgm:pt modelId="{4E6CF54B-DFE0-47B9-BAD2-4EF6564D6F40}" type="parTrans" cxnId="{38F4F2BD-2B0B-4FD4-9937-447DFCCBE6E4}">
      <dgm:prSet/>
      <dgm:spPr/>
      <dgm:t>
        <a:bodyPr/>
        <a:lstStyle/>
        <a:p>
          <a:endParaRPr lang="en-US"/>
        </a:p>
      </dgm:t>
    </dgm:pt>
    <dgm:pt modelId="{E6B03E0D-4381-4E81-B65D-6D9DE6ED2C9B}" type="sibTrans" cxnId="{38F4F2BD-2B0B-4FD4-9937-447DFCCBE6E4}">
      <dgm:prSet/>
      <dgm:spPr/>
      <dgm:t>
        <a:bodyPr/>
        <a:lstStyle/>
        <a:p>
          <a:endParaRPr lang="en-US"/>
        </a:p>
      </dgm:t>
    </dgm:pt>
    <dgm:pt modelId="{69F28EA5-E7C6-4334-962F-299DC966928D}">
      <dgm:prSet/>
      <dgm:spPr/>
      <dgm:t>
        <a:bodyPr/>
        <a:lstStyle/>
        <a:p>
          <a:r>
            <a:rPr lang="en-US" dirty="0"/>
            <a:t>Other Certification Issues Handled on Case Basis </a:t>
          </a:r>
        </a:p>
      </dgm:t>
    </dgm:pt>
    <dgm:pt modelId="{6BBD37F5-01B2-41DF-8B86-315C35FAD520}" type="parTrans" cxnId="{5A8412A5-66AF-4A72-8EA1-DDF5C8804F9D}">
      <dgm:prSet/>
      <dgm:spPr/>
      <dgm:t>
        <a:bodyPr/>
        <a:lstStyle/>
        <a:p>
          <a:endParaRPr lang="en-US"/>
        </a:p>
      </dgm:t>
    </dgm:pt>
    <dgm:pt modelId="{D1218269-DBC0-4917-AD38-2452B57A6BDB}" type="sibTrans" cxnId="{5A8412A5-66AF-4A72-8EA1-DDF5C8804F9D}">
      <dgm:prSet/>
      <dgm:spPr/>
      <dgm:t>
        <a:bodyPr/>
        <a:lstStyle/>
        <a:p>
          <a:endParaRPr lang="en-US"/>
        </a:p>
      </dgm:t>
    </dgm:pt>
    <dgm:pt modelId="{2D5D81E3-0903-42CE-AB80-47D31F4E08BE}">
      <dgm:prSet/>
      <dgm:spPr/>
      <dgm:t>
        <a:bodyPr/>
        <a:lstStyle/>
        <a:p>
          <a:r>
            <a:rPr lang="en-US" dirty="0"/>
            <a:t>One or more EVMS certified contractors form LLC and adopt an existing certified EVMS</a:t>
          </a:r>
        </a:p>
      </dgm:t>
    </dgm:pt>
    <dgm:pt modelId="{6F20C22E-0D7D-4421-828C-B95F82DEF023}" type="parTrans" cxnId="{2223306D-1E93-4914-9977-0EB7F5EE1CDB}">
      <dgm:prSet/>
      <dgm:spPr/>
      <dgm:t>
        <a:bodyPr/>
        <a:lstStyle/>
        <a:p>
          <a:endParaRPr lang="en-US"/>
        </a:p>
      </dgm:t>
    </dgm:pt>
    <dgm:pt modelId="{9723EDED-4F19-45A3-84E4-033D769E4471}" type="sibTrans" cxnId="{2223306D-1E93-4914-9977-0EB7F5EE1CDB}">
      <dgm:prSet/>
      <dgm:spPr/>
      <dgm:t>
        <a:bodyPr/>
        <a:lstStyle/>
        <a:p>
          <a:endParaRPr lang="en-US"/>
        </a:p>
      </dgm:t>
    </dgm:pt>
    <dgm:pt modelId="{AE52AFDA-930F-44C2-9EBA-0162854C00E3}">
      <dgm:prSet/>
      <dgm:spPr/>
      <dgm:t>
        <a:bodyPr/>
        <a:lstStyle/>
        <a:p>
          <a:r>
            <a:rPr lang="en-US" dirty="0"/>
            <a:t>New contractor adopts incumbent contractor’s certified EVMS </a:t>
          </a:r>
        </a:p>
      </dgm:t>
    </dgm:pt>
    <dgm:pt modelId="{8F484CD5-B8CB-4B64-BA88-5083AD485C9B}" type="parTrans" cxnId="{104663FB-3A4E-485D-81DC-DCB172B5A870}">
      <dgm:prSet/>
      <dgm:spPr/>
      <dgm:t>
        <a:bodyPr/>
        <a:lstStyle/>
        <a:p>
          <a:endParaRPr lang="en-US"/>
        </a:p>
      </dgm:t>
    </dgm:pt>
    <dgm:pt modelId="{EB45DBB1-91CE-434B-9167-65DC710E87CD}" type="sibTrans" cxnId="{104663FB-3A4E-485D-81DC-DCB172B5A870}">
      <dgm:prSet/>
      <dgm:spPr/>
      <dgm:t>
        <a:bodyPr/>
        <a:lstStyle/>
        <a:p>
          <a:endParaRPr lang="en-US"/>
        </a:p>
      </dgm:t>
    </dgm:pt>
    <dgm:pt modelId="{03065CC9-6D59-4543-9BFA-D845FD72D7D4}">
      <dgm:prSet/>
      <dgm:spPr/>
      <dgm:t>
        <a:bodyPr/>
        <a:lstStyle/>
        <a:p>
          <a:r>
            <a:rPr lang="en-US" dirty="0"/>
            <a:t>DOE will conduct either Certification or Implementation review before granting certification of compliance</a:t>
          </a:r>
        </a:p>
      </dgm:t>
    </dgm:pt>
    <dgm:pt modelId="{A2A71C26-F110-4B54-A807-53D045394317}" type="parTrans" cxnId="{5E7D9F11-784D-49D5-A072-929860317BCB}">
      <dgm:prSet/>
      <dgm:spPr/>
      <dgm:t>
        <a:bodyPr/>
        <a:lstStyle/>
        <a:p>
          <a:endParaRPr lang="en-US"/>
        </a:p>
      </dgm:t>
    </dgm:pt>
    <dgm:pt modelId="{C46554F8-AC97-4F29-BD24-EE4258B06129}" type="sibTrans" cxnId="{5E7D9F11-784D-49D5-A072-929860317BCB}">
      <dgm:prSet/>
      <dgm:spPr/>
      <dgm:t>
        <a:bodyPr/>
        <a:lstStyle/>
        <a:p>
          <a:endParaRPr lang="en-US"/>
        </a:p>
      </dgm:t>
    </dgm:pt>
    <dgm:pt modelId="{E4CD0A6D-8BAB-4120-90ED-6414ABC865BF}" type="pres">
      <dgm:prSet presAssocID="{9EFCB447-AEBE-4731-B8DD-8D56D9C87267}" presName="Name0" presStyleCnt="0">
        <dgm:presLayoutVars>
          <dgm:dir/>
          <dgm:animLvl val="lvl"/>
          <dgm:resizeHandles val="exact"/>
        </dgm:presLayoutVars>
      </dgm:prSet>
      <dgm:spPr/>
      <dgm:t>
        <a:bodyPr/>
        <a:lstStyle/>
        <a:p>
          <a:endParaRPr lang="en-US"/>
        </a:p>
      </dgm:t>
    </dgm:pt>
    <dgm:pt modelId="{4CDB6BCB-100C-44D0-8211-FF2167F00DC9}" type="pres">
      <dgm:prSet presAssocID="{8395F106-B421-438B-884B-DD25F0F9C037}" presName="linNode" presStyleCnt="0"/>
      <dgm:spPr/>
    </dgm:pt>
    <dgm:pt modelId="{CD3F1171-88D1-4970-BC0F-FA25D358EAE7}" type="pres">
      <dgm:prSet presAssocID="{8395F106-B421-438B-884B-DD25F0F9C037}" presName="parentText" presStyleLbl="node1" presStyleIdx="0" presStyleCnt="2">
        <dgm:presLayoutVars>
          <dgm:chMax val="1"/>
          <dgm:bulletEnabled val="1"/>
        </dgm:presLayoutVars>
      </dgm:prSet>
      <dgm:spPr/>
      <dgm:t>
        <a:bodyPr/>
        <a:lstStyle/>
        <a:p>
          <a:endParaRPr lang="en-US"/>
        </a:p>
      </dgm:t>
    </dgm:pt>
    <dgm:pt modelId="{603A1C5B-1DD3-4E6F-83AF-071446947744}" type="pres">
      <dgm:prSet presAssocID="{8395F106-B421-438B-884B-DD25F0F9C037}" presName="descendantText" presStyleLbl="alignAccFollowNode1" presStyleIdx="0" presStyleCnt="2">
        <dgm:presLayoutVars>
          <dgm:bulletEnabled val="1"/>
        </dgm:presLayoutVars>
      </dgm:prSet>
      <dgm:spPr/>
      <dgm:t>
        <a:bodyPr/>
        <a:lstStyle/>
        <a:p>
          <a:endParaRPr lang="en-US"/>
        </a:p>
      </dgm:t>
    </dgm:pt>
    <dgm:pt modelId="{49BF1B20-21BD-4830-886D-6492B922A771}" type="pres">
      <dgm:prSet presAssocID="{84DDACBC-6B16-4929-A9AA-641262567367}" presName="sp" presStyleCnt="0"/>
      <dgm:spPr/>
    </dgm:pt>
    <dgm:pt modelId="{87D6A91D-C15B-4A23-802F-2DC773BEE35B}" type="pres">
      <dgm:prSet presAssocID="{69F28EA5-E7C6-4334-962F-299DC966928D}" presName="linNode" presStyleCnt="0"/>
      <dgm:spPr/>
    </dgm:pt>
    <dgm:pt modelId="{1A75CBD5-C0A7-45C3-88F3-D150585435A0}" type="pres">
      <dgm:prSet presAssocID="{69F28EA5-E7C6-4334-962F-299DC966928D}" presName="parentText" presStyleLbl="node1" presStyleIdx="1" presStyleCnt="2">
        <dgm:presLayoutVars>
          <dgm:chMax val="1"/>
          <dgm:bulletEnabled val="1"/>
        </dgm:presLayoutVars>
      </dgm:prSet>
      <dgm:spPr/>
      <dgm:t>
        <a:bodyPr/>
        <a:lstStyle/>
        <a:p>
          <a:endParaRPr lang="en-US"/>
        </a:p>
      </dgm:t>
    </dgm:pt>
    <dgm:pt modelId="{7C8D0936-7C2D-45B3-9A16-34FDD4030FB0}" type="pres">
      <dgm:prSet presAssocID="{69F28EA5-E7C6-4334-962F-299DC966928D}" presName="descendantText" presStyleLbl="alignAccFollowNode1" presStyleIdx="1" presStyleCnt="2">
        <dgm:presLayoutVars>
          <dgm:bulletEnabled val="1"/>
        </dgm:presLayoutVars>
      </dgm:prSet>
      <dgm:spPr/>
      <dgm:t>
        <a:bodyPr/>
        <a:lstStyle/>
        <a:p>
          <a:endParaRPr lang="en-US"/>
        </a:p>
      </dgm:t>
    </dgm:pt>
  </dgm:ptLst>
  <dgm:cxnLst>
    <dgm:cxn modelId="{B676C88A-7A22-438F-A8B2-2F9053E007DA}" type="presOf" srcId="{8395F106-B421-438B-884B-DD25F0F9C037}" destId="{CD3F1171-88D1-4970-BC0F-FA25D358EAE7}" srcOrd="0" destOrd="0" presId="urn:microsoft.com/office/officeart/2005/8/layout/vList5"/>
    <dgm:cxn modelId="{5E7D9F11-784D-49D5-A072-929860317BCB}" srcId="{69F28EA5-E7C6-4334-962F-299DC966928D}" destId="{03065CC9-6D59-4543-9BFA-D845FD72D7D4}" srcOrd="2" destOrd="0" parTransId="{A2A71C26-F110-4B54-A807-53D045394317}" sibTransId="{C46554F8-AC97-4F29-BD24-EE4258B06129}"/>
    <dgm:cxn modelId="{E2D5E504-79A0-4790-A3B5-BDCD0E280BF1}" srcId="{9EFCB447-AEBE-4731-B8DD-8D56D9C87267}" destId="{8395F106-B421-438B-884B-DD25F0F9C037}" srcOrd="0" destOrd="0" parTransId="{2A43ADB7-0A8D-4DF7-97CB-4AD9F5576D9D}" sibTransId="{84DDACBC-6B16-4929-A9AA-641262567367}"/>
    <dgm:cxn modelId="{2223306D-1E93-4914-9977-0EB7F5EE1CDB}" srcId="{69F28EA5-E7C6-4334-962F-299DC966928D}" destId="{2D5D81E3-0903-42CE-AB80-47D31F4E08BE}" srcOrd="0" destOrd="0" parTransId="{6F20C22E-0D7D-4421-828C-B95F82DEF023}" sibTransId="{9723EDED-4F19-45A3-84E4-033D769E4471}"/>
    <dgm:cxn modelId="{D88A579F-C71E-418C-8D66-32343D418914}" type="presOf" srcId="{7CA1F9D0-676D-4CED-A30B-AA44022518E7}" destId="{603A1C5B-1DD3-4E6F-83AF-071446947744}" srcOrd="0" destOrd="0" presId="urn:microsoft.com/office/officeart/2005/8/layout/vList5"/>
    <dgm:cxn modelId="{1FD50519-41E2-4E27-A6E3-3C0C3C585279}" type="presOf" srcId="{2D5D81E3-0903-42CE-AB80-47D31F4E08BE}" destId="{7C8D0936-7C2D-45B3-9A16-34FDD4030FB0}" srcOrd="0" destOrd="0" presId="urn:microsoft.com/office/officeart/2005/8/layout/vList5"/>
    <dgm:cxn modelId="{38F4F2BD-2B0B-4FD4-9937-447DFCCBE6E4}" srcId="{8395F106-B421-438B-884B-DD25F0F9C037}" destId="{A90808DD-F29D-4B37-9D18-1B0409BA4BAF}" srcOrd="2" destOrd="0" parTransId="{4E6CF54B-DFE0-47B9-BAD2-4EF6564D6F40}" sibTransId="{E6B03E0D-4381-4E81-B65D-6D9DE6ED2C9B}"/>
    <dgm:cxn modelId="{5514FD34-DCD1-4A21-BC90-AF5D72C5581A}" type="presOf" srcId="{AE52AFDA-930F-44C2-9EBA-0162854C00E3}" destId="{7C8D0936-7C2D-45B3-9A16-34FDD4030FB0}" srcOrd="0" destOrd="1" presId="urn:microsoft.com/office/officeart/2005/8/layout/vList5"/>
    <dgm:cxn modelId="{63306506-28E6-47A3-A30D-67F1D7681BDA}" type="presOf" srcId="{9EFCB447-AEBE-4731-B8DD-8D56D9C87267}" destId="{E4CD0A6D-8BAB-4120-90ED-6414ABC865BF}" srcOrd="0" destOrd="0" presId="urn:microsoft.com/office/officeart/2005/8/layout/vList5"/>
    <dgm:cxn modelId="{9F183059-0B40-4695-A444-A9BA3D130727}" type="presOf" srcId="{A90808DD-F29D-4B37-9D18-1B0409BA4BAF}" destId="{603A1C5B-1DD3-4E6F-83AF-071446947744}" srcOrd="0" destOrd="2" presId="urn:microsoft.com/office/officeart/2005/8/layout/vList5"/>
    <dgm:cxn modelId="{5A8412A5-66AF-4A72-8EA1-DDF5C8804F9D}" srcId="{9EFCB447-AEBE-4731-B8DD-8D56D9C87267}" destId="{69F28EA5-E7C6-4334-962F-299DC966928D}" srcOrd="1" destOrd="0" parTransId="{6BBD37F5-01B2-41DF-8B86-315C35FAD520}" sibTransId="{D1218269-DBC0-4917-AD38-2452B57A6BDB}"/>
    <dgm:cxn modelId="{3D86026D-C75F-4D41-A81C-1A959100A5F1}" srcId="{8395F106-B421-438B-884B-DD25F0F9C037}" destId="{195AB300-3EFD-4225-B8A3-2A30A3B64E8B}" srcOrd="1" destOrd="0" parTransId="{9BEC634C-4773-4E13-8806-1EA156FD9604}" sibTransId="{0BFCFF4D-94E8-4D39-A395-0F205D52576E}"/>
    <dgm:cxn modelId="{104663FB-3A4E-485D-81DC-DCB172B5A870}" srcId="{69F28EA5-E7C6-4334-962F-299DC966928D}" destId="{AE52AFDA-930F-44C2-9EBA-0162854C00E3}" srcOrd="1" destOrd="0" parTransId="{8F484CD5-B8CB-4B64-BA88-5083AD485C9B}" sibTransId="{EB45DBB1-91CE-434B-9167-65DC710E87CD}"/>
    <dgm:cxn modelId="{3FB2C384-F7B2-46EB-ADFC-7009D20A557E}" srcId="{8395F106-B421-438B-884B-DD25F0F9C037}" destId="{7CA1F9D0-676D-4CED-A30B-AA44022518E7}" srcOrd="0" destOrd="0" parTransId="{7120ABD0-C4F3-447A-97D4-25FFCB1CF874}" sibTransId="{3E7974E7-480C-4775-9D7D-A4991F9F5464}"/>
    <dgm:cxn modelId="{59E2859A-9F61-4E11-8AB7-D4FFEC67F31D}" type="presOf" srcId="{03065CC9-6D59-4543-9BFA-D845FD72D7D4}" destId="{7C8D0936-7C2D-45B3-9A16-34FDD4030FB0}" srcOrd="0" destOrd="2" presId="urn:microsoft.com/office/officeart/2005/8/layout/vList5"/>
    <dgm:cxn modelId="{83AADA6F-F907-4228-8438-346B17255214}" type="presOf" srcId="{195AB300-3EFD-4225-B8A3-2A30A3B64E8B}" destId="{603A1C5B-1DD3-4E6F-83AF-071446947744}" srcOrd="0" destOrd="1" presId="urn:microsoft.com/office/officeart/2005/8/layout/vList5"/>
    <dgm:cxn modelId="{C5C9944A-BC3B-4180-BA4B-6D87D0955AF8}" type="presOf" srcId="{69F28EA5-E7C6-4334-962F-299DC966928D}" destId="{1A75CBD5-C0A7-45C3-88F3-D150585435A0}" srcOrd="0" destOrd="0" presId="urn:microsoft.com/office/officeart/2005/8/layout/vList5"/>
    <dgm:cxn modelId="{F98DD5DE-71C7-41F8-8627-D104F865371D}" type="presParOf" srcId="{E4CD0A6D-8BAB-4120-90ED-6414ABC865BF}" destId="{4CDB6BCB-100C-44D0-8211-FF2167F00DC9}" srcOrd="0" destOrd="0" presId="urn:microsoft.com/office/officeart/2005/8/layout/vList5"/>
    <dgm:cxn modelId="{A96371F5-8BB7-4A18-91DB-265AA484FDA7}" type="presParOf" srcId="{4CDB6BCB-100C-44D0-8211-FF2167F00DC9}" destId="{CD3F1171-88D1-4970-BC0F-FA25D358EAE7}" srcOrd="0" destOrd="0" presId="urn:microsoft.com/office/officeart/2005/8/layout/vList5"/>
    <dgm:cxn modelId="{104E3CC7-931D-44C1-BDCB-33C2C9DA78DD}" type="presParOf" srcId="{4CDB6BCB-100C-44D0-8211-FF2167F00DC9}" destId="{603A1C5B-1DD3-4E6F-83AF-071446947744}" srcOrd="1" destOrd="0" presId="urn:microsoft.com/office/officeart/2005/8/layout/vList5"/>
    <dgm:cxn modelId="{4C722A17-BBDA-4A1D-98D6-9576BCF20954}" type="presParOf" srcId="{E4CD0A6D-8BAB-4120-90ED-6414ABC865BF}" destId="{49BF1B20-21BD-4830-886D-6492B922A771}" srcOrd="1" destOrd="0" presId="urn:microsoft.com/office/officeart/2005/8/layout/vList5"/>
    <dgm:cxn modelId="{E3B0EE73-1A89-4C02-8A7C-C577C3905EA1}" type="presParOf" srcId="{E4CD0A6D-8BAB-4120-90ED-6414ABC865BF}" destId="{87D6A91D-C15B-4A23-802F-2DC773BEE35B}" srcOrd="2" destOrd="0" presId="urn:microsoft.com/office/officeart/2005/8/layout/vList5"/>
    <dgm:cxn modelId="{623DC6FF-8470-4058-8562-6E41CC90D48F}" type="presParOf" srcId="{87D6A91D-C15B-4A23-802F-2DC773BEE35B}" destId="{1A75CBD5-C0A7-45C3-88F3-D150585435A0}" srcOrd="0" destOrd="0" presId="urn:microsoft.com/office/officeart/2005/8/layout/vList5"/>
    <dgm:cxn modelId="{E9855206-766A-4915-A92F-62B44FEA0D69}" type="presParOf" srcId="{87D6A91D-C15B-4A23-802F-2DC773BEE35B}" destId="{7C8D0936-7C2D-45B3-9A16-34FDD4030FB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639AFC1-1359-426D-8243-05E833F46E52}" type="datetimeFigureOut">
              <a:rPr lang="en-US" smtClean="0"/>
              <a:t>4/8/2020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BBF8494-0219-4EEB-A742-6A8EFBE467D8}" type="slidenum">
              <a:rPr lang="en-US" smtClean="0"/>
              <a:t>‹#›</a:t>
            </a:fld>
            <a:endParaRPr lang="en-US" dirty="0"/>
          </a:p>
        </p:txBody>
      </p:sp>
    </p:spTree>
    <p:extLst>
      <p:ext uri="{BB962C8B-B14F-4D97-AF65-F5344CB8AC3E}">
        <p14:creationId xmlns:p14="http://schemas.microsoft.com/office/powerpoint/2010/main" val="349490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Earned Value Management System, commonly referred to as EVMS,  Training Snippet, is sponsored by the United States Department of Energy’s Office of Project Management. This Snippet discusses the intent, roles and responsibilities, and processes involved in conducting a Certification of a contractor’s EVMS.</a:t>
            </a:r>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1</a:t>
            </a:fld>
            <a:endParaRPr lang="en-US" dirty="0"/>
          </a:p>
        </p:txBody>
      </p:sp>
    </p:spTree>
    <p:extLst>
      <p:ext uri="{BB962C8B-B14F-4D97-AF65-F5344CB8AC3E}">
        <p14:creationId xmlns:p14="http://schemas.microsoft.com/office/powerpoint/2010/main" val="83767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first step in this Phase is to notify the contractor </a:t>
            </a:r>
            <a:r>
              <a:rPr lang="en-US" sz="1300" dirty="0"/>
              <a:t>of the team composition, team meeting room requirements, draft agenda, interview room requirements, and any additional artifacts that are needed prior to the team’s visit. </a:t>
            </a:r>
          </a:p>
          <a:p>
            <a:pPr defTabSz="966612">
              <a:defRPr/>
            </a:pPr>
            <a:endParaRPr lang="en-US" sz="1300" dirty="0"/>
          </a:p>
          <a:p>
            <a:r>
              <a:rPr lang="en-US" sz="1300" dirty="0"/>
              <a:t>The team completes their final analysis and identifies interview questions to populate the Interview Findings Form. The EVM System Description review is completed.  </a:t>
            </a:r>
          </a:p>
          <a:p>
            <a:endParaRPr lang="en-US" sz="1300" dirty="0"/>
          </a:p>
          <a:p>
            <a:r>
              <a:rPr lang="en-US" sz="1300" dirty="0"/>
              <a:t>At this point, the Review Director can advise the contractor who will be interviewed based on results of analysis and the Agenda can be finalized.  Besides Control Account Managers and Project Controls, other key people to be interviewed may include contractor’s senior executives, project manager, business manager, functional managers, major subcontractor manager, indirect manager, master scheduler/planner, accounting manager, and risk manager.</a:t>
            </a:r>
          </a:p>
          <a:p>
            <a:r>
              <a:rPr lang="en-US" sz="1300" dirty="0"/>
              <a:t> </a:t>
            </a:r>
          </a:p>
          <a:p>
            <a:r>
              <a:rPr lang="en-US" sz="1300" dirty="0"/>
              <a:t>The Review Chief submits the necessary pre-visit security information for team members. </a:t>
            </a:r>
          </a:p>
          <a:p>
            <a:endParaRPr lang="en-US" sz="1300" dirty="0"/>
          </a:p>
          <a:p>
            <a:r>
              <a:rPr lang="en-US" sz="1300" dirty="0"/>
              <a:t>The On-Site Review begins with a briefing by the Review Director. The contractor normally provides a briefing that has been discussed with the Review Chief in advance to ensure items of interest for the team are covered. </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team members then can begin conducting interviews which is the most important piece of the On-Site Review. The Review Director and Review Chief lead interviews of management personnel.  The Interview Teams conduct interviews of the Control Account Managers and Project Controls staff. Interviews are conducted using a tailored Interview Findings Form for each person interviewed based on areas of concern identified during the data analysis and artifact traces.  After each interview, the team will draft any corrective action requests, discrepancy reports, or continuous process opportunities. </a:t>
            </a:r>
          </a:p>
          <a:p>
            <a:endParaRPr lang="en-US" sz="1300" dirty="0"/>
          </a:p>
          <a:p>
            <a:r>
              <a:rPr lang="en-US" sz="1300" dirty="0"/>
              <a:t>At the end of each day, the Review Director briefs the Contractor. </a:t>
            </a:r>
          </a:p>
          <a:p>
            <a:r>
              <a:rPr lang="en-US" sz="1300" dirty="0"/>
              <a:t>On the last day of the review, the Review Director conducts an Exit Brief to the contractor, covering any potential findings at a high level. Findings are completed in the next Phase.</a:t>
            </a:r>
          </a:p>
          <a:p>
            <a:endParaRPr lang="en-US" dirty="0"/>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10</a:t>
            </a:fld>
            <a:endParaRPr lang="en-US" dirty="0"/>
          </a:p>
        </p:txBody>
      </p:sp>
    </p:spTree>
    <p:extLst>
      <p:ext uri="{BB962C8B-B14F-4D97-AF65-F5344CB8AC3E}">
        <p14:creationId xmlns:p14="http://schemas.microsoft.com/office/powerpoint/2010/main" val="86010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phase of the review process, the Process or Area Teams and Interview Teams complete the documenting of findings on either a CAR or DR format. These are then reviewed by the Review Chief and Review Director.  The Review Chief will begin drafting the EVMS Review Report.  Once the Review Director and Review Chief have finalized the Corrective Action Requests and Discrepancy Reports, they will submit them to the contractor for the purposes of a factual accuracy review. </a:t>
            </a:r>
            <a:r>
              <a:rPr lang="en-US" sz="1300" dirty="0"/>
              <a:t>The contractor may provide comments relating to the accuracy of the facts and exhibits stated in the </a:t>
            </a:r>
            <a:r>
              <a:rPr lang="en-US" dirty="0"/>
              <a:t>Corrective Action Request and Discrepancy Report </a:t>
            </a:r>
            <a:r>
              <a:rPr lang="en-US" sz="1300" dirty="0"/>
              <a:t>that led to the determination; however, the intent is not to debate the overall conclusion of non-compliance.   </a:t>
            </a:r>
          </a:p>
          <a:p>
            <a:endParaRPr lang="en-US" sz="1300" dirty="0"/>
          </a:p>
          <a:p>
            <a:r>
              <a:rPr lang="en-US" sz="1300" dirty="0"/>
              <a:t>After the completion of the factual accuracy review, the contractor’s comments are reviewed by the Review Director and Review Chief, and changes to the draft report are made, if needed.  The Review Chief will complete the report and will provide it to the Review Director for concurrence and issuance by the PM Office Director. The letter of transmittal will identify the contractor’s next steps and will identify the timeframe for submittal of a Corrective Action Management Plan or CAMP.</a:t>
            </a:r>
          </a:p>
          <a:p>
            <a:endParaRPr lang="en-US" sz="1300" dirty="0"/>
          </a:p>
          <a:p>
            <a:r>
              <a:rPr lang="en-US" sz="1300" dirty="0"/>
              <a:t>The preparation of the CAMP is an iterative process, led by the contractor but monitored by the Review Director and Review Chief. Routine meetings are held between the Review Director and Review Chief throughout the CAMP process to monitor progress. understand the results of root cause analysis, and determine the </a:t>
            </a:r>
            <a:r>
              <a:rPr lang="en-US" dirty="0"/>
              <a:t>Corrective Action Requests and Discrepancy Reports </a:t>
            </a:r>
            <a:r>
              <a:rPr lang="en-US" sz="1300" dirty="0"/>
              <a:t>closeout process. </a:t>
            </a:r>
          </a:p>
          <a:p>
            <a:endParaRPr lang="en-US" sz="1300" dirty="0"/>
          </a:p>
          <a:p>
            <a:pPr defTabSz="966612">
              <a:defRPr/>
            </a:pPr>
            <a:r>
              <a:rPr lang="en-US" sz="1300" dirty="0"/>
              <a:t>The Review Chief in consultation with the Review Director will plan, schedule, and approve all verification follow-up actions and closure of </a:t>
            </a:r>
            <a:r>
              <a:rPr lang="en-US" dirty="0"/>
              <a:t>Corrective Action Requests and Discrepancy Reports </a:t>
            </a:r>
            <a:r>
              <a:rPr lang="en-US" sz="1300" dirty="0"/>
              <a:t>. This may be done on site or remotely depending on the nature of each EVMS issue.</a:t>
            </a:r>
          </a:p>
          <a:p>
            <a:pPr defTabSz="966612">
              <a:defRPr/>
            </a:pPr>
            <a:endParaRPr lang="en-US" sz="1300" dirty="0"/>
          </a:p>
          <a:p>
            <a:pPr defTabSz="966612">
              <a:defRPr/>
            </a:pPr>
            <a:r>
              <a:rPr lang="en-US" sz="1300" dirty="0"/>
              <a:t>The contractor will provide the evidence package for closeout and the Review Chief and Review Director will conduct the closeout review either remotely or on-site. Once all </a:t>
            </a:r>
            <a:r>
              <a:rPr lang="en-US" dirty="0"/>
              <a:t>Corrective Action Requests and Discrepancy Reports have been closed, the Review Director will inform the Director of the Office of Project Management who will approve and issue the Closeout report with memorandum of certification to the Contracting Officer. </a:t>
            </a:r>
          </a:p>
          <a:p>
            <a:pPr defTabSz="966612">
              <a:defRPr/>
            </a:pPr>
            <a:endParaRPr lang="en-US" dirty="0"/>
          </a:p>
          <a:p>
            <a:pPr defTabSz="966612">
              <a:defRPr/>
            </a:pPr>
            <a:r>
              <a:rPr lang="en-US" sz="1300" dirty="0"/>
              <a:t>Lastly, the Review Chief ensures that all documentation relative to the review process and final determination is submitted into the PARS document management system. </a:t>
            </a:r>
          </a:p>
          <a:p>
            <a:pPr defTabSz="966612">
              <a:defRPr/>
            </a:pPr>
            <a:endParaRPr lang="en-US" sz="1300" dirty="0"/>
          </a:p>
          <a:p>
            <a:pPr defTabSz="966612">
              <a:defRPr/>
            </a:pPr>
            <a:endParaRPr lang="en-US" sz="1300" dirty="0"/>
          </a:p>
          <a:p>
            <a:endParaRPr lang="en-US" sz="1300" dirty="0"/>
          </a:p>
          <a:p>
            <a:endParaRPr lang="en-US" sz="1300" dirty="0"/>
          </a:p>
          <a:p>
            <a:endParaRPr lang="en-US" dirty="0"/>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11</a:t>
            </a:fld>
            <a:endParaRPr lang="en-US" dirty="0"/>
          </a:p>
        </p:txBody>
      </p:sp>
    </p:spTree>
    <p:extLst>
      <p:ext uri="{BB962C8B-B14F-4D97-AF65-F5344CB8AC3E}">
        <p14:creationId xmlns:p14="http://schemas.microsoft.com/office/powerpoint/2010/main" val="57658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F4546AF6-4155-4BB8-BBC3-90CCFE445447}"/>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xmlns="" id="{A44A31A9-BF2D-4AEC-9095-68F3CBDFE4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length of the process is dependent on the contractor readiness and willingness to promptly and properly address issues identified during the various stages. While there is a possibility it could be done in less time, it may take up to 15 months or longer to proceed through the phases.  This timeline includes a one to two day Initial Visit, a data analysis phase, may include an on-site Readiness Assessment visit, a one or two week on site compliance review, the contractor component of developing and completing the Corrective Action Management Plan,  followed by the follow-up review phase to close Corrective Action Requests and Discrepancy Reports by verifying implementation of corrective actions.</a:t>
            </a:r>
            <a:r>
              <a:rPr lang="en-US" sz="1300" dirty="0"/>
              <a:t> </a:t>
            </a:r>
          </a:p>
          <a:p>
            <a:pPr defTabSz="966612">
              <a:defRPr/>
            </a:pPr>
            <a:endParaRPr lang="en-US" sz="1300" dirty="0"/>
          </a:p>
          <a:p>
            <a:pPr defTabSz="966612">
              <a:defRPr/>
            </a:pPr>
            <a:r>
              <a:rPr lang="en-US" sz="1300" dirty="0"/>
              <a:t>The duration of each phase and step of an EVMS compliance review will vary depending on several factors to include, but not limited to the size of the project and the maturity of the contractor’s EVMS, etc. A notional timeline for an EVMS certification is between 12 and 15 months. </a:t>
            </a:r>
            <a:r>
              <a:rPr lang="en-US" altLang="en-US" dirty="0"/>
              <a:t> </a:t>
            </a:r>
          </a:p>
          <a:p>
            <a:endParaRPr lang="en-US" altLang="en-US" dirty="0"/>
          </a:p>
        </p:txBody>
      </p:sp>
      <p:sp>
        <p:nvSpPr>
          <p:cNvPr id="54276" name="Slide Number Placeholder 3">
            <a:extLst>
              <a:ext uri="{FF2B5EF4-FFF2-40B4-BE49-F238E27FC236}">
                <a16:creationId xmlns:a16="http://schemas.microsoft.com/office/drawing/2014/main" xmlns="" id="{CCB9CB9C-B3D7-4FBB-B3A9-AFC819E645D8}"/>
              </a:ext>
            </a:extLst>
          </p:cNvPr>
          <p:cNvSpPr>
            <a:spLocks noGrp="1"/>
          </p:cNvSpPr>
          <p:nvPr>
            <p:ph type="sldNum" sz="quarter" idx="4294967295"/>
          </p:nvPr>
        </p:nvSpPr>
        <p:spPr bwMode="auto">
          <a:xfrm>
            <a:off x="4199467" y="9212819"/>
            <a:ext cx="3212254" cy="483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6" tIns="46243" rIns="92486" bIns="46243"/>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A9AFB0B2-9160-4E4C-B295-2E7AAB7A438E}" type="slidenum">
              <a:rPr lang="en-US" altLang="en-US"/>
              <a:pPr defTabSz="966612">
                <a:defRPr/>
              </a:pPr>
              <a:t>12</a:t>
            </a:fld>
            <a:endParaRPr lang="en-US" altLang="en-US" dirty="0"/>
          </a:p>
        </p:txBody>
      </p:sp>
    </p:spTree>
    <p:extLst>
      <p:ext uri="{BB962C8B-B14F-4D97-AF65-F5344CB8AC3E}">
        <p14:creationId xmlns:p14="http://schemas.microsoft.com/office/powerpoint/2010/main" val="151607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F4546AF6-4155-4BB8-BBC3-90CCFE445447}"/>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xmlns="" id="{A44A31A9-BF2D-4AEC-9095-68F3CBDFE4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a:defRPr/>
            </a:pPr>
            <a:r>
              <a:rPr lang="en-US" altLang="en-US" dirty="0"/>
              <a:t>Changes to policies and procedures are expected and encouraged as a matter of continuous improvement. The contractor must notify the DOE certifying authority when making any changes to its system description and supporting procedures per DOE Order 413.3B, FAR 52.234-4(e), and DOE-H-2024.  This requirement is designed to protect both parties in the event a change may unintentionally cause non-compliance. </a:t>
            </a:r>
          </a:p>
          <a:p>
            <a:endParaRPr lang="en-US" altLang="en-US" dirty="0"/>
          </a:p>
          <a:p>
            <a:pPr defTabSz="966612">
              <a:defRPr/>
            </a:pPr>
            <a:r>
              <a:rPr lang="en-US" sz="1300" dirty="0"/>
              <a:t>The Contractor submits the notification of all proposed changes to the EVMS procedures and the impact of those changes to the Contracting Officer. Any changes to a PM certified EVMS proposed by the contractor require approval of DOE PM prior to implementation. PM will advise the contractor of the acceptability of such changes as soon as practicable (generally within 30 calendar days) after receipt of the contractor's notice of proposed changes. </a:t>
            </a:r>
          </a:p>
          <a:p>
            <a:r>
              <a:rPr lang="en-US" altLang="en-US" dirty="0"/>
              <a:t> </a:t>
            </a:r>
          </a:p>
          <a:p>
            <a:r>
              <a:rPr lang="en-US" altLang="en-US" dirty="0"/>
              <a:t>If the change causes non-compliance which cannot be resolved, the Contracting Officer should send a letter of non-consent based on the findings of the Certifying Authority.  The contractor is encouraged to submit the proposed process changes electronically, to both the CO and Certifying Authority simultaneously, to avoid delays in approval.   </a:t>
            </a:r>
          </a:p>
        </p:txBody>
      </p:sp>
      <p:sp>
        <p:nvSpPr>
          <p:cNvPr id="54276" name="Slide Number Placeholder 3">
            <a:extLst>
              <a:ext uri="{FF2B5EF4-FFF2-40B4-BE49-F238E27FC236}">
                <a16:creationId xmlns:a16="http://schemas.microsoft.com/office/drawing/2014/main" xmlns="" id="{CCB9CB9C-B3D7-4FBB-B3A9-AFC819E645D8}"/>
              </a:ext>
            </a:extLst>
          </p:cNvPr>
          <p:cNvSpPr>
            <a:spLocks noGrp="1"/>
          </p:cNvSpPr>
          <p:nvPr>
            <p:ph type="sldNum" sz="quarter" idx="4294967295"/>
          </p:nvPr>
        </p:nvSpPr>
        <p:spPr bwMode="auto">
          <a:xfrm>
            <a:off x="4199467" y="9212819"/>
            <a:ext cx="3212254" cy="483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6" tIns="46243" rIns="92486" bIns="46243"/>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fld id="{A9AFB0B2-9160-4E4C-B295-2E7AAB7A438E}" type="slidenum">
              <a:rPr lang="en-US" altLang="en-US"/>
              <a:pPr/>
              <a:t>13</a:t>
            </a:fld>
            <a:endParaRPr lang="en-US" altLang="en-US" dirty="0"/>
          </a:p>
        </p:txBody>
      </p:sp>
    </p:spTree>
    <p:extLst>
      <p:ext uri="{BB962C8B-B14F-4D97-AF65-F5344CB8AC3E}">
        <p14:creationId xmlns:p14="http://schemas.microsoft.com/office/powerpoint/2010/main" val="72043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89CFEC50-263A-427A-906F-9E50039A7B14}"/>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xmlns="" id="{47105FCD-F069-47E0-9C29-32360D679F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Sometimes there are special cases when determining Certification.  The first case involves a Corporate Certification.  DOE Order 413.3B allows a contractor to adopt its existing DOE-certified EVMS for application under a new contract at another location.  For a pre-existing certified EVMS to be considered, the contractor must provide the prior certification documentation to the responsible DOE certifying organization. The Certifying Authority must conduct an implementation review typically prior to CD-3.</a:t>
            </a:r>
          </a:p>
          <a:p>
            <a:r>
              <a:rPr lang="en-US" altLang="en-US" dirty="0"/>
              <a:t> </a:t>
            </a:r>
          </a:p>
          <a:p>
            <a:r>
              <a:rPr lang="en-US" altLang="en-US" dirty="0"/>
              <a:t>Other certification issues will be handled on a case by case basis such as one or more EVMS certified contractors form a Limited Liability Corporation (LLC) and adopt an existing certified EVMS, or a new contractor adopts the incumbent contractor’s certified EVMS.  DOE will conduct either a certification or an implementation review before granting a certification of compliance. </a:t>
            </a:r>
          </a:p>
        </p:txBody>
      </p:sp>
      <p:sp>
        <p:nvSpPr>
          <p:cNvPr id="68612" name="Slide Number Placeholder 3">
            <a:extLst>
              <a:ext uri="{FF2B5EF4-FFF2-40B4-BE49-F238E27FC236}">
                <a16:creationId xmlns:a16="http://schemas.microsoft.com/office/drawing/2014/main" xmlns="" id="{FB0C2C13-7804-4A5E-A625-8A014063F5F1}"/>
              </a:ext>
            </a:extLst>
          </p:cNvPr>
          <p:cNvSpPr>
            <a:spLocks noGrp="1"/>
          </p:cNvSpPr>
          <p:nvPr>
            <p:ph type="sldNum" sz="quarter" idx="4294967295"/>
          </p:nvPr>
        </p:nvSpPr>
        <p:spPr bwMode="auto">
          <a:xfrm>
            <a:off x="4199467" y="9212819"/>
            <a:ext cx="3212254" cy="483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6" tIns="46243" rIns="92486" bIns="46243"/>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fld id="{52E444DB-3220-4AC4-856B-64F771EE394C}" type="slidenum">
              <a:rPr lang="en-US" altLang="en-US"/>
              <a:pPr/>
              <a:t>14</a:t>
            </a:fld>
            <a:endParaRPr lang="en-US" altLang="en-US" dirty="0"/>
          </a:p>
        </p:txBody>
      </p:sp>
    </p:spTree>
    <p:extLst>
      <p:ext uri="{BB962C8B-B14F-4D97-AF65-F5344CB8AC3E}">
        <p14:creationId xmlns:p14="http://schemas.microsoft.com/office/powerpoint/2010/main" val="146659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phases for a certification review include the Initial Visit, Data Analysis, Readiness Assessment, On-Site Preparation and Review, and Post-Review and Closeout. </a:t>
            </a:r>
            <a:r>
              <a:rPr lang="en-US" sz="1200" dirty="0"/>
              <a:t>The duration of each phase and step of an EVMS compliance review will vary depending on several factors to include, but not limited to the size of the project and the maturity of the contractor’s EVMS, etc. A notional timeline for an EVMS certification is between 12 and 15 months. </a:t>
            </a:r>
            <a:r>
              <a:rPr lang="en-US" altLang="en-US" dirty="0"/>
              <a:t> </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en-US" dirty="0"/>
              <a:t>Changes to policies and procedures are expected and encouraged as a matter of continuous improvement. The contractor must notify the DOE certifying authority when making any changes to its system description and supporting.  This requirement is designed to protect both parties in the event a change may unintentionally cause non-compliance. </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en-US" dirty="0"/>
              <a:t>Special circumstances apply when a contractor has been previously certified and moves to a new location, when a certified contractor forms an LLC with other contractors, and when a new contractor adopts an incumbent contractor’s EVMS. </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altLang="en-US" dirty="0"/>
          </a:p>
          <a:p>
            <a:pPr defTabSz="966612">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15</a:t>
            </a:fld>
            <a:endParaRPr lang="en-US" dirty="0"/>
          </a:p>
        </p:txBody>
      </p:sp>
    </p:spTree>
    <p:extLst>
      <p:ext uri="{BB962C8B-B14F-4D97-AF65-F5344CB8AC3E}">
        <p14:creationId xmlns:p14="http://schemas.microsoft.com/office/powerpoint/2010/main" val="178205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For additional information on EVMS Certification Reviews, please refer to the EVMS Compliance Review Standard Operating Procedure, available along with other EVMS procedures, templates, helpful references, training materials, and other Snippets, on the DOE PM’s external EVM Home page or the internal Max.Gov PM Library listed on the slide. Check back periodically for updated or new information. </a:t>
            </a:r>
          </a:p>
          <a:p>
            <a:pPr defTabSz="966612">
              <a:defRPr/>
            </a:pPr>
            <a:r>
              <a:rPr lang="en-US" sz="1300" dirty="0"/>
              <a:t>Thank You for using the Snippet Library. </a:t>
            </a:r>
          </a:p>
          <a:p>
            <a:pPr defTabSz="966612">
              <a:defRPr/>
            </a:pPr>
            <a:endParaRPr lang="en-US" sz="1300" dirty="0"/>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16</a:t>
            </a:fld>
            <a:endParaRPr lang="en-US" dirty="0"/>
          </a:p>
        </p:txBody>
      </p:sp>
    </p:spTree>
    <p:extLst>
      <p:ext uri="{BB962C8B-B14F-4D97-AF65-F5344CB8AC3E}">
        <p14:creationId xmlns:p14="http://schemas.microsoft.com/office/powerpoint/2010/main" val="151119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1"/>
                </a:solidFill>
              </a:rPr>
              <a:t>Fourth, documentation is a necessity to ensure a defensible record is kept for not only DOE and the contractor, but also should either be subject to an outside government audit. Another reason for maintaining a record is to support acceptance of the contractor’s system by another Federal Agency under other contractual circumstances. </a:t>
            </a:r>
          </a:p>
          <a:p>
            <a:r>
              <a:rPr lang="en-US" altLang="en-US" dirty="0">
                <a:solidFill>
                  <a:schemeClr val="tx1"/>
                </a:solidFill>
              </a:rPr>
              <a:t> </a:t>
            </a:r>
          </a:p>
          <a:p>
            <a:r>
              <a:rPr lang="en-US" altLang="en-US" dirty="0">
                <a:solidFill>
                  <a:schemeClr val="tx1"/>
                </a:solidFill>
              </a:rPr>
              <a:t>Certification is not intended to verify how well projects or programs are performing, but to assess the capability of the system for use in planning, to provide an objective measure of progress, and the effective use of the system for making management decisions.  Project data are simply means of demonstrating EVMS compliance.  Elements of the EVMS (that is, the design as reflected by policies, procedures, and processes; and the implementation as reflected by reports and other documents) are evaluated individually and as a whole to ensure that they meet the intent of EIA‑748.</a:t>
            </a:r>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2</a:t>
            </a:fld>
            <a:endParaRPr lang="en-US" dirty="0"/>
          </a:p>
        </p:txBody>
      </p:sp>
    </p:spTree>
    <p:extLst>
      <p:ext uri="{BB962C8B-B14F-4D97-AF65-F5344CB8AC3E}">
        <p14:creationId xmlns:p14="http://schemas.microsoft.com/office/powerpoint/2010/main" val="355556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Certifying authority for EVMS compliance reviews is the Office of Project Management, referred to as PM. PM is responsible for establishing, maintaining, and executing the EVMS certification and surveillance review processes in accordance with established levels to ensure full compliance with applicable Federal acquisition regulations and Office of Management and Budget requirements. Compliance requirements and thresholds defined in DOE Order 413.3B include:</a:t>
            </a:r>
          </a:p>
          <a:p>
            <a:pPr lvl="0"/>
            <a:endParaRPr lang="en-US" sz="1300" u="sng" dirty="0"/>
          </a:p>
          <a:p>
            <a:pPr lvl="0"/>
            <a:r>
              <a:rPr lang="en-US" sz="1300" dirty="0"/>
              <a:t>For contractors where there are applicable projects having a total project cost or TPC of $100 million dollars or greater, PM conducts the certification review process and certifies the contractor’s EVMS compliance with EIA-748, or as required by the contract.</a:t>
            </a:r>
          </a:p>
          <a:p>
            <a:pPr lvl="0"/>
            <a:endParaRPr lang="en-US" sz="1300" u="sng" dirty="0"/>
          </a:p>
          <a:p>
            <a:pPr lvl="0"/>
            <a:r>
              <a:rPr lang="en-US" sz="1300" dirty="0"/>
              <a:t>On an exception basis, or at the request of the Program Office’s Project Management Support Office or PMSO, PM may conduct compliance reviews of contractors with applicable projects that have a TPC between $50M and $100M.</a:t>
            </a:r>
          </a:p>
          <a:p>
            <a:endParaRPr lang="en-US" dirty="0"/>
          </a:p>
          <a:p>
            <a:pPr defTabSz="966612">
              <a:defRPr/>
            </a:pPr>
            <a:r>
              <a:rPr lang="en-US" sz="1300" dirty="0"/>
              <a:t>For contractors where there are applicable projects with a TPC between $50 Million and $100 Million dollars, the contractor is required to maintain an EVMS compliant with EIA-748.  Does this mean that the contractor self-certifies? No, it does not. It means that the contractor is contractually bound to maintain and be able to demonstrate an EVMS compliant with EIA-748.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F8494-0219-4EEB-A742-6A8EFBE467D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40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PM-30 organizes, plans, and leads EVMS Certification assessments. The key positions, roles and responsibilities of EVMS Certification reviews are as follows:</a:t>
            </a:r>
          </a:p>
          <a:p>
            <a:endParaRPr lang="en-US" sz="1300" dirty="0"/>
          </a:p>
          <a:p>
            <a:r>
              <a:rPr lang="en-US" sz="1300" dirty="0"/>
              <a:t>The Review Director is a PM-30 senior representative responsible for ultimate approval of EVMS findings and reports.  The PM-30 Director typically fills this position unless otherwise delegated.  The Review Director assigns the Review Chief and approves the selection of the Review Deputy and Review Assistant. The Review Director is responsible for all decisions of EVMS noncompliance. </a:t>
            </a:r>
          </a:p>
          <a:p>
            <a:r>
              <a:rPr lang="en-US" sz="1300" dirty="0"/>
              <a:t> </a:t>
            </a:r>
          </a:p>
          <a:p>
            <a:r>
              <a:rPr lang="en-US" sz="1300" dirty="0"/>
              <a:t>The Review Chief is responsible for the overall conduct of the assessment and review and for leading the review team in the execution of its duties and responsibilities before, during, and after the compliance review.  A member of the PM-30 staff typically fills this position.  The Review Chief identifies and nominates the Review Deputy, Review Assistant, and the Review Team to the Review Director for his or her approval. The Review Chief is responsible for ensuring team members sign non-disclosure agreements prior to receiving access to contractor data.  </a:t>
            </a:r>
          </a:p>
          <a:p>
            <a:r>
              <a:rPr lang="en-US" sz="1300" dirty="0"/>
              <a:t> </a:t>
            </a:r>
          </a:p>
          <a:p>
            <a:r>
              <a:rPr lang="en-US" sz="1300" dirty="0"/>
              <a:t>The Review Deputy supports the Review Chief and is responsible for the operation of the Review Team and the EVMS compliance review process. This position is typically filled by an EVMS subject matter expert on the PM-30 staff or obtained through contract support. </a:t>
            </a:r>
          </a:p>
          <a:p>
            <a:r>
              <a:rPr lang="en-US" sz="1300" dirty="0"/>
              <a:t> </a:t>
            </a:r>
          </a:p>
          <a:p>
            <a:r>
              <a:rPr lang="en-US" sz="1300" dirty="0"/>
              <a:t>The Review Assistant assists the Review Chief in handling all administrative details of the review including particularly document control. This position is typically filled by an EVMS subject matter expert on PM-30 staff or obtained through contract support. One of the most critical tasks for the Review Assistant is to maintain the Review log and serve as the go between for all phases of Corrective action requests, discrepancy reports, and continuous improvement opportunities development.  </a:t>
            </a:r>
          </a:p>
          <a:p>
            <a:r>
              <a:rPr lang="en-US" sz="1300" dirty="0"/>
              <a:t> </a:t>
            </a:r>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4</a:t>
            </a:fld>
            <a:endParaRPr lang="en-US" dirty="0"/>
          </a:p>
        </p:txBody>
      </p:sp>
    </p:spTree>
    <p:extLst>
      <p:ext uri="{BB962C8B-B14F-4D97-AF65-F5344CB8AC3E}">
        <p14:creationId xmlns:p14="http://schemas.microsoft.com/office/powerpoint/2010/main" val="274298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The Process or Area Team Lead is assigned by the Review Chief and is responsible for assessment and documentation of one or more of the six areas of the EIA-748 EVMS Guidelines. </a:t>
            </a:r>
          </a:p>
          <a:p>
            <a:pPr marL="181240" indent="-181240">
              <a:buFont typeface="Arial" panose="020B0604020202020204" pitchFamily="34" charset="0"/>
              <a:buChar char="•"/>
            </a:pPr>
            <a:r>
              <a:rPr lang="en-US" sz="1300" dirty="0"/>
              <a:t>The Process or Area Team Lead considers the adequacy of the ten core management processes associated with an integrated project management approach, that is organizing, planning and scheduling, budgeting and work authorization, material management, subcontract management, analysis and managerial reporting, change control, accounting considerations, indirect cost management, and risk management. This will be accomplished by conducting a process capability assessment to test the ability of a core management process and practice to meet prescribed EIA-748 compliance criteria. </a:t>
            </a:r>
          </a:p>
          <a:p>
            <a:pPr marL="181240" indent="-181240">
              <a:buFont typeface="Arial" panose="020B0604020202020204" pitchFamily="34" charset="0"/>
              <a:buChar char="•"/>
            </a:pPr>
            <a:r>
              <a:rPr lang="en-US" sz="1300" dirty="0"/>
              <a:t>The final determination of EVMS compliance for a process capability is accomplished by looking over a specified period time to determine how well a process meets a set of specification limits. The Process or Area Team Lead’s tasks begin at the data analysis step and continues through post review and closeout step.  </a:t>
            </a:r>
          </a:p>
          <a:p>
            <a:pPr marL="181240" indent="-181240">
              <a:buFont typeface="Arial" panose="020B0604020202020204" pitchFamily="34" charset="0"/>
              <a:buChar char="•"/>
            </a:pPr>
            <a:r>
              <a:rPr lang="en-US" sz="1300" dirty="0"/>
              <a:t>Output documents include but are not limited to providing analysis results of concerns to the respective Interview Team Leads, the Guideline Summary for area of responsibility, and the associated CARs, DRs, and CIOs. </a:t>
            </a:r>
          </a:p>
          <a:p>
            <a:pPr marL="181240" indent="-181240">
              <a:buFont typeface="Arial" panose="020B0604020202020204" pitchFamily="34" charset="0"/>
              <a:buChar char="•"/>
            </a:pPr>
            <a:r>
              <a:rPr lang="en-US" sz="1300" dirty="0"/>
              <a:t>The Process or Area Team Lead assigns team members early in the data analysis step to ensure the team is involved, prepared, and diligently executes their duties associated with the EVMS compliance process.  </a:t>
            </a:r>
          </a:p>
          <a:p>
            <a:endParaRPr lang="en-US" dirty="0"/>
          </a:p>
          <a:p>
            <a:pPr defTabSz="966612">
              <a:defRPr/>
            </a:pPr>
            <a:r>
              <a:rPr lang="en-US" dirty="0"/>
              <a:t>The Interview Team Leads may be </a:t>
            </a:r>
            <a:r>
              <a:rPr lang="en-US" sz="1300" dirty="0"/>
              <a:t>Federal employees, Energy Facility Contractor’s Group members, [abbreviated as EFCOG (pronounced as ‘eff cog)] EVMS or Project Controls Analysts, or contracted resources. </a:t>
            </a:r>
          </a:p>
          <a:p>
            <a:pPr defTabSz="966612">
              <a:defRPr/>
            </a:pPr>
            <a:r>
              <a:rPr lang="en-US" dirty="0"/>
              <a:t>The Interview Team Leads are </a:t>
            </a:r>
            <a:r>
              <a:rPr lang="en-US" sz="1300" dirty="0"/>
              <a:t>responsible for planning, scheduling, performance, and accurate reporting of the interviews and discussions held with Control Account Managers and other contractor personnel including various managers and project  management personnel as determined by the Review Director and Review Chief.  </a:t>
            </a:r>
          </a:p>
          <a:p>
            <a:pPr defTabSz="966612">
              <a:defRPr/>
            </a:pPr>
            <a:endParaRPr lang="en-US" sz="1300" dirty="0"/>
          </a:p>
          <a:p>
            <a:pPr defTabSz="966612">
              <a:defRPr/>
            </a:pPr>
            <a:r>
              <a:rPr lang="en-US" sz="1300" dirty="0"/>
              <a:t>Review Team Members are Federal employees, ‘eff cog’ EVMS or Project Controls Analysts, and contracted resources with EVMS compliance assessment experience. Review Team Members are responsible for performing detailed evaluations of a contractor's EVMS within their assigned Area.  Review Team members typically serve cross-functional roles as both Process or Area and Interview Team members supporting a Process or Area analysis as well as conducting and documenting the interviews. </a:t>
            </a:r>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5</a:t>
            </a:fld>
            <a:endParaRPr lang="en-US" dirty="0"/>
          </a:p>
        </p:txBody>
      </p:sp>
    </p:spTree>
    <p:extLst>
      <p:ext uri="{BB962C8B-B14F-4D97-AF65-F5344CB8AC3E}">
        <p14:creationId xmlns:p14="http://schemas.microsoft.com/office/powerpoint/2010/main" val="201911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phases for a certification review include the Initial Visit, Data Analysis, Readiness Assessment, On-Site Preparation and Review, and Post-Review and Closeout.  We will discuss each phase on the following slides.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6</a:t>
            </a:fld>
            <a:endParaRPr lang="en-US" dirty="0"/>
          </a:p>
        </p:txBody>
      </p:sp>
    </p:spTree>
    <p:extLst>
      <p:ext uri="{BB962C8B-B14F-4D97-AF65-F5344CB8AC3E}">
        <p14:creationId xmlns:p14="http://schemas.microsoft.com/office/powerpoint/2010/main" val="28401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Certification Process starts with an Initial Visit at the contractor’s offices. This is usually a 1 to 2 day visit by the Review Director and Review Chief with the contractor’s team.  The Review Director explains the </a:t>
            </a:r>
            <a:r>
              <a:rPr lang="en-US" sz="1300" dirty="0"/>
              <a:t>Certification Review (CR) process, sets review expectations among the stakeholders, and  identifies potential concerns with the contractor’s EVMS processes and procedures and areas of non-compliance already observed. </a:t>
            </a:r>
            <a:r>
              <a:rPr lang="en-US" dirty="0"/>
              <a:t> The contractor’s team can take advantage of this visit to ask questions about areas of compliance they are struggling with or are unclear about, and to clear up any misunderstandings of the Certification process flow.</a:t>
            </a:r>
          </a:p>
          <a:p>
            <a:endParaRPr lang="en-US" dirty="0"/>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7</a:t>
            </a:fld>
            <a:endParaRPr lang="en-US" dirty="0"/>
          </a:p>
        </p:txBody>
      </p:sp>
    </p:spTree>
    <p:extLst>
      <p:ext uri="{BB962C8B-B14F-4D97-AF65-F5344CB8AC3E}">
        <p14:creationId xmlns:p14="http://schemas.microsoft.com/office/powerpoint/2010/main" val="94213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Data Analysis, the Review Team sends a notification to the contractor requesting data and artifacts, contractor independent assessments, their EVM system description and supporting procedures with the EVMS Cross-Reference Checklist.  The letter may also request a Webinar for the contractor to provide a demonstration of their system.  </a:t>
            </a:r>
          </a:p>
          <a:p>
            <a:endParaRPr lang="en-US" dirty="0"/>
          </a:p>
          <a:p>
            <a:r>
              <a:rPr lang="en-US" dirty="0"/>
              <a:t>Upon receipt of the information request, the team then begins their analysis. Much of the data analysis is automated using software; however, the results are based on thresholds which are flagged if missed. The analysts review the flagged results against data artifacts to determine compliance or need for follow up interview questions. </a:t>
            </a:r>
          </a:p>
          <a:p>
            <a:endParaRPr lang="en-US" sz="1300" dirty="0"/>
          </a:p>
          <a:p>
            <a:r>
              <a:rPr lang="en-US" sz="1300" dirty="0"/>
              <a:t>The contractor’s independent assessment and past internal surveillances are reviewed by the Process or Area Team Leads to assess completeness and compare with the results of the data analysis. </a:t>
            </a:r>
          </a:p>
          <a:p>
            <a:endParaRPr lang="en-US" dirty="0"/>
          </a:p>
          <a:p>
            <a:r>
              <a:rPr lang="en-US" sz="1300" dirty="0"/>
              <a:t>The Review Chief and Process or Area Leads review the contractor’s EVM System Description and supporting procedures for EIA-748 compliance using the EVMS Cross-Reference Checklist from Appendix A of the ECRSOP. The reviewer provides specific rationale for identified non-compliant text in the contractor’s EVM System Description but does not recommend revised language to the contractor as this could interfere with the contractor’s business practices.  </a:t>
            </a:r>
            <a:endParaRPr lang="en-US" dirty="0"/>
          </a:p>
          <a:p>
            <a:endParaRPr lang="en-US" dirty="0"/>
          </a:p>
          <a:p>
            <a:pPr defTabSz="966612">
              <a:defRPr/>
            </a:pPr>
            <a:r>
              <a:rPr lang="en-US" dirty="0">
                <a:effectLst/>
              </a:rPr>
              <a:t>The Process or Area Leads will document the results of their review and identify any concerns that need further assessment. This documentation will be provided to the Review</a:t>
            </a:r>
            <a:r>
              <a:rPr lang="en-US" b="1" dirty="0">
                <a:effectLst/>
              </a:rPr>
              <a:t> </a:t>
            </a:r>
            <a:r>
              <a:rPr lang="en-US" dirty="0">
                <a:effectLst/>
              </a:rPr>
              <a:t>Chief as soon as practicable. The Review Chief will then coordinate with the Review Director for use in a determination to proceed to the next step.  Should non-compliance and material data validity issues be found, it may be necessary for the Process or Area Leads to issue preliminary Corrective action requests and or Discrepancy Reports prior to the Readiness Assessment Phase. If so, the contractor must make appropriate corrections and resubmit new data and artifacts for the Review Team to analyze.</a:t>
            </a:r>
          </a:p>
          <a:p>
            <a:endParaRPr lang="en-US" dirty="0"/>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8</a:t>
            </a:fld>
            <a:endParaRPr lang="en-US" dirty="0"/>
          </a:p>
        </p:txBody>
      </p:sp>
    </p:spTree>
    <p:extLst>
      <p:ext uri="{BB962C8B-B14F-4D97-AF65-F5344CB8AC3E}">
        <p14:creationId xmlns:p14="http://schemas.microsoft.com/office/powerpoint/2010/main" val="182947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purpose of the Readiness Assessment is for a final determination to be made whether the contractor is ready for the formal review, or if the contractor needs additional time to correct findings resulting from the prior Data Analysis Phase. The Readiness Assessment phase also allows for a Readiness Assist Visit to aid the contractor by explaining the current issues and to further assess the contractor’s state of readiness for the formal EVMS review.  Readiness Assist Visits are conducted on an ‘as needed’ basis as determined by the Review Director based on the indication of the contractor’s readiness to date. </a:t>
            </a:r>
          </a:p>
          <a:p>
            <a:pPr defTabSz="966612">
              <a:defRPr/>
            </a:pPr>
            <a:endParaRPr lang="en-US" sz="1300" dirty="0"/>
          </a:p>
          <a:p>
            <a:pPr defTabSz="966612">
              <a:defRPr/>
            </a:pPr>
            <a:r>
              <a:rPr lang="en-US" sz="1300" dirty="0"/>
              <a:t>If it is it determined that the contractor is not ready, the Review Director or Review Chief will notify the Contracting Officer and contractor of the decision, and the subsequent cancelling or postponement of the pending EVMS Certification Review.  The Review Chief will update the review schedule based on the follow-on actions required, if any.  If the Data Analysis phase identifies significant data anomalies and core management process issues that require corrective action before proceeding further, the Review Chief will prepare Corrective action reports and discrepancy reports,  and will develop an Readiness Assessment report for the Review Director’s approval and subsequent submittal to the Contracting Officer.</a:t>
            </a:r>
          </a:p>
          <a:p>
            <a:pPr defTabSz="966612">
              <a:defRPr/>
            </a:pPr>
            <a:endParaRPr lang="en-US" sz="1300" dirty="0"/>
          </a:p>
          <a:p>
            <a:r>
              <a:rPr lang="en-US" dirty="0"/>
              <a:t> </a:t>
            </a:r>
          </a:p>
          <a:p>
            <a:endParaRPr lang="en-US" dirty="0"/>
          </a:p>
        </p:txBody>
      </p:sp>
      <p:sp>
        <p:nvSpPr>
          <p:cNvPr id="4" name="Slide Number Placeholder 3"/>
          <p:cNvSpPr>
            <a:spLocks noGrp="1"/>
          </p:cNvSpPr>
          <p:nvPr>
            <p:ph type="sldNum" sz="quarter" idx="5"/>
          </p:nvPr>
        </p:nvSpPr>
        <p:spPr/>
        <p:txBody>
          <a:bodyPr/>
          <a:lstStyle/>
          <a:p>
            <a:fld id="{7BBF8494-0219-4EEB-A742-6A8EFBE467D8}" type="slidenum">
              <a:rPr lang="en-US" smtClean="0"/>
              <a:t>9</a:t>
            </a:fld>
            <a:endParaRPr lang="en-US" dirty="0"/>
          </a:p>
        </p:txBody>
      </p:sp>
    </p:spTree>
    <p:extLst>
      <p:ext uri="{BB962C8B-B14F-4D97-AF65-F5344CB8AC3E}">
        <p14:creationId xmlns:p14="http://schemas.microsoft.com/office/powerpoint/2010/main" val="105393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104504-30C0-4888-93B1-1FA8DB7F4D26}"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dirty="0"/>
          </a:p>
        </p:txBody>
      </p:sp>
    </p:spTree>
    <p:extLst>
      <p:ext uri="{BB962C8B-B14F-4D97-AF65-F5344CB8AC3E}">
        <p14:creationId xmlns:p14="http://schemas.microsoft.com/office/powerpoint/2010/main" val="264000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CFE02-1411-4FCB-A189-AC587441A23F}"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dirty="0"/>
          </a:p>
        </p:txBody>
      </p:sp>
    </p:spTree>
    <p:extLst>
      <p:ext uri="{BB962C8B-B14F-4D97-AF65-F5344CB8AC3E}">
        <p14:creationId xmlns:p14="http://schemas.microsoft.com/office/powerpoint/2010/main" val="1640931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BEC-6D51-4CAD-9C45-FDEFF6026557}" type="datetime1">
              <a:rPr lang="en-US" smtClean="0"/>
              <a:t>4/8/2020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86600" y="6494146"/>
            <a:ext cx="2057400" cy="365125"/>
          </a:xfrm>
          <a:prstGeom prst="rect">
            <a:avLst/>
          </a:prstGeom>
        </p:spPr>
        <p:txBody>
          <a:bodyPr vert="horz" lIns="91440" tIns="45720" rIns="91440" bIns="45720" rtlCol="0" anchor="ctr"/>
          <a:lstStyle>
            <a:lvl1pPr algn="r">
              <a:defRPr sz="1200">
                <a:solidFill>
                  <a:schemeClr val="tx1"/>
                </a:solidFill>
              </a:defRPr>
            </a:lvl1pPr>
          </a:lstStyle>
          <a:p>
            <a:fld id="{5F923341-EF9B-4BFA-A082-36C6A2EB6592}" type="slidenum">
              <a:rPr lang="en-US" smtClean="0"/>
              <a:pPr/>
              <a:t>‹#›</a:t>
            </a:fld>
            <a:endParaRPr lang="en-US" dirty="0"/>
          </a:p>
        </p:txBody>
      </p:sp>
    </p:spTree>
    <p:extLst>
      <p:ext uri="{BB962C8B-B14F-4D97-AF65-F5344CB8AC3E}">
        <p14:creationId xmlns:p14="http://schemas.microsoft.com/office/powerpoint/2010/main" val="2505158814"/>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community.max.gov/display/DOEExternal/PM+EVM+Guidance" TargetMode="External"/><Relationship Id="rId4" Type="http://schemas.openxmlformats.org/officeDocument/2006/relationships/hyperlink" Target="http://www.energy.gov/projectmanagement/services-0/earned-value-manage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4" name="Freeform 24"/>
          <p:cNvSpPr>
            <a:spLocks/>
          </p:cNvSpPr>
          <p:nvPr/>
        </p:nvSpPr>
        <p:spPr bwMode="auto">
          <a:xfrm>
            <a:off x="4710112" y="885383"/>
            <a:ext cx="4434331" cy="4737891"/>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542 w 10625"/>
              <a:gd name="connsiteY0" fmla="*/ 8838 h 12511"/>
              <a:gd name="connsiteX1" fmla="*/ 1063 w 10625"/>
              <a:gd name="connsiteY1" fmla="*/ 9001 h 12511"/>
              <a:gd name="connsiteX2" fmla="*/ 0 w 10625"/>
              <a:gd name="connsiteY2" fmla="*/ 7519 h 12511"/>
              <a:gd name="connsiteX3" fmla="*/ 1063 w 10625"/>
              <a:gd name="connsiteY3" fmla="*/ 6045 h 12511"/>
              <a:gd name="connsiteX4" fmla="*/ 1548 w 10625"/>
              <a:gd name="connsiteY4" fmla="*/ 6200 h 12511"/>
              <a:gd name="connsiteX5" fmla="*/ 1555 w 10625"/>
              <a:gd name="connsiteY5" fmla="*/ 0 h 12511"/>
              <a:gd name="connsiteX6" fmla="*/ 10000 w 10625"/>
              <a:gd name="connsiteY6" fmla="*/ 2511 h 12511"/>
              <a:gd name="connsiteX7" fmla="*/ 10000 w 10625"/>
              <a:gd name="connsiteY7" fmla="*/ 12511 h 12511"/>
              <a:gd name="connsiteX8" fmla="*/ 1542 w 10625"/>
              <a:gd name="connsiteY8" fmla="*/ 12511 h 12511"/>
              <a:gd name="connsiteX9" fmla="*/ 1542 w 10625"/>
              <a:gd name="connsiteY9" fmla="*/ 8838 h 12511"/>
              <a:gd name="connsiteX0" fmla="*/ 1542 w 10626"/>
              <a:gd name="connsiteY0" fmla="*/ 8838 h 12511"/>
              <a:gd name="connsiteX1" fmla="*/ 1063 w 10626"/>
              <a:gd name="connsiteY1" fmla="*/ 9001 h 12511"/>
              <a:gd name="connsiteX2" fmla="*/ 0 w 10626"/>
              <a:gd name="connsiteY2" fmla="*/ 7519 h 12511"/>
              <a:gd name="connsiteX3" fmla="*/ 1063 w 10626"/>
              <a:gd name="connsiteY3" fmla="*/ 6045 h 12511"/>
              <a:gd name="connsiteX4" fmla="*/ 1548 w 10626"/>
              <a:gd name="connsiteY4" fmla="*/ 6200 h 12511"/>
              <a:gd name="connsiteX5" fmla="*/ 1542 w 10626"/>
              <a:gd name="connsiteY5" fmla="*/ 0 h 12511"/>
              <a:gd name="connsiteX6" fmla="*/ 10000 w 10626"/>
              <a:gd name="connsiteY6" fmla="*/ 2511 h 12511"/>
              <a:gd name="connsiteX7" fmla="*/ 10000 w 10626"/>
              <a:gd name="connsiteY7" fmla="*/ 12511 h 12511"/>
              <a:gd name="connsiteX8" fmla="*/ 1542 w 10626"/>
              <a:gd name="connsiteY8" fmla="*/ 12511 h 12511"/>
              <a:gd name="connsiteX9" fmla="*/ 1542 w 10626"/>
              <a:gd name="connsiteY9" fmla="*/ 8838 h 12511"/>
              <a:gd name="connsiteX0" fmla="*/ 1542 w 10626"/>
              <a:gd name="connsiteY0" fmla="*/ 8838 h 15214"/>
              <a:gd name="connsiteX1" fmla="*/ 1063 w 10626"/>
              <a:gd name="connsiteY1" fmla="*/ 9001 h 15214"/>
              <a:gd name="connsiteX2" fmla="*/ 0 w 10626"/>
              <a:gd name="connsiteY2" fmla="*/ 7519 h 15214"/>
              <a:gd name="connsiteX3" fmla="*/ 1063 w 10626"/>
              <a:gd name="connsiteY3" fmla="*/ 6045 h 15214"/>
              <a:gd name="connsiteX4" fmla="*/ 1548 w 10626"/>
              <a:gd name="connsiteY4" fmla="*/ 6200 h 15214"/>
              <a:gd name="connsiteX5" fmla="*/ 1542 w 10626"/>
              <a:gd name="connsiteY5" fmla="*/ 0 h 15214"/>
              <a:gd name="connsiteX6" fmla="*/ 10000 w 10626"/>
              <a:gd name="connsiteY6" fmla="*/ 2511 h 15214"/>
              <a:gd name="connsiteX7" fmla="*/ 10000 w 10626"/>
              <a:gd name="connsiteY7" fmla="*/ 12511 h 15214"/>
              <a:gd name="connsiteX8" fmla="*/ 1542 w 10626"/>
              <a:gd name="connsiteY8" fmla="*/ 15214 h 15214"/>
              <a:gd name="connsiteX9" fmla="*/ 1542 w 10626"/>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2511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10216 h 16592"/>
              <a:gd name="connsiteX1" fmla="*/ 1063 w 10639"/>
              <a:gd name="connsiteY1" fmla="*/ 10379 h 16592"/>
              <a:gd name="connsiteX2" fmla="*/ 0 w 10639"/>
              <a:gd name="connsiteY2" fmla="*/ 8897 h 16592"/>
              <a:gd name="connsiteX3" fmla="*/ 1063 w 10639"/>
              <a:gd name="connsiteY3" fmla="*/ 7423 h 16592"/>
              <a:gd name="connsiteX4" fmla="*/ 1548 w 10639"/>
              <a:gd name="connsiteY4" fmla="*/ 7578 h 16592"/>
              <a:gd name="connsiteX5" fmla="*/ 1542 w 10639"/>
              <a:gd name="connsiteY5" fmla="*/ 1378 h 16592"/>
              <a:gd name="connsiteX6" fmla="*/ 10000 w 10639"/>
              <a:gd name="connsiteY6" fmla="*/ 1397 h 16592"/>
              <a:gd name="connsiteX7" fmla="*/ 10040 w 10639"/>
              <a:gd name="connsiteY7" fmla="*/ 16572 h 16592"/>
              <a:gd name="connsiteX8" fmla="*/ 1542 w 10639"/>
              <a:gd name="connsiteY8" fmla="*/ 16592 h 16592"/>
              <a:gd name="connsiteX9" fmla="*/ 1542 w 10639"/>
              <a:gd name="connsiteY9" fmla="*/ 10216 h 16592"/>
              <a:gd name="connsiteX0" fmla="*/ 1542 w 10639"/>
              <a:gd name="connsiteY0" fmla="*/ 9292 h 15668"/>
              <a:gd name="connsiteX1" fmla="*/ 1063 w 10639"/>
              <a:gd name="connsiteY1" fmla="*/ 9455 h 15668"/>
              <a:gd name="connsiteX2" fmla="*/ 0 w 10639"/>
              <a:gd name="connsiteY2" fmla="*/ 7973 h 15668"/>
              <a:gd name="connsiteX3" fmla="*/ 1063 w 10639"/>
              <a:gd name="connsiteY3" fmla="*/ 6499 h 15668"/>
              <a:gd name="connsiteX4" fmla="*/ 1548 w 10639"/>
              <a:gd name="connsiteY4" fmla="*/ 6654 h 15668"/>
              <a:gd name="connsiteX5" fmla="*/ 1542 w 10639"/>
              <a:gd name="connsiteY5" fmla="*/ 454 h 15668"/>
              <a:gd name="connsiteX6" fmla="*/ 10000 w 10639"/>
              <a:gd name="connsiteY6" fmla="*/ 473 h 15668"/>
              <a:gd name="connsiteX7" fmla="*/ 10040 w 10639"/>
              <a:gd name="connsiteY7" fmla="*/ 15648 h 15668"/>
              <a:gd name="connsiteX8" fmla="*/ 1542 w 10639"/>
              <a:gd name="connsiteY8" fmla="*/ 15668 h 15668"/>
              <a:gd name="connsiteX9" fmla="*/ 1542 w 10639"/>
              <a:gd name="connsiteY9" fmla="*/ 9292 h 15668"/>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19 h 15195"/>
              <a:gd name="connsiteX1" fmla="*/ 1063 w 10639"/>
              <a:gd name="connsiteY1" fmla="*/ 8982 h 15195"/>
              <a:gd name="connsiteX2" fmla="*/ 0 w 10639"/>
              <a:gd name="connsiteY2" fmla="*/ 7500 h 15195"/>
              <a:gd name="connsiteX3" fmla="*/ 1063 w 10639"/>
              <a:gd name="connsiteY3" fmla="*/ 6026 h 15195"/>
              <a:gd name="connsiteX4" fmla="*/ 1548 w 10639"/>
              <a:gd name="connsiteY4" fmla="*/ 6181 h 15195"/>
              <a:gd name="connsiteX5" fmla="*/ 1542 w 10639"/>
              <a:gd name="connsiteY5" fmla="*/ 0 h 15195"/>
              <a:gd name="connsiteX6" fmla="*/ 10000 w 10639"/>
              <a:gd name="connsiteY6" fmla="*/ 0 h 15195"/>
              <a:gd name="connsiteX7" fmla="*/ 10040 w 10639"/>
              <a:gd name="connsiteY7" fmla="*/ 15175 h 15195"/>
              <a:gd name="connsiteX8" fmla="*/ 1542 w 10639"/>
              <a:gd name="connsiteY8" fmla="*/ 15195 h 15195"/>
              <a:gd name="connsiteX9" fmla="*/ 1542 w 10639"/>
              <a:gd name="connsiteY9" fmla="*/ 8819 h 15195"/>
              <a:gd name="connsiteX0" fmla="*/ 1542 w 10040"/>
              <a:gd name="connsiteY0" fmla="*/ 8819 h 15195"/>
              <a:gd name="connsiteX1" fmla="*/ 1063 w 10040"/>
              <a:gd name="connsiteY1" fmla="*/ 8982 h 15195"/>
              <a:gd name="connsiteX2" fmla="*/ 0 w 10040"/>
              <a:gd name="connsiteY2" fmla="*/ 7500 h 15195"/>
              <a:gd name="connsiteX3" fmla="*/ 1063 w 10040"/>
              <a:gd name="connsiteY3" fmla="*/ 6026 h 15195"/>
              <a:gd name="connsiteX4" fmla="*/ 1548 w 10040"/>
              <a:gd name="connsiteY4" fmla="*/ 6181 h 15195"/>
              <a:gd name="connsiteX5" fmla="*/ 1542 w 10040"/>
              <a:gd name="connsiteY5" fmla="*/ 0 h 15195"/>
              <a:gd name="connsiteX6" fmla="*/ 10000 w 10040"/>
              <a:gd name="connsiteY6" fmla="*/ 0 h 15195"/>
              <a:gd name="connsiteX7" fmla="*/ 10040 w 10040"/>
              <a:gd name="connsiteY7" fmla="*/ 15175 h 15195"/>
              <a:gd name="connsiteX8" fmla="*/ 1542 w 10040"/>
              <a:gd name="connsiteY8" fmla="*/ 15195 h 15195"/>
              <a:gd name="connsiteX9" fmla="*/ 1542 w 10040"/>
              <a:gd name="connsiteY9" fmla="*/ 8819 h 15195"/>
              <a:gd name="connsiteX0" fmla="*/ 1542 w 10027"/>
              <a:gd name="connsiteY0" fmla="*/ 8819 h 15195"/>
              <a:gd name="connsiteX1" fmla="*/ 1063 w 10027"/>
              <a:gd name="connsiteY1" fmla="*/ 8982 h 15195"/>
              <a:gd name="connsiteX2" fmla="*/ 0 w 10027"/>
              <a:gd name="connsiteY2" fmla="*/ 7500 h 15195"/>
              <a:gd name="connsiteX3" fmla="*/ 1063 w 10027"/>
              <a:gd name="connsiteY3" fmla="*/ 6026 h 15195"/>
              <a:gd name="connsiteX4" fmla="*/ 1548 w 10027"/>
              <a:gd name="connsiteY4" fmla="*/ 6181 h 15195"/>
              <a:gd name="connsiteX5" fmla="*/ 1542 w 10027"/>
              <a:gd name="connsiteY5" fmla="*/ 0 h 15195"/>
              <a:gd name="connsiteX6" fmla="*/ 10000 w 10027"/>
              <a:gd name="connsiteY6" fmla="*/ 0 h 15195"/>
              <a:gd name="connsiteX7" fmla="*/ 10027 w 10027"/>
              <a:gd name="connsiteY7" fmla="*/ 15175 h 15195"/>
              <a:gd name="connsiteX8" fmla="*/ 1542 w 10027"/>
              <a:gd name="connsiteY8" fmla="*/ 15195 h 15195"/>
              <a:gd name="connsiteX9" fmla="*/ 1542 w 10027"/>
              <a:gd name="connsiteY9" fmla="*/ 8819 h 15195"/>
              <a:gd name="connsiteX0" fmla="*/ 1542 w 10014"/>
              <a:gd name="connsiteY0" fmla="*/ 8819 h 15195"/>
              <a:gd name="connsiteX1" fmla="*/ 1063 w 10014"/>
              <a:gd name="connsiteY1" fmla="*/ 8982 h 15195"/>
              <a:gd name="connsiteX2" fmla="*/ 0 w 10014"/>
              <a:gd name="connsiteY2" fmla="*/ 7500 h 15195"/>
              <a:gd name="connsiteX3" fmla="*/ 1063 w 10014"/>
              <a:gd name="connsiteY3" fmla="*/ 6026 h 15195"/>
              <a:gd name="connsiteX4" fmla="*/ 1548 w 10014"/>
              <a:gd name="connsiteY4" fmla="*/ 6181 h 15195"/>
              <a:gd name="connsiteX5" fmla="*/ 1542 w 10014"/>
              <a:gd name="connsiteY5" fmla="*/ 0 h 15195"/>
              <a:gd name="connsiteX6" fmla="*/ 10000 w 10014"/>
              <a:gd name="connsiteY6" fmla="*/ 0 h 15195"/>
              <a:gd name="connsiteX7" fmla="*/ 10014 w 10014"/>
              <a:gd name="connsiteY7" fmla="*/ 15137 h 15195"/>
              <a:gd name="connsiteX8" fmla="*/ 1542 w 10014"/>
              <a:gd name="connsiteY8" fmla="*/ 15195 h 15195"/>
              <a:gd name="connsiteX9" fmla="*/ 1542 w 10014"/>
              <a:gd name="connsiteY9" fmla="*/ 8819 h 15195"/>
              <a:gd name="connsiteX0" fmla="*/ 1542 w 10001"/>
              <a:gd name="connsiteY0" fmla="*/ 8819 h 15195"/>
              <a:gd name="connsiteX1" fmla="*/ 1063 w 10001"/>
              <a:gd name="connsiteY1" fmla="*/ 8982 h 15195"/>
              <a:gd name="connsiteX2" fmla="*/ 0 w 10001"/>
              <a:gd name="connsiteY2" fmla="*/ 7500 h 15195"/>
              <a:gd name="connsiteX3" fmla="*/ 1063 w 10001"/>
              <a:gd name="connsiteY3" fmla="*/ 6026 h 15195"/>
              <a:gd name="connsiteX4" fmla="*/ 1548 w 10001"/>
              <a:gd name="connsiteY4" fmla="*/ 6181 h 15195"/>
              <a:gd name="connsiteX5" fmla="*/ 1542 w 10001"/>
              <a:gd name="connsiteY5" fmla="*/ 0 h 15195"/>
              <a:gd name="connsiteX6" fmla="*/ 10000 w 10001"/>
              <a:gd name="connsiteY6" fmla="*/ 0 h 15195"/>
              <a:gd name="connsiteX7" fmla="*/ 10001 w 10001"/>
              <a:gd name="connsiteY7" fmla="*/ 15156 h 15195"/>
              <a:gd name="connsiteX8" fmla="*/ 1542 w 10001"/>
              <a:gd name="connsiteY8" fmla="*/ 15195 h 15195"/>
              <a:gd name="connsiteX9" fmla="*/ 1542 w 10001"/>
              <a:gd name="connsiteY9" fmla="*/ 8819 h 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5195">
                <a:moveTo>
                  <a:pt x="1542" y="8819"/>
                </a:moveTo>
                <a:cubicBezTo>
                  <a:pt x="1396" y="8925"/>
                  <a:pt x="1232" y="8982"/>
                  <a:pt x="1063" y="8982"/>
                </a:cubicBezTo>
                <a:cubicBezTo>
                  <a:pt x="479" y="8982"/>
                  <a:pt x="0" y="8314"/>
                  <a:pt x="0" y="7500"/>
                </a:cubicBezTo>
                <a:cubicBezTo>
                  <a:pt x="0" y="6686"/>
                  <a:pt x="479" y="6026"/>
                  <a:pt x="1063" y="6026"/>
                </a:cubicBezTo>
                <a:cubicBezTo>
                  <a:pt x="1238" y="6026"/>
                  <a:pt x="1402" y="6083"/>
                  <a:pt x="1548" y="6181"/>
                </a:cubicBezTo>
                <a:cubicBezTo>
                  <a:pt x="1542" y="2492"/>
                  <a:pt x="1548" y="1835"/>
                  <a:pt x="1542" y="0"/>
                </a:cubicBezTo>
                <a:lnTo>
                  <a:pt x="10000" y="0"/>
                </a:lnTo>
                <a:cubicBezTo>
                  <a:pt x="10001" y="3165"/>
                  <a:pt x="10001" y="15156"/>
                  <a:pt x="10001" y="15156"/>
                </a:cubicBezTo>
                <a:lnTo>
                  <a:pt x="1542" y="15195"/>
                </a:lnTo>
                <a:lnTo>
                  <a:pt x="1542" y="8819"/>
                </a:lnTo>
                <a:close/>
              </a:path>
            </a:pathLst>
          </a:custGeom>
          <a:gradFill flip="none" rotWithShape="1">
            <a:gsLst>
              <a:gs pos="0">
                <a:schemeClr val="bg1">
                  <a:lumMod val="65000"/>
                </a:schemeClr>
              </a:gs>
              <a:gs pos="100000">
                <a:schemeClr val="bg1">
                  <a:lumMod val="85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3" name="Freeform 23"/>
          <p:cNvSpPr>
            <a:spLocks/>
          </p:cNvSpPr>
          <p:nvPr/>
        </p:nvSpPr>
        <p:spPr bwMode="auto">
          <a:xfrm>
            <a:off x="-12569" y="881994"/>
            <a:ext cx="5350162" cy="4737377"/>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15357"/>
              <a:gd name="connsiteY0" fmla="*/ 245 h 10245"/>
              <a:gd name="connsiteX1" fmla="*/ 14298 w 15357"/>
              <a:gd name="connsiteY1" fmla="*/ 253 h 10245"/>
              <a:gd name="connsiteX2" fmla="*/ 14298 w 15357"/>
              <a:gd name="connsiteY2" fmla="*/ 3662 h 10245"/>
              <a:gd name="connsiteX3" fmla="*/ 12488 w 15357"/>
              <a:gd name="connsiteY3" fmla="*/ 5257 h 10245"/>
              <a:gd name="connsiteX4" fmla="*/ 14291 w 15357"/>
              <a:gd name="connsiteY4" fmla="*/ 6836 h 10245"/>
              <a:gd name="connsiteX5" fmla="*/ 14291 w 15357"/>
              <a:gd name="connsiteY5" fmla="*/ 10245 h 10245"/>
              <a:gd name="connsiteX6" fmla="*/ 4298 w 15357"/>
              <a:gd name="connsiteY6" fmla="*/ 10245 h 10245"/>
              <a:gd name="connsiteX7" fmla="*/ 0 w 15357"/>
              <a:gd name="connsiteY7" fmla="*/ 245 h 10245"/>
              <a:gd name="connsiteX0" fmla="*/ 0 w 15357"/>
              <a:gd name="connsiteY0" fmla="*/ 0 h 10000"/>
              <a:gd name="connsiteX1" fmla="*/ 14298 w 15357"/>
              <a:gd name="connsiteY1" fmla="*/ 8 h 10000"/>
              <a:gd name="connsiteX2" fmla="*/ 14298 w 15357"/>
              <a:gd name="connsiteY2" fmla="*/ 3417 h 10000"/>
              <a:gd name="connsiteX3" fmla="*/ 12488 w 15357"/>
              <a:gd name="connsiteY3" fmla="*/ 5012 h 10000"/>
              <a:gd name="connsiteX4" fmla="*/ 14291 w 15357"/>
              <a:gd name="connsiteY4" fmla="*/ 6591 h 10000"/>
              <a:gd name="connsiteX5" fmla="*/ 14291 w 15357"/>
              <a:gd name="connsiteY5" fmla="*/ 10000 h 10000"/>
              <a:gd name="connsiteX6" fmla="*/ 4298 w 15357"/>
              <a:gd name="connsiteY6" fmla="*/ 10000 h 10000"/>
              <a:gd name="connsiteX7" fmla="*/ 0 w 15357"/>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4298 w 14298"/>
              <a:gd name="connsiteY6" fmla="*/ 10000 h 10000"/>
              <a:gd name="connsiteX7" fmla="*/ 0 w 14298"/>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4298 w 14298"/>
              <a:gd name="connsiteY6" fmla="*/ 10000 h 10000"/>
              <a:gd name="connsiteX7" fmla="*/ 0 w 14298"/>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1 w 14298"/>
              <a:gd name="connsiteY6" fmla="*/ 10000 h 10000"/>
              <a:gd name="connsiteX7" fmla="*/ 0 w 14298"/>
              <a:gd name="connsiteY7" fmla="*/ 0 h 10000"/>
              <a:gd name="connsiteX0" fmla="*/ 0 w 14314"/>
              <a:gd name="connsiteY0" fmla="*/ 2501 h 12501"/>
              <a:gd name="connsiteX1" fmla="*/ 14314 w 14314"/>
              <a:gd name="connsiteY1" fmla="*/ 0 h 12501"/>
              <a:gd name="connsiteX2" fmla="*/ 14298 w 14314"/>
              <a:gd name="connsiteY2" fmla="*/ 5918 h 12501"/>
              <a:gd name="connsiteX3" fmla="*/ 12488 w 14314"/>
              <a:gd name="connsiteY3" fmla="*/ 7513 h 12501"/>
              <a:gd name="connsiteX4" fmla="*/ 14291 w 14314"/>
              <a:gd name="connsiteY4" fmla="*/ 9092 h 12501"/>
              <a:gd name="connsiteX5" fmla="*/ 14291 w 14314"/>
              <a:gd name="connsiteY5" fmla="*/ 12501 h 12501"/>
              <a:gd name="connsiteX6" fmla="*/ 1 w 14314"/>
              <a:gd name="connsiteY6" fmla="*/ 12501 h 12501"/>
              <a:gd name="connsiteX7" fmla="*/ 0 w 14314"/>
              <a:gd name="connsiteY7" fmla="*/ 2501 h 12501"/>
              <a:gd name="connsiteX0" fmla="*/ 0 w 14314"/>
              <a:gd name="connsiteY0" fmla="*/ 11 h 12501"/>
              <a:gd name="connsiteX1" fmla="*/ 14314 w 14314"/>
              <a:gd name="connsiteY1" fmla="*/ 0 h 12501"/>
              <a:gd name="connsiteX2" fmla="*/ 14298 w 14314"/>
              <a:gd name="connsiteY2" fmla="*/ 5918 h 12501"/>
              <a:gd name="connsiteX3" fmla="*/ 12488 w 14314"/>
              <a:gd name="connsiteY3" fmla="*/ 7513 h 12501"/>
              <a:gd name="connsiteX4" fmla="*/ 14291 w 14314"/>
              <a:gd name="connsiteY4" fmla="*/ 9092 h 12501"/>
              <a:gd name="connsiteX5" fmla="*/ 14291 w 14314"/>
              <a:gd name="connsiteY5" fmla="*/ 12501 h 12501"/>
              <a:gd name="connsiteX6" fmla="*/ 1 w 14314"/>
              <a:gd name="connsiteY6" fmla="*/ 12501 h 12501"/>
              <a:gd name="connsiteX7" fmla="*/ 0 w 14314"/>
              <a:gd name="connsiteY7" fmla="*/ 11 h 12501"/>
              <a:gd name="connsiteX0" fmla="*/ 0 w 14314"/>
              <a:gd name="connsiteY0" fmla="*/ 11 h 15182"/>
              <a:gd name="connsiteX1" fmla="*/ 14314 w 14314"/>
              <a:gd name="connsiteY1" fmla="*/ 0 h 15182"/>
              <a:gd name="connsiteX2" fmla="*/ 14298 w 14314"/>
              <a:gd name="connsiteY2" fmla="*/ 5918 h 15182"/>
              <a:gd name="connsiteX3" fmla="*/ 12488 w 14314"/>
              <a:gd name="connsiteY3" fmla="*/ 7513 h 15182"/>
              <a:gd name="connsiteX4" fmla="*/ 14291 w 14314"/>
              <a:gd name="connsiteY4" fmla="*/ 9092 h 15182"/>
              <a:gd name="connsiteX5" fmla="*/ 14291 w 14314"/>
              <a:gd name="connsiteY5" fmla="*/ 15182 h 15182"/>
              <a:gd name="connsiteX6" fmla="*/ 1 w 14314"/>
              <a:gd name="connsiteY6" fmla="*/ 12501 h 15182"/>
              <a:gd name="connsiteX7" fmla="*/ 0 w 14314"/>
              <a:gd name="connsiteY7" fmla="*/ 11 h 15182"/>
              <a:gd name="connsiteX0" fmla="*/ 15 w 14329"/>
              <a:gd name="connsiteY0" fmla="*/ 11 h 15182"/>
              <a:gd name="connsiteX1" fmla="*/ 14329 w 14329"/>
              <a:gd name="connsiteY1" fmla="*/ 0 h 15182"/>
              <a:gd name="connsiteX2" fmla="*/ 14313 w 14329"/>
              <a:gd name="connsiteY2" fmla="*/ 5918 h 15182"/>
              <a:gd name="connsiteX3" fmla="*/ 12503 w 14329"/>
              <a:gd name="connsiteY3" fmla="*/ 7513 h 15182"/>
              <a:gd name="connsiteX4" fmla="*/ 14306 w 14329"/>
              <a:gd name="connsiteY4" fmla="*/ 9092 h 15182"/>
              <a:gd name="connsiteX5" fmla="*/ 14306 w 14329"/>
              <a:gd name="connsiteY5" fmla="*/ 15182 h 15182"/>
              <a:gd name="connsiteX6" fmla="*/ 0 w 14329"/>
              <a:gd name="connsiteY6" fmla="*/ 15163 h 15182"/>
              <a:gd name="connsiteX7" fmla="*/ 15 w 14329"/>
              <a:gd name="connsiteY7" fmla="*/ 11 h 1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29" h="15182">
                <a:moveTo>
                  <a:pt x="15" y="11"/>
                </a:moveTo>
                <a:lnTo>
                  <a:pt x="14329" y="0"/>
                </a:lnTo>
                <a:cubicBezTo>
                  <a:pt x="14325" y="2077"/>
                  <a:pt x="14313" y="4299"/>
                  <a:pt x="14313" y="5918"/>
                </a:cubicBezTo>
                <a:cubicBezTo>
                  <a:pt x="13384" y="5617"/>
                  <a:pt x="12503" y="6398"/>
                  <a:pt x="12503" y="7513"/>
                </a:cubicBezTo>
                <a:cubicBezTo>
                  <a:pt x="12503" y="8612"/>
                  <a:pt x="13398" y="9401"/>
                  <a:pt x="14306" y="9092"/>
                </a:cubicBezTo>
                <a:lnTo>
                  <a:pt x="14306" y="15182"/>
                </a:lnTo>
                <a:lnTo>
                  <a:pt x="0" y="15163"/>
                </a:lnTo>
                <a:cubicBezTo>
                  <a:pt x="0" y="11830"/>
                  <a:pt x="15" y="3344"/>
                  <a:pt x="15" y="1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1" name="TextBox 30"/>
          <p:cNvSpPr txBox="1"/>
          <p:nvPr/>
        </p:nvSpPr>
        <p:spPr>
          <a:xfrm>
            <a:off x="439535" y="3963021"/>
            <a:ext cx="4920183" cy="830997"/>
          </a:xfrm>
          <a:prstGeom prst="rect">
            <a:avLst/>
          </a:prstGeom>
          <a:noFill/>
        </p:spPr>
        <p:txBody>
          <a:bodyPr wrap="square" rtlCol="0">
            <a:spAutoFit/>
            <a:scene3d>
              <a:camera prst="orthographicFront"/>
              <a:lightRig rig="threePt" dir="t"/>
            </a:scene3d>
            <a:sp3d extrusionH="57150">
              <a:bevelT w="38100" h="38100"/>
            </a:sp3d>
          </a:bodyPr>
          <a:lstStyle/>
          <a:p>
            <a:r>
              <a:rPr lang="en-US" sz="2400" dirty="0"/>
              <a:t>U.S. Dept. of Energy</a:t>
            </a:r>
          </a:p>
          <a:p>
            <a:r>
              <a:rPr lang="en-US" sz="2400" dirty="0"/>
              <a:t>Office of Project Management (PM)</a:t>
            </a:r>
          </a:p>
        </p:txBody>
      </p:sp>
      <p:sp>
        <p:nvSpPr>
          <p:cNvPr id="32" name="TextBox 31"/>
          <p:cNvSpPr txBox="1"/>
          <p:nvPr/>
        </p:nvSpPr>
        <p:spPr>
          <a:xfrm>
            <a:off x="197733" y="1094487"/>
            <a:ext cx="6161365" cy="1569660"/>
          </a:xfrm>
          <a:prstGeom prst="rect">
            <a:avLst/>
          </a:prstGeom>
          <a:noFill/>
        </p:spPr>
        <p:txBody>
          <a:bodyPr wrap="square" rtlCol="0">
            <a:spAutoFit/>
            <a:scene3d>
              <a:camera prst="orthographicFront"/>
              <a:lightRig rig="threePt" dir="t"/>
            </a:scene3d>
            <a:sp3d extrusionH="57150">
              <a:bevelT w="38100" h="38100"/>
            </a:sp3d>
          </a:bodyPr>
          <a:lstStyle/>
          <a:p>
            <a:r>
              <a:rPr lang="en-US" sz="4800" b="1" dirty="0"/>
              <a:t>Snippet 1-3: </a:t>
            </a:r>
          </a:p>
          <a:p>
            <a:r>
              <a:rPr lang="en-US" sz="4800" b="1" dirty="0"/>
              <a:t>EVMS Certification </a:t>
            </a:r>
            <a:endParaRPr lang="en-US" sz="4800" dirty="0"/>
          </a:p>
        </p:txBody>
      </p:sp>
      <p:sp>
        <p:nvSpPr>
          <p:cNvPr id="36" name="Freeform 10"/>
          <p:cNvSpPr>
            <a:spLocks/>
          </p:cNvSpPr>
          <p:nvPr/>
        </p:nvSpPr>
        <p:spPr bwMode="auto">
          <a:xfrm>
            <a:off x="-1919" y="-1806"/>
            <a:ext cx="4949862" cy="887566"/>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926 w 10672"/>
              <a:gd name="connsiteY0" fmla="*/ 201 h 10201"/>
              <a:gd name="connsiteX1" fmla="*/ 10000 w 10672"/>
              <a:gd name="connsiteY1" fmla="*/ 201 h 10201"/>
              <a:gd name="connsiteX2" fmla="*/ 10000 w 10672"/>
              <a:gd name="connsiteY2" fmla="*/ 2918 h 10201"/>
              <a:gd name="connsiteX3" fmla="*/ 9604 w 10672"/>
              <a:gd name="connsiteY3" fmla="*/ 5187 h 10201"/>
              <a:gd name="connsiteX4" fmla="*/ 10000 w 10672"/>
              <a:gd name="connsiteY4" fmla="*/ 7456 h 10201"/>
              <a:gd name="connsiteX5" fmla="*/ 10000 w 10672"/>
              <a:gd name="connsiteY5" fmla="*/ 10201 h 10201"/>
              <a:gd name="connsiteX6" fmla="*/ 0 w 10672"/>
              <a:gd name="connsiteY6" fmla="*/ 10201 h 10201"/>
              <a:gd name="connsiteX7" fmla="*/ 926 w 10672"/>
              <a:gd name="connsiteY7" fmla="*/ 201 h 10201"/>
              <a:gd name="connsiteX0" fmla="*/ 97 w 9843"/>
              <a:gd name="connsiteY0" fmla="*/ 201 h 10201"/>
              <a:gd name="connsiteX1" fmla="*/ 9171 w 9843"/>
              <a:gd name="connsiteY1" fmla="*/ 201 h 10201"/>
              <a:gd name="connsiteX2" fmla="*/ 9171 w 9843"/>
              <a:gd name="connsiteY2" fmla="*/ 2918 h 10201"/>
              <a:gd name="connsiteX3" fmla="*/ 8775 w 9843"/>
              <a:gd name="connsiteY3" fmla="*/ 5187 h 10201"/>
              <a:gd name="connsiteX4" fmla="*/ 9171 w 9843"/>
              <a:gd name="connsiteY4" fmla="*/ 7456 h 10201"/>
              <a:gd name="connsiteX5" fmla="*/ 9171 w 9843"/>
              <a:gd name="connsiteY5" fmla="*/ 10201 h 10201"/>
              <a:gd name="connsiteX6" fmla="*/ 35 w 9843"/>
              <a:gd name="connsiteY6" fmla="*/ 10201 h 10201"/>
              <a:gd name="connsiteX7" fmla="*/ 97 w 9843"/>
              <a:gd name="connsiteY7" fmla="*/ 201 h 10201"/>
              <a:gd name="connsiteX0" fmla="*/ 99 w 10013"/>
              <a:gd name="connsiteY0" fmla="*/ 0 h 9803"/>
              <a:gd name="connsiteX1" fmla="*/ 9317 w 10013"/>
              <a:gd name="connsiteY1" fmla="*/ 0 h 9803"/>
              <a:gd name="connsiteX2" fmla="*/ 9317 w 10013"/>
              <a:gd name="connsiteY2" fmla="*/ 2664 h 9803"/>
              <a:gd name="connsiteX3" fmla="*/ 8915 w 10013"/>
              <a:gd name="connsiteY3" fmla="*/ 4888 h 9803"/>
              <a:gd name="connsiteX4" fmla="*/ 9317 w 10013"/>
              <a:gd name="connsiteY4" fmla="*/ 7112 h 9803"/>
              <a:gd name="connsiteX5" fmla="*/ 9317 w 10013"/>
              <a:gd name="connsiteY5" fmla="*/ 9803 h 9803"/>
              <a:gd name="connsiteX6" fmla="*/ 36 w 10013"/>
              <a:gd name="connsiteY6" fmla="*/ 9803 h 9803"/>
              <a:gd name="connsiteX7" fmla="*/ 99 w 10013"/>
              <a:gd name="connsiteY7" fmla="*/ 0 h 9803"/>
              <a:gd name="connsiteX0" fmla="*/ 99 w 9305"/>
              <a:gd name="connsiteY0" fmla="*/ 0 h 10000"/>
              <a:gd name="connsiteX1" fmla="*/ 9305 w 9305"/>
              <a:gd name="connsiteY1" fmla="*/ 0 h 10000"/>
              <a:gd name="connsiteX2" fmla="*/ 9305 w 9305"/>
              <a:gd name="connsiteY2" fmla="*/ 2718 h 10000"/>
              <a:gd name="connsiteX3" fmla="*/ 8903 w 9305"/>
              <a:gd name="connsiteY3" fmla="*/ 4986 h 10000"/>
              <a:gd name="connsiteX4" fmla="*/ 9305 w 9305"/>
              <a:gd name="connsiteY4" fmla="*/ 7255 h 10000"/>
              <a:gd name="connsiteX5" fmla="*/ 9305 w 9305"/>
              <a:gd name="connsiteY5" fmla="*/ 10000 h 10000"/>
              <a:gd name="connsiteX6" fmla="*/ 36 w 9305"/>
              <a:gd name="connsiteY6" fmla="*/ 10000 h 10000"/>
              <a:gd name="connsiteX7" fmla="*/ 99 w 9305"/>
              <a:gd name="connsiteY7" fmla="*/ 0 h 10000"/>
              <a:gd name="connsiteX0" fmla="*/ 169 w 10063"/>
              <a:gd name="connsiteY0" fmla="*/ 0 h 10000"/>
              <a:gd name="connsiteX1" fmla="*/ 10063 w 10063"/>
              <a:gd name="connsiteY1" fmla="*/ 0 h 10000"/>
              <a:gd name="connsiteX2" fmla="*/ 10063 w 10063"/>
              <a:gd name="connsiteY2" fmla="*/ 2718 h 10000"/>
              <a:gd name="connsiteX3" fmla="*/ 9631 w 10063"/>
              <a:gd name="connsiteY3" fmla="*/ 4986 h 10000"/>
              <a:gd name="connsiteX4" fmla="*/ 10063 w 10063"/>
              <a:gd name="connsiteY4" fmla="*/ 7255 h 10000"/>
              <a:gd name="connsiteX5" fmla="*/ 10063 w 10063"/>
              <a:gd name="connsiteY5" fmla="*/ 10000 h 10000"/>
              <a:gd name="connsiteX6" fmla="*/ 102 w 10063"/>
              <a:gd name="connsiteY6" fmla="*/ 10000 h 10000"/>
              <a:gd name="connsiteX7" fmla="*/ 169 w 10063"/>
              <a:gd name="connsiteY7" fmla="*/ 0 h 10000"/>
              <a:gd name="connsiteX0" fmla="*/ 68 w 9962"/>
              <a:gd name="connsiteY0" fmla="*/ 0 h 10000"/>
              <a:gd name="connsiteX1" fmla="*/ 9962 w 9962"/>
              <a:gd name="connsiteY1" fmla="*/ 0 h 10000"/>
              <a:gd name="connsiteX2" fmla="*/ 9962 w 9962"/>
              <a:gd name="connsiteY2" fmla="*/ 2718 h 10000"/>
              <a:gd name="connsiteX3" fmla="*/ 9530 w 9962"/>
              <a:gd name="connsiteY3" fmla="*/ 4986 h 10000"/>
              <a:gd name="connsiteX4" fmla="*/ 9962 w 9962"/>
              <a:gd name="connsiteY4" fmla="*/ 7255 h 10000"/>
              <a:gd name="connsiteX5" fmla="*/ 9962 w 9962"/>
              <a:gd name="connsiteY5" fmla="*/ 10000 h 10000"/>
              <a:gd name="connsiteX6" fmla="*/ 1 w 9962"/>
              <a:gd name="connsiteY6" fmla="*/ 10000 h 10000"/>
              <a:gd name="connsiteX7" fmla="*/ 68 w 9962"/>
              <a:gd name="connsiteY7" fmla="*/ 0 h 10000"/>
              <a:gd name="connsiteX0" fmla="*/ 18 w 10000"/>
              <a:gd name="connsiteY0" fmla="*/ 0 h 10000"/>
              <a:gd name="connsiteX1" fmla="*/ 10000 w 10000"/>
              <a:gd name="connsiteY1" fmla="*/ 0 h 10000"/>
              <a:gd name="connsiteX2" fmla="*/ 10000 w 10000"/>
              <a:gd name="connsiteY2" fmla="*/ 2718 h 10000"/>
              <a:gd name="connsiteX3" fmla="*/ 9566 w 10000"/>
              <a:gd name="connsiteY3" fmla="*/ 4986 h 10000"/>
              <a:gd name="connsiteX4" fmla="*/ 10000 w 10000"/>
              <a:gd name="connsiteY4" fmla="*/ 7255 h 10000"/>
              <a:gd name="connsiteX5" fmla="*/ 10000 w 10000"/>
              <a:gd name="connsiteY5" fmla="*/ 10000 h 10000"/>
              <a:gd name="connsiteX6" fmla="*/ 1 w 10000"/>
              <a:gd name="connsiteY6" fmla="*/ 10000 h 10000"/>
              <a:gd name="connsiteX7" fmla="*/ 18 w 10000"/>
              <a:gd name="connsiteY7" fmla="*/ 0 h 10000"/>
              <a:gd name="connsiteX0" fmla="*/ 0 w 10011"/>
              <a:gd name="connsiteY0" fmla="*/ 0 h 10050"/>
              <a:gd name="connsiteX1" fmla="*/ 10011 w 10011"/>
              <a:gd name="connsiteY1" fmla="*/ 50 h 10050"/>
              <a:gd name="connsiteX2" fmla="*/ 10011 w 10011"/>
              <a:gd name="connsiteY2" fmla="*/ 2768 h 10050"/>
              <a:gd name="connsiteX3" fmla="*/ 9577 w 10011"/>
              <a:gd name="connsiteY3" fmla="*/ 5036 h 10050"/>
              <a:gd name="connsiteX4" fmla="*/ 10011 w 10011"/>
              <a:gd name="connsiteY4" fmla="*/ 7305 h 10050"/>
              <a:gd name="connsiteX5" fmla="*/ 10011 w 10011"/>
              <a:gd name="connsiteY5" fmla="*/ 10050 h 10050"/>
              <a:gd name="connsiteX6" fmla="*/ 12 w 10011"/>
              <a:gd name="connsiteY6" fmla="*/ 10050 h 10050"/>
              <a:gd name="connsiteX7" fmla="*/ 0 w 10011"/>
              <a:gd name="connsiteY7" fmla="*/ 0 h 10050"/>
              <a:gd name="connsiteX0" fmla="*/ 3 w 10000"/>
              <a:gd name="connsiteY0" fmla="*/ 0 h 10050"/>
              <a:gd name="connsiteX1" fmla="*/ 10000 w 10000"/>
              <a:gd name="connsiteY1" fmla="*/ 50 h 10050"/>
              <a:gd name="connsiteX2" fmla="*/ 10000 w 10000"/>
              <a:gd name="connsiteY2" fmla="*/ 2768 h 10050"/>
              <a:gd name="connsiteX3" fmla="*/ 9566 w 10000"/>
              <a:gd name="connsiteY3" fmla="*/ 5036 h 10050"/>
              <a:gd name="connsiteX4" fmla="*/ 10000 w 10000"/>
              <a:gd name="connsiteY4" fmla="*/ 7305 h 10050"/>
              <a:gd name="connsiteX5" fmla="*/ 10000 w 10000"/>
              <a:gd name="connsiteY5" fmla="*/ 10050 h 10050"/>
              <a:gd name="connsiteX6" fmla="*/ 1 w 10000"/>
              <a:gd name="connsiteY6" fmla="*/ 10050 h 10050"/>
              <a:gd name="connsiteX7" fmla="*/ 3 w 10000"/>
              <a:gd name="connsiteY7" fmla="*/ 0 h 10050"/>
              <a:gd name="connsiteX0" fmla="*/ 3 w 10000"/>
              <a:gd name="connsiteY0" fmla="*/ 0 h 10898"/>
              <a:gd name="connsiteX1" fmla="*/ 10000 w 10000"/>
              <a:gd name="connsiteY1" fmla="*/ 50 h 10898"/>
              <a:gd name="connsiteX2" fmla="*/ 10000 w 10000"/>
              <a:gd name="connsiteY2" fmla="*/ 2768 h 10898"/>
              <a:gd name="connsiteX3" fmla="*/ 9566 w 10000"/>
              <a:gd name="connsiteY3" fmla="*/ 5036 h 10898"/>
              <a:gd name="connsiteX4" fmla="*/ 10000 w 10000"/>
              <a:gd name="connsiteY4" fmla="*/ 7305 h 10898"/>
              <a:gd name="connsiteX5" fmla="*/ 10000 w 10000"/>
              <a:gd name="connsiteY5" fmla="*/ 10898 h 10898"/>
              <a:gd name="connsiteX6" fmla="*/ 1 w 10000"/>
              <a:gd name="connsiteY6" fmla="*/ 10050 h 10898"/>
              <a:gd name="connsiteX7" fmla="*/ 3 w 10000"/>
              <a:gd name="connsiteY7" fmla="*/ 0 h 10898"/>
              <a:gd name="connsiteX0" fmla="*/ 1 w 9998"/>
              <a:gd name="connsiteY0" fmla="*/ 0 h 10898"/>
              <a:gd name="connsiteX1" fmla="*/ 9998 w 9998"/>
              <a:gd name="connsiteY1" fmla="*/ 50 h 10898"/>
              <a:gd name="connsiteX2" fmla="*/ 9998 w 9998"/>
              <a:gd name="connsiteY2" fmla="*/ 2768 h 10898"/>
              <a:gd name="connsiteX3" fmla="*/ 9564 w 9998"/>
              <a:gd name="connsiteY3" fmla="*/ 5036 h 10898"/>
              <a:gd name="connsiteX4" fmla="*/ 9998 w 9998"/>
              <a:gd name="connsiteY4" fmla="*/ 7305 h 10898"/>
              <a:gd name="connsiteX5" fmla="*/ 9998 w 9998"/>
              <a:gd name="connsiteY5" fmla="*/ 10898 h 10898"/>
              <a:gd name="connsiteX6" fmla="*/ 7 w 9998"/>
              <a:gd name="connsiteY6" fmla="*/ 10686 h 10898"/>
              <a:gd name="connsiteX7" fmla="*/ 1 w 9998"/>
              <a:gd name="connsiteY7" fmla="*/ 0 h 10898"/>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2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05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54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3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52 h 10000"/>
              <a:gd name="connsiteX7" fmla="*/ 2 w 10001"/>
              <a:gd name="connsiteY7" fmla="*/ 0 h 10000"/>
              <a:gd name="connsiteX0" fmla="*/ 2 w 10001"/>
              <a:gd name="connsiteY0" fmla="*/ 818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818 h 10818"/>
              <a:gd name="connsiteX0" fmla="*/ 2 w 10001"/>
              <a:gd name="connsiteY0" fmla="*/ 5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5 h 10818"/>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770 h 10850"/>
              <a:gd name="connsiteX7" fmla="*/ 2 w 10001"/>
              <a:gd name="connsiteY7" fmla="*/ 5 h 10850"/>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835 h 10850"/>
              <a:gd name="connsiteX7" fmla="*/ 2 w 10001"/>
              <a:gd name="connsiteY7" fmla="*/ 5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850">
                <a:moveTo>
                  <a:pt x="2" y="5"/>
                </a:moveTo>
                <a:lnTo>
                  <a:pt x="10001" y="0"/>
                </a:lnTo>
                <a:lnTo>
                  <a:pt x="10001" y="3358"/>
                </a:lnTo>
                <a:cubicBezTo>
                  <a:pt x="9776" y="2972"/>
                  <a:pt x="9567" y="3999"/>
                  <a:pt x="9567" y="5439"/>
                </a:cubicBezTo>
                <a:cubicBezTo>
                  <a:pt x="9567" y="6879"/>
                  <a:pt x="9780" y="7906"/>
                  <a:pt x="10001" y="7521"/>
                </a:cubicBezTo>
                <a:cubicBezTo>
                  <a:pt x="9999" y="8631"/>
                  <a:pt x="9998" y="9740"/>
                  <a:pt x="9996" y="10850"/>
                </a:cubicBezTo>
                <a:lnTo>
                  <a:pt x="0" y="10835"/>
                </a:lnTo>
                <a:cubicBezTo>
                  <a:pt x="-2" y="7494"/>
                  <a:pt x="1" y="4120"/>
                  <a:pt x="2" y="5"/>
                </a:cubicBezTo>
                <a:close/>
              </a:path>
            </a:pathLst>
          </a:custGeom>
          <a:gradFill>
            <a:gsLst>
              <a:gs pos="0">
                <a:schemeClr val="accent5">
                  <a:lumMod val="75000"/>
                </a:schemeClr>
              </a:gs>
              <a:gs pos="100000">
                <a:schemeClr val="accent5"/>
              </a:gs>
            </a:gsLst>
            <a:lin ang="0" scaled="0"/>
          </a:gradFill>
          <a:ln>
            <a:noFill/>
          </a:ln>
        </p:spPr>
        <p:txBody>
          <a:bodyPr vert="horz" wrap="square" lIns="68580" tIns="34290" rIns="68580" bIns="34290" numCol="1" anchor="t" anchorCtr="0" compatLnSpc="1">
            <a:prstTxWarp prst="textNoShape">
              <a:avLst/>
            </a:prstTxWarp>
          </a:bodyPr>
          <a:lstStyle/>
          <a:p>
            <a:r>
              <a:rPr lang="en-US" sz="1350" dirty="0"/>
              <a:t> </a:t>
            </a:r>
          </a:p>
        </p:txBody>
      </p:sp>
      <p:sp>
        <p:nvSpPr>
          <p:cNvPr id="37" name="Freeform 11"/>
          <p:cNvSpPr>
            <a:spLocks/>
          </p:cNvSpPr>
          <p:nvPr/>
        </p:nvSpPr>
        <p:spPr bwMode="auto">
          <a:xfrm>
            <a:off x="4756546" y="-2544"/>
            <a:ext cx="4390880" cy="887534"/>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786 w 11409"/>
              <a:gd name="connsiteY0" fmla="*/ 7073 h 10210"/>
              <a:gd name="connsiteX1" fmla="*/ 614 w 11409"/>
              <a:gd name="connsiteY1" fmla="*/ 7297 h 10210"/>
              <a:gd name="connsiteX2" fmla="*/ 235 w 11409"/>
              <a:gd name="connsiteY2" fmla="*/ 5196 h 10210"/>
              <a:gd name="connsiteX3" fmla="*/ 614 w 11409"/>
              <a:gd name="connsiteY3" fmla="*/ 3095 h 10210"/>
              <a:gd name="connsiteX4" fmla="*/ 786 w 11409"/>
              <a:gd name="connsiteY4" fmla="*/ 3319 h 10210"/>
              <a:gd name="connsiteX5" fmla="*/ 786 w 11409"/>
              <a:gd name="connsiteY5" fmla="*/ 210 h 10210"/>
              <a:gd name="connsiteX6" fmla="*/ 11409 w 11409"/>
              <a:gd name="connsiteY6" fmla="*/ 271 h 10210"/>
              <a:gd name="connsiteX7" fmla="*/ 10235 w 11409"/>
              <a:gd name="connsiteY7" fmla="*/ 10210 h 10210"/>
              <a:gd name="connsiteX8" fmla="*/ 786 w 11409"/>
              <a:gd name="connsiteY8" fmla="*/ 10210 h 10210"/>
              <a:gd name="connsiteX9" fmla="*/ 786 w 11409"/>
              <a:gd name="connsiteY9" fmla="*/ 7073 h 10210"/>
              <a:gd name="connsiteX0" fmla="*/ 786 w 12199"/>
              <a:gd name="connsiteY0" fmla="*/ 7694 h 10892"/>
              <a:gd name="connsiteX1" fmla="*/ 614 w 12199"/>
              <a:gd name="connsiteY1" fmla="*/ 7918 h 10892"/>
              <a:gd name="connsiteX2" fmla="*/ 235 w 12199"/>
              <a:gd name="connsiteY2" fmla="*/ 5817 h 10892"/>
              <a:gd name="connsiteX3" fmla="*/ 614 w 12199"/>
              <a:gd name="connsiteY3" fmla="*/ 3716 h 10892"/>
              <a:gd name="connsiteX4" fmla="*/ 786 w 12199"/>
              <a:gd name="connsiteY4" fmla="*/ 3940 h 10892"/>
              <a:gd name="connsiteX5" fmla="*/ 786 w 12199"/>
              <a:gd name="connsiteY5" fmla="*/ 831 h 10892"/>
              <a:gd name="connsiteX6" fmla="*/ 11409 w 12199"/>
              <a:gd name="connsiteY6" fmla="*/ 892 h 10892"/>
              <a:gd name="connsiteX7" fmla="*/ 11420 w 12199"/>
              <a:gd name="connsiteY7" fmla="*/ 10892 h 10892"/>
              <a:gd name="connsiteX8" fmla="*/ 786 w 12199"/>
              <a:gd name="connsiteY8" fmla="*/ 10831 h 10892"/>
              <a:gd name="connsiteX9" fmla="*/ 786 w 12199"/>
              <a:gd name="connsiteY9" fmla="*/ 7694 h 10892"/>
              <a:gd name="connsiteX0" fmla="*/ 551 w 11964"/>
              <a:gd name="connsiteY0" fmla="*/ 7694 h 10892"/>
              <a:gd name="connsiteX1" fmla="*/ 379 w 11964"/>
              <a:gd name="connsiteY1" fmla="*/ 7918 h 10892"/>
              <a:gd name="connsiteX2" fmla="*/ 0 w 11964"/>
              <a:gd name="connsiteY2" fmla="*/ 5817 h 10892"/>
              <a:gd name="connsiteX3" fmla="*/ 379 w 11964"/>
              <a:gd name="connsiteY3" fmla="*/ 3716 h 10892"/>
              <a:gd name="connsiteX4" fmla="*/ 551 w 11964"/>
              <a:gd name="connsiteY4" fmla="*/ 3940 h 10892"/>
              <a:gd name="connsiteX5" fmla="*/ 551 w 11964"/>
              <a:gd name="connsiteY5" fmla="*/ 831 h 10892"/>
              <a:gd name="connsiteX6" fmla="*/ 11174 w 11964"/>
              <a:gd name="connsiteY6" fmla="*/ 892 h 10892"/>
              <a:gd name="connsiteX7" fmla="*/ 11185 w 11964"/>
              <a:gd name="connsiteY7" fmla="*/ 10892 h 10892"/>
              <a:gd name="connsiteX8" fmla="*/ 551 w 11964"/>
              <a:gd name="connsiteY8" fmla="*/ 10831 h 10892"/>
              <a:gd name="connsiteX9" fmla="*/ 551 w 11964"/>
              <a:gd name="connsiteY9" fmla="*/ 7694 h 10892"/>
              <a:gd name="connsiteX0" fmla="*/ 551 w 11964"/>
              <a:gd name="connsiteY0" fmla="*/ 7569 h 10767"/>
              <a:gd name="connsiteX1" fmla="*/ 379 w 11964"/>
              <a:gd name="connsiteY1" fmla="*/ 7793 h 10767"/>
              <a:gd name="connsiteX2" fmla="*/ 0 w 11964"/>
              <a:gd name="connsiteY2" fmla="*/ 5692 h 10767"/>
              <a:gd name="connsiteX3" fmla="*/ 379 w 11964"/>
              <a:gd name="connsiteY3" fmla="*/ 3591 h 10767"/>
              <a:gd name="connsiteX4" fmla="*/ 551 w 11964"/>
              <a:gd name="connsiteY4" fmla="*/ 3815 h 10767"/>
              <a:gd name="connsiteX5" fmla="*/ 551 w 11964"/>
              <a:gd name="connsiteY5" fmla="*/ 706 h 10767"/>
              <a:gd name="connsiteX6" fmla="*/ 11174 w 11964"/>
              <a:gd name="connsiteY6" fmla="*/ 767 h 10767"/>
              <a:gd name="connsiteX7" fmla="*/ 11185 w 11964"/>
              <a:gd name="connsiteY7" fmla="*/ 10767 h 10767"/>
              <a:gd name="connsiteX8" fmla="*/ 551 w 11964"/>
              <a:gd name="connsiteY8" fmla="*/ 10706 h 10767"/>
              <a:gd name="connsiteX9" fmla="*/ 551 w 11964"/>
              <a:gd name="connsiteY9" fmla="*/ 7569 h 10767"/>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69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11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65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67"/>
              <a:gd name="connsiteY0" fmla="*/ 6813 h 10011"/>
              <a:gd name="connsiteX1" fmla="*/ 379 w 11167"/>
              <a:gd name="connsiteY1" fmla="*/ 7037 h 10011"/>
              <a:gd name="connsiteX2" fmla="*/ 0 w 11167"/>
              <a:gd name="connsiteY2" fmla="*/ 4936 h 10011"/>
              <a:gd name="connsiteX3" fmla="*/ 379 w 11167"/>
              <a:gd name="connsiteY3" fmla="*/ 2835 h 10011"/>
              <a:gd name="connsiteX4" fmla="*/ 551 w 11167"/>
              <a:gd name="connsiteY4" fmla="*/ 3059 h 10011"/>
              <a:gd name="connsiteX5" fmla="*/ 551 w 11167"/>
              <a:gd name="connsiteY5" fmla="*/ 0 h 10011"/>
              <a:gd name="connsiteX6" fmla="*/ 11165 w 11167"/>
              <a:gd name="connsiteY6" fmla="*/ 36 h 10011"/>
              <a:gd name="connsiteX7" fmla="*/ 11162 w 11167"/>
              <a:gd name="connsiteY7" fmla="*/ 10011 h 10011"/>
              <a:gd name="connsiteX8" fmla="*/ 551 w 11167"/>
              <a:gd name="connsiteY8" fmla="*/ 9950 h 10011"/>
              <a:gd name="connsiteX9" fmla="*/ 551 w 11167"/>
              <a:gd name="connsiteY9" fmla="*/ 6813 h 10011"/>
              <a:gd name="connsiteX0" fmla="*/ 551 w 11168"/>
              <a:gd name="connsiteY0" fmla="*/ 6813 h 10011"/>
              <a:gd name="connsiteX1" fmla="*/ 379 w 11168"/>
              <a:gd name="connsiteY1" fmla="*/ 7037 h 10011"/>
              <a:gd name="connsiteX2" fmla="*/ 0 w 11168"/>
              <a:gd name="connsiteY2" fmla="*/ 4936 h 10011"/>
              <a:gd name="connsiteX3" fmla="*/ 379 w 11168"/>
              <a:gd name="connsiteY3" fmla="*/ 2835 h 10011"/>
              <a:gd name="connsiteX4" fmla="*/ 551 w 11168"/>
              <a:gd name="connsiteY4" fmla="*/ 3059 h 10011"/>
              <a:gd name="connsiteX5" fmla="*/ 551 w 11168"/>
              <a:gd name="connsiteY5" fmla="*/ 0 h 10011"/>
              <a:gd name="connsiteX6" fmla="*/ 11165 w 11168"/>
              <a:gd name="connsiteY6" fmla="*/ 36 h 10011"/>
              <a:gd name="connsiteX7" fmla="*/ 11167 w 11168"/>
              <a:gd name="connsiteY7" fmla="*/ 10011 h 10011"/>
              <a:gd name="connsiteX8" fmla="*/ 551 w 11168"/>
              <a:gd name="connsiteY8" fmla="*/ 9950 h 10011"/>
              <a:gd name="connsiteX9" fmla="*/ 551 w 11168"/>
              <a:gd name="connsiteY9" fmla="*/ 6813 h 10011"/>
              <a:gd name="connsiteX0" fmla="*/ 551 w 11172"/>
              <a:gd name="connsiteY0" fmla="*/ 6813 h 10011"/>
              <a:gd name="connsiteX1" fmla="*/ 379 w 11172"/>
              <a:gd name="connsiteY1" fmla="*/ 7037 h 10011"/>
              <a:gd name="connsiteX2" fmla="*/ 0 w 11172"/>
              <a:gd name="connsiteY2" fmla="*/ 4936 h 10011"/>
              <a:gd name="connsiteX3" fmla="*/ 379 w 11172"/>
              <a:gd name="connsiteY3" fmla="*/ 2835 h 10011"/>
              <a:gd name="connsiteX4" fmla="*/ 551 w 11172"/>
              <a:gd name="connsiteY4" fmla="*/ 3059 h 10011"/>
              <a:gd name="connsiteX5" fmla="*/ 551 w 11172"/>
              <a:gd name="connsiteY5" fmla="*/ 0 h 10011"/>
              <a:gd name="connsiteX6" fmla="*/ 11165 w 11172"/>
              <a:gd name="connsiteY6" fmla="*/ 36 h 10011"/>
              <a:gd name="connsiteX7" fmla="*/ 11172 w 11172"/>
              <a:gd name="connsiteY7" fmla="*/ 10011 h 10011"/>
              <a:gd name="connsiteX8" fmla="*/ 551 w 11172"/>
              <a:gd name="connsiteY8" fmla="*/ 9950 h 10011"/>
              <a:gd name="connsiteX9" fmla="*/ 551 w 11172"/>
              <a:gd name="connsiteY9" fmla="*/ 6813 h 10011"/>
              <a:gd name="connsiteX0" fmla="*/ 551 w 11172"/>
              <a:gd name="connsiteY0" fmla="*/ 6813 h 10832"/>
              <a:gd name="connsiteX1" fmla="*/ 379 w 11172"/>
              <a:gd name="connsiteY1" fmla="*/ 7037 h 10832"/>
              <a:gd name="connsiteX2" fmla="*/ 0 w 11172"/>
              <a:gd name="connsiteY2" fmla="*/ 4936 h 10832"/>
              <a:gd name="connsiteX3" fmla="*/ 379 w 11172"/>
              <a:gd name="connsiteY3" fmla="*/ 2835 h 10832"/>
              <a:gd name="connsiteX4" fmla="*/ 551 w 11172"/>
              <a:gd name="connsiteY4" fmla="*/ 3059 h 10832"/>
              <a:gd name="connsiteX5" fmla="*/ 551 w 11172"/>
              <a:gd name="connsiteY5" fmla="*/ 0 h 10832"/>
              <a:gd name="connsiteX6" fmla="*/ 11165 w 11172"/>
              <a:gd name="connsiteY6" fmla="*/ 36 h 10832"/>
              <a:gd name="connsiteX7" fmla="*/ 11172 w 11172"/>
              <a:gd name="connsiteY7" fmla="*/ 10011 h 10832"/>
              <a:gd name="connsiteX8" fmla="*/ 551 w 11172"/>
              <a:gd name="connsiteY8" fmla="*/ 10832 h 10832"/>
              <a:gd name="connsiteX9" fmla="*/ 551 w 11172"/>
              <a:gd name="connsiteY9" fmla="*/ 6813 h 10832"/>
              <a:gd name="connsiteX0" fmla="*/ 551 w 11167"/>
              <a:gd name="connsiteY0" fmla="*/ 6813 h 11048"/>
              <a:gd name="connsiteX1" fmla="*/ 379 w 11167"/>
              <a:gd name="connsiteY1" fmla="*/ 7037 h 11048"/>
              <a:gd name="connsiteX2" fmla="*/ 0 w 11167"/>
              <a:gd name="connsiteY2" fmla="*/ 4936 h 11048"/>
              <a:gd name="connsiteX3" fmla="*/ 379 w 11167"/>
              <a:gd name="connsiteY3" fmla="*/ 2835 h 11048"/>
              <a:gd name="connsiteX4" fmla="*/ 551 w 11167"/>
              <a:gd name="connsiteY4" fmla="*/ 3059 h 11048"/>
              <a:gd name="connsiteX5" fmla="*/ 551 w 11167"/>
              <a:gd name="connsiteY5" fmla="*/ 0 h 11048"/>
              <a:gd name="connsiteX6" fmla="*/ 11165 w 11167"/>
              <a:gd name="connsiteY6" fmla="*/ 36 h 11048"/>
              <a:gd name="connsiteX7" fmla="*/ 11162 w 11167"/>
              <a:gd name="connsiteY7" fmla="*/ 11048 h 11048"/>
              <a:gd name="connsiteX8" fmla="*/ 551 w 11167"/>
              <a:gd name="connsiteY8" fmla="*/ 10832 h 11048"/>
              <a:gd name="connsiteX9" fmla="*/ 551 w 11167"/>
              <a:gd name="connsiteY9" fmla="*/ 6813 h 11048"/>
              <a:gd name="connsiteX0" fmla="*/ 551 w 11167"/>
              <a:gd name="connsiteY0" fmla="*/ 6813 h 10944"/>
              <a:gd name="connsiteX1" fmla="*/ 379 w 11167"/>
              <a:gd name="connsiteY1" fmla="*/ 7037 h 10944"/>
              <a:gd name="connsiteX2" fmla="*/ 0 w 11167"/>
              <a:gd name="connsiteY2" fmla="*/ 4936 h 10944"/>
              <a:gd name="connsiteX3" fmla="*/ 379 w 11167"/>
              <a:gd name="connsiteY3" fmla="*/ 2835 h 10944"/>
              <a:gd name="connsiteX4" fmla="*/ 551 w 11167"/>
              <a:gd name="connsiteY4" fmla="*/ 3059 h 10944"/>
              <a:gd name="connsiteX5" fmla="*/ 551 w 11167"/>
              <a:gd name="connsiteY5" fmla="*/ 0 h 10944"/>
              <a:gd name="connsiteX6" fmla="*/ 11165 w 11167"/>
              <a:gd name="connsiteY6" fmla="*/ 36 h 10944"/>
              <a:gd name="connsiteX7" fmla="*/ 11162 w 11167"/>
              <a:gd name="connsiteY7" fmla="*/ 10944 h 10944"/>
              <a:gd name="connsiteX8" fmla="*/ 551 w 11167"/>
              <a:gd name="connsiteY8" fmla="*/ 10832 h 10944"/>
              <a:gd name="connsiteX9" fmla="*/ 551 w 11167"/>
              <a:gd name="connsiteY9" fmla="*/ 6813 h 10944"/>
              <a:gd name="connsiteX0" fmla="*/ 551 w 11167"/>
              <a:gd name="connsiteY0" fmla="*/ 6813 h 10892"/>
              <a:gd name="connsiteX1" fmla="*/ 379 w 11167"/>
              <a:gd name="connsiteY1" fmla="*/ 7037 h 10892"/>
              <a:gd name="connsiteX2" fmla="*/ 0 w 11167"/>
              <a:gd name="connsiteY2" fmla="*/ 4936 h 10892"/>
              <a:gd name="connsiteX3" fmla="*/ 379 w 11167"/>
              <a:gd name="connsiteY3" fmla="*/ 2835 h 10892"/>
              <a:gd name="connsiteX4" fmla="*/ 551 w 11167"/>
              <a:gd name="connsiteY4" fmla="*/ 3059 h 10892"/>
              <a:gd name="connsiteX5" fmla="*/ 551 w 11167"/>
              <a:gd name="connsiteY5" fmla="*/ 0 h 10892"/>
              <a:gd name="connsiteX6" fmla="*/ 11165 w 11167"/>
              <a:gd name="connsiteY6" fmla="*/ 36 h 10892"/>
              <a:gd name="connsiteX7" fmla="*/ 11162 w 11167"/>
              <a:gd name="connsiteY7" fmla="*/ 10892 h 10892"/>
              <a:gd name="connsiteX8" fmla="*/ 551 w 11167"/>
              <a:gd name="connsiteY8" fmla="*/ 10832 h 10892"/>
              <a:gd name="connsiteX9" fmla="*/ 551 w 11167"/>
              <a:gd name="connsiteY9" fmla="*/ 6813 h 10892"/>
              <a:gd name="connsiteX0" fmla="*/ 551 w 11167"/>
              <a:gd name="connsiteY0" fmla="*/ 6813 h 10832"/>
              <a:gd name="connsiteX1" fmla="*/ 379 w 11167"/>
              <a:gd name="connsiteY1" fmla="*/ 7037 h 10832"/>
              <a:gd name="connsiteX2" fmla="*/ 0 w 11167"/>
              <a:gd name="connsiteY2" fmla="*/ 4936 h 10832"/>
              <a:gd name="connsiteX3" fmla="*/ 379 w 11167"/>
              <a:gd name="connsiteY3" fmla="*/ 2835 h 10832"/>
              <a:gd name="connsiteX4" fmla="*/ 551 w 11167"/>
              <a:gd name="connsiteY4" fmla="*/ 3059 h 10832"/>
              <a:gd name="connsiteX5" fmla="*/ 551 w 11167"/>
              <a:gd name="connsiteY5" fmla="*/ 0 h 10832"/>
              <a:gd name="connsiteX6" fmla="*/ 11165 w 11167"/>
              <a:gd name="connsiteY6" fmla="*/ 36 h 10832"/>
              <a:gd name="connsiteX7" fmla="*/ 11162 w 11167"/>
              <a:gd name="connsiteY7" fmla="*/ 10736 h 10832"/>
              <a:gd name="connsiteX8" fmla="*/ 551 w 11167"/>
              <a:gd name="connsiteY8" fmla="*/ 10832 h 10832"/>
              <a:gd name="connsiteX9" fmla="*/ 551 w 11167"/>
              <a:gd name="connsiteY9" fmla="*/ 6813 h 10832"/>
              <a:gd name="connsiteX0" fmla="*/ 551 w 11172"/>
              <a:gd name="connsiteY0" fmla="*/ 6813 h 10840"/>
              <a:gd name="connsiteX1" fmla="*/ 379 w 11172"/>
              <a:gd name="connsiteY1" fmla="*/ 7037 h 10840"/>
              <a:gd name="connsiteX2" fmla="*/ 0 w 11172"/>
              <a:gd name="connsiteY2" fmla="*/ 4936 h 10840"/>
              <a:gd name="connsiteX3" fmla="*/ 379 w 11172"/>
              <a:gd name="connsiteY3" fmla="*/ 2835 h 10840"/>
              <a:gd name="connsiteX4" fmla="*/ 551 w 11172"/>
              <a:gd name="connsiteY4" fmla="*/ 3059 h 10840"/>
              <a:gd name="connsiteX5" fmla="*/ 551 w 11172"/>
              <a:gd name="connsiteY5" fmla="*/ 0 h 10840"/>
              <a:gd name="connsiteX6" fmla="*/ 11165 w 11172"/>
              <a:gd name="connsiteY6" fmla="*/ 36 h 10840"/>
              <a:gd name="connsiteX7" fmla="*/ 11172 w 11172"/>
              <a:gd name="connsiteY7" fmla="*/ 10840 h 10840"/>
              <a:gd name="connsiteX8" fmla="*/ 551 w 11172"/>
              <a:gd name="connsiteY8" fmla="*/ 10832 h 10840"/>
              <a:gd name="connsiteX9" fmla="*/ 551 w 11172"/>
              <a:gd name="connsiteY9" fmla="*/ 6813 h 10840"/>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974 h 11778"/>
              <a:gd name="connsiteX7" fmla="*/ 11172 w 11172"/>
              <a:gd name="connsiteY7" fmla="*/ 11778 h 11778"/>
              <a:gd name="connsiteX8" fmla="*/ 551 w 11172"/>
              <a:gd name="connsiteY8" fmla="*/ 11770 h 11778"/>
              <a:gd name="connsiteX9" fmla="*/ 551 w 11172"/>
              <a:gd name="connsiteY9" fmla="*/ 7751 h 11778"/>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36 h 11778"/>
              <a:gd name="connsiteX7" fmla="*/ 11172 w 11172"/>
              <a:gd name="connsiteY7" fmla="*/ 11778 h 11778"/>
              <a:gd name="connsiteX8" fmla="*/ 551 w 11172"/>
              <a:gd name="connsiteY8" fmla="*/ 11770 h 11778"/>
              <a:gd name="connsiteX9" fmla="*/ 551 w 11172"/>
              <a:gd name="connsiteY9" fmla="*/ 7751 h 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2" h="11778">
                <a:moveTo>
                  <a:pt x="551" y="7751"/>
                </a:moveTo>
                <a:cubicBezTo>
                  <a:pt x="500" y="7891"/>
                  <a:pt x="440" y="7975"/>
                  <a:pt x="379" y="7975"/>
                </a:cubicBezTo>
                <a:cubicBezTo>
                  <a:pt x="167" y="7975"/>
                  <a:pt x="0" y="7050"/>
                  <a:pt x="0" y="5874"/>
                </a:cubicBezTo>
                <a:cubicBezTo>
                  <a:pt x="0" y="4726"/>
                  <a:pt x="167" y="3773"/>
                  <a:pt x="379" y="3773"/>
                </a:cubicBezTo>
                <a:cubicBezTo>
                  <a:pt x="440" y="3773"/>
                  <a:pt x="500" y="3857"/>
                  <a:pt x="551" y="3997"/>
                </a:cubicBezTo>
                <a:cubicBezTo>
                  <a:pt x="551" y="888"/>
                  <a:pt x="549" y="1753"/>
                  <a:pt x="551" y="0"/>
                </a:cubicBezTo>
                <a:lnTo>
                  <a:pt x="11165" y="36"/>
                </a:lnTo>
                <a:cubicBezTo>
                  <a:pt x="11171" y="4782"/>
                  <a:pt x="11172" y="11778"/>
                  <a:pt x="11172" y="11778"/>
                </a:cubicBezTo>
                <a:lnTo>
                  <a:pt x="551" y="11770"/>
                </a:lnTo>
                <a:lnTo>
                  <a:pt x="551" y="7751"/>
                </a:lnTo>
                <a:close/>
              </a:path>
            </a:pathLst>
          </a:custGeom>
          <a:gradFill flip="none" rotWithShape="1">
            <a:gsLst>
              <a:gs pos="100000">
                <a:schemeClr val="accent6">
                  <a:lumMod val="75000"/>
                </a:schemeClr>
              </a:gs>
              <a:gs pos="0">
                <a:schemeClr val="accent6"/>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48" name="AutoShape 26"/>
          <p:cNvSpPr>
            <a:spLocks noChangeAspect="1" noChangeArrowheads="1" noTextEdit="1"/>
          </p:cNvSpPr>
          <p:nvPr/>
        </p:nvSpPr>
        <p:spPr bwMode="auto">
          <a:xfrm flipH="1">
            <a:off x="2631810" y="4814514"/>
            <a:ext cx="2863975" cy="115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28"/>
          <p:cNvSpPr>
            <a:spLocks/>
          </p:cNvSpPr>
          <p:nvPr/>
        </p:nvSpPr>
        <p:spPr bwMode="auto">
          <a:xfrm flipH="1">
            <a:off x="4042297" y="5593472"/>
            <a:ext cx="5070378" cy="1254975"/>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38508"/>
              <a:gd name="connsiteY0" fmla="*/ 347 h 10201"/>
              <a:gd name="connsiteX1" fmla="*/ 35853 w 38508"/>
              <a:gd name="connsiteY1" fmla="*/ 209 h 10201"/>
              <a:gd name="connsiteX2" fmla="*/ 35853 w 38508"/>
              <a:gd name="connsiteY2" fmla="*/ 3618 h 10201"/>
              <a:gd name="connsiteX3" fmla="*/ 34043 w 38508"/>
              <a:gd name="connsiteY3" fmla="*/ 5213 h 10201"/>
              <a:gd name="connsiteX4" fmla="*/ 35846 w 38508"/>
              <a:gd name="connsiteY4" fmla="*/ 6792 h 10201"/>
              <a:gd name="connsiteX5" fmla="*/ 35846 w 38508"/>
              <a:gd name="connsiteY5" fmla="*/ 10201 h 10201"/>
              <a:gd name="connsiteX6" fmla="*/ 25853 w 38508"/>
              <a:gd name="connsiteY6" fmla="*/ 10201 h 10201"/>
              <a:gd name="connsiteX7" fmla="*/ 0 w 38508"/>
              <a:gd name="connsiteY7" fmla="*/ 347 h 10201"/>
              <a:gd name="connsiteX0" fmla="*/ 0 w 38603"/>
              <a:gd name="connsiteY0" fmla="*/ 139 h 9993"/>
              <a:gd name="connsiteX1" fmla="*/ 35853 w 38603"/>
              <a:gd name="connsiteY1" fmla="*/ 1 h 9993"/>
              <a:gd name="connsiteX2" fmla="*/ 35853 w 38603"/>
              <a:gd name="connsiteY2" fmla="*/ 3410 h 9993"/>
              <a:gd name="connsiteX3" fmla="*/ 34043 w 38603"/>
              <a:gd name="connsiteY3" fmla="*/ 5005 h 9993"/>
              <a:gd name="connsiteX4" fmla="*/ 35846 w 38603"/>
              <a:gd name="connsiteY4" fmla="*/ 6584 h 9993"/>
              <a:gd name="connsiteX5" fmla="*/ 35846 w 38603"/>
              <a:gd name="connsiteY5" fmla="*/ 9993 h 9993"/>
              <a:gd name="connsiteX6" fmla="*/ 25853 w 38603"/>
              <a:gd name="connsiteY6" fmla="*/ 9993 h 9993"/>
              <a:gd name="connsiteX7" fmla="*/ 0 w 38603"/>
              <a:gd name="connsiteY7" fmla="*/ 139 h 9993"/>
              <a:gd name="connsiteX0" fmla="*/ 0 w 9289"/>
              <a:gd name="connsiteY0" fmla="*/ 138 h 9999"/>
              <a:gd name="connsiteX1" fmla="*/ 9288 w 9289"/>
              <a:gd name="connsiteY1" fmla="*/ 0 h 9999"/>
              <a:gd name="connsiteX2" fmla="*/ 9288 w 9289"/>
              <a:gd name="connsiteY2" fmla="*/ 3411 h 9999"/>
              <a:gd name="connsiteX3" fmla="*/ 8819 w 9289"/>
              <a:gd name="connsiteY3" fmla="*/ 5008 h 9999"/>
              <a:gd name="connsiteX4" fmla="*/ 9286 w 9289"/>
              <a:gd name="connsiteY4" fmla="*/ 6588 h 9999"/>
              <a:gd name="connsiteX5" fmla="*/ 9286 w 9289"/>
              <a:gd name="connsiteY5" fmla="*/ 9999 h 9999"/>
              <a:gd name="connsiteX6" fmla="*/ 6697 w 9289"/>
              <a:gd name="connsiteY6" fmla="*/ 9999 h 9999"/>
              <a:gd name="connsiteX7" fmla="*/ 0 w 9289"/>
              <a:gd name="connsiteY7" fmla="*/ 138 h 9999"/>
              <a:gd name="connsiteX0" fmla="*/ 0 w 10000"/>
              <a:gd name="connsiteY0" fmla="*/ 138 h 10073"/>
              <a:gd name="connsiteX1" fmla="*/ 9999 w 10000"/>
              <a:gd name="connsiteY1" fmla="*/ 0 h 10073"/>
              <a:gd name="connsiteX2" fmla="*/ 9999 w 10000"/>
              <a:gd name="connsiteY2" fmla="*/ 3411 h 10073"/>
              <a:gd name="connsiteX3" fmla="*/ 9494 w 10000"/>
              <a:gd name="connsiteY3" fmla="*/ 5009 h 10073"/>
              <a:gd name="connsiteX4" fmla="*/ 9997 w 10000"/>
              <a:gd name="connsiteY4" fmla="*/ 6589 h 10073"/>
              <a:gd name="connsiteX5" fmla="*/ 9997 w 10000"/>
              <a:gd name="connsiteY5" fmla="*/ 10000 h 10073"/>
              <a:gd name="connsiteX6" fmla="*/ 8 w 10000"/>
              <a:gd name="connsiteY6" fmla="*/ 10073 h 10073"/>
              <a:gd name="connsiteX7" fmla="*/ 0 w 10000"/>
              <a:gd name="connsiteY7" fmla="*/ 138 h 10073"/>
              <a:gd name="connsiteX0" fmla="*/ 0 w 10000"/>
              <a:gd name="connsiteY0" fmla="*/ 138 h 10000"/>
              <a:gd name="connsiteX1" fmla="*/ 9999 w 10000"/>
              <a:gd name="connsiteY1" fmla="*/ 0 h 10000"/>
              <a:gd name="connsiteX2" fmla="*/ 9999 w 10000"/>
              <a:gd name="connsiteY2" fmla="*/ 3411 h 10000"/>
              <a:gd name="connsiteX3" fmla="*/ 9494 w 10000"/>
              <a:gd name="connsiteY3" fmla="*/ 5009 h 10000"/>
              <a:gd name="connsiteX4" fmla="*/ 9997 w 10000"/>
              <a:gd name="connsiteY4" fmla="*/ 6589 h 10000"/>
              <a:gd name="connsiteX5" fmla="*/ 9997 w 10000"/>
              <a:gd name="connsiteY5" fmla="*/ 10000 h 10000"/>
              <a:gd name="connsiteX6" fmla="*/ 0 w 10000"/>
              <a:gd name="connsiteY6" fmla="*/ 9963 h 10000"/>
              <a:gd name="connsiteX7" fmla="*/ 0 w 10000"/>
              <a:gd name="connsiteY7" fmla="*/ 138 h 10000"/>
              <a:gd name="connsiteX0" fmla="*/ 8 w 10008"/>
              <a:gd name="connsiteY0" fmla="*/ 138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38 h 10000"/>
              <a:gd name="connsiteX0" fmla="*/ 8 w 10008"/>
              <a:gd name="connsiteY0" fmla="*/ 101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01 h 10000"/>
              <a:gd name="connsiteX0" fmla="*/ 8 w 10008"/>
              <a:gd name="connsiteY0" fmla="*/ 64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64 h 10000"/>
              <a:gd name="connsiteX0" fmla="*/ 8 w 10008"/>
              <a:gd name="connsiteY0" fmla="*/ 46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46 h 10000"/>
              <a:gd name="connsiteX0" fmla="*/ 8 w 10008"/>
              <a:gd name="connsiteY0" fmla="*/ 480 h 10434"/>
              <a:gd name="connsiteX1" fmla="*/ 10007 w 10008"/>
              <a:gd name="connsiteY1" fmla="*/ 0 h 10434"/>
              <a:gd name="connsiteX2" fmla="*/ 10007 w 10008"/>
              <a:gd name="connsiteY2" fmla="*/ 3845 h 10434"/>
              <a:gd name="connsiteX3" fmla="*/ 9502 w 10008"/>
              <a:gd name="connsiteY3" fmla="*/ 5443 h 10434"/>
              <a:gd name="connsiteX4" fmla="*/ 10005 w 10008"/>
              <a:gd name="connsiteY4" fmla="*/ 7023 h 10434"/>
              <a:gd name="connsiteX5" fmla="*/ 10005 w 10008"/>
              <a:gd name="connsiteY5" fmla="*/ 10434 h 10434"/>
              <a:gd name="connsiteX6" fmla="*/ 0 w 10008"/>
              <a:gd name="connsiteY6" fmla="*/ 10397 h 10434"/>
              <a:gd name="connsiteX7" fmla="*/ 8 w 10008"/>
              <a:gd name="connsiteY7" fmla="*/ 480 h 10434"/>
              <a:gd name="connsiteX0" fmla="*/ 8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8 w 10008"/>
              <a:gd name="connsiteY7" fmla="*/ 0 h 10467"/>
              <a:gd name="connsiteX0" fmla="*/ 26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26 w 10008"/>
              <a:gd name="connsiteY7" fmla="*/ 0 h 10467"/>
              <a:gd name="connsiteX0" fmla="*/ 0 w 9982"/>
              <a:gd name="connsiteY0" fmla="*/ 0 h 10467"/>
              <a:gd name="connsiteX1" fmla="*/ 9981 w 9982"/>
              <a:gd name="connsiteY1" fmla="*/ 33 h 10467"/>
              <a:gd name="connsiteX2" fmla="*/ 9981 w 9982"/>
              <a:gd name="connsiteY2" fmla="*/ 3878 h 10467"/>
              <a:gd name="connsiteX3" fmla="*/ 9476 w 9982"/>
              <a:gd name="connsiteY3" fmla="*/ 5476 h 10467"/>
              <a:gd name="connsiteX4" fmla="*/ 9979 w 9982"/>
              <a:gd name="connsiteY4" fmla="*/ 7056 h 10467"/>
              <a:gd name="connsiteX5" fmla="*/ 9979 w 9982"/>
              <a:gd name="connsiteY5" fmla="*/ 10467 h 10467"/>
              <a:gd name="connsiteX6" fmla="*/ 10 w 9982"/>
              <a:gd name="connsiteY6" fmla="*/ 10430 h 10467"/>
              <a:gd name="connsiteX7" fmla="*/ 0 w 9982"/>
              <a:gd name="connsiteY7" fmla="*/ 0 h 10467"/>
              <a:gd name="connsiteX0" fmla="*/ 0 w 9991"/>
              <a:gd name="connsiteY0" fmla="*/ 0 h 10000"/>
              <a:gd name="connsiteX1" fmla="*/ 9990 w 9991"/>
              <a:gd name="connsiteY1" fmla="*/ 32 h 10000"/>
              <a:gd name="connsiteX2" fmla="*/ 9990 w 9991"/>
              <a:gd name="connsiteY2" fmla="*/ 3705 h 10000"/>
              <a:gd name="connsiteX3" fmla="*/ 9484 w 9991"/>
              <a:gd name="connsiteY3" fmla="*/ 5232 h 10000"/>
              <a:gd name="connsiteX4" fmla="*/ 9988 w 9991"/>
              <a:gd name="connsiteY4" fmla="*/ 6741 h 10000"/>
              <a:gd name="connsiteX5" fmla="*/ 9988 w 9991"/>
              <a:gd name="connsiteY5" fmla="*/ 10000 h 10000"/>
              <a:gd name="connsiteX6" fmla="*/ 1 w 9991"/>
              <a:gd name="connsiteY6" fmla="*/ 9965 h 10000"/>
              <a:gd name="connsiteX7" fmla="*/ 0 w 9991"/>
              <a:gd name="connsiteY7" fmla="*/ 0 h 10000"/>
              <a:gd name="connsiteX0" fmla="*/ 0 w 10000"/>
              <a:gd name="connsiteY0" fmla="*/ 0 h 10038"/>
              <a:gd name="connsiteX1" fmla="*/ 9999 w 10000"/>
              <a:gd name="connsiteY1" fmla="*/ 70 h 10038"/>
              <a:gd name="connsiteX2" fmla="*/ 9999 w 10000"/>
              <a:gd name="connsiteY2" fmla="*/ 3743 h 10038"/>
              <a:gd name="connsiteX3" fmla="*/ 9493 w 10000"/>
              <a:gd name="connsiteY3" fmla="*/ 5270 h 10038"/>
              <a:gd name="connsiteX4" fmla="*/ 9997 w 10000"/>
              <a:gd name="connsiteY4" fmla="*/ 6779 h 10038"/>
              <a:gd name="connsiteX5" fmla="*/ 9997 w 10000"/>
              <a:gd name="connsiteY5" fmla="*/ 10038 h 10038"/>
              <a:gd name="connsiteX6" fmla="*/ 1 w 10000"/>
              <a:gd name="connsiteY6" fmla="*/ 10003 h 10038"/>
              <a:gd name="connsiteX7" fmla="*/ 0 w 10000"/>
              <a:gd name="connsiteY7" fmla="*/ 0 h 10038"/>
              <a:gd name="connsiteX0" fmla="*/ 0 w 10000"/>
              <a:gd name="connsiteY0" fmla="*/ 0 h 10000"/>
              <a:gd name="connsiteX1" fmla="*/ 9999 w 10000"/>
              <a:gd name="connsiteY1" fmla="*/ 32 h 10000"/>
              <a:gd name="connsiteX2" fmla="*/ 9999 w 10000"/>
              <a:gd name="connsiteY2" fmla="*/ 3705 h 10000"/>
              <a:gd name="connsiteX3" fmla="*/ 9493 w 10000"/>
              <a:gd name="connsiteY3" fmla="*/ 5232 h 10000"/>
              <a:gd name="connsiteX4" fmla="*/ 9997 w 10000"/>
              <a:gd name="connsiteY4" fmla="*/ 6741 h 10000"/>
              <a:gd name="connsiteX5" fmla="*/ 9997 w 10000"/>
              <a:gd name="connsiteY5" fmla="*/ 10000 h 10000"/>
              <a:gd name="connsiteX6" fmla="*/ 1 w 10000"/>
              <a:gd name="connsiteY6" fmla="*/ 9965 h 10000"/>
              <a:gd name="connsiteX7" fmla="*/ 0 w 10000"/>
              <a:gd name="connsiteY7" fmla="*/ 0 h 1000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9965 h 10410"/>
              <a:gd name="connsiteX7" fmla="*/ 0 w 10000"/>
              <a:gd name="connsiteY7" fmla="*/ 0 h 1041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10404 h 10410"/>
              <a:gd name="connsiteX7" fmla="*/ 0 w 10000"/>
              <a:gd name="connsiteY7" fmla="*/ 0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410">
                <a:moveTo>
                  <a:pt x="0" y="0"/>
                </a:moveTo>
                <a:lnTo>
                  <a:pt x="9999" y="32"/>
                </a:lnTo>
                <a:cubicBezTo>
                  <a:pt x="10002" y="1601"/>
                  <a:pt x="9999" y="2157"/>
                  <a:pt x="9999" y="3705"/>
                </a:cubicBezTo>
                <a:cubicBezTo>
                  <a:pt x="9739" y="3417"/>
                  <a:pt x="9493" y="4165"/>
                  <a:pt x="9493" y="5232"/>
                </a:cubicBezTo>
                <a:cubicBezTo>
                  <a:pt x="9493" y="6282"/>
                  <a:pt x="9744" y="7036"/>
                  <a:pt x="9997" y="6741"/>
                </a:cubicBezTo>
                <a:lnTo>
                  <a:pt x="9997" y="10410"/>
                </a:lnTo>
                <a:lnTo>
                  <a:pt x="1" y="10404"/>
                </a:lnTo>
                <a:cubicBezTo>
                  <a:pt x="-2" y="7239"/>
                  <a:pt x="3" y="3164"/>
                  <a:pt x="0" y="0"/>
                </a:cubicBezTo>
                <a:close/>
              </a:path>
            </a:pathLst>
          </a:custGeom>
          <a:solidFill>
            <a:schemeClr val="accent1">
              <a:lumMod val="75000"/>
            </a:schemeClr>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50" name="Freeform 29"/>
          <p:cNvSpPr>
            <a:spLocks/>
          </p:cNvSpPr>
          <p:nvPr/>
        </p:nvSpPr>
        <p:spPr bwMode="auto">
          <a:xfrm flipH="1">
            <a:off x="-19555" y="5607208"/>
            <a:ext cx="4321867" cy="1254958"/>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786 w 25919"/>
              <a:gd name="connsiteY0" fmla="*/ 6606 h 10279"/>
              <a:gd name="connsiteX1" fmla="*/ 1307 w 25919"/>
              <a:gd name="connsiteY1" fmla="*/ 6769 h 10279"/>
              <a:gd name="connsiteX2" fmla="*/ 244 w 25919"/>
              <a:gd name="connsiteY2" fmla="*/ 5287 h 10279"/>
              <a:gd name="connsiteX3" fmla="*/ 1307 w 25919"/>
              <a:gd name="connsiteY3" fmla="*/ 3813 h 10279"/>
              <a:gd name="connsiteX4" fmla="*/ 1792 w 25919"/>
              <a:gd name="connsiteY4" fmla="*/ 3968 h 10279"/>
              <a:gd name="connsiteX5" fmla="*/ 1786 w 25919"/>
              <a:gd name="connsiteY5" fmla="*/ 279 h 10279"/>
              <a:gd name="connsiteX6" fmla="*/ 25919 w 25919"/>
              <a:gd name="connsiteY6" fmla="*/ 260 h 10279"/>
              <a:gd name="connsiteX7" fmla="*/ 10244 w 25919"/>
              <a:gd name="connsiteY7" fmla="*/ 10279 h 10279"/>
              <a:gd name="connsiteX8" fmla="*/ 1786 w 25919"/>
              <a:gd name="connsiteY8" fmla="*/ 10279 h 10279"/>
              <a:gd name="connsiteX9" fmla="*/ 1786 w 25919"/>
              <a:gd name="connsiteY9" fmla="*/ 6606 h 10279"/>
              <a:gd name="connsiteX0" fmla="*/ 1786 w 27702"/>
              <a:gd name="connsiteY0" fmla="*/ 7240 h 10950"/>
              <a:gd name="connsiteX1" fmla="*/ 1307 w 27702"/>
              <a:gd name="connsiteY1" fmla="*/ 7403 h 10950"/>
              <a:gd name="connsiteX2" fmla="*/ 244 w 27702"/>
              <a:gd name="connsiteY2" fmla="*/ 5921 h 10950"/>
              <a:gd name="connsiteX3" fmla="*/ 1307 w 27702"/>
              <a:gd name="connsiteY3" fmla="*/ 4447 h 10950"/>
              <a:gd name="connsiteX4" fmla="*/ 1792 w 27702"/>
              <a:gd name="connsiteY4" fmla="*/ 4602 h 10950"/>
              <a:gd name="connsiteX5" fmla="*/ 1786 w 27702"/>
              <a:gd name="connsiteY5" fmla="*/ 913 h 10950"/>
              <a:gd name="connsiteX6" fmla="*/ 25919 w 27702"/>
              <a:gd name="connsiteY6" fmla="*/ 894 h 10950"/>
              <a:gd name="connsiteX7" fmla="*/ 25905 w 27702"/>
              <a:gd name="connsiteY7" fmla="*/ 10950 h 10950"/>
              <a:gd name="connsiteX8" fmla="*/ 1786 w 27702"/>
              <a:gd name="connsiteY8" fmla="*/ 10913 h 10950"/>
              <a:gd name="connsiteX9" fmla="*/ 1786 w 27702"/>
              <a:gd name="connsiteY9" fmla="*/ 7240 h 10950"/>
              <a:gd name="connsiteX0" fmla="*/ 1786 w 27702"/>
              <a:gd name="connsiteY0" fmla="*/ 6631 h 10341"/>
              <a:gd name="connsiteX1" fmla="*/ 1307 w 27702"/>
              <a:gd name="connsiteY1" fmla="*/ 6794 h 10341"/>
              <a:gd name="connsiteX2" fmla="*/ 244 w 27702"/>
              <a:gd name="connsiteY2" fmla="*/ 5312 h 10341"/>
              <a:gd name="connsiteX3" fmla="*/ 1307 w 27702"/>
              <a:gd name="connsiteY3" fmla="*/ 3838 h 10341"/>
              <a:gd name="connsiteX4" fmla="*/ 1792 w 27702"/>
              <a:gd name="connsiteY4" fmla="*/ 3993 h 10341"/>
              <a:gd name="connsiteX5" fmla="*/ 1786 w 27702"/>
              <a:gd name="connsiteY5" fmla="*/ 304 h 10341"/>
              <a:gd name="connsiteX6" fmla="*/ 25919 w 27702"/>
              <a:gd name="connsiteY6" fmla="*/ 285 h 10341"/>
              <a:gd name="connsiteX7" fmla="*/ 25905 w 27702"/>
              <a:gd name="connsiteY7" fmla="*/ 10341 h 10341"/>
              <a:gd name="connsiteX8" fmla="*/ 1786 w 27702"/>
              <a:gd name="connsiteY8" fmla="*/ 10304 h 10341"/>
              <a:gd name="connsiteX9" fmla="*/ 1786 w 27702"/>
              <a:gd name="connsiteY9" fmla="*/ 6631 h 10341"/>
              <a:gd name="connsiteX0" fmla="*/ 1873 w 27789"/>
              <a:gd name="connsiteY0" fmla="*/ 6346 h 10056"/>
              <a:gd name="connsiteX1" fmla="*/ 1394 w 27789"/>
              <a:gd name="connsiteY1" fmla="*/ 6509 h 10056"/>
              <a:gd name="connsiteX2" fmla="*/ 331 w 27789"/>
              <a:gd name="connsiteY2" fmla="*/ 5027 h 10056"/>
              <a:gd name="connsiteX3" fmla="*/ 1394 w 27789"/>
              <a:gd name="connsiteY3" fmla="*/ 3553 h 10056"/>
              <a:gd name="connsiteX4" fmla="*/ 1879 w 27789"/>
              <a:gd name="connsiteY4" fmla="*/ 3708 h 10056"/>
              <a:gd name="connsiteX5" fmla="*/ 1873 w 27789"/>
              <a:gd name="connsiteY5" fmla="*/ 19 h 10056"/>
              <a:gd name="connsiteX6" fmla="*/ 26006 w 27789"/>
              <a:gd name="connsiteY6" fmla="*/ 0 h 10056"/>
              <a:gd name="connsiteX7" fmla="*/ 25992 w 27789"/>
              <a:gd name="connsiteY7" fmla="*/ 10056 h 10056"/>
              <a:gd name="connsiteX8" fmla="*/ 1873 w 27789"/>
              <a:gd name="connsiteY8" fmla="*/ 10019 h 10056"/>
              <a:gd name="connsiteX9" fmla="*/ 1873 w 27789"/>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42 w 27458"/>
              <a:gd name="connsiteY5" fmla="*/ 19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55 w 27458"/>
              <a:gd name="connsiteY5" fmla="*/ 56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290 h 10000"/>
              <a:gd name="connsiteX1" fmla="*/ 1063 w 27458"/>
              <a:gd name="connsiteY1" fmla="*/ 6453 h 10000"/>
              <a:gd name="connsiteX2" fmla="*/ 0 w 27458"/>
              <a:gd name="connsiteY2" fmla="*/ 4971 h 10000"/>
              <a:gd name="connsiteX3" fmla="*/ 1063 w 27458"/>
              <a:gd name="connsiteY3" fmla="*/ 3497 h 10000"/>
              <a:gd name="connsiteX4" fmla="*/ 1548 w 27458"/>
              <a:gd name="connsiteY4" fmla="*/ 3652 h 10000"/>
              <a:gd name="connsiteX5" fmla="*/ 1555 w 27458"/>
              <a:gd name="connsiteY5" fmla="*/ 0 h 10000"/>
              <a:gd name="connsiteX6" fmla="*/ 25675 w 27458"/>
              <a:gd name="connsiteY6" fmla="*/ 55 h 10000"/>
              <a:gd name="connsiteX7" fmla="*/ 25661 w 27458"/>
              <a:gd name="connsiteY7" fmla="*/ 10000 h 10000"/>
              <a:gd name="connsiteX8" fmla="*/ 1542 w 27458"/>
              <a:gd name="connsiteY8" fmla="*/ 9963 h 10000"/>
              <a:gd name="connsiteX9" fmla="*/ 1542 w 27458"/>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724 h 10434"/>
              <a:gd name="connsiteX1" fmla="*/ 1063 w 25675"/>
              <a:gd name="connsiteY1" fmla="*/ 6887 h 10434"/>
              <a:gd name="connsiteX2" fmla="*/ 0 w 25675"/>
              <a:gd name="connsiteY2" fmla="*/ 5405 h 10434"/>
              <a:gd name="connsiteX3" fmla="*/ 1063 w 25675"/>
              <a:gd name="connsiteY3" fmla="*/ 3931 h 10434"/>
              <a:gd name="connsiteX4" fmla="*/ 1548 w 25675"/>
              <a:gd name="connsiteY4" fmla="*/ 4086 h 10434"/>
              <a:gd name="connsiteX5" fmla="*/ 1528 w 25675"/>
              <a:gd name="connsiteY5" fmla="*/ 0 h 10434"/>
              <a:gd name="connsiteX6" fmla="*/ 25675 w 25675"/>
              <a:gd name="connsiteY6" fmla="*/ 489 h 10434"/>
              <a:gd name="connsiteX7" fmla="*/ 25661 w 25675"/>
              <a:gd name="connsiteY7" fmla="*/ 10434 h 10434"/>
              <a:gd name="connsiteX8" fmla="*/ 1542 w 25675"/>
              <a:gd name="connsiteY8" fmla="*/ 10397 h 10434"/>
              <a:gd name="connsiteX9" fmla="*/ 1542 w 25675"/>
              <a:gd name="connsiteY9" fmla="*/ 6724 h 10434"/>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528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33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94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5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865"/>
              <a:gd name="connsiteX1" fmla="*/ 1063 w 25675"/>
              <a:gd name="connsiteY1" fmla="*/ 6926 h 10865"/>
              <a:gd name="connsiteX2" fmla="*/ 0 w 25675"/>
              <a:gd name="connsiteY2" fmla="*/ 5444 h 10865"/>
              <a:gd name="connsiteX3" fmla="*/ 1063 w 25675"/>
              <a:gd name="connsiteY3" fmla="*/ 3970 h 10865"/>
              <a:gd name="connsiteX4" fmla="*/ 1548 w 25675"/>
              <a:gd name="connsiteY4" fmla="*/ 4125 h 10865"/>
              <a:gd name="connsiteX5" fmla="*/ 1528 w 25675"/>
              <a:gd name="connsiteY5" fmla="*/ 0 h 10865"/>
              <a:gd name="connsiteX6" fmla="*/ 25675 w 25675"/>
              <a:gd name="connsiteY6" fmla="*/ 15 h 10865"/>
              <a:gd name="connsiteX7" fmla="*/ 25661 w 25675"/>
              <a:gd name="connsiteY7" fmla="*/ 10473 h 10865"/>
              <a:gd name="connsiteX8" fmla="*/ 1542 w 25675"/>
              <a:gd name="connsiteY8" fmla="*/ 10865 h 10865"/>
              <a:gd name="connsiteX9" fmla="*/ 1542 w 25675"/>
              <a:gd name="connsiteY9" fmla="*/ 6763 h 10865"/>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473 h 10896"/>
              <a:gd name="connsiteX8" fmla="*/ 1542 w 25675"/>
              <a:gd name="connsiteY8" fmla="*/ 10896 h 10896"/>
              <a:gd name="connsiteX9" fmla="*/ 1542 w 25675"/>
              <a:gd name="connsiteY9" fmla="*/ 6763 h 10896"/>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871 h 10896"/>
              <a:gd name="connsiteX8" fmla="*/ 1542 w 25675"/>
              <a:gd name="connsiteY8" fmla="*/ 10896 h 10896"/>
              <a:gd name="connsiteX9" fmla="*/ 1542 w 25675"/>
              <a:gd name="connsiteY9" fmla="*/ 6763 h 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75" h="10896">
                <a:moveTo>
                  <a:pt x="1542" y="6763"/>
                </a:moveTo>
                <a:cubicBezTo>
                  <a:pt x="1396" y="6869"/>
                  <a:pt x="1232" y="6926"/>
                  <a:pt x="1063" y="6926"/>
                </a:cubicBezTo>
                <a:cubicBezTo>
                  <a:pt x="479" y="6926"/>
                  <a:pt x="0" y="6258"/>
                  <a:pt x="0" y="5444"/>
                </a:cubicBezTo>
                <a:cubicBezTo>
                  <a:pt x="0" y="4630"/>
                  <a:pt x="479" y="3970"/>
                  <a:pt x="1063" y="3970"/>
                </a:cubicBezTo>
                <a:cubicBezTo>
                  <a:pt x="1238" y="3970"/>
                  <a:pt x="1402" y="4027"/>
                  <a:pt x="1548" y="4125"/>
                </a:cubicBezTo>
                <a:cubicBezTo>
                  <a:pt x="1542" y="436"/>
                  <a:pt x="1529" y="1896"/>
                  <a:pt x="1528" y="0"/>
                </a:cubicBezTo>
                <a:lnTo>
                  <a:pt x="25675" y="15"/>
                </a:lnTo>
                <a:cubicBezTo>
                  <a:pt x="25660" y="3078"/>
                  <a:pt x="25661" y="10871"/>
                  <a:pt x="25661" y="10871"/>
                </a:cubicBezTo>
                <a:lnTo>
                  <a:pt x="1542" y="10896"/>
                </a:lnTo>
                <a:lnTo>
                  <a:pt x="1542" y="6763"/>
                </a:lnTo>
                <a:close/>
              </a:path>
            </a:pathLst>
          </a:custGeom>
          <a:gradFill flip="none" rotWithShape="1">
            <a:gsLst>
              <a:gs pos="100000">
                <a:schemeClr val="accent6">
                  <a:lumMod val="75000"/>
                </a:schemeClr>
              </a:gs>
              <a:gs pos="0">
                <a:schemeClr val="accent6"/>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 name="Freeform 22">
            <a:hlinkClick r:id="rId3" action="ppaction://hlinksldjump"/>
          </p:cNvPr>
          <p:cNvSpPr>
            <a:spLocks/>
          </p:cNvSpPr>
          <p:nvPr/>
        </p:nvSpPr>
        <p:spPr bwMode="auto">
          <a:xfrm rot="3833298">
            <a:off x="5940764" y="2327641"/>
            <a:ext cx="1697462" cy="1065734"/>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tx2"/>
          </a:solidFill>
          <a:ln w="25400">
            <a:noFill/>
          </a:ln>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3" name="Freeform 22">
            <a:hlinkClick r:id="rId3" action="ppaction://hlinksldjump"/>
          </p:cNvPr>
          <p:cNvSpPr>
            <a:spLocks/>
          </p:cNvSpPr>
          <p:nvPr/>
        </p:nvSpPr>
        <p:spPr bwMode="auto">
          <a:xfrm rot="20033298">
            <a:off x="6378639" y="3197377"/>
            <a:ext cx="1685336" cy="1058123"/>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6"/>
          </a:solidFill>
          <a:ln w="25400">
            <a:noFill/>
          </a:ln>
          <a:effectLst>
            <a:reflection stA="18000" endPos="555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5" name="Freeform 22">
            <a:hlinkClick r:id="rId3" action="ppaction://hlinksldjump"/>
          </p:cNvPr>
          <p:cNvSpPr>
            <a:spLocks/>
          </p:cNvSpPr>
          <p:nvPr/>
        </p:nvSpPr>
        <p:spPr bwMode="auto">
          <a:xfrm rot="20033298">
            <a:off x="6821574" y="1906121"/>
            <a:ext cx="1685335" cy="1058123"/>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5"/>
          </a:solidFill>
          <a:ln w="25400">
            <a:noFill/>
          </a:ln>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2" name="Slide Number Placeholder 1">
            <a:extLst>
              <a:ext uri="{FF2B5EF4-FFF2-40B4-BE49-F238E27FC236}">
                <a16:creationId xmlns:a16="http://schemas.microsoft.com/office/drawing/2014/main" xmlns="" id="{EF46F014-C79B-415F-BE52-FA9E2F724B26}"/>
              </a:ext>
            </a:extLst>
          </p:cNvPr>
          <p:cNvSpPr>
            <a:spLocks noGrp="1"/>
          </p:cNvSpPr>
          <p:nvPr>
            <p:ph type="sldNum" sz="quarter" idx="12"/>
          </p:nvPr>
        </p:nvSpPr>
        <p:spPr/>
        <p:txBody>
          <a:bodyPr/>
          <a:lstStyle/>
          <a:p>
            <a:fld id="{5F7606BC-8AB3-4269-911F-2A8DC2C0517E}" type="slidenum">
              <a:rPr lang="en-US" smtClean="0"/>
              <a:t>1</a:t>
            </a:fld>
            <a:endParaRPr lang="en-US" dirty="0"/>
          </a:p>
        </p:txBody>
      </p:sp>
    </p:spTree>
    <p:extLst>
      <p:ext uri="{BB962C8B-B14F-4D97-AF65-F5344CB8AC3E}">
        <p14:creationId xmlns:p14="http://schemas.microsoft.com/office/powerpoint/2010/main" val="11649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2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00"/>
                                        <p:tgtEl>
                                          <p:spTgt spid="31"/>
                                        </p:tgtEl>
                                      </p:cBhvr>
                                    </p:animEffect>
                                  </p:childTnLst>
                                </p:cTn>
                              </p:par>
                              <p:par>
                                <p:cTn id="35" presetID="2" presetClass="entr" presetSubtype="1" fill="hold" grpId="0" nodeType="withEffect">
                                  <p:stCondLst>
                                    <p:cond delay="25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400" fill="hold"/>
                                        <p:tgtEl>
                                          <p:spTgt spid="52"/>
                                        </p:tgtEl>
                                        <p:attrNameLst>
                                          <p:attrName>ppt_x</p:attrName>
                                        </p:attrNameLst>
                                      </p:cBhvr>
                                      <p:tavLst>
                                        <p:tav tm="0">
                                          <p:val>
                                            <p:strVal val="#ppt_x"/>
                                          </p:val>
                                        </p:tav>
                                        <p:tav tm="100000">
                                          <p:val>
                                            <p:strVal val="#ppt_x"/>
                                          </p:val>
                                        </p:tav>
                                      </p:tavLst>
                                    </p:anim>
                                    <p:anim calcmode="lin" valueType="num">
                                      <p:cBhvr additive="base">
                                        <p:cTn id="38" dur="400" fill="hold"/>
                                        <p:tgtEl>
                                          <p:spTgt spid="52"/>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stCondLst>
                                    <p:cond delay="280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400" fill="hold"/>
                                        <p:tgtEl>
                                          <p:spTgt spid="55"/>
                                        </p:tgtEl>
                                        <p:attrNameLst>
                                          <p:attrName>ppt_x</p:attrName>
                                        </p:attrNameLst>
                                      </p:cBhvr>
                                      <p:tavLst>
                                        <p:tav tm="0">
                                          <p:val>
                                            <p:strVal val="1+#ppt_w/2"/>
                                          </p:val>
                                        </p:tav>
                                        <p:tav tm="100000">
                                          <p:val>
                                            <p:strVal val="#ppt_x"/>
                                          </p:val>
                                        </p:tav>
                                      </p:tavLst>
                                    </p:anim>
                                    <p:anim calcmode="lin" valueType="num">
                                      <p:cBhvr additive="base">
                                        <p:cTn id="42" dur="400" fill="hold"/>
                                        <p:tgtEl>
                                          <p:spTgt spid="55"/>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310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400" fill="hold"/>
                                        <p:tgtEl>
                                          <p:spTgt spid="53"/>
                                        </p:tgtEl>
                                        <p:attrNameLst>
                                          <p:attrName>ppt_x</p:attrName>
                                        </p:attrNameLst>
                                      </p:cBhvr>
                                      <p:tavLst>
                                        <p:tav tm="0">
                                          <p:val>
                                            <p:strVal val="#ppt_x"/>
                                          </p:val>
                                        </p:tav>
                                        <p:tav tm="100000">
                                          <p:val>
                                            <p:strVal val="#ppt_x"/>
                                          </p:val>
                                        </p:tav>
                                      </p:tavLst>
                                    </p:anim>
                                    <p:anim calcmode="lin" valueType="num">
                                      <p:cBhvr additive="base">
                                        <p:cTn id="46" dur="4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31" grpId="0"/>
      <p:bldP spid="32" grpId="0"/>
      <p:bldP spid="36" grpId="0" animBg="1"/>
      <p:bldP spid="37" grpId="0" animBg="1"/>
      <p:bldP spid="49" grpId="0" animBg="1"/>
      <p:bldP spid="50" grpId="0" animBg="1"/>
      <p:bldP spid="52" grpId="0" animBg="1"/>
      <p:bldP spid="53" grpId="0" animBg="1"/>
      <p:bldP spid="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3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6" name="Freeform 16"/>
          <p:cNvSpPr>
            <a:spLocks/>
          </p:cNvSpPr>
          <p:nvPr/>
        </p:nvSpPr>
        <p:spPr bwMode="auto">
          <a:xfrm>
            <a:off x="-6981" y="3840051"/>
            <a:ext cx="6054801" cy="834060"/>
          </a:xfrm>
          <a:custGeom>
            <a:avLst/>
            <a:gdLst>
              <a:gd name="T0" fmla="*/ 0 w 2728"/>
              <a:gd name="T1" fmla="*/ 0 h 358"/>
              <a:gd name="T2" fmla="*/ 2728 w 2728"/>
              <a:gd name="T3" fmla="*/ 1 h 358"/>
              <a:gd name="T4" fmla="*/ 2728 w 2728"/>
              <a:gd name="T5" fmla="*/ 99 h 358"/>
              <a:gd name="T6" fmla="*/ 2620 w 2728"/>
              <a:gd name="T7" fmla="*/ 180 h 358"/>
              <a:gd name="T8" fmla="*/ 2728 w 2728"/>
              <a:gd name="T9" fmla="*/ 260 h 358"/>
              <a:gd name="T10" fmla="*/ 2728 w 2728"/>
              <a:gd name="T11" fmla="*/ 358 h 358"/>
              <a:gd name="T12" fmla="*/ 0 w 2728"/>
              <a:gd name="T13" fmla="*/ 358 h 358"/>
              <a:gd name="T14" fmla="*/ 0 w 2728"/>
              <a:gd name="T15" fmla="*/ 0 h 358"/>
              <a:gd name="connsiteX0" fmla="*/ 461 w 10706"/>
              <a:gd name="connsiteY0" fmla="*/ 177 h 10177"/>
              <a:gd name="connsiteX1" fmla="*/ 10000 w 10706"/>
              <a:gd name="connsiteY1" fmla="*/ 205 h 10177"/>
              <a:gd name="connsiteX2" fmla="*/ 10000 w 10706"/>
              <a:gd name="connsiteY2" fmla="*/ 2942 h 10177"/>
              <a:gd name="connsiteX3" fmla="*/ 9604 w 10706"/>
              <a:gd name="connsiteY3" fmla="*/ 5205 h 10177"/>
              <a:gd name="connsiteX4" fmla="*/ 10000 w 10706"/>
              <a:gd name="connsiteY4" fmla="*/ 7440 h 10177"/>
              <a:gd name="connsiteX5" fmla="*/ 10000 w 10706"/>
              <a:gd name="connsiteY5" fmla="*/ 10177 h 10177"/>
              <a:gd name="connsiteX6" fmla="*/ 0 w 10706"/>
              <a:gd name="connsiteY6" fmla="*/ 10177 h 10177"/>
              <a:gd name="connsiteX7" fmla="*/ 461 w 10706"/>
              <a:gd name="connsiteY7" fmla="*/ 177 h 10177"/>
              <a:gd name="connsiteX0" fmla="*/ 461 w 10706"/>
              <a:gd name="connsiteY0" fmla="*/ 0 h 10000"/>
              <a:gd name="connsiteX1" fmla="*/ 10000 w 10706"/>
              <a:gd name="connsiteY1" fmla="*/ 28 h 10000"/>
              <a:gd name="connsiteX2" fmla="*/ 10000 w 10706"/>
              <a:gd name="connsiteY2" fmla="*/ 2765 h 10000"/>
              <a:gd name="connsiteX3" fmla="*/ 9604 w 10706"/>
              <a:gd name="connsiteY3" fmla="*/ 5028 h 10000"/>
              <a:gd name="connsiteX4" fmla="*/ 10000 w 10706"/>
              <a:gd name="connsiteY4" fmla="*/ 7263 h 10000"/>
              <a:gd name="connsiteX5" fmla="*/ 10000 w 10706"/>
              <a:gd name="connsiteY5" fmla="*/ 10000 h 10000"/>
              <a:gd name="connsiteX6" fmla="*/ 0 w 10706"/>
              <a:gd name="connsiteY6" fmla="*/ 10000 h 10000"/>
              <a:gd name="connsiteX7" fmla="*/ 461 w 10706"/>
              <a:gd name="connsiteY7" fmla="*/ 0 h 10000"/>
              <a:gd name="connsiteX0" fmla="*/ 461 w 10000"/>
              <a:gd name="connsiteY0" fmla="*/ 0 h 10000"/>
              <a:gd name="connsiteX1" fmla="*/ 10000 w 10000"/>
              <a:gd name="connsiteY1" fmla="*/ 28 h 10000"/>
              <a:gd name="connsiteX2" fmla="*/ 10000 w 10000"/>
              <a:gd name="connsiteY2" fmla="*/ 2765 h 10000"/>
              <a:gd name="connsiteX3" fmla="*/ 9604 w 10000"/>
              <a:gd name="connsiteY3" fmla="*/ 5028 h 10000"/>
              <a:gd name="connsiteX4" fmla="*/ 10000 w 10000"/>
              <a:gd name="connsiteY4" fmla="*/ 7263 h 10000"/>
              <a:gd name="connsiteX5" fmla="*/ 10000 w 10000"/>
              <a:gd name="connsiteY5" fmla="*/ 10000 h 10000"/>
              <a:gd name="connsiteX6" fmla="*/ 0 w 10000"/>
              <a:gd name="connsiteY6" fmla="*/ 10000 h 10000"/>
              <a:gd name="connsiteX7" fmla="*/ 461 w 10000"/>
              <a:gd name="connsiteY7" fmla="*/ 0 h 10000"/>
              <a:gd name="connsiteX0" fmla="*/ 461 w 10000"/>
              <a:gd name="connsiteY0" fmla="*/ 0 h 10000"/>
              <a:gd name="connsiteX1" fmla="*/ 10000 w 10000"/>
              <a:gd name="connsiteY1" fmla="*/ 28 h 10000"/>
              <a:gd name="connsiteX2" fmla="*/ 10000 w 10000"/>
              <a:gd name="connsiteY2" fmla="*/ 2765 h 10000"/>
              <a:gd name="connsiteX3" fmla="*/ 9604 w 10000"/>
              <a:gd name="connsiteY3" fmla="*/ 5028 h 10000"/>
              <a:gd name="connsiteX4" fmla="*/ 10000 w 10000"/>
              <a:gd name="connsiteY4" fmla="*/ 7263 h 10000"/>
              <a:gd name="connsiteX5" fmla="*/ 10000 w 10000"/>
              <a:gd name="connsiteY5" fmla="*/ 10000 h 10000"/>
              <a:gd name="connsiteX6" fmla="*/ 0 w 10000"/>
              <a:gd name="connsiteY6" fmla="*/ 10000 h 10000"/>
              <a:gd name="connsiteX7" fmla="*/ 461 w 10000"/>
              <a:gd name="connsiteY7" fmla="*/ 0 h 10000"/>
              <a:gd name="connsiteX0" fmla="*/ 43 w 9582"/>
              <a:gd name="connsiteY0" fmla="*/ 0 h 10000"/>
              <a:gd name="connsiteX1" fmla="*/ 9582 w 9582"/>
              <a:gd name="connsiteY1" fmla="*/ 28 h 10000"/>
              <a:gd name="connsiteX2" fmla="*/ 9582 w 9582"/>
              <a:gd name="connsiteY2" fmla="*/ 2765 h 10000"/>
              <a:gd name="connsiteX3" fmla="*/ 9186 w 9582"/>
              <a:gd name="connsiteY3" fmla="*/ 5028 h 10000"/>
              <a:gd name="connsiteX4" fmla="*/ 9582 w 9582"/>
              <a:gd name="connsiteY4" fmla="*/ 7263 h 10000"/>
              <a:gd name="connsiteX5" fmla="*/ 9582 w 9582"/>
              <a:gd name="connsiteY5" fmla="*/ 10000 h 10000"/>
              <a:gd name="connsiteX6" fmla="*/ 60 w 9582"/>
              <a:gd name="connsiteY6" fmla="*/ 10000 h 10000"/>
              <a:gd name="connsiteX7" fmla="*/ 43 w 9582"/>
              <a:gd name="connsiteY7" fmla="*/ 0 h 10000"/>
              <a:gd name="connsiteX0" fmla="*/ 68 w 10023"/>
              <a:gd name="connsiteY0" fmla="*/ 0 h 10000"/>
              <a:gd name="connsiteX1" fmla="*/ 10023 w 10023"/>
              <a:gd name="connsiteY1" fmla="*/ 28 h 10000"/>
              <a:gd name="connsiteX2" fmla="*/ 10023 w 10023"/>
              <a:gd name="connsiteY2" fmla="*/ 2765 h 10000"/>
              <a:gd name="connsiteX3" fmla="*/ 9610 w 10023"/>
              <a:gd name="connsiteY3" fmla="*/ 5028 h 10000"/>
              <a:gd name="connsiteX4" fmla="*/ 10023 w 10023"/>
              <a:gd name="connsiteY4" fmla="*/ 7263 h 10000"/>
              <a:gd name="connsiteX5" fmla="*/ 10023 w 10023"/>
              <a:gd name="connsiteY5" fmla="*/ 10000 h 10000"/>
              <a:gd name="connsiteX6" fmla="*/ 86 w 10023"/>
              <a:gd name="connsiteY6" fmla="*/ 10000 h 10000"/>
              <a:gd name="connsiteX7" fmla="*/ 68 w 10023"/>
              <a:gd name="connsiteY7" fmla="*/ 0 h 10000"/>
              <a:gd name="connsiteX0" fmla="*/ 1 w 9956"/>
              <a:gd name="connsiteY0" fmla="*/ 0 h 10000"/>
              <a:gd name="connsiteX1" fmla="*/ 9956 w 9956"/>
              <a:gd name="connsiteY1" fmla="*/ 28 h 10000"/>
              <a:gd name="connsiteX2" fmla="*/ 9956 w 9956"/>
              <a:gd name="connsiteY2" fmla="*/ 2765 h 10000"/>
              <a:gd name="connsiteX3" fmla="*/ 9543 w 9956"/>
              <a:gd name="connsiteY3" fmla="*/ 5028 h 10000"/>
              <a:gd name="connsiteX4" fmla="*/ 9956 w 9956"/>
              <a:gd name="connsiteY4" fmla="*/ 7263 h 10000"/>
              <a:gd name="connsiteX5" fmla="*/ 9956 w 9956"/>
              <a:gd name="connsiteY5" fmla="*/ 10000 h 10000"/>
              <a:gd name="connsiteX6" fmla="*/ 19 w 9956"/>
              <a:gd name="connsiteY6" fmla="*/ 10000 h 10000"/>
              <a:gd name="connsiteX7" fmla="*/ 1 w 9956"/>
              <a:gd name="connsiteY7" fmla="*/ 0 h 10000"/>
              <a:gd name="connsiteX0" fmla="*/ 0 w 9999"/>
              <a:gd name="connsiteY0" fmla="*/ 0 h 10000"/>
              <a:gd name="connsiteX1" fmla="*/ 9999 w 9999"/>
              <a:gd name="connsiteY1" fmla="*/ 28 h 10000"/>
              <a:gd name="connsiteX2" fmla="*/ 9999 w 9999"/>
              <a:gd name="connsiteY2" fmla="*/ 2765 h 10000"/>
              <a:gd name="connsiteX3" fmla="*/ 9584 w 9999"/>
              <a:gd name="connsiteY3" fmla="*/ 5028 h 10000"/>
              <a:gd name="connsiteX4" fmla="*/ 9999 w 9999"/>
              <a:gd name="connsiteY4" fmla="*/ 7263 h 10000"/>
              <a:gd name="connsiteX5" fmla="*/ 9999 w 9999"/>
              <a:gd name="connsiteY5" fmla="*/ 10000 h 10000"/>
              <a:gd name="connsiteX6" fmla="*/ 18 w 9999"/>
              <a:gd name="connsiteY6" fmla="*/ 10000 h 10000"/>
              <a:gd name="connsiteX7" fmla="*/ 0 w 9999"/>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9992"/>
              <a:gd name="connsiteY0" fmla="*/ 0 h 10000"/>
              <a:gd name="connsiteX1" fmla="*/ 9992 w 9992"/>
              <a:gd name="connsiteY1" fmla="*/ 28 h 10000"/>
              <a:gd name="connsiteX2" fmla="*/ 9992 w 9992"/>
              <a:gd name="connsiteY2" fmla="*/ 2765 h 10000"/>
              <a:gd name="connsiteX3" fmla="*/ 9577 w 9992"/>
              <a:gd name="connsiteY3" fmla="*/ 5028 h 10000"/>
              <a:gd name="connsiteX4" fmla="*/ 9992 w 9992"/>
              <a:gd name="connsiteY4" fmla="*/ 7263 h 10000"/>
              <a:gd name="connsiteX5" fmla="*/ 9992 w 9992"/>
              <a:gd name="connsiteY5" fmla="*/ 10000 h 10000"/>
              <a:gd name="connsiteX6" fmla="*/ 10 w 9992"/>
              <a:gd name="connsiteY6" fmla="*/ 10000 h 10000"/>
              <a:gd name="connsiteX7" fmla="*/ 0 w 9992"/>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0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0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13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13 w 10013"/>
              <a:gd name="connsiteY7" fmla="*/ 0 h 10000"/>
              <a:gd name="connsiteX0" fmla="*/ 13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13 w 10013"/>
              <a:gd name="connsiteY7" fmla="*/ 0 h 10000"/>
              <a:gd name="connsiteX0" fmla="*/ 5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5 w 10013"/>
              <a:gd name="connsiteY7" fmla="*/ 0 h 10000"/>
              <a:gd name="connsiteX0" fmla="*/ 0 w 10008"/>
              <a:gd name="connsiteY0" fmla="*/ 0 h 10000"/>
              <a:gd name="connsiteX1" fmla="*/ 10008 w 10008"/>
              <a:gd name="connsiteY1" fmla="*/ 28 h 10000"/>
              <a:gd name="connsiteX2" fmla="*/ 10008 w 10008"/>
              <a:gd name="connsiteY2" fmla="*/ 2765 h 10000"/>
              <a:gd name="connsiteX3" fmla="*/ 9593 w 10008"/>
              <a:gd name="connsiteY3" fmla="*/ 5028 h 10000"/>
              <a:gd name="connsiteX4" fmla="*/ 10008 w 10008"/>
              <a:gd name="connsiteY4" fmla="*/ 7263 h 10000"/>
              <a:gd name="connsiteX5" fmla="*/ 10008 w 10008"/>
              <a:gd name="connsiteY5" fmla="*/ 10000 h 10000"/>
              <a:gd name="connsiteX6" fmla="*/ 3 w 10008"/>
              <a:gd name="connsiteY6" fmla="*/ 10000 h 10000"/>
              <a:gd name="connsiteX7" fmla="*/ 0 w 1000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8" h="10000">
                <a:moveTo>
                  <a:pt x="0" y="0"/>
                </a:moveTo>
                <a:lnTo>
                  <a:pt x="10008" y="28"/>
                </a:lnTo>
                <a:cubicBezTo>
                  <a:pt x="10001" y="1400"/>
                  <a:pt x="10008" y="447"/>
                  <a:pt x="10008" y="2765"/>
                </a:cubicBezTo>
                <a:cubicBezTo>
                  <a:pt x="9793" y="2346"/>
                  <a:pt x="9593" y="3436"/>
                  <a:pt x="9593" y="5028"/>
                </a:cubicBezTo>
                <a:cubicBezTo>
                  <a:pt x="9593" y="6564"/>
                  <a:pt x="9796" y="7709"/>
                  <a:pt x="10008" y="7263"/>
                </a:cubicBezTo>
                <a:lnTo>
                  <a:pt x="10008" y="10000"/>
                </a:lnTo>
                <a:lnTo>
                  <a:pt x="3" y="10000"/>
                </a:lnTo>
                <a:cubicBezTo>
                  <a:pt x="5" y="5455"/>
                  <a:pt x="5" y="4213"/>
                  <a:pt x="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0" name="TextBox 29"/>
          <p:cNvSpPr txBox="1"/>
          <p:nvPr/>
        </p:nvSpPr>
        <p:spPr>
          <a:xfrm>
            <a:off x="745083" y="445839"/>
            <a:ext cx="7585978" cy="584775"/>
          </a:xfrm>
          <a:prstGeom prst="rect">
            <a:avLst/>
          </a:prstGeom>
          <a:noFill/>
        </p:spPr>
        <p:txBody>
          <a:bodyPr wrap="square" rtlCol="0">
            <a:spAutoFit/>
          </a:bodyPr>
          <a:lstStyle/>
          <a:p>
            <a:pPr algn="ctr"/>
            <a:r>
              <a:rPr lang="en-US" sz="3200" b="1" dirty="0">
                <a:solidFill>
                  <a:schemeClr val="accent1">
                    <a:lumMod val="75000"/>
                  </a:schemeClr>
                </a:solidFill>
              </a:rPr>
              <a:t>PM Certification Process</a:t>
            </a:r>
            <a:endParaRPr lang="en-US" sz="3200" dirty="0">
              <a:solidFill>
                <a:schemeClr val="accent1">
                  <a:lumMod val="75000"/>
                </a:schemeClr>
              </a:solidFill>
            </a:endParaRPr>
          </a:p>
        </p:txBody>
      </p:sp>
      <p:grpSp>
        <p:nvGrpSpPr>
          <p:cNvPr id="43" name="Group 42">
            <a:extLst>
              <a:ext uri="{FF2B5EF4-FFF2-40B4-BE49-F238E27FC236}">
                <a16:creationId xmlns:a16="http://schemas.microsoft.com/office/drawing/2014/main" xmlns="" id="{0687F677-4A51-4320-822B-90013B4053AF}"/>
              </a:ext>
            </a:extLst>
          </p:cNvPr>
          <p:cNvGrpSpPr/>
          <p:nvPr/>
        </p:nvGrpSpPr>
        <p:grpSpPr>
          <a:xfrm>
            <a:off x="5814758" y="1356505"/>
            <a:ext cx="3338767" cy="4197307"/>
            <a:chOff x="5817685" y="1143570"/>
            <a:chExt cx="3338767" cy="4197307"/>
          </a:xfrm>
        </p:grpSpPr>
        <p:sp>
          <p:nvSpPr>
            <p:cNvPr id="44" name="Freeform 11">
              <a:extLst>
                <a:ext uri="{FF2B5EF4-FFF2-40B4-BE49-F238E27FC236}">
                  <a16:creationId xmlns:a16="http://schemas.microsoft.com/office/drawing/2014/main" xmlns="" id="{B4297F23-F3E7-472F-8DF7-F0F48FBA7E70}"/>
                </a:ext>
              </a:extLst>
            </p:cNvPr>
            <p:cNvSpPr>
              <a:spLocks/>
            </p:cNvSpPr>
            <p:nvPr/>
          </p:nvSpPr>
          <p:spPr bwMode="auto">
            <a:xfrm>
              <a:off x="5817685" y="1143570"/>
              <a:ext cx="3333602" cy="831366"/>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551 w 10000"/>
                <a:gd name="connsiteY0" fmla="*/ 7093 h 10230"/>
                <a:gd name="connsiteX1" fmla="*/ 379 w 10000"/>
                <a:gd name="connsiteY1" fmla="*/ 7317 h 10230"/>
                <a:gd name="connsiteX2" fmla="*/ 0 w 10000"/>
                <a:gd name="connsiteY2" fmla="*/ 5216 h 10230"/>
                <a:gd name="connsiteX3" fmla="*/ 379 w 10000"/>
                <a:gd name="connsiteY3" fmla="*/ 3115 h 10230"/>
                <a:gd name="connsiteX4" fmla="*/ 551 w 10000"/>
                <a:gd name="connsiteY4" fmla="*/ 3339 h 10230"/>
                <a:gd name="connsiteX5" fmla="*/ 551 w 10000"/>
                <a:gd name="connsiteY5" fmla="*/ 230 h 10230"/>
                <a:gd name="connsiteX6" fmla="*/ 7296 w 10000"/>
                <a:gd name="connsiteY6" fmla="*/ 230 h 10230"/>
                <a:gd name="connsiteX7" fmla="*/ 10000 w 10000"/>
                <a:gd name="connsiteY7" fmla="*/ 10230 h 10230"/>
                <a:gd name="connsiteX8" fmla="*/ 551 w 10000"/>
                <a:gd name="connsiteY8" fmla="*/ 10230 h 10230"/>
                <a:gd name="connsiteX9" fmla="*/ 551 w 10000"/>
                <a:gd name="connsiteY9" fmla="*/ 7093 h 10230"/>
                <a:gd name="connsiteX0" fmla="*/ 551 w 10000"/>
                <a:gd name="connsiteY0" fmla="*/ 6869 h 10006"/>
                <a:gd name="connsiteX1" fmla="*/ 379 w 10000"/>
                <a:gd name="connsiteY1" fmla="*/ 7093 h 10006"/>
                <a:gd name="connsiteX2" fmla="*/ 0 w 10000"/>
                <a:gd name="connsiteY2" fmla="*/ 4992 h 10006"/>
                <a:gd name="connsiteX3" fmla="*/ 379 w 10000"/>
                <a:gd name="connsiteY3" fmla="*/ 2891 h 10006"/>
                <a:gd name="connsiteX4" fmla="*/ 551 w 10000"/>
                <a:gd name="connsiteY4" fmla="*/ 3115 h 10006"/>
                <a:gd name="connsiteX5" fmla="*/ 551 w 10000"/>
                <a:gd name="connsiteY5" fmla="*/ 6 h 10006"/>
                <a:gd name="connsiteX6" fmla="*/ 7296 w 10000"/>
                <a:gd name="connsiteY6" fmla="*/ 6 h 10006"/>
                <a:gd name="connsiteX7" fmla="*/ 10000 w 10000"/>
                <a:gd name="connsiteY7" fmla="*/ 10006 h 10006"/>
                <a:gd name="connsiteX8" fmla="*/ 551 w 10000"/>
                <a:gd name="connsiteY8" fmla="*/ 10006 h 10006"/>
                <a:gd name="connsiteX9" fmla="*/ 551 w 10000"/>
                <a:gd name="connsiteY9" fmla="*/ 6869 h 10006"/>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96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38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7778"/>
                <a:gd name="connsiteY0" fmla="*/ 7595 h 10732"/>
                <a:gd name="connsiteX1" fmla="*/ 379 w 7778"/>
                <a:gd name="connsiteY1" fmla="*/ 7819 h 10732"/>
                <a:gd name="connsiteX2" fmla="*/ 0 w 7778"/>
                <a:gd name="connsiteY2" fmla="*/ 5718 h 10732"/>
                <a:gd name="connsiteX3" fmla="*/ 379 w 7778"/>
                <a:gd name="connsiteY3" fmla="*/ 3617 h 10732"/>
                <a:gd name="connsiteX4" fmla="*/ 551 w 7778"/>
                <a:gd name="connsiteY4" fmla="*/ 3841 h 10732"/>
                <a:gd name="connsiteX5" fmla="*/ 551 w 7778"/>
                <a:gd name="connsiteY5" fmla="*/ 732 h 10732"/>
                <a:gd name="connsiteX6" fmla="*/ 7238 w 7778"/>
                <a:gd name="connsiteY6" fmla="*/ 732 h 10732"/>
                <a:gd name="connsiteX7" fmla="*/ 7367 w 7778"/>
                <a:gd name="connsiteY7" fmla="*/ 10732 h 10732"/>
                <a:gd name="connsiteX8" fmla="*/ 551 w 7778"/>
                <a:gd name="connsiteY8" fmla="*/ 10732 h 10732"/>
                <a:gd name="connsiteX9" fmla="*/ 551 w 7778"/>
                <a:gd name="connsiteY9" fmla="*/ 7595 h 10732"/>
                <a:gd name="connsiteX0" fmla="*/ 708 w 10000"/>
                <a:gd name="connsiteY0" fmla="*/ 6396 h 9319"/>
                <a:gd name="connsiteX1" fmla="*/ 487 w 10000"/>
                <a:gd name="connsiteY1" fmla="*/ 6605 h 9319"/>
                <a:gd name="connsiteX2" fmla="*/ 0 w 10000"/>
                <a:gd name="connsiteY2" fmla="*/ 4647 h 9319"/>
                <a:gd name="connsiteX3" fmla="*/ 487 w 10000"/>
                <a:gd name="connsiteY3" fmla="*/ 2689 h 9319"/>
                <a:gd name="connsiteX4" fmla="*/ 708 w 10000"/>
                <a:gd name="connsiteY4" fmla="*/ 2898 h 9319"/>
                <a:gd name="connsiteX5" fmla="*/ 708 w 10000"/>
                <a:gd name="connsiteY5" fmla="*/ 1 h 9319"/>
                <a:gd name="connsiteX6" fmla="*/ 9306 w 10000"/>
                <a:gd name="connsiteY6" fmla="*/ 1 h 9319"/>
                <a:gd name="connsiteX7" fmla="*/ 9472 w 10000"/>
                <a:gd name="connsiteY7" fmla="*/ 9319 h 9319"/>
                <a:gd name="connsiteX8" fmla="*/ 708 w 10000"/>
                <a:gd name="connsiteY8" fmla="*/ 9319 h 9319"/>
                <a:gd name="connsiteX9" fmla="*/ 708 w 10000"/>
                <a:gd name="connsiteY9" fmla="*/ 6396 h 9319"/>
                <a:gd name="connsiteX0" fmla="*/ 708 w 9472"/>
                <a:gd name="connsiteY0" fmla="*/ 6863 h 10000"/>
                <a:gd name="connsiteX1" fmla="*/ 487 w 9472"/>
                <a:gd name="connsiteY1" fmla="*/ 7088 h 10000"/>
                <a:gd name="connsiteX2" fmla="*/ 0 w 9472"/>
                <a:gd name="connsiteY2" fmla="*/ 4987 h 10000"/>
                <a:gd name="connsiteX3" fmla="*/ 487 w 9472"/>
                <a:gd name="connsiteY3" fmla="*/ 2886 h 10000"/>
                <a:gd name="connsiteX4" fmla="*/ 708 w 9472"/>
                <a:gd name="connsiteY4" fmla="*/ 3110 h 10000"/>
                <a:gd name="connsiteX5" fmla="*/ 708 w 9472"/>
                <a:gd name="connsiteY5" fmla="*/ 1 h 10000"/>
                <a:gd name="connsiteX6" fmla="*/ 9306 w 9472"/>
                <a:gd name="connsiteY6" fmla="*/ 1 h 10000"/>
                <a:gd name="connsiteX7" fmla="*/ 9472 w 9472"/>
                <a:gd name="connsiteY7" fmla="*/ 10000 h 10000"/>
                <a:gd name="connsiteX8" fmla="*/ 708 w 9472"/>
                <a:gd name="connsiteY8" fmla="*/ 10000 h 10000"/>
                <a:gd name="connsiteX9" fmla="*/ 708 w 9472"/>
                <a:gd name="connsiteY9" fmla="*/ 6863 h 10000"/>
                <a:gd name="connsiteX0" fmla="*/ 747 w 9825"/>
                <a:gd name="connsiteY0" fmla="*/ 6863 h 10000"/>
                <a:gd name="connsiteX1" fmla="*/ 514 w 9825"/>
                <a:gd name="connsiteY1" fmla="*/ 7088 h 10000"/>
                <a:gd name="connsiteX2" fmla="*/ 0 w 9825"/>
                <a:gd name="connsiteY2" fmla="*/ 4987 h 10000"/>
                <a:gd name="connsiteX3" fmla="*/ 514 w 9825"/>
                <a:gd name="connsiteY3" fmla="*/ 2886 h 10000"/>
                <a:gd name="connsiteX4" fmla="*/ 747 w 9825"/>
                <a:gd name="connsiteY4" fmla="*/ 3110 h 10000"/>
                <a:gd name="connsiteX5" fmla="*/ 747 w 9825"/>
                <a:gd name="connsiteY5" fmla="*/ 1 h 10000"/>
                <a:gd name="connsiteX6" fmla="*/ 9825 w 9825"/>
                <a:gd name="connsiteY6" fmla="*/ 1 h 10000"/>
                <a:gd name="connsiteX7" fmla="*/ 9812 w 9825"/>
                <a:gd name="connsiteY7" fmla="*/ 10000 h 10000"/>
                <a:gd name="connsiteX8" fmla="*/ 747 w 9825"/>
                <a:gd name="connsiteY8" fmla="*/ 10000 h 10000"/>
                <a:gd name="connsiteX9" fmla="*/ 747 w 9825"/>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3" h="10000">
                  <a:moveTo>
                    <a:pt x="760" y="6863"/>
                  </a:moveTo>
                  <a:cubicBezTo>
                    <a:pt x="691" y="7003"/>
                    <a:pt x="609" y="7088"/>
                    <a:pt x="523" y="7088"/>
                  </a:cubicBezTo>
                  <a:cubicBezTo>
                    <a:pt x="231" y="7088"/>
                    <a:pt x="0" y="6163"/>
                    <a:pt x="0" y="4987"/>
                  </a:cubicBezTo>
                  <a:cubicBezTo>
                    <a:pt x="0" y="3838"/>
                    <a:pt x="231" y="2886"/>
                    <a:pt x="523" y="2886"/>
                  </a:cubicBezTo>
                  <a:cubicBezTo>
                    <a:pt x="609" y="2886"/>
                    <a:pt x="691" y="2970"/>
                    <a:pt x="760" y="3110"/>
                  </a:cubicBezTo>
                  <a:cubicBezTo>
                    <a:pt x="760" y="1"/>
                    <a:pt x="775" y="1372"/>
                    <a:pt x="760" y="1"/>
                  </a:cubicBezTo>
                  <a:cubicBezTo>
                    <a:pt x="2545" y="39"/>
                    <a:pt x="8207" y="-3"/>
                    <a:pt x="10000" y="1"/>
                  </a:cubicBezTo>
                  <a:cubicBezTo>
                    <a:pt x="10005" y="4802"/>
                    <a:pt x="10003" y="10000"/>
                    <a:pt x="10003" y="10000"/>
                  </a:cubicBezTo>
                  <a:lnTo>
                    <a:pt x="760" y="10000"/>
                  </a:lnTo>
                  <a:lnTo>
                    <a:pt x="760" y="6863"/>
                  </a:lnTo>
                  <a:close/>
                </a:path>
              </a:pathLst>
            </a:custGeom>
            <a:gradFill flip="none" rotWithShape="1">
              <a:gsLst>
                <a:gs pos="100000">
                  <a:schemeClr val="accent2">
                    <a:lumMod val="50000"/>
                  </a:schemeClr>
                </a:gs>
                <a:gs pos="0">
                  <a:schemeClr val="accent2"/>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13">
              <a:extLst>
                <a:ext uri="{FF2B5EF4-FFF2-40B4-BE49-F238E27FC236}">
                  <a16:creationId xmlns:a16="http://schemas.microsoft.com/office/drawing/2014/main" xmlns="" id="{7A2A9675-F130-40B0-9907-67084BC4F961}"/>
                </a:ext>
              </a:extLst>
            </p:cNvPr>
            <p:cNvSpPr>
              <a:spLocks/>
            </p:cNvSpPr>
            <p:nvPr/>
          </p:nvSpPr>
          <p:spPr bwMode="auto">
            <a:xfrm>
              <a:off x="5817686" y="1974934"/>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 name="Freeform 15">
              <a:extLst>
                <a:ext uri="{FF2B5EF4-FFF2-40B4-BE49-F238E27FC236}">
                  <a16:creationId xmlns:a16="http://schemas.microsoft.com/office/drawing/2014/main" xmlns="" id="{000AA79E-2CC2-422A-A1CD-3D26321CE1B1}"/>
                </a:ext>
              </a:extLst>
            </p:cNvPr>
            <p:cNvSpPr>
              <a:spLocks/>
            </p:cNvSpPr>
            <p:nvPr/>
          </p:nvSpPr>
          <p:spPr bwMode="auto">
            <a:xfrm>
              <a:off x="5817685" y="2803377"/>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 name="Freeform 17">
              <a:extLst>
                <a:ext uri="{FF2B5EF4-FFF2-40B4-BE49-F238E27FC236}">
                  <a16:creationId xmlns:a16="http://schemas.microsoft.com/office/drawing/2014/main" xmlns="" id="{7CDE68B9-3ED5-40F5-9C61-9652EA698CBB}"/>
                </a:ext>
              </a:extLst>
            </p:cNvPr>
            <p:cNvSpPr>
              <a:spLocks/>
            </p:cNvSpPr>
            <p:nvPr/>
          </p:nvSpPr>
          <p:spPr bwMode="auto">
            <a:xfrm>
              <a:off x="5817686" y="3630534"/>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 name="Freeform 19">
              <a:extLst>
                <a:ext uri="{FF2B5EF4-FFF2-40B4-BE49-F238E27FC236}">
                  <a16:creationId xmlns:a16="http://schemas.microsoft.com/office/drawing/2014/main" xmlns="" id="{DF77612F-5893-4754-81F5-854C6FB2CE50}"/>
                </a:ext>
              </a:extLst>
            </p:cNvPr>
            <p:cNvSpPr>
              <a:spLocks/>
            </p:cNvSpPr>
            <p:nvPr/>
          </p:nvSpPr>
          <p:spPr bwMode="auto">
            <a:xfrm>
              <a:off x="5817685" y="4464561"/>
              <a:ext cx="3328309" cy="83126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07 h 10216"/>
                <a:gd name="connsiteX1" fmla="*/ 379 w 10000"/>
                <a:gd name="connsiteY1" fmla="*/ 7331 h 10216"/>
                <a:gd name="connsiteX2" fmla="*/ 0 w 10000"/>
                <a:gd name="connsiteY2" fmla="*/ 5230 h 10216"/>
                <a:gd name="connsiteX3" fmla="*/ 379 w 10000"/>
                <a:gd name="connsiteY3" fmla="*/ 3129 h 10216"/>
                <a:gd name="connsiteX4" fmla="*/ 551 w 10000"/>
                <a:gd name="connsiteY4" fmla="*/ 3353 h 10216"/>
                <a:gd name="connsiteX5" fmla="*/ 551 w 10000"/>
                <a:gd name="connsiteY5" fmla="*/ 216 h 10216"/>
                <a:gd name="connsiteX6" fmla="*/ 7229 w 10000"/>
                <a:gd name="connsiteY6" fmla="*/ 266 h 10216"/>
                <a:gd name="connsiteX7" fmla="*/ 10000 w 10000"/>
                <a:gd name="connsiteY7" fmla="*/ 10216 h 10216"/>
                <a:gd name="connsiteX8" fmla="*/ 551 w 10000"/>
                <a:gd name="connsiteY8" fmla="*/ 10216 h 10216"/>
                <a:gd name="connsiteX9" fmla="*/ 551 w 10000"/>
                <a:gd name="connsiteY9" fmla="*/ 7107 h 10216"/>
                <a:gd name="connsiteX0" fmla="*/ 551 w 7735"/>
                <a:gd name="connsiteY0" fmla="*/ 7726 h 10835"/>
                <a:gd name="connsiteX1" fmla="*/ 379 w 7735"/>
                <a:gd name="connsiteY1" fmla="*/ 7950 h 10835"/>
                <a:gd name="connsiteX2" fmla="*/ 0 w 7735"/>
                <a:gd name="connsiteY2" fmla="*/ 5849 h 10835"/>
                <a:gd name="connsiteX3" fmla="*/ 379 w 7735"/>
                <a:gd name="connsiteY3" fmla="*/ 3748 h 10835"/>
                <a:gd name="connsiteX4" fmla="*/ 551 w 7735"/>
                <a:gd name="connsiteY4" fmla="*/ 3972 h 10835"/>
                <a:gd name="connsiteX5" fmla="*/ 551 w 7735"/>
                <a:gd name="connsiteY5" fmla="*/ 835 h 10835"/>
                <a:gd name="connsiteX6" fmla="*/ 7229 w 7735"/>
                <a:gd name="connsiteY6" fmla="*/ 885 h 10835"/>
                <a:gd name="connsiteX7" fmla="*/ 7265 w 7735"/>
                <a:gd name="connsiteY7" fmla="*/ 10835 h 10835"/>
                <a:gd name="connsiteX8" fmla="*/ 551 w 7735"/>
                <a:gd name="connsiteY8" fmla="*/ 10835 h 10835"/>
                <a:gd name="connsiteX9" fmla="*/ 551 w 7735"/>
                <a:gd name="connsiteY9" fmla="*/ 7726 h 10835"/>
                <a:gd name="connsiteX0" fmla="*/ 712 w 10001"/>
                <a:gd name="connsiteY0" fmla="*/ 7131 h 10000"/>
                <a:gd name="connsiteX1" fmla="*/ 490 w 10001"/>
                <a:gd name="connsiteY1" fmla="*/ 7337 h 10000"/>
                <a:gd name="connsiteX2" fmla="*/ 0 w 10001"/>
                <a:gd name="connsiteY2" fmla="*/ 5398 h 10000"/>
                <a:gd name="connsiteX3" fmla="*/ 490 w 10001"/>
                <a:gd name="connsiteY3" fmla="*/ 3459 h 10000"/>
                <a:gd name="connsiteX4" fmla="*/ 712 w 10001"/>
                <a:gd name="connsiteY4" fmla="*/ 3666 h 10000"/>
                <a:gd name="connsiteX5" fmla="*/ 712 w 10001"/>
                <a:gd name="connsiteY5" fmla="*/ 771 h 10000"/>
                <a:gd name="connsiteX6" fmla="*/ 9346 w 10001"/>
                <a:gd name="connsiteY6" fmla="*/ 817 h 10000"/>
                <a:gd name="connsiteX7" fmla="*/ 9392 w 10001"/>
                <a:gd name="connsiteY7" fmla="*/ 10000 h 10000"/>
                <a:gd name="connsiteX8" fmla="*/ 712 w 10001"/>
                <a:gd name="connsiteY8" fmla="*/ 10000 h 10000"/>
                <a:gd name="connsiteX9" fmla="*/ 712 w 10001"/>
                <a:gd name="connsiteY9" fmla="*/ 7131 h 10000"/>
                <a:gd name="connsiteX0" fmla="*/ 712 w 10001"/>
                <a:gd name="connsiteY0" fmla="*/ 7003 h 9872"/>
                <a:gd name="connsiteX1" fmla="*/ 490 w 10001"/>
                <a:gd name="connsiteY1" fmla="*/ 7209 h 9872"/>
                <a:gd name="connsiteX2" fmla="*/ 0 w 10001"/>
                <a:gd name="connsiteY2" fmla="*/ 5270 h 9872"/>
                <a:gd name="connsiteX3" fmla="*/ 490 w 10001"/>
                <a:gd name="connsiteY3" fmla="*/ 3331 h 9872"/>
                <a:gd name="connsiteX4" fmla="*/ 712 w 10001"/>
                <a:gd name="connsiteY4" fmla="*/ 3538 h 9872"/>
                <a:gd name="connsiteX5" fmla="*/ 712 w 10001"/>
                <a:gd name="connsiteY5" fmla="*/ 643 h 9872"/>
                <a:gd name="connsiteX6" fmla="*/ 9346 w 10001"/>
                <a:gd name="connsiteY6" fmla="*/ 689 h 9872"/>
                <a:gd name="connsiteX7" fmla="*/ 9392 w 10001"/>
                <a:gd name="connsiteY7" fmla="*/ 9872 h 9872"/>
                <a:gd name="connsiteX8" fmla="*/ 712 w 10001"/>
                <a:gd name="connsiteY8" fmla="*/ 9872 h 9872"/>
                <a:gd name="connsiteX9" fmla="*/ 712 w 10001"/>
                <a:gd name="connsiteY9" fmla="*/ 7003 h 9872"/>
                <a:gd name="connsiteX0" fmla="*/ 712 w 10000"/>
                <a:gd name="connsiteY0" fmla="*/ 6443 h 9349"/>
                <a:gd name="connsiteX1" fmla="*/ 490 w 10000"/>
                <a:gd name="connsiteY1" fmla="*/ 6651 h 9349"/>
                <a:gd name="connsiteX2" fmla="*/ 0 w 10000"/>
                <a:gd name="connsiteY2" fmla="*/ 4687 h 9349"/>
                <a:gd name="connsiteX3" fmla="*/ 490 w 10000"/>
                <a:gd name="connsiteY3" fmla="*/ 2723 h 9349"/>
                <a:gd name="connsiteX4" fmla="*/ 712 w 10000"/>
                <a:gd name="connsiteY4" fmla="*/ 2933 h 9349"/>
                <a:gd name="connsiteX5" fmla="*/ 712 w 10000"/>
                <a:gd name="connsiteY5" fmla="*/ 0 h 9349"/>
                <a:gd name="connsiteX6" fmla="*/ 9345 w 10000"/>
                <a:gd name="connsiteY6" fmla="*/ 47 h 9349"/>
                <a:gd name="connsiteX7" fmla="*/ 9391 w 10000"/>
                <a:gd name="connsiteY7" fmla="*/ 9349 h 9349"/>
                <a:gd name="connsiteX8" fmla="*/ 712 w 10000"/>
                <a:gd name="connsiteY8" fmla="*/ 9349 h 9349"/>
                <a:gd name="connsiteX9" fmla="*/ 712 w 10000"/>
                <a:gd name="connsiteY9" fmla="*/ 6443 h 9349"/>
                <a:gd name="connsiteX0" fmla="*/ 712 w 9391"/>
                <a:gd name="connsiteY0" fmla="*/ 6892 h 10000"/>
                <a:gd name="connsiteX1" fmla="*/ 490 w 9391"/>
                <a:gd name="connsiteY1" fmla="*/ 7114 h 10000"/>
                <a:gd name="connsiteX2" fmla="*/ 0 w 9391"/>
                <a:gd name="connsiteY2" fmla="*/ 5013 h 10000"/>
                <a:gd name="connsiteX3" fmla="*/ 490 w 9391"/>
                <a:gd name="connsiteY3" fmla="*/ 2913 h 10000"/>
                <a:gd name="connsiteX4" fmla="*/ 712 w 9391"/>
                <a:gd name="connsiteY4" fmla="*/ 3137 h 10000"/>
                <a:gd name="connsiteX5" fmla="*/ 712 w 9391"/>
                <a:gd name="connsiteY5" fmla="*/ 0 h 10000"/>
                <a:gd name="connsiteX6" fmla="*/ 9345 w 9391"/>
                <a:gd name="connsiteY6" fmla="*/ 50 h 10000"/>
                <a:gd name="connsiteX7" fmla="*/ 9391 w 9391"/>
                <a:gd name="connsiteY7" fmla="*/ 10000 h 10000"/>
                <a:gd name="connsiteX8" fmla="*/ 712 w 9391"/>
                <a:gd name="connsiteY8" fmla="*/ 10000 h 10000"/>
                <a:gd name="connsiteX9" fmla="*/ 712 w 9391"/>
                <a:gd name="connsiteY9" fmla="*/ 6892 h 10000"/>
                <a:gd name="connsiteX0" fmla="*/ 758 w 9951"/>
                <a:gd name="connsiteY0" fmla="*/ 6892 h 10000"/>
                <a:gd name="connsiteX1" fmla="*/ 522 w 9951"/>
                <a:gd name="connsiteY1" fmla="*/ 7114 h 10000"/>
                <a:gd name="connsiteX2" fmla="*/ 0 w 9951"/>
                <a:gd name="connsiteY2" fmla="*/ 5013 h 10000"/>
                <a:gd name="connsiteX3" fmla="*/ 522 w 9951"/>
                <a:gd name="connsiteY3" fmla="*/ 2913 h 10000"/>
                <a:gd name="connsiteX4" fmla="*/ 758 w 9951"/>
                <a:gd name="connsiteY4" fmla="*/ 3137 h 10000"/>
                <a:gd name="connsiteX5" fmla="*/ 758 w 9951"/>
                <a:gd name="connsiteY5" fmla="*/ 0 h 10000"/>
                <a:gd name="connsiteX6" fmla="*/ 9951 w 9951"/>
                <a:gd name="connsiteY6" fmla="*/ 50 h 10000"/>
                <a:gd name="connsiteX7" fmla="*/ 9938 w 9951"/>
                <a:gd name="connsiteY7" fmla="*/ 10000 h 10000"/>
                <a:gd name="connsiteX8" fmla="*/ 758 w 9951"/>
                <a:gd name="connsiteY8" fmla="*/ 10000 h 10000"/>
                <a:gd name="connsiteX9" fmla="*/ 758 w 995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5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5 h 10003"/>
                <a:gd name="connsiteX1" fmla="*/ 525 w 10000"/>
                <a:gd name="connsiteY1" fmla="*/ 7117 h 10003"/>
                <a:gd name="connsiteX2" fmla="*/ 0 w 10000"/>
                <a:gd name="connsiteY2" fmla="*/ 5016 h 10003"/>
                <a:gd name="connsiteX3" fmla="*/ 525 w 10000"/>
                <a:gd name="connsiteY3" fmla="*/ 2916 h 10003"/>
                <a:gd name="connsiteX4" fmla="*/ 762 w 10000"/>
                <a:gd name="connsiteY4" fmla="*/ 3140 h 10003"/>
                <a:gd name="connsiteX5" fmla="*/ 762 w 10000"/>
                <a:gd name="connsiteY5" fmla="*/ 3 h 10003"/>
                <a:gd name="connsiteX6" fmla="*/ 10000 w 10000"/>
                <a:gd name="connsiteY6" fmla="*/ 3 h 10003"/>
                <a:gd name="connsiteX7" fmla="*/ 9999 w 10000"/>
                <a:gd name="connsiteY7" fmla="*/ 10003 h 10003"/>
                <a:gd name="connsiteX8" fmla="*/ 762 w 10000"/>
                <a:gd name="connsiteY8" fmla="*/ 10003 h 10003"/>
                <a:gd name="connsiteX9" fmla="*/ 762 w 10000"/>
                <a:gd name="connsiteY9" fmla="*/ 6895 h 10003"/>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2" y="6892"/>
                  </a:moveTo>
                  <a:cubicBezTo>
                    <a:pt x="691" y="7031"/>
                    <a:pt x="609" y="7114"/>
                    <a:pt x="525" y="7114"/>
                  </a:cubicBezTo>
                  <a:cubicBezTo>
                    <a:pt x="231" y="7114"/>
                    <a:pt x="0" y="6162"/>
                    <a:pt x="0" y="5013"/>
                  </a:cubicBezTo>
                  <a:cubicBezTo>
                    <a:pt x="0" y="3867"/>
                    <a:pt x="231" y="2913"/>
                    <a:pt x="525" y="2913"/>
                  </a:cubicBezTo>
                  <a:cubicBezTo>
                    <a:pt x="609" y="2913"/>
                    <a:pt x="691" y="2997"/>
                    <a:pt x="762" y="3137"/>
                  </a:cubicBezTo>
                  <a:cubicBezTo>
                    <a:pt x="762" y="0"/>
                    <a:pt x="759" y="1064"/>
                    <a:pt x="762" y="0"/>
                  </a:cubicBezTo>
                  <a:lnTo>
                    <a:pt x="10000" y="0"/>
                  </a:lnTo>
                  <a:cubicBezTo>
                    <a:pt x="9999" y="4217"/>
                    <a:pt x="9999" y="10000"/>
                    <a:pt x="9999" y="10000"/>
                  </a:cubicBezTo>
                  <a:lnTo>
                    <a:pt x="762" y="10000"/>
                  </a:lnTo>
                  <a:lnTo>
                    <a:pt x="762" y="689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 name="TextBox 48">
              <a:extLst>
                <a:ext uri="{FF2B5EF4-FFF2-40B4-BE49-F238E27FC236}">
                  <a16:creationId xmlns:a16="http://schemas.microsoft.com/office/drawing/2014/main" xmlns="" id="{4675E784-DAD3-4459-A4D6-A24C0B31305A}"/>
                </a:ext>
              </a:extLst>
            </p:cNvPr>
            <p:cNvSpPr txBox="1"/>
            <p:nvPr/>
          </p:nvSpPr>
          <p:spPr>
            <a:xfrm>
              <a:off x="6697300" y="1333899"/>
              <a:ext cx="1916837" cy="507831"/>
            </a:xfrm>
            <a:prstGeom prst="rect">
              <a:avLst/>
            </a:prstGeom>
            <a:noFill/>
          </p:spPr>
          <p:txBody>
            <a:bodyPr wrap="square" rtlCol="0">
              <a:spAutoFit/>
            </a:bodyPr>
            <a:lstStyle/>
            <a:p>
              <a:pPr algn="ctr"/>
              <a:r>
                <a:rPr lang="en-US" sz="2700" b="1" dirty="0">
                  <a:solidFill>
                    <a:schemeClr val="bg1"/>
                  </a:solidFill>
                </a:rPr>
                <a:t>Initial Visit</a:t>
              </a:r>
            </a:p>
          </p:txBody>
        </p:sp>
        <p:sp>
          <p:nvSpPr>
            <p:cNvPr id="50" name="TextBox 49">
              <a:extLst>
                <a:ext uri="{FF2B5EF4-FFF2-40B4-BE49-F238E27FC236}">
                  <a16:creationId xmlns:a16="http://schemas.microsoft.com/office/drawing/2014/main" xmlns="" id="{CA94802C-1132-4879-9B8B-08B8515FFBB3}"/>
                </a:ext>
              </a:extLst>
            </p:cNvPr>
            <p:cNvSpPr txBox="1"/>
            <p:nvPr/>
          </p:nvSpPr>
          <p:spPr>
            <a:xfrm>
              <a:off x="6248401" y="2115035"/>
              <a:ext cx="2758778" cy="507831"/>
            </a:xfrm>
            <a:prstGeom prst="rect">
              <a:avLst/>
            </a:prstGeom>
            <a:noFill/>
          </p:spPr>
          <p:txBody>
            <a:bodyPr wrap="square" rtlCol="0">
              <a:spAutoFit/>
            </a:bodyPr>
            <a:lstStyle/>
            <a:p>
              <a:pPr algn="ctr"/>
              <a:r>
                <a:rPr lang="en-US" sz="2700" b="1" dirty="0">
                  <a:solidFill>
                    <a:schemeClr val="bg1"/>
                  </a:solidFill>
                </a:rPr>
                <a:t>Data Analysis</a:t>
              </a:r>
            </a:p>
          </p:txBody>
        </p:sp>
        <p:sp>
          <p:nvSpPr>
            <p:cNvPr id="51" name="TextBox 50">
              <a:extLst>
                <a:ext uri="{FF2B5EF4-FFF2-40B4-BE49-F238E27FC236}">
                  <a16:creationId xmlns:a16="http://schemas.microsoft.com/office/drawing/2014/main" xmlns="" id="{9CF5F484-05C5-47E3-9C57-61847D73917F}"/>
                </a:ext>
              </a:extLst>
            </p:cNvPr>
            <p:cNvSpPr txBox="1"/>
            <p:nvPr/>
          </p:nvSpPr>
          <p:spPr>
            <a:xfrm>
              <a:off x="6248401" y="2748113"/>
              <a:ext cx="2365736" cy="1338828"/>
            </a:xfrm>
            <a:prstGeom prst="rect">
              <a:avLst/>
            </a:prstGeom>
            <a:noFill/>
          </p:spPr>
          <p:txBody>
            <a:bodyPr wrap="square" rtlCol="0">
              <a:spAutoFit/>
            </a:bodyPr>
            <a:lstStyle/>
            <a:p>
              <a:pPr algn="ctr"/>
              <a:r>
                <a:rPr lang="en-US" sz="2700" b="1" dirty="0">
                  <a:solidFill>
                    <a:schemeClr val="bg1"/>
                  </a:solidFill>
                </a:rPr>
                <a:t>Readiness Assessment</a:t>
              </a:r>
            </a:p>
            <a:p>
              <a:pPr algn="ctr"/>
              <a:endParaRPr lang="en-US" sz="2700" dirty="0">
                <a:solidFill>
                  <a:schemeClr val="bg1"/>
                </a:solidFill>
              </a:endParaRPr>
            </a:p>
          </p:txBody>
        </p:sp>
        <p:sp>
          <p:nvSpPr>
            <p:cNvPr id="52" name="TextBox 51">
              <a:extLst>
                <a:ext uri="{FF2B5EF4-FFF2-40B4-BE49-F238E27FC236}">
                  <a16:creationId xmlns:a16="http://schemas.microsoft.com/office/drawing/2014/main" xmlns="" id="{83F3111E-690B-4F73-A387-0FB305E98C04}"/>
                </a:ext>
              </a:extLst>
            </p:cNvPr>
            <p:cNvSpPr txBox="1"/>
            <p:nvPr/>
          </p:nvSpPr>
          <p:spPr>
            <a:xfrm>
              <a:off x="6385223" y="3641004"/>
              <a:ext cx="2511128" cy="923330"/>
            </a:xfrm>
            <a:prstGeom prst="rect">
              <a:avLst/>
            </a:prstGeom>
            <a:noFill/>
          </p:spPr>
          <p:txBody>
            <a:bodyPr wrap="square" rtlCol="0">
              <a:spAutoFit/>
            </a:bodyPr>
            <a:lstStyle/>
            <a:p>
              <a:pPr algn="ctr"/>
              <a:r>
                <a:rPr lang="en-US" sz="2700" b="1" dirty="0">
                  <a:solidFill>
                    <a:schemeClr val="bg1"/>
                  </a:solidFill>
                </a:rPr>
                <a:t>On-Site Prep and Review</a:t>
              </a:r>
              <a:endParaRPr lang="en-US" sz="2700" dirty="0">
                <a:solidFill>
                  <a:schemeClr val="bg1"/>
                </a:solidFill>
              </a:endParaRPr>
            </a:p>
          </p:txBody>
        </p:sp>
        <p:sp>
          <p:nvSpPr>
            <p:cNvPr id="53" name="TextBox 52">
              <a:extLst>
                <a:ext uri="{FF2B5EF4-FFF2-40B4-BE49-F238E27FC236}">
                  <a16:creationId xmlns:a16="http://schemas.microsoft.com/office/drawing/2014/main" xmlns="" id="{5CDDDD54-DF92-4AE7-A6D4-0135F94F1AFA}"/>
                </a:ext>
              </a:extLst>
            </p:cNvPr>
            <p:cNvSpPr txBox="1"/>
            <p:nvPr/>
          </p:nvSpPr>
          <p:spPr>
            <a:xfrm>
              <a:off x="6248401" y="4417547"/>
              <a:ext cx="2758778" cy="923330"/>
            </a:xfrm>
            <a:prstGeom prst="rect">
              <a:avLst/>
            </a:prstGeom>
            <a:noFill/>
          </p:spPr>
          <p:txBody>
            <a:bodyPr wrap="square" rtlCol="0">
              <a:spAutoFit/>
            </a:bodyPr>
            <a:lstStyle/>
            <a:p>
              <a:pPr algn="ctr"/>
              <a:r>
                <a:rPr lang="en-US" sz="2700" b="1" dirty="0">
                  <a:solidFill>
                    <a:schemeClr val="bg1"/>
                  </a:solidFill>
                </a:rPr>
                <a:t>Post Review and Closeout</a:t>
              </a:r>
              <a:endParaRPr lang="en-US" sz="2700" dirty="0">
                <a:solidFill>
                  <a:schemeClr val="bg1"/>
                </a:solidFill>
              </a:endParaRPr>
            </a:p>
          </p:txBody>
        </p:sp>
      </p:grpSp>
      <p:sp>
        <p:nvSpPr>
          <p:cNvPr id="2" name="Rectangle 1">
            <a:extLst>
              <a:ext uri="{FF2B5EF4-FFF2-40B4-BE49-F238E27FC236}">
                <a16:creationId xmlns:a16="http://schemas.microsoft.com/office/drawing/2014/main" xmlns="" id="{59B3F97C-EDFD-40FE-BE84-52603B7D6DE4}"/>
              </a:ext>
            </a:extLst>
          </p:cNvPr>
          <p:cNvSpPr/>
          <p:nvPr/>
        </p:nvSpPr>
        <p:spPr>
          <a:xfrm>
            <a:off x="-6981" y="2019886"/>
            <a:ext cx="5279424" cy="4392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91211B8-8A30-46DF-9097-D76AC8B70BC5}"/>
              </a:ext>
            </a:extLst>
          </p:cNvPr>
          <p:cNvSpPr txBox="1"/>
          <p:nvPr/>
        </p:nvSpPr>
        <p:spPr>
          <a:xfrm flipH="1">
            <a:off x="142869" y="2187869"/>
            <a:ext cx="5129574" cy="477053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Pre-visit preparation</a:t>
            </a:r>
          </a:p>
          <a:p>
            <a:pPr marL="742950" lvl="1" indent="-285750">
              <a:buFont typeface="Arial" panose="020B0604020202020204" pitchFamily="34" charset="0"/>
              <a:buChar char="•"/>
            </a:pPr>
            <a:r>
              <a:rPr lang="en-US" dirty="0">
                <a:solidFill>
                  <a:schemeClr val="bg1"/>
                </a:solidFill>
              </a:rPr>
              <a:t>Notification to Contractor</a:t>
            </a:r>
          </a:p>
          <a:p>
            <a:pPr marL="742950" lvl="1" indent="-285750">
              <a:buFont typeface="Arial" panose="020B0604020202020204" pitchFamily="34" charset="0"/>
              <a:buChar char="•"/>
            </a:pPr>
            <a:r>
              <a:rPr lang="en-US" dirty="0">
                <a:solidFill>
                  <a:schemeClr val="bg1"/>
                </a:solidFill>
              </a:rPr>
              <a:t>Complete final data analysis, artifact traces, and EVM System Description review.</a:t>
            </a:r>
          </a:p>
          <a:p>
            <a:pPr marL="742950" lvl="1" indent="-285750">
              <a:buFont typeface="Arial" panose="020B0604020202020204" pitchFamily="34" charset="0"/>
              <a:buChar char="•"/>
            </a:pPr>
            <a:r>
              <a:rPr lang="en-US" dirty="0">
                <a:solidFill>
                  <a:schemeClr val="bg1"/>
                </a:solidFill>
              </a:rPr>
              <a:t>Tailored Interview Findings Forms completed</a:t>
            </a:r>
          </a:p>
          <a:p>
            <a:pPr marL="742950" lvl="1" indent="-285750">
              <a:buFont typeface="Arial" panose="020B0604020202020204" pitchFamily="34" charset="0"/>
              <a:buChar char="•"/>
            </a:pPr>
            <a:r>
              <a:rPr lang="en-US" dirty="0">
                <a:solidFill>
                  <a:schemeClr val="bg1"/>
                </a:solidFill>
              </a:rPr>
              <a:t>Interview selections made; Agenda finalized </a:t>
            </a:r>
          </a:p>
          <a:p>
            <a:pPr marL="742950" lvl="1" indent="-285750">
              <a:buFont typeface="Arial" panose="020B0604020202020204" pitchFamily="34" charset="0"/>
              <a:buChar char="•"/>
            </a:pPr>
            <a:r>
              <a:rPr lang="en-US" dirty="0">
                <a:solidFill>
                  <a:schemeClr val="bg1"/>
                </a:solidFill>
              </a:rPr>
              <a:t>Pre-visit security information completed</a:t>
            </a:r>
          </a:p>
          <a:p>
            <a:pPr marL="285750" indent="-285750">
              <a:buFont typeface="Arial" panose="020B0604020202020204" pitchFamily="34" charset="0"/>
              <a:buChar char="•"/>
            </a:pPr>
            <a:r>
              <a:rPr lang="en-US" sz="2000" dirty="0">
                <a:solidFill>
                  <a:schemeClr val="bg1"/>
                </a:solidFill>
              </a:rPr>
              <a:t>On-Site Review </a:t>
            </a:r>
          </a:p>
          <a:p>
            <a:pPr marL="742950" lvl="1" indent="-285750">
              <a:buFont typeface="Arial" panose="020B0604020202020204" pitchFamily="34" charset="0"/>
              <a:buChar char="•"/>
            </a:pPr>
            <a:r>
              <a:rPr lang="en-US" dirty="0">
                <a:solidFill>
                  <a:schemeClr val="bg1"/>
                </a:solidFill>
              </a:rPr>
              <a:t>Review Director brief</a:t>
            </a:r>
          </a:p>
          <a:p>
            <a:pPr marL="742950" lvl="1" indent="-285750">
              <a:buFont typeface="Arial" panose="020B0604020202020204" pitchFamily="34" charset="0"/>
              <a:buChar char="•"/>
            </a:pPr>
            <a:r>
              <a:rPr lang="en-US" dirty="0">
                <a:solidFill>
                  <a:schemeClr val="bg1"/>
                </a:solidFill>
              </a:rPr>
              <a:t>Contractor brief</a:t>
            </a:r>
          </a:p>
          <a:p>
            <a:pPr marL="742950" lvl="1" indent="-285750">
              <a:buFont typeface="Arial" panose="020B0604020202020204" pitchFamily="34" charset="0"/>
              <a:buChar char="•"/>
            </a:pPr>
            <a:r>
              <a:rPr lang="en-US" dirty="0">
                <a:solidFill>
                  <a:schemeClr val="bg1"/>
                </a:solidFill>
              </a:rPr>
              <a:t>Interview teams conduct interviews</a:t>
            </a:r>
          </a:p>
          <a:p>
            <a:pPr marL="742950" lvl="1" indent="-285750">
              <a:buFont typeface="Arial" panose="020B0604020202020204" pitchFamily="34" charset="0"/>
              <a:buChar char="•"/>
            </a:pPr>
            <a:r>
              <a:rPr lang="en-US" dirty="0">
                <a:solidFill>
                  <a:schemeClr val="bg1"/>
                </a:solidFill>
              </a:rPr>
              <a:t>Draft CARs, DRs, and CIOs</a:t>
            </a:r>
          </a:p>
          <a:p>
            <a:pPr marL="742950" lvl="1" indent="-285750">
              <a:buFont typeface="Arial" panose="020B0604020202020204" pitchFamily="34" charset="0"/>
              <a:buChar char="•"/>
            </a:pPr>
            <a:r>
              <a:rPr lang="en-US" dirty="0">
                <a:solidFill>
                  <a:schemeClr val="bg1"/>
                </a:solidFill>
              </a:rPr>
              <a:t>Daily Review Director brief to Contractor</a:t>
            </a:r>
          </a:p>
          <a:p>
            <a:pPr marL="742950" lvl="1" indent="-285750">
              <a:buFont typeface="Arial" panose="020B0604020202020204" pitchFamily="34" charset="0"/>
              <a:buChar char="•"/>
            </a:pPr>
            <a:r>
              <a:rPr lang="en-US" dirty="0">
                <a:solidFill>
                  <a:schemeClr val="bg1"/>
                </a:solidFill>
              </a:rPr>
              <a:t>Exit brief to Contractor on last day</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p:txBody>
      </p:sp>
      <p:sp>
        <p:nvSpPr>
          <p:cNvPr id="4" name="Slide Number Placeholder 3">
            <a:extLst>
              <a:ext uri="{FF2B5EF4-FFF2-40B4-BE49-F238E27FC236}">
                <a16:creationId xmlns:a16="http://schemas.microsoft.com/office/drawing/2014/main" xmlns="" id="{ACDA63E2-499A-4C86-85C5-4B186D884924}"/>
              </a:ext>
            </a:extLst>
          </p:cNvPr>
          <p:cNvSpPr>
            <a:spLocks noGrp="1"/>
          </p:cNvSpPr>
          <p:nvPr>
            <p:ph type="sldNum" sz="quarter" idx="12"/>
          </p:nvPr>
        </p:nvSpPr>
        <p:spPr/>
        <p:txBody>
          <a:bodyPr/>
          <a:lstStyle/>
          <a:p>
            <a:fld id="{5F7606BC-8AB3-4269-911F-2A8DC2C0517E}" type="slidenum">
              <a:rPr lang="en-US" smtClean="0"/>
              <a:t>10</a:t>
            </a:fld>
            <a:endParaRPr lang="en-US" dirty="0"/>
          </a:p>
        </p:txBody>
      </p:sp>
      <p:pic>
        <p:nvPicPr>
          <p:cNvPr id="10" name="Picture 9" descr="A picture containing indoor, wall&#10;&#10;Description automatically generated">
            <a:extLst>
              <a:ext uri="{FF2B5EF4-FFF2-40B4-BE49-F238E27FC236}">
                <a16:creationId xmlns:a16="http://schemas.microsoft.com/office/drawing/2014/main" xmlns="" id="{79EA6566-9BDF-4B42-9EA5-6487EAC97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16" y="270837"/>
            <a:ext cx="1893933" cy="2164495"/>
          </a:xfrm>
          <a:prstGeom prst="rect">
            <a:avLst/>
          </a:prstGeom>
        </p:spPr>
      </p:pic>
    </p:spTree>
    <p:extLst>
      <p:ext uri="{BB962C8B-B14F-4D97-AF65-F5344CB8AC3E}">
        <p14:creationId xmlns:p14="http://schemas.microsoft.com/office/powerpoint/2010/main" val="42180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8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0A66C23-CB8F-423E-904E-1B26640A0050}"/>
              </a:ext>
            </a:extLst>
          </p:cNvPr>
          <p:cNvSpPr/>
          <p:nvPr/>
        </p:nvSpPr>
        <p:spPr>
          <a:xfrm>
            <a:off x="-15899" y="2724150"/>
            <a:ext cx="4959374" cy="41338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8"/>
          <p:cNvSpPr>
            <a:spLocks/>
          </p:cNvSpPr>
          <p:nvPr/>
        </p:nvSpPr>
        <p:spPr bwMode="auto">
          <a:xfrm>
            <a:off x="-7626" y="4674110"/>
            <a:ext cx="6056079"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63 w 10706"/>
              <a:gd name="connsiteY0" fmla="*/ 202 h 10202"/>
              <a:gd name="connsiteX1" fmla="*/ 10000 w 10706"/>
              <a:gd name="connsiteY1" fmla="*/ 202 h 10202"/>
              <a:gd name="connsiteX2" fmla="*/ 10000 w 10706"/>
              <a:gd name="connsiteY2" fmla="*/ 2939 h 10202"/>
              <a:gd name="connsiteX3" fmla="*/ 9604 w 10706"/>
              <a:gd name="connsiteY3" fmla="*/ 5202 h 10202"/>
              <a:gd name="connsiteX4" fmla="*/ 10000 w 10706"/>
              <a:gd name="connsiteY4" fmla="*/ 7465 h 10202"/>
              <a:gd name="connsiteX5" fmla="*/ 10000 w 10706"/>
              <a:gd name="connsiteY5" fmla="*/ 10202 h 10202"/>
              <a:gd name="connsiteX6" fmla="*/ 0 w 10706"/>
              <a:gd name="connsiteY6" fmla="*/ 10202 h 10202"/>
              <a:gd name="connsiteX7" fmla="*/ 463 w 10706"/>
              <a:gd name="connsiteY7" fmla="*/ 202 h 10202"/>
              <a:gd name="connsiteX0" fmla="*/ 463 w 10001"/>
              <a:gd name="connsiteY0" fmla="*/ 202 h 10202"/>
              <a:gd name="connsiteX1" fmla="*/ 10000 w 10001"/>
              <a:gd name="connsiteY1" fmla="*/ 202 h 10202"/>
              <a:gd name="connsiteX2" fmla="*/ 10000 w 10001"/>
              <a:gd name="connsiteY2" fmla="*/ 2939 h 10202"/>
              <a:gd name="connsiteX3" fmla="*/ 9604 w 10001"/>
              <a:gd name="connsiteY3" fmla="*/ 5202 h 10202"/>
              <a:gd name="connsiteX4" fmla="*/ 10000 w 10001"/>
              <a:gd name="connsiteY4" fmla="*/ 7465 h 10202"/>
              <a:gd name="connsiteX5" fmla="*/ 10000 w 10001"/>
              <a:gd name="connsiteY5" fmla="*/ 10202 h 10202"/>
              <a:gd name="connsiteX6" fmla="*/ 0 w 10001"/>
              <a:gd name="connsiteY6" fmla="*/ 10202 h 10202"/>
              <a:gd name="connsiteX7" fmla="*/ 463 w 10001"/>
              <a:gd name="connsiteY7" fmla="*/ 202 h 10202"/>
              <a:gd name="connsiteX0" fmla="*/ 463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63 w 10001"/>
              <a:gd name="connsiteY7" fmla="*/ 0 h 10000"/>
              <a:gd name="connsiteX0" fmla="*/ 46 w 9584"/>
              <a:gd name="connsiteY0" fmla="*/ 0 h 10000"/>
              <a:gd name="connsiteX1" fmla="*/ 9583 w 9584"/>
              <a:gd name="connsiteY1" fmla="*/ 0 h 10000"/>
              <a:gd name="connsiteX2" fmla="*/ 9583 w 9584"/>
              <a:gd name="connsiteY2" fmla="*/ 2737 h 10000"/>
              <a:gd name="connsiteX3" fmla="*/ 9187 w 9584"/>
              <a:gd name="connsiteY3" fmla="*/ 5000 h 10000"/>
              <a:gd name="connsiteX4" fmla="*/ 9583 w 9584"/>
              <a:gd name="connsiteY4" fmla="*/ 7263 h 10000"/>
              <a:gd name="connsiteX5" fmla="*/ 9583 w 9584"/>
              <a:gd name="connsiteY5" fmla="*/ 10000 h 10000"/>
              <a:gd name="connsiteX6" fmla="*/ 39 w 9584"/>
              <a:gd name="connsiteY6" fmla="*/ 10000 h 10000"/>
              <a:gd name="connsiteX7" fmla="*/ 46 w 9584"/>
              <a:gd name="connsiteY7" fmla="*/ 0 h 10000"/>
              <a:gd name="connsiteX0" fmla="*/ 74 w 10026"/>
              <a:gd name="connsiteY0" fmla="*/ 0 h 10000"/>
              <a:gd name="connsiteX1" fmla="*/ 10025 w 10026"/>
              <a:gd name="connsiteY1" fmla="*/ 0 h 10000"/>
              <a:gd name="connsiteX2" fmla="*/ 10025 w 10026"/>
              <a:gd name="connsiteY2" fmla="*/ 2737 h 10000"/>
              <a:gd name="connsiteX3" fmla="*/ 9612 w 10026"/>
              <a:gd name="connsiteY3" fmla="*/ 5000 h 10000"/>
              <a:gd name="connsiteX4" fmla="*/ 10025 w 10026"/>
              <a:gd name="connsiteY4" fmla="*/ 7263 h 10000"/>
              <a:gd name="connsiteX5" fmla="*/ 10025 w 10026"/>
              <a:gd name="connsiteY5" fmla="*/ 10000 h 10000"/>
              <a:gd name="connsiteX6" fmla="*/ 67 w 10026"/>
              <a:gd name="connsiteY6" fmla="*/ 10000 h 10000"/>
              <a:gd name="connsiteX7" fmla="*/ 74 w 10026"/>
              <a:gd name="connsiteY7" fmla="*/ 0 h 10000"/>
              <a:gd name="connsiteX0" fmla="*/ 9 w 9961"/>
              <a:gd name="connsiteY0" fmla="*/ 0 h 10000"/>
              <a:gd name="connsiteX1" fmla="*/ 9960 w 9961"/>
              <a:gd name="connsiteY1" fmla="*/ 0 h 10000"/>
              <a:gd name="connsiteX2" fmla="*/ 9960 w 9961"/>
              <a:gd name="connsiteY2" fmla="*/ 2737 h 10000"/>
              <a:gd name="connsiteX3" fmla="*/ 9547 w 9961"/>
              <a:gd name="connsiteY3" fmla="*/ 5000 h 10000"/>
              <a:gd name="connsiteX4" fmla="*/ 9960 w 9961"/>
              <a:gd name="connsiteY4" fmla="*/ 7263 h 10000"/>
              <a:gd name="connsiteX5" fmla="*/ 9960 w 9961"/>
              <a:gd name="connsiteY5" fmla="*/ 10000 h 10000"/>
              <a:gd name="connsiteX6" fmla="*/ 2 w 9961"/>
              <a:gd name="connsiteY6" fmla="*/ 10000 h 10000"/>
              <a:gd name="connsiteX7" fmla="*/ 9 w 9961"/>
              <a:gd name="connsiteY7" fmla="*/ 0 h 10000"/>
              <a:gd name="connsiteX0" fmla="*/ 1 w 9992"/>
              <a:gd name="connsiteY0" fmla="*/ 0 h 10000"/>
              <a:gd name="connsiteX1" fmla="*/ 9991 w 9992"/>
              <a:gd name="connsiteY1" fmla="*/ 0 h 10000"/>
              <a:gd name="connsiteX2" fmla="*/ 9991 w 9992"/>
              <a:gd name="connsiteY2" fmla="*/ 2737 h 10000"/>
              <a:gd name="connsiteX3" fmla="*/ 9576 w 9992"/>
              <a:gd name="connsiteY3" fmla="*/ 5000 h 10000"/>
              <a:gd name="connsiteX4" fmla="*/ 9991 w 9992"/>
              <a:gd name="connsiteY4" fmla="*/ 7263 h 10000"/>
              <a:gd name="connsiteX5" fmla="*/ 9991 w 9992"/>
              <a:gd name="connsiteY5" fmla="*/ 10000 h 10000"/>
              <a:gd name="connsiteX6" fmla="*/ 9 w 9992"/>
              <a:gd name="connsiteY6" fmla="*/ 10000 h 10000"/>
              <a:gd name="connsiteX7" fmla="*/ 1 w 9992"/>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9 w 10000"/>
              <a:gd name="connsiteY6" fmla="*/ 10000 h 10000"/>
              <a:gd name="connsiteX7" fmla="*/ 1 w 10000"/>
              <a:gd name="connsiteY7" fmla="*/ 0 h 10000"/>
              <a:gd name="connsiteX0" fmla="*/ 3 w 10002"/>
              <a:gd name="connsiteY0" fmla="*/ 0 h 10000"/>
              <a:gd name="connsiteX1" fmla="*/ 10001 w 10002"/>
              <a:gd name="connsiteY1" fmla="*/ 0 h 10000"/>
              <a:gd name="connsiteX2" fmla="*/ 10001 w 10002"/>
              <a:gd name="connsiteY2" fmla="*/ 2737 h 10000"/>
              <a:gd name="connsiteX3" fmla="*/ 9586 w 10002"/>
              <a:gd name="connsiteY3" fmla="*/ 5000 h 10000"/>
              <a:gd name="connsiteX4" fmla="*/ 10001 w 10002"/>
              <a:gd name="connsiteY4" fmla="*/ 7263 h 10000"/>
              <a:gd name="connsiteX5" fmla="*/ 10001 w 10002"/>
              <a:gd name="connsiteY5" fmla="*/ 10000 h 10000"/>
              <a:gd name="connsiteX6" fmla="*/ 3 w 10002"/>
              <a:gd name="connsiteY6" fmla="*/ 10000 h 10000"/>
              <a:gd name="connsiteX7" fmla="*/ 3 w 10002"/>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2" h="10000">
                <a:moveTo>
                  <a:pt x="3" y="0"/>
                </a:moveTo>
                <a:lnTo>
                  <a:pt x="10001" y="0"/>
                </a:lnTo>
                <a:cubicBezTo>
                  <a:pt x="10005" y="1117"/>
                  <a:pt x="10001" y="447"/>
                  <a:pt x="10001" y="2737"/>
                </a:cubicBezTo>
                <a:cubicBezTo>
                  <a:pt x="9786" y="2318"/>
                  <a:pt x="9586" y="3436"/>
                  <a:pt x="9586" y="5000"/>
                </a:cubicBezTo>
                <a:cubicBezTo>
                  <a:pt x="9586" y="6564"/>
                  <a:pt x="9789" y="7682"/>
                  <a:pt x="10001" y="7263"/>
                </a:cubicBezTo>
                <a:lnTo>
                  <a:pt x="10001" y="10000"/>
                </a:lnTo>
                <a:lnTo>
                  <a:pt x="3" y="10000"/>
                </a:lnTo>
                <a:cubicBezTo>
                  <a:pt x="-3" y="6006"/>
                  <a:pt x="1" y="3774"/>
                  <a:pt x="3" y="0"/>
                </a:cubicBez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0" name="TextBox 29"/>
          <p:cNvSpPr txBox="1"/>
          <p:nvPr/>
        </p:nvSpPr>
        <p:spPr>
          <a:xfrm>
            <a:off x="745083" y="445839"/>
            <a:ext cx="7585978" cy="584775"/>
          </a:xfrm>
          <a:prstGeom prst="rect">
            <a:avLst/>
          </a:prstGeom>
          <a:noFill/>
        </p:spPr>
        <p:txBody>
          <a:bodyPr wrap="square" rtlCol="0">
            <a:spAutoFit/>
          </a:bodyPr>
          <a:lstStyle/>
          <a:p>
            <a:pPr algn="ctr"/>
            <a:r>
              <a:rPr lang="en-US" sz="3200" b="1" dirty="0">
                <a:solidFill>
                  <a:schemeClr val="accent1">
                    <a:lumMod val="75000"/>
                  </a:schemeClr>
                </a:solidFill>
              </a:rPr>
              <a:t>PM Certification Process</a:t>
            </a:r>
            <a:endParaRPr lang="en-US" sz="3200" dirty="0">
              <a:solidFill>
                <a:schemeClr val="accent1">
                  <a:lumMod val="75000"/>
                </a:schemeClr>
              </a:solidFill>
            </a:endParaRPr>
          </a:p>
        </p:txBody>
      </p:sp>
      <p:grpSp>
        <p:nvGrpSpPr>
          <p:cNvPr id="43" name="Group 42">
            <a:extLst>
              <a:ext uri="{FF2B5EF4-FFF2-40B4-BE49-F238E27FC236}">
                <a16:creationId xmlns:a16="http://schemas.microsoft.com/office/drawing/2014/main" xmlns="" id="{2DA66E20-0C33-48B8-8D13-E8DE658E0C1D}"/>
              </a:ext>
            </a:extLst>
          </p:cNvPr>
          <p:cNvGrpSpPr/>
          <p:nvPr/>
        </p:nvGrpSpPr>
        <p:grpSpPr>
          <a:xfrm>
            <a:off x="5814758" y="1356505"/>
            <a:ext cx="3338767" cy="4197307"/>
            <a:chOff x="5817685" y="1143570"/>
            <a:chExt cx="3338767" cy="4197307"/>
          </a:xfrm>
        </p:grpSpPr>
        <p:sp>
          <p:nvSpPr>
            <p:cNvPr id="44" name="Freeform 11">
              <a:extLst>
                <a:ext uri="{FF2B5EF4-FFF2-40B4-BE49-F238E27FC236}">
                  <a16:creationId xmlns:a16="http://schemas.microsoft.com/office/drawing/2014/main" xmlns="" id="{F7DA8FB9-657A-40C6-91F4-2937D6F182B2}"/>
                </a:ext>
              </a:extLst>
            </p:cNvPr>
            <p:cNvSpPr>
              <a:spLocks/>
            </p:cNvSpPr>
            <p:nvPr/>
          </p:nvSpPr>
          <p:spPr bwMode="auto">
            <a:xfrm>
              <a:off x="5817685" y="1143570"/>
              <a:ext cx="3333602" cy="831366"/>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551 w 10000"/>
                <a:gd name="connsiteY0" fmla="*/ 7093 h 10230"/>
                <a:gd name="connsiteX1" fmla="*/ 379 w 10000"/>
                <a:gd name="connsiteY1" fmla="*/ 7317 h 10230"/>
                <a:gd name="connsiteX2" fmla="*/ 0 w 10000"/>
                <a:gd name="connsiteY2" fmla="*/ 5216 h 10230"/>
                <a:gd name="connsiteX3" fmla="*/ 379 w 10000"/>
                <a:gd name="connsiteY3" fmla="*/ 3115 h 10230"/>
                <a:gd name="connsiteX4" fmla="*/ 551 w 10000"/>
                <a:gd name="connsiteY4" fmla="*/ 3339 h 10230"/>
                <a:gd name="connsiteX5" fmla="*/ 551 w 10000"/>
                <a:gd name="connsiteY5" fmla="*/ 230 h 10230"/>
                <a:gd name="connsiteX6" fmla="*/ 7296 w 10000"/>
                <a:gd name="connsiteY6" fmla="*/ 230 h 10230"/>
                <a:gd name="connsiteX7" fmla="*/ 10000 w 10000"/>
                <a:gd name="connsiteY7" fmla="*/ 10230 h 10230"/>
                <a:gd name="connsiteX8" fmla="*/ 551 w 10000"/>
                <a:gd name="connsiteY8" fmla="*/ 10230 h 10230"/>
                <a:gd name="connsiteX9" fmla="*/ 551 w 10000"/>
                <a:gd name="connsiteY9" fmla="*/ 7093 h 10230"/>
                <a:gd name="connsiteX0" fmla="*/ 551 w 10000"/>
                <a:gd name="connsiteY0" fmla="*/ 6869 h 10006"/>
                <a:gd name="connsiteX1" fmla="*/ 379 w 10000"/>
                <a:gd name="connsiteY1" fmla="*/ 7093 h 10006"/>
                <a:gd name="connsiteX2" fmla="*/ 0 w 10000"/>
                <a:gd name="connsiteY2" fmla="*/ 4992 h 10006"/>
                <a:gd name="connsiteX3" fmla="*/ 379 w 10000"/>
                <a:gd name="connsiteY3" fmla="*/ 2891 h 10006"/>
                <a:gd name="connsiteX4" fmla="*/ 551 w 10000"/>
                <a:gd name="connsiteY4" fmla="*/ 3115 h 10006"/>
                <a:gd name="connsiteX5" fmla="*/ 551 w 10000"/>
                <a:gd name="connsiteY5" fmla="*/ 6 h 10006"/>
                <a:gd name="connsiteX6" fmla="*/ 7296 w 10000"/>
                <a:gd name="connsiteY6" fmla="*/ 6 h 10006"/>
                <a:gd name="connsiteX7" fmla="*/ 10000 w 10000"/>
                <a:gd name="connsiteY7" fmla="*/ 10006 h 10006"/>
                <a:gd name="connsiteX8" fmla="*/ 551 w 10000"/>
                <a:gd name="connsiteY8" fmla="*/ 10006 h 10006"/>
                <a:gd name="connsiteX9" fmla="*/ 551 w 10000"/>
                <a:gd name="connsiteY9" fmla="*/ 6869 h 10006"/>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96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38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7778"/>
                <a:gd name="connsiteY0" fmla="*/ 7595 h 10732"/>
                <a:gd name="connsiteX1" fmla="*/ 379 w 7778"/>
                <a:gd name="connsiteY1" fmla="*/ 7819 h 10732"/>
                <a:gd name="connsiteX2" fmla="*/ 0 w 7778"/>
                <a:gd name="connsiteY2" fmla="*/ 5718 h 10732"/>
                <a:gd name="connsiteX3" fmla="*/ 379 w 7778"/>
                <a:gd name="connsiteY3" fmla="*/ 3617 h 10732"/>
                <a:gd name="connsiteX4" fmla="*/ 551 w 7778"/>
                <a:gd name="connsiteY4" fmla="*/ 3841 h 10732"/>
                <a:gd name="connsiteX5" fmla="*/ 551 w 7778"/>
                <a:gd name="connsiteY5" fmla="*/ 732 h 10732"/>
                <a:gd name="connsiteX6" fmla="*/ 7238 w 7778"/>
                <a:gd name="connsiteY6" fmla="*/ 732 h 10732"/>
                <a:gd name="connsiteX7" fmla="*/ 7367 w 7778"/>
                <a:gd name="connsiteY7" fmla="*/ 10732 h 10732"/>
                <a:gd name="connsiteX8" fmla="*/ 551 w 7778"/>
                <a:gd name="connsiteY8" fmla="*/ 10732 h 10732"/>
                <a:gd name="connsiteX9" fmla="*/ 551 w 7778"/>
                <a:gd name="connsiteY9" fmla="*/ 7595 h 10732"/>
                <a:gd name="connsiteX0" fmla="*/ 708 w 10000"/>
                <a:gd name="connsiteY0" fmla="*/ 6396 h 9319"/>
                <a:gd name="connsiteX1" fmla="*/ 487 w 10000"/>
                <a:gd name="connsiteY1" fmla="*/ 6605 h 9319"/>
                <a:gd name="connsiteX2" fmla="*/ 0 w 10000"/>
                <a:gd name="connsiteY2" fmla="*/ 4647 h 9319"/>
                <a:gd name="connsiteX3" fmla="*/ 487 w 10000"/>
                <a:gd name="connsiteY3" fmla="*/ 2689 h 9319"/>
                <a:gd name="connsiteX4" fmla="*/ 708 w 10000"/>
                <a:gd name="connsiteY4" fmla="*/ 2898 h 9319"/>
                <a:gd name="connsiteX5" fmla="*/ 708 w 10000"/>
                <a:gd name="connsiteY5" fmla="*/ 1 h 9319"/>
                <a:gd name="connsiteX6" fmla="*/ 9306 w 10000"/>
                <a:gd name="connsiteY6" fmla="*/ 1 h 9319"/>
                <a:gd name="connsiteX7" fmla="*/ 9472 w 10000"/>
                <a:gd name="connsiteY7" fmla="*/ 9319 h 9319"/>
                <a:gd name="connsiteX8" fmla="*/ 708 w 10000"/>
                <a:gd name="connsiteY8" fmla="*/ 9319 h 9319"/>
                <a:gd name="connsiteX9" fmla="*/ 708 w 10000"/>
                <a:gd name="connsiteY9" fmla="*/ 6396 h 9319"/>
                <a:gd name="connsiteX0" fmla="*/ 708 w 9472"/>
                <a:gd name="connsiteY0" fmla="*/ 6863 h 10000"/>
                <a:gd name="connsiteX1" fmla="*/ 487 w 9472"/>
                <a:gd name="connsiteY1" fmla="*/ 7088 h 10000"/>
                <a:gd name="connsiteX2" fmla="*/ 0 w 9472"/>
                <a:gd name="connsiteY2" fmla="*/ 4987 h 10000"/>
                <a:gd name="connsiteX3" fmla="*/ 487 w 9472"/>
                <a:gd name="connsiteY3" fmla="*/ 2886 h 10000"/>
                <a:gd name="connsiteX4" fmla="*/ 708 w 9472"/>
                <a:gd name="connsiteY4" fmla="*/ 3110 h 10000"/>
                <a:gd name="connsiteX5" fmla="*/ 708 w 9472"/>
                <a:gd name="connsiteY5" fmla="*/ 1 h 10000"/>
                <a:gd name="connsiteX6" fmla="*/ 9306 w 9472"/>
                <a:gd name="connsiteY6" fmla="*/ 1 h 10000"/>
                <a:gd name="connsiteX7" fmla="*/ 9472 w 9472"/>
                <a:gd name="connsiteY7" fmla="*/ 10000 h 10000"/>
                <a:gd name="connsiteX8" fmla="*/ 708 w 9472"/>
                <a:gd name="connsiteY8" fmla="*/ 10000 h 10000"/>
                <a:gd name="connsiteX9" fmla="*/ 708 w 9472"/>
                <a:gd name="connsiteY9" fmla="*/ 6863 h 10000"/>
                <a:gd name="connsiteX0" fmla="*/ 747 w 9825"/>
                <a:gd name="connsiteY0" fmla="*/ 6863 h 10000"/>
                <a:gd name="connsiteX1" fmla="*/ 514 w 9825"/>
                <a:gd name="connsiteY1" fmla="*/ 7088 h 10000"/>
                <a:gd name="connsiteX2" fmla="*/ 0 w 9825"/>
                <a:gd name="connsiteY2" fmla="*/ 4987 h 10000"/>
                <a:gd name="connsiteX3" fmla="*/ 514 w 9825"/>
                <a:gd name="connsiteY3" fmla="*/ 2886 h 10000"/>
                <a:gd name="connsiteX4" fmla="*/ 747 w 9825"/>
                <a:gd name="connsiteY4" fmla="*/ 3110 h 10000"/>
                <a:gd name="connsiteX5" fmla="*/ 747 w 9825"/>
                <a:gd name="connsiteY5" fmla="*/ 1 h 10000"/>
                <a:gd name="connsiteX6" fmla="*/ 9825 w 9825"/>
                <a:gd name="connsiteY6" fmla="*/ 1 h 10000"/>
                <a:gd name="connsiteX7" fmla="*/ 9812 w 9825"/>
                <a:gd name="connsiteY7" fmla="*/ 10000 h 10000"/>
                <a:gd name="connsiteX8" fmla="*/ 747 w 9825"/>
                <a:gd name="connsiteY8" fmla="*/ 10000 h 10000"/>
                <a:gd name="connsiteX9" fmla="*/ 747 w 9825"/>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3" h="10000">
                  <a:moveTo>
                    <a:pt x="760" y="6863"/>
                  </a:moveTo>
                  <a:cubicBezTo>
                    <a:pt x="691" y="7003"/>
                    <a:pt x="609" y="7088"/>
                    <a:pt x="523" y="7088"/>
                  </a:cubicBezTo>
                  <a:cubicBezTo>
                    <a:pt x="231" y="7088"/>
                    <a:pt x="0" y="6163"/>
                    <a:pt x="0" y="4987"/>
                  </a:cubicBezTo>
                  <a:cubicBezTo>
                    <a:pt x="0" y="3838"/>
                    <a:pt x="231" y="2886"/>
                    <a:pt x="523" y="2886"/>
                  </a:cubicBezTo>
                  <a:cubicBezTo>
                    <a:pt x="609" y="2886"/>
                    <a:pt x="691" y="2970"/>
                    <a:pt x="760" y="3110"/>
                  </a:cubicBezTo>
                  <a:cubicBezTo>
                    <a:pt x="760" y="1"/>
                    <a:pt x="775" y="1372"/>
                    <a:pt x="760" y="1"/>
                  </a:cubicBezTo>
                  <a:cubicBezTo>
                    <a:pt x="2545" y="39"/>
                    <a:pt x="8207" y="-3"/>
                    <a:pt x="10000" y="1"/>
                  </a:cubicBezTo>
                  <a:cubicBezTo>
                    <a:pt x="10005" y="4802"/>
                    <a:pt x="10003" y="10000"/>
                    <a:pt x="10003" y="10000"/>
                  </a:cubicBezTo>
                  <a:lnTo>
                    <a:pt x="760" y="10000"/>
                  </a:lnTo>
                  <a:lnTo>
                    <a:pt x="760" y="6863"/>
                  </a:lnTo>
                  <a:close/>
                </a:path>
              </a:pathLst>
            </a:custGeom>
            <a:gradFill flip="none" rotWithShape="1">
              <a:gsLst>
                <a:gs pos="100000">
                  <a:schemeClr val="accent2">
                    <a:lumMod val="50000"/>
                  </a:schemeClr>
                </a:gs>
                <a:gs pos="0">
                  <a:schemeClr val="accent2"/>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13">
              <a:extLst>
                <a:ext uri="{FF2B5EF4-FFF2-40B4-BE49-F238E27FC236}">
                  <a16:creationId xmlns:a16="http://schemas.microsoft.com/office/drawing/2014/main" xmlns="" id="{F4F11CA6-4167-45A4-A5B0-B7A0CA809EE4}"/>
                </a:ext>
              </a:extLst>
            </p:cNvPr>
            <p:cNvSpPr>
              <a:spLocks/>
            </p:cNvSpPr>
            <p:nvPr/>
          </p:nvSpPr>
          <p:spPr bwMode="auto">
            <a:xfrm>
              <a:off x="5817686" y="1974934"/>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 name="Freeform 15">
              <a:extLst>
                <a:ext uri="{FF2B5EF4-FFF2-40B4-BE49-F238E27FC236}">
                  <a16:creationId xmlns:a16="http://schemas.microsoft.com/office/drawing/2014/main" xmlns="" id="{B37F53AE-AEE6-41A9-A90A-54943ADE9463}"/>
                </a:ext>
              </a:extLst>
            </p:cNvPr>
            <p:cNvSpPr>
              <a:spLocks/>
            </p:cNvSpPr>
            <p:nvPr/>
          </p:nvSpPr>
          <p:spPr bwMode="auto">
            <a:xfrm>
              <a:off x="5817685" y="2803377"/>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 name="Freeform 17">
              <a:extLst>
                <a:ext uri="{FF2B5EF4-FFF2-40B4-BE49-F238E27FC236}">
                  <a16:creationId xmlns:a16="http://schemas.microsoft.com/office/drawing/2014/main" xmlns="" id="{E05B1047-1CFE-4E3F-8DC9-23A2AA5D3ED2}"/>
                </a:ext>
              </a:extLst>
            </p:cNvPr>
            <p:cNvSpPr>
              <a:spLocks/>
            </p:cNvSpPr>
            <p:nvPr/>
          </p:nvSpPr>
          <p:spPr bwMode="auto">
            <a:xfrm>
              <a:off x="5817686" y="3630534"/>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 name="Freeform 19">
              <a:extLst>
                <a:ext uri="{FF2B5EF4-FFF2-40B4-BE49-F238E27FC236}">
                  <a16:creationId xmlns:a16="http://schemas.microsoft.com/office/drawing/2014/main" xmlns="" id="{0894F6A4-72BE-4A73-ACF7-E01F6379F15D}"/>
                </a:ext>
              </a:extLst>
            </p:cNvPr>
            <p:cNvSpPr>
              <a:spLocks/>
            </p:cNvSpPr>
            <p:nvPr/>
          </p:nvSpPr>
          <p:spPr bwMode="auto">
            <a:xfrm>
              <a:off x="5817685" y="4464561"/>
              <a:ext cx="3328309" cy="83126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07 h 10216"/>
                <a:gd name="connsiteX1" fmla="*/ 379 w 10000"/>
                <a:gd name="connsiteY1" fmla="*/ 7331 h 10216"/>
                <a:gd name="connsiteX2" fmla="*/ 0 w 10000"/>
                <a:gd name="connsiteY2" fmla="*/ 5230 h 10216"/>
                <a:gd name="connsiteX3" fmla="*/ 379 w 10000"/>
                <a:gd name="connsiteY3" fmla="*/ 3129 h 10216"/>
                <a:gd name="connsiteX4" fmla="*/ 551 w 10000"/>
                <a:gd name="connsiteY4" fmla="*/ 3353 h 10216"/>
                <a:gd name="connsiteX5" fmla="*/ 551 w 10000"/>
                <a:gd name="connsiteY5" fmla="*/ 216 h 10216"/>
                <a:gd name="connsiteX6" fmla="*/ 7229 w 10000"/>
                <a:gd name="connsiteY6" fmla="*/ 266 h 10216"/>
                <a:gd name="connsiteX7" fmla="*/ 10000 w 10000"/>
                <a:gd name="connsiteY7" fmla="*/ 10216 h 10216"/>
                <a:gd name="connsiteX8" fmla="*/ 551 w 10000"/>
                <a:gd name="connsiteY8" fmla="*/ 10216 h 10216"/>
                <a:gd name="connsiteX9" fmla="*/ 551 w 10000"/>
                <a:gd name="connsiteY9" fmla="*/ 7107 h 10216"/>
                <a:gd name="connsiteX0" fmla="*/ 551 w 7735"/>
                <a:gd name="connsiteY0" fmla="*/ 7726 h 10835"/>
                <a:gd name="connsiteX1" fmla="*/ 379 w 7735"/>
                <a:gd name="connsiteY1" fmla="*/ 7950 h 10835"/>
                <a:gd name="connsiteX2" fmla="*/ 0 w 7735"/>
                <a:gd name="connsiteY2" fmla="*/ 5849 h 10835"/>
                <a:gd name="connsiteX3" fmla="*/ 379 w 7735"/>
                <a:gd name="connsiteY3" fmla="*/ 3748 h 10835"/>
                <a:gd name="connsiteX4" fmla="*/ 551 w 7735"/>
                <a:gd name="connsiteY4" fmla="*/ 3972 h 10835"/>
                <a:gd name="connsiteX5" fmla="*/ 551 w 7735"/>
                <a:gd name="connsiteY5" fmla="*/ 835 h 10835"/>
                <a:gd name="connsiteX6" fmla="*/ 7229 w 7735"/>
                <a:gd name="connsiteY6" fmla="*/ 885 h 10835"/>
                <a:gd name="connsiteX7" fmla="*/ 7265 w 7735"/>
                <a:gd name="connsiteY7" fmla="*/ 10835 h 10835"/>
                <a:gd name="connsiteX8" fmla="*/ 551 w 7735"/>
                <a:gd name="connsiteY8" fmla="*/ 10835 h 10835"/>
                <a:gd name="connsiteX9" fmla="*/ 551 w 7735"/>
                <a:gd name="connsiteY9" fmla="*/ 7726 h 10835"/>
                <a:gd name="connsiteX0" fmla="*/ 712 w 10001"/>
                <a:gd name="connsiteY0" fmla="*/ 7131 h 10000"/>
                <a:gd name="connsiteX1" fmla="*/ 490 w 10001"/>
                <a:gd name="connsiteY1" fmla="*/ 7337 h 10000"/>
                <a:gd name="connsiteX2" fmla="*/ 0 w 10001"/>
                <a:gd name="connsiteY2" fmla="*/ 5398 h 10000"/>
                <a:gd name="connsiteX3" fmla="*/ 490 w 10001"/>
                <a:gd name="connsiteY3" fmla="*/ 3459 h 10000"/>
                <a:gd name="connsiteX4" fmla="*/ 712 w 10001"/>
                <a:gd name="connsiteY4" fmla="*/ 3666 h 10000"/>
                <a:gd name="connsiteX5" fmla="*/ 712 w 10001"/>
                <a:gd name="connsiteY5" fmla="*/ 771 h 10000"/>
                <a:gd name="connsiteX6" fmla="*/ 9346 w 10001"/>
                <a:gd name="connsiteY6" fmla="*/ 817 h 10000"/>
                <a:gd name="connsiteX7" fmla="*/ 9392 w 10001"/>
                <a:gd name="connsiteY7" fmla="*/ 10000 h 10000"/>
                <a:gd name="connsiteX8" fmla="*/ 712 w 10001"/>
                <a:gd name="connsiteY8" fmla="*/ 10000 h 10000"/>
                <a:gd name="connsiteX9" fmla="*/ 712 w 10001"/>
                <a:gd name="connsiteY9" fmla="*/ 7131 h 10000"/>
                <a:gd name="connsiteX0" fmla="*/ 712 w 10001"/>
                <a:gd name="connsiteY0" fmla="*/ 7003 h 9872"/>
                <a:gd name="connsiteX1" fmla="*/ 490 w 10001"/>
                <a:gd name="connsiteY1" fmla="*/ 7209 h 9872"/>
                <a:gd name="connsiteX2" fmla="*/ 0 w 10001"/>
                <a:gd name="connsiteY2" fmla="*/ 5270 h 9872"/>
                <a:gd name="connsiteX3" fmla="*/ 490 w 10001"/>
                <a:gd name="connsiteY3" fmla="*/ 3331 h 9872"/>
                <a:gd name="connsiteX4" fmla="*/ 712 w 10001"/>
                <a:gd name="connsiteY4" fmla="*/ 3538 h 9872"/>
                <a:gd name="connsiteX5" fmla="*/ 712 w 10001"/>
                <a:gd name="connsiteY5" fmla="*/ 643 h 9872"/>
                <a:gd name="connsiteX6" fmla="*/ 9346 w 10001"/>
                <a:gd name="connsiteY6" fmla="*/ 689 h 9872"/>
                <a:gd name="connsiteX7" fmla="*/ 9392 w 10001"/>
                <a:gd name="connsiteY7" fmla="*/ 9872 h 9872"/>
                <a:gd name="connsiteX8" fmla="*/ 712 w 10001"/>
                <a:gd name="connsiteY8" fmla="*/ 9872 h 9872"/>
                <a:gd name="connsiteX9" fmla="*/ 712 w 10001"/>
                <a:gd name="connsiteY9" fmla="*/ 7003 h 9872"/>
                <a:gd name="connsiteX0" fmla="*/ 712 w 10000"/>
                <a:gd name="connsiteY0" fmla="*/ 6443 h 9349"/>
                <a:gd name="connsiteX1" fmla="*/ 490 w 10000"/>
                <a:gd name="connsiteY1" fmla="*/ 6651 h 9349"/>
                <a:gd name="connsiteX2" fmla="*/ 0 w 10000"/>
                <a:gd name="connsiteY2" fmla="*/ 4687 h 9349"/>
                <a:gd name="connsiteX3" fmla="*/ 490 w 10000"/>
                <a:gd name="connsiteY3" fmla="*/ 2723 h 9349"/>
                <a:gd name="connsiteX4" fmla="*/ 712 w 10000"/>
                <a:gd name="connsiteY4" fmla="*/ 2933 h 9349"/>
                <a:gd name="connsiteX5" fmla="*/ 712 w 10000"/>
                <a:gd name="connsiteY5" fmla="*/ 0 h 9349"/>
                <a:gd name="connsiteX6" fmla="*/ 9345 w 10000"/>
                <a:gd name="connsiteY6" fmla="*/ 47 h 9349"/>
                <a:gd name="connsiteX7" fmla="*/ 9391 w 10000"/>
                <a:gd name="connsiteY7" fmla="*/ 9349 h 9349"/>
                <a:gd name="connsiteX8" fmla="*/ 712 w 10000"/>
                <a:gd name="connsiteY8" fmla="*/ 9349 h 9349"/>
                <a:gd name="connsiteX9" fmla="*/ 712 w 10000"/>
                <a:gd name="connsiteY9" fmla="*/ 6443 h 9349"/>
                <a:gd name="connsiteX0" fmla="*/ 712 w 9391"/>
                <a:gd name="connsiteY0" fmla="*/ 6892 h 10000"/>
                <a:gd name="connsiteX1" fmla="*/ 490 w 9391"/>
                <a:gd name="connsiteY1" fmla="*/ 7114 h 10000"/>
                <a:gd name="connsiteX2" fmla="*/ 0 w 9391"/>
                <a:gd name="connsiteY2" fmla="*/ 5013 h 10000"/>
                <a:gd name="connsiteX3" fmla="*/ 490 w 9391"/>
                <a:gd name="connsiteY3" fmla="*/ 2913 h 10000"/>
                <a:gd name="connsiteX4" fmla="*/ 712 w 9391"/>
                <a:gd name="connsiteY4" fmla="*/ 3137 h 10000"/>
                <a:gd name="connsiteX5" fmla="*/ 712 w 9391"/>
                <a:gd name="connsiteY5" fmla="*/ 0 h 10000"/>
                <a:gd name="connsiteX6" fmla="*/ 9345 w 9391"/>
                <a:gd name="connsiteY6" fmla="*/ 50 h 10000"/>
                <a:gd name="connsiteX7" fmla="*/ 9391 w 9391"/>
                <a:gd name="connsiteY7" fmla="*/ 10000 h 10000"/>
                <a:gd name="connsiteX8" fmla="*/ 712 w 9391"/>
                <a:gd name="connsiteY8" fmla="*/ 10000 h 10000"/>
                <a:gd name="connsiteX9" fmla="*/ 712 w 9391"/>
                <a:gd name="connsiteY9" fmla="*/ 6892 h 10000"/>
                <a:gd name="connsiteX0" fmla="*/ 758 w 9951"/>
                <a:gd name="connsiteY0" fmla="*/ 6892 h 10000"/>
                <a:gd name="connsiteX1" fmla="*/ 522 w 9951"/>
                <a:gd name="connsiteY1" fmla="*/ 7114 h 10000"/>
                <a:gd name="connsiteX2" fmla="*/ 0 w 9951"/>
                <a:gd name="connsiteY2" fmla="*/ 5013 h 10000"/>
                <a:gd name="connsiteX3" fmla="*/ 522 w 9951"/>
                <a:gd name="connsiteY3" fmla="*/ 2913 h 10000"/>
                <a:gd name="connsiteX4" fmla="*/ 758 w 9951"/>
                <a:gd name="connsiteY4" fmla="*/ 3137 h 10000"/>
                <a:gd name="connsiteX5" fmla="*/ 758 w 9951"/>
                <a:gd name="connsiteY5" fmla="*/ 0 h 10000"/>
                <a:gd name="connsiteX6" fmla="*/ 9951 w 9951"/>
                <a:gd name="connsiteY6" fmla="*/ 50 h 10000"/>
                <a:gd name="connsiteX7" fmla="*/ 9938 w 9951"/>
                <a:gd name="connsiteY7" fmla="*/ 10000 h 10000"/>
                <a:gd name="connsiteX8" fmla="*/ 758 w 9951"/>
                <a:gd name="connsiteY8" fmla="*/ 10000 h 10000"/>
                <a:gd name="connsiteX9" fmla="*/ 758 w 995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5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5 h 10003"/>
                <a:gd name="connsiteX1" fmla="*/ 525 w 10000"/>
                <a:gd name="connsiteY1" fmla="*/ 7117 h 10003"/>
                <a:gd name="connsiteX2" fmla="*/ 0 w 10000"/>
                <a:gd name="connsiteY2" fmla="*/ 5016 h 10003"/>
                <a:gd name="connsiteX3" fmla="*/ 525 w 10000"/>
                <a:gd name="connsiteY3" fmla="*/ 2916 h 10003"/>
                <a:gd name="connsiteX4" fmla="*/ 762 w 10000"/>
                <a:gd name="connsiteY4" fmla="*/ 3140 h 10003"/>
                <a:gd name="connsiteX5" fmla="*/ 762 w 10000"/>
                <a:gd name="connsiteY5" fmla="*/ 3 h 10003"/>
                <a:gd name="connsiteX6" fmla="*/ 10000 w 10000"/>
                <a:gd name="connsiteY6" fmla="*/ 3 h 10003"/>
                <a:gd name="connsiteX7" fmla="*/ 9999 w 10000"/>
                <a:gd name="connsiteY7" fmla="*/ 10003 h 10003"/>
                <a:gd name="connsiteX8" fmla="*/ 762 w 10000"/>
                <a:gd name="connsiteY8" fmla="*/ 10003 h 10003"/>
                <a:gd name="connsiteX9" fmla="*/ 762 w 10000"/>
                <a:gd name="connsiteY9" fmla="*/ 6895 h 10003"/>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2" y="6892"/>
                  </a:moveTo>
                  <a:cubicBezTo>
                    <a:pt x="691" y="7031"/>
                    <a:pt x="609" y="7114"/>
                    <a:pt x="525" y="7114"/>
                  </a:cubicBezTo>
                  <a:cubicBezTo>
                    <a:pt x="231" y="7114"/>
                    <a:pt x="0" y="6162"/>
                    <a:pt x="0" y="5013"/>
                  </a:cubicBezTo>
                  <a:cubicBezTo>
                    <a:pt x="0" y="3867"/>
                    <a:pt x="231" y="2913"/>
                    <a:pt x="525" y="2913"/>
                  </a:cubicBezTo>
                  <a:cubicBezTo>
                    <a:pt x="609" y="2913"/>
                    <a:pt x="691" y="2997"/>
                    <a:pt x="762" y="3137"/>
                  </a:cubicBezTo>
                  <a:cubicBezTo>
                    <a:pt x="762" y="0"/>
                    <a:pt x="759" y="1064"/>
                    <a:pt x="762" y="0"/>
                  </a:cubicBezTo>
                  <a:lnTo>
                    <a:pt x="10000" y="0"/>
                  </a:lnTo>
                  <a:cubicBezTo>
                    <a:pt x="9999" y="4217"/>
                    <a:pt x="9999" y="10000"/>
                    <a:pt x="9999" y="10000"/>
                  </a:cubicBezTo>
                  <a:lnTo>
                    <a:pt x="762" y="10000"/>
                  </a:lnTo>
                  <a:lnTo>
                    <a:pt x="762" y="689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 name="TextBox 48">
              <a:extLst>
                <a:ext uri="{FF2B5EF4-FFF2-40B4-BE49-F238E27FC236}">
                  <a16:creationId xmlns:a16="http://schemas.microsoft.com/office/drawing/2014/main" xmlns="" id="{4F5219F6-9D93-4FD9-AA22-342C236E5717}"/>
                </a:ext>
              </a:extLst>
            </p:cNvPr>
            <p:cNvSpPr txBox="1"/>
            <p:nvPr/>
          </p:nvSpPr>
          <p:spPr>
            <a:xfrm>
              <a:off x="6697300" y="1333899"/>
              <a:ext cx="1916837" cy="507831"/>
            </a:xfrm>
            <a:prstGeom prst="rect">
              <a:avLst/>
            </a:prstGeom>
            <a:noFill/>
          </p:spPr>
          <p:txBody>
            <a:bodyPr wrap="square" rtlCol="0">
              <a:spAutoFit/>
            </a:bodyPr>
            <a:lstStyle/>
            <a:p>
              <a:pPr algn="ctr"/>
              <a:r>
                <a:rPr lang="en-US" sz="2700" b="1" dirty="0">
                  <a:solidFill>
                    <a:schemeClr val="bg1"/>
                  </a:solidFill>
                </a:rPr>
                <a:t>Initial Visit</a:t>
              </a:r>
            </a:p>
          </p:txBody>
        </p:sp>
        <p:sp>
          <p:nvSpPr>
            <p:cNvPr id="50" name="TextBox 49">
              <a:extLst>
                <a:ext uri="{FF2B5EF4-FFF2-40B4-BE49-F238E27FC236}">
                  <a16:creationId xmlns:a16="http://schemas.microsoft.com/office/drawing/2014/main" xmlns="" id="{AD553E7C-F9BF-4A0E-A739-AAF57B373546}"/>
                </a:ext>
              </a:extLst>
            </p:cNvPr>
            <p:cNvSpPr txBox="1"/>
            <p:nvPr/>
          </p:nvSpPr>
          <p:spPr>
            <a:xfrm>
              <a:off x="6248401" y="2115035"/>
              <a:ext cx="2758778" cy="507831"/>
            </a:xfrm>
            <a:prstGeom prst="rect">
              <a:avLst/>
            </a:prstGeom>
            <a:noFill/>
          </p:spPr>
          <p:txBody>
            <a:bodyPr wrap="square" rtlCol="0">
              <a:spAutoFit/>
            </a:bodyPr>
            <a:lstStyle/>
            <a:p>
              <a:pPr algn="ctr"/>
              <a:r>
                <a:rPr lang="en-US" sz="2700" b="1" dirty="0">
                  <a:solidFill>
                    <a:schemeClr val="bg1"/>
                  </a:solidFill>
                </a:rPr>
                <a:t>Data Analysis</a:t>
              </a:r>
            </a:p>
          </p:txBody>
        </p:sp>
        <p:sp>
          <p:nvSpPr>
            <p:cNvPr id="51" name="TextBox 50">
              <a:extLst>
                <a:ext uri="{FF2B5EF4-FFF2-40B4-BE49-F238E27FC236}">
                  <a16:creationId xmlns:a16="http://schemas.microsoft.com/office/drawing/2014/main" xmlns="" id="{11320925-FD3F-498E-8119-A3A42A254FB1}"/>
                </a:ext>
              </a:extLst>
            </p:cNvPr>
            <p:cNvSpPr txBox="1"/>
            <p:nvPr/>
          </p:nvSpPr>
          <p:spPr>
            <a:xfrm>
              <a:off x="6248401" y="2748113"/>
              <a:ext cx="2365736" cy="1338828"/>
            </a:xfrm>
            <a:prstGeom prst="rect">
              <a:avLst/>
            </a:prstGeom>
            <a:noFill/>
          </p:spPr>
          <p:txBody>
            <a:bodyPr wrap="square" rtlCol="0">
              <a:spAutoFit/>
            </a:bodyPr>
            <a:lstStyle/>
            <a:p>
              <a:pPr algn="ctr"/>
              <a:r>
                <a:rPr lang="en-US" sz="2700" b="1" dirty="0">
                  <a:solidFill>
                    <a:schemeClr val="bg1"/>
                  </a:solidFill>
                </a:rPr>
                <a:t>Readiness Assessment</a:t>
              </a:r>
            </a:p>
            <a:p>
              <a:pPr algn="ctr"/>
              <a:endParaRPr lang="en-US" sz="2700" dirty="0">
                <a:solidFill>
                  <a:schemeClr val="bg1"/>
                </a:solidFill>
              </a:endParaRPr>
            </a:p>
          </p:txBody>
        </p:sp>
        <p:sp>
          <p:nvSpPr>
            <p:cNvPr id="52" name="TextBox 51">
              <a:extLst>
                <a:ext uri="{FF2B5EF4-FFF2-40B4-BE49-F238E27FC236}">
                  <a16:creationId xmlns:a16="http://schemas.microsoft.com/office/drawing/2014/main" xmlns="" id="{54A1EDEE-2842-4CDA-99F6-E3CA1B147745}"/>
                </a:ext>
              </a:extLst>
            </p:cNvPr>
            <p:cNvSpPr txBox="1"/>
            <p:nvPr/>
          </p:nvSpPr>
          <p:spPr>
            <a:xfrm>
              <a:off x="6385223" y="3641004"/>
              <a:ext cx="2511128" cy="923330"/>
            </a:xfrm>
            <a:prstGeom prst="rect">
              <a:avLst/>
            </a:prstGeom>
            <a:noFill/>
          </p:spPr>
          <p:txBody>
            <a:bodyPr wrap="square" rtlCol="0">
              <a:spAutoFit/>
            </a:bodyPr>
            <a:lstStyle/>
            <a:p>
              <a:pPr algn="ctr"/>
              <a:r>
                <a:rPr lang="en-US" sz="2700" b="1" dirty="0">
                  <a:solidFill>
                    <a:schemeClr val="bg1"/>
                  </a:solidFill>
                </a:rPr>
                <a:t>On-Site Prep and Preview</a:t>
              </a:r>
              <a:endParaRPr lang="en-US" sz="2700" dirty="0">
                <a:solidFill>
                  <a:schemeClr val="bg1"/>
                </a:solidFill>
              </a:endParaRPr>
            </a:p>
          </p:txBody>
        </p:sp>
        <p:sp>
          <p:nvSpPr>
            <p:cNvPr id="53" name="TextBox 52">
              <a:extLst>
                <a:ext uri="{FF2B5EF4-FFF2-40B4-BE49-F238E27FC236}">
                  <a16:creationId xmlns:a16="http://schemas.microsoft.com/office/drawing/2014/main" xmlns="" id="{AE4FFA5B-E6BB-4D0B-90B1-A445CB871B3C}"/>
                </a:ext>
              </a:extLst>
            </p:cNvPr>
            <p:cNvSpPr txBox="1"/>
            <p:nvPr/>
          </p:nvSpPr>
          <p:spPr>
            <a:xfrm>
              <a:off x="6248401" y="4417547"/>
              <a:ext cx="2758778" cy="923330"/>
            </a:xfrm>
            <a:prstGeom prst="rect">
              <a:avLst/>
            </a:prstGeom>
            <a:noFill/>
          </p:spPr>
          <p:txBody>
            <a:bodyPr wrap="square" rtlCol="0">
              <a:spAutoFit/>
            </a:bodyPr>
            <a:lstStyle/>
            <a:p>
              <a:pPr algn="ctr"/>
              <a:r>
                <a:rPr lang="en-US" sz="2700" b="1" dirty="0">
                  <a:solidFill>
                    <a:schemeClr val="bg1"/>
                  </a:solidFill>
                </a:rPr>
                <a:t>Post Review and Closeout</a:t>
              </a:r>
              <a:endParaRPr lang="en-US" sz="2700" dirty="0">
                <a:solidFill>
                  <a:schemeClr val="bg1"/>
                </a:solidFill>
              </a:endParaRPr>
            </a:p>
          </p:txBody>
        </p:sp>
      </p:grpSp>
      <p:sp>
        <p:nvSpPr>
          <p:cNvPr id="24" name="TextBox 23"/>
          <p:cNvSpPr txBox="1"/>
          <p:nvPr/>
        </p:nvSpPr>
        <p:spPr>
          <a:xfrm>
            <a:off x="137246" y="2749384"/>
            <a:ext cx="4758604" cy="4124206"/>
          </a:xfrm>
          <a:prstGeom prst="rect">
            <a:avLst/>
          </a:prstGeom>
          <a:solidFill>
            <a:schemeClr val="accent4">
              <a:lumMod val="75000"/>
            </a:schemeClr>
          </a:solidFill>
        </p:spPr>
        <p:txBody>
          <a:bodyPr wrap="square" rtlCol="0">
            <a:spAutoFit/>
          </a:bodyPr>
          <a:lstStyle/>
          <a:p>
            <a:pPr marL="171450" lvl="0" indent="-171450">
              <a:buFont typeface="Arial" pitchFamily="34" charset="0"/>
              <a:buChar char="•"/>
              <a:defRPr/>
            </a:pPr>
            <a:r>
              <a:rPr lang="en-US" dirty="0">
                <a:solidFill>
                  <a:schemeClr val="bg1"/>
                </a:solidFill>
              </a:rPr>
              <a:t>Post Review</a:t>
            </a:r>
          </a:p>
          <a:p>
            <a:pPr marL="628650" lvl="1" indent="-171450">
              <a:buFont typeface="Arial" pitchFamily="34" charset="0"/>
              <a:buChar char="•"/>
              <a:defRPr/>
            </a:pPr>
            <a:r>
              <a:rPr lang="en-US" sz="1600" dirty="0">
                <a:solidFill>
                  <a:schemeClr val="bg1"/>
                </a:solidFill>
              </a:rPr>
              <a:t>Finalize CARs, DRs, and CIOs</a:t>
            </a:r>
          </a:p>
          <a:p>
            <a:pPr marL="628650" lvl="1" indent="-171450">
              <a:buFont typeface="Arial" pitchFamily="34" charset="0"/>
              <a:buChar char="•"/>
              <a:defRPr/>
            </a:pPr>
            <a:r>
              <a:rPr lang="en-US" sz="1600" dirty="0">
                <a:solidFill>
                  <a:schemeClr val="bg1"/>
                </a:solidFill>
              </a:rPr>
              <a:t>Draft Final Report</a:t>
            </a:r>
          </a:p>
          <a:p>
            <a:pPr marL="628650" lvl="1" indent="-171450">
              <a:buFont typeface="Arial" pitchFamily="34" charset="0"/>
              <a:buChar char="•"/>
              <a:defRPr/>
            </a:pPr>
            <a:r>
              <a:rPr lang="en-US" sz="1600" dirty="0">
                <a:solidFill>
                  <a:schemeClr val="bg1"/>
                </a:solidFill>
              </a:rPr>
              <a:t>Conduct Factual Accuracy Review</a:t>
            </a:r>
          </a:p>
          <a:p>
            <a:pPr marL="628650" lvl="1" indent="-171450">
              <a:buFont typeface="Arial" pitchFamily="34" charset="0"/>
              <a:buChar char="•"/>
              <a:defRPr/>
            </a:pPr>
            <a:r>
              <a:rPr lang="en-US" sz="1600" dirty="0">
                <a:solidFill>
                  <a:schemeClr val="bg1"/>
                </a:solidFill>
              </a:rPr>
              <a:t>Issue Report including findings</a:t>
            </a:r>
          </a:p>
          <a:p>
            <a:pPr marL="628650" lvl="1" indent="-171450">
              <a:buFont typeface="Arial" pitchFamily="34" charset="0"/>
              <a:buChar char="•"/>
              <a:defRPr/>
            </a:pPr>
            <a:r>
              <a:rPr lang="en-US" sz="1600" kern="0" dirty="0">
                <a:solidFill>
                  <a:schemeClr val="bg1"/>
                </a:solidFill>
              </a:rPr>
              <a:t>Contractor prepares Corrective Action Management Plan (CAMP) with comments by Review Director and Review Chief</a:t>
            </a:r>
          </a:p>
          <a:p>
            <a:pPr marL="628650" lvl="1" indent="-171450">
              <a:buFont typeface="Arial" pitchFamily="34" charset="0"/>
              <a:buChar char="•"/>
              <a:defRPr/>
            </a:pPr>
            <a:r>
              <a:rPr lang="en-US" sz="1600" kern="0" dirty="0">
                <a:solidFill>
                  <a:schemeClr val="bg1"/>
                </a:solidFill>
              </a:rPr>
              <a:t>Monitor CAMP progress</a:t>
            </a:r>
          </a:p>
          <a:p>
            <a:pPr marL="171450" lvl="0" indent="-171450">
              <a:buFont typeface="Arial" pitchFamily="34" charset="0"/>
              <a:buChar char="•"/>
              <a:defRPr/>
            </a:pPr>
            <a:r>
              <a:rPr lang="en-US" kern="0" dirty="0">
                <a:solidFill>
                  <a:schemeClr val="bg1"/>
                </a:solidFill>
              </a:rPr>
              <a:t>CAMP Closeout</a:t>
            </a:r>
          </a:p>
          <a:p>
            <a:pPr marL="628650" lvl="1" indent="-171450">
              <a:buFont typeface="Arial" pitchFamily="34" charset="0"/>
              <a:buChar char="•"/>
              <a:defRPr/>
            </a:pPr>
            <a:r>
              <a:rPr lang="en-US" sz="1600" kern="0" dirty="0">
                <a:solidFill>
                  <a:schemeClr val="bg1"/>
                </a:solidFill>
              </a:rPr>
              <a:t>Review evidence package</a:t>
            </a:r>
          </a:p>
          <a:p>
            <a:pPr marL="628650" lvl="1" indent="-171450">
              <a:buFont typeface="Arial" pitchFamily="34" charset="0"/>
              <a:buChar char="•"/>
              <a:defRPr/>
            </a:pPr>
            <a:r>
              <a:rPr lang="en-US" sz="1600" kern="0" dirty="0">
                <a:solidFill>
                  <a:schemeClr val="bg1"/>
                </a:solidFill>
              </a:rPr>
              <a:t>Close CARs and DRs as verified</a:t>
            </a:r>
          </a:p>
          <a:p>
            <a:pPr marL="171450" lvl="0" indent="-171450">
              <a:buFont typeface="Arial" pitchFamily="34" charset="0"/>
              <a:buChar char="•"/>
              <a:defRPr/>
            </a:pPr>
            <a:r>
              <a:rPr lang="en-US" kern="0" dirty="0">
                <a:solidFill>
                  <a:schemeClr val="bg1"/>
                </a:solidFill>
              </a:rPr>
              <a:t>Issue Certification memo to Contracting Officer</a:t>
            </a:r>
          </a:p>
          <a:p>
            <a:pPr marL="171450" lvl="0" indent="-171450">
              <a:buFont typeface="Arial" pitchFamily="34" charset="0"/>
              <a:buChar char="•"/>
              <a:defRPr/>
            </a:pPr>
            <a:r>
              <a:rPr lang="en-US" kern="0" dirty="0">
                <a:solidFill>
                  <a:schemeClr val="bg1"/>
                </a:solidFill>
              </a:rPr>
              <a:t>Post the Review documentation to PARS central repository </a:t>
            </a:r>
            <a:endParaRPr lang="en-US" strike="sngStrike" dirty="0">
              <a:solidFill>
                <a:schemeClr val="bg1"/>
              </a:solidFill>
            </a:endParaRPr>
          </a:p>
          <a:p>
            <a:pPr algn="ctr"/>
            <a:endParaRPr lang="en-US" sz="1200" dirty="0"/>
          </a:p>
        </p:txBody>
      </p:sp>
      <p:sp>
        <p:nvSpPr>
          <p:cNvPr id="3" name="Slide Number Placeholder 2">
            <a:extLst>
              <a:ext uri="{FF2B5EF4-FFF2-40B4-BE49-F238E27FC236}">
                <a16:creationId xmlns:a16="http://schemas.microsoft.com/office/drawing/2014/main" xmlns="" id="{958CF232-5665-4699-A96B-D3D59027ACEE}"/>
              </a:ext>
            </a:extLst>
          </p:cNvPr>
          <p:cNvSpPr>
            <a:spLocks noGrp="1"/>
          </p:cNvSpPr>
          <p:nvPr>
            <p:ph type="sldNum" sz="quarter" idx="12"/>
          </p:nvPr>
        </p:nvSpPr>
        <p:spPr/>
        <p:txBody>
          <a:bodyPr/>
          <a:lstStyle/>
          <a:p>
            <a:fld id="{5F7606BC-8AB3-4269-911F-2A8DC2C0517E}" type="slidenum">
              <a:rPr lang="en-US" smtClean="0"/>
              <a:t>11</a:t>
            </a:fld>
            <a:endParaRPr lang="en-US" dirty="0"/>
          </a:p>
        </p:txBody>
      </p:sp>
      <p:pic>
        <p:nvPicPr>
          <p:cNvPr id="5" name="Picture 4">
            <a:extLst>
              <a:ext uri="{FF2B5EF4-FFF2-40B4-BE49-F238E27FC236}">
                <a16:creationId xmlns:a16="http://schemas.microsoft.com/office/drawing/2014/main" xmlns="" id="{6E29F2B7-3B02-4BB0-8E86-37CE4C0CE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75" y="1248032"/>
            <a:ext cx="1375623" cy="1637646"/>
          </a:xfrm>
          <a:prstGeom prst="rect">
            <a:avLst/>
          </a:prstGeom>
        </p:spPr>
      </p:pic>
    </p:spTree>
    <p:extLst>
      <p:ext uri="{BB962C8B-B14F-4D97-AF65-F5344CB8AC3E}">
        <p14:creationId xmlns:p14="http://schemas.microsoft.com/office/powerpoint/2010/main" val="7158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8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9345581-DD8C-460C-BC5C-1DF92BF906DA}"/>
              </a:ext>
            </a:extLst>
          </p:cNvPr>
          <p:cNvSpPr/>
          <p:nvPr/>
        </p:nvSpPr>
        <p:spPr>
          <a:xfrm>
            <a:off x="429413" y="4796496"/>
            <a:ext cx="4789715" cy="16110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DDE95F9-9416-43D1-A5F2-60DC0C6A1CEE}"/>
              </a:ext>
            </a:extLst>
          </p:cNvPr>
          <p:cNvPicPr/>
          <p:nvPr/>
        </p:nvPicPr>
        <p:blipFill rotWithShape="1">
          <a:blip r:embed="rId4">
            <a:extLst>
              <a:ext uri="{28A0092B-C50C-407E-A947-70E740481C1C}">
                <a14:useLocalDpi xmlns:a14="http://schemas.microsoft.com/office/drawing/2010/main" val="0"/>
              </a:ext>
            </a:extLst>
          </a:blip>
          <a:srcRect r="5913" b="-3"/>
          <a:stretch/>
        </p:blipFill>
        <p:spPr bwMode="auto">
          <a:xfrm>
            <a:off x="245660" y="321733"/>
            <a:ext cx="5293729" cy="4107392"/>
          </a:xfrm>
          <a:prstGeom prst="rect">
            <a:avLst/>
          </a:prstGeom>
          <a:noFill/>
        </p:spPr>
      </p:pic>
      <p:sp>
        <p:nvSpPr>
          <p:cNvPr id="3" name="Content Placeholder 2">
            <a:extLst>
              <a:ext uri="{FF2B5EF4-FFF2-40B4-BE49-F238E27FC236}">
                <a16:creationId xmlns:a16="http://schemas.microsoft.com/office/drawing/2014/main" xmlns="" id="{30856C92-A8D2-4340-ABE8-5D6CAFDD9FE7}"/>
              </a:ext>
            </a:extLst>
          </p:cNvPr>
          <p:cNvSpPr>
            <a:spLocks noGrp="1"/>
          </p:cNvSpPr>
          <p:nvPr>
            <p:ph idx="1"/>
          </p:nvPr>
        </p:nvSpPr>
        <p:spPr>
          <a:xfrm>
            <a:off x="5762625" y="400050"/>
            <a:ext cx="3251678" cy="6048375"/>
          </a:xfrm>
          <a:solidFill>
            <a:schemeClr val="accent2">
              <a:lumMod val="40000"/>
              <a:lumOff val="60000"/>
            </a:schemeClr>
          </a:solidFill>
        </p:spPr>
        <p:txBody>
          <a:bodyPr anchor="ctr">
            <a:normAutofit/>
          </a:bodyPr>
          <a:lstStyle/>
          <a:p>
            <a:pPr>
              <a:spcBef>
                <a:spcPts val="0"/>
              </a:spcBef>
              <a:spcAft>
                <a:spcPts val="533"/>
              </a:spcAft>
              <a:defRPr/>
            </a:pPr>
            <a:r>
              <a:rPr lang="en-US" sz="2000" dirty="0"/>
              <a:t>Length of process depends on contractor readiness and willingness to address identified issues</a:t>
            </a:r>
          </a:p>
          <a:p>
            <a:pPr>
              <a:spcBef>
                <a:spcPts val="0"/>
              </a:spcBef>
              <a:spcAft>
                <a:spcPts val="533"/>
              </a:spcAft>
              <a:defRPr/>
            </a:pPr>
            <a:r>
              <a:rPr lang="en-US" sz="2000" dirty="0"/>
              <a:t>One to two-day Initial Visit</a:t>
            </a:r>
          </a:p>
          <a:p>
            <a:pPr>
              <a:spcBef>
                <a:spcPts val="0"/>
              </a:spcBef>
              <a:spcAft>
                <a:spcPts val="533"/>
              </a:spcAft>
              <a:defRPr/>
            </a:pPr>
            <a:r>
              <a:rPr lang="en-US" sz="2000" dirty="0"/>
              <a:t>Pre-Review Assessment includes contractor self-assessment, PM data analysis, and procedural review</a:t>
            </a:r>
          </a:p>
          <a:p>
            <a:pPr>
              <a:spcBef>
                <a:spcPts val="0"/>
              </a:spcBef>
              <a:spcAft>
                <a:spcPts val="533"/>
              </a:spcAft>
              <a:defRPr/>
            </a:pPr>
            <a:r>
              <a:rPr lang="en-US" sz="2000" dirty="0"/>
              <a:t>Two weeks on-site review</a:t>
            </a:r>
          </a:p>
          <a:p>
            <a:pPr>
              <a:spcBef>
                <a:spcPts val="0"/>
              </a:spcBef>
              <a:spcAft>
                <a:spcPts val="533"/>
              </a:spcAft>
              <a:defRPr/>
            </a:pPr>
            <a:r>
              <a:rPr lang="en-US" sz="2000" dirty="0"/>
              <a:t>Corrective action phase – depends on # of findings</a:t>
            </a:r>
          </a:p>
          <a:p>
            <a:pPr>
              <a:spcBef>
                <a:spcPts val="0"/>
              </a:spcBef>
              <a:spcAft>
                <a:spcPts val="533"/>
              </a:spcAft>
              <a:defRPr/>
            </a:pPr>
            <a:r>
              <a:rPr lang="en-US" sz="2000" dirty="0"/>
              <a:t>One week on-site for follow up to verify implementation of corrective actions </a:t>
            </a:r>
          </a:p>
        </p:txBody>
      </p:sp>
      <p:sp>
        <p:nvSpPr>
          <p:cNvPr id="2" name="Slide Number Placeholder 1">
            <a:extLst>
              <a:ext uri="{FF2B5EF4-FFF2-40B4-BE49-F238E27FC236}">
                <a16:creationId xmlns:a16="http://schemas.microsoft.com/office/drawing/2014/main" xmlns="" id="{690E6A01-28B8-40A5-BC0D-59D6BE79D62F}"/>
              </a:ext>
            </a:extLst>
          </p:cNvPr>
          <p:cNvSpPr>
            <a:spLocks noGrp="1"/>
          </p:cNvSpPr>
          <p:nvPr>
            <p:ph type="sldNum" sz="quarter" idx="12"/>
          </p:nvPr>
        </p:nvSpPr>
        <p:spPr/>
        <p:txBody>
          <a:bodyPr/>
          <a:lstStyle/>
          <a:p>
            <a:fld id="{5F7606BC-8AB3-4269-911F-2A8DC2C0517E}" type="slidenum">
              <a:rPr lang="en-US" smtClean="0"/>
              <a:t>12</a:t>
            </a:fld>
            <a:endParaRPr lang="en-US" dirty="0"/>
          </a:p>
        </p:txBody>
      </p:sp>
      <p:sp>
        <p:nvSpPr>
          <p:cNvPr id="6" name="TextBox 5">
            <a:extLst>
              <a:ext uri="{FF2B5EF4-FFF2-40B4-BE49-F238E27FC236}">
                <a16:creationId xmlns:a16="http://schemas.microsoft.com/office/drawing/2014/main" xmlns="" id="{80534539-9F21-4229-B0A3-CA43335F188A}"/>
              </a:ext>
            </a:extLst>
          </p:cNvPr>
          <p:cNvSpPr txBox="1"/>
          <p:nvPr/>
        </p:nvSpPr>
        <p:spPr>
          <a:xfrm>
            <a:off x="497666" y="4776365"/>
            <a:ext cx="4653208"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Review Process Timeline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74811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7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9FA0DFB-D9D1-4A7F-BDD1-AAF7F2E5719C}"/>
              </a:ext>
            </a:extLst>
          </p:cNvPr>
          <p:cNvSpPr>
            <a:spLocks noGrp="1"/>
          </p:cNvSpPr>
          <p:nvPr>
            <p:ph type="title"/>
          </p:nvPr>
        </p:nvSpPr>
        <p:spPr>
          <a:xfrm>
            <a:off x="1012149" y="687481"/>
            <a:ext cx="5605629" cy="994172"/>
          </a:xfrm>
        </p:spPr>
        <p:txBody>
          <a:bodyPr>
            <a:normAutofit/>
          </a:bodyPr>
          <a:lstStyle/>
          <a:p>
            <a:r>
              <a:rPr lang="en-US" altLang="en-US" sz="2800" b="1" dirty="0">
                <a:solidFill>
                  <a:schemeClr val="tx2"/>
                </a:solidFill>
              </a:rPr>
              <a:t>EVMS Changes After Certification</a:t>
            </a:r>
            <a:r>
              <a:rPr lang="en-US" sz="3000" dirty="0">
                <a:solidFill>
                  <a:schemeClr val="tx2"/>
                </a:solidFill>
              </a:rPr>
              <a:t/>
            </a:r>
            <a:br>
              <a:rPr lang="en-US" sz="3000" dirty="0">
                <a:solidFill>
                  <a:schemeClr val="tx2"/>
                </a:solidFill>
              </a:rPr>
            </a:br>
            <a:endParaRPr lang="en-US" sz="3000" dirty="0">
              <a:solidFill>
                <a:schemeClr val="tx2"/>
              </a:solidFill>
            </a:endParaRPr>
          </a:p>
        </p:txBody>
      </p:sp>
      <p:sp>
        <p:nvSpPr>
          <p:cNvPr id="3" name="Content Placeholder 2">
            <a:extLst>
              <a:ext uri="{FF2B5EF4-FFF2-40B4-BE49-F238E27FC236}">
                <a16:creationId xmlns:a16="http://schemas.microsoft.com/office/drawing/2014/main" xmlns="" id="{30856C92-A8D2-4340-ABE8-5D6CAFDD9FE7}"/>
              </a:ext>
            </a:extLst>
          </p:cNvPr>
          <p:cNvSpPr>
            <a:spLocks noGrp="1"/>
          </p:cNvSpPr>
          <p:nvPr>
            <p:ph idx="1"/>
          </p:nvPr>
        </p:nvSpPr>
        <p:spPr>
          <a:xfrm>
            <a:off x="447675" y="1438274"/>
            <a:ext cx="6438901" cy="5353051"/>
          </a:xfrm>
        </p:spPr>
        <p:txBody>
          <a:bodyPr anchor="ctr">
            <a:normAutofit/>
          </a:bodyPr>
          <a:lstStyle/>
          <a:p>
            <a:pPr>
              <a:spcBef>
                <a:spcPts val="533"/>
              </a:spcBef>
              <a:defRPr/>
            </a:pPr>
            <a:r>
              <a:rPr lang="en-US" sz="2000" dirty="0">
                <a:solidFill>
                  <a:schemeClr val="tx2"/>
                </a:solidFill>
              </a:rPr>
              <a:t>Contractor-proposed EVMS changes require DOE approval prior to implementation </a:t>
            </a:r>
          </a:p>
          <a:p>
            <a:pPr>
              <a:spcBef>
                <a:spcPts val="533"/>
              </a:spcBef>
              <a:defRPr/>
            </a:pPr>
            <a:r>
              <a:rPr lang="en-US" sz="2000" dirty="0">
                <a:solidFill>
                  <a:schemeClr val="tx2"/>
                </a:solidFill>
              </a:rPr>
              <a:t>DOE PM as the Certifying Authority reviews the proposed changes against EIA-748 to determine compliance and makes recommendations to the CO generally within 30 days. </a:t>
            </a:r>
          </a:p>
          <a:p>
            <a:pPr lvl="1">
              <a:spcBef>
                <a:spcPts val="533"/>
              </a:spcBef>
              <a:defRPr/>
            </a:pPr>
            <a:r>
              <a:rPr lang="en-US" sz="1800" dirty="0">
                <a:solidFill>
                  <a:schemeClr val="tx2"/>
                </a:solidFill>
              </a:rPr>
              <a:t>If approved, the changes are recommended for approval to the CO</a:t>
            </a:r>
          </a:p>
          <a:p>
            <a:pPr lvl="1">
              <a:spcBef>
                <a:spcPts val="533"/>
              </a:spcBef>
              <a:defRPr/>
            </a:pPr>
            <a:r>
              <a:rPr lang="en-US" sz="1800" dirty="0">
                <a:solidFill>
                  <a:schemeClr val="tx2"/>
                </a:solidFill>
              </a:rPr>
              <a:t>The implementation verification would be annotated as a possible area of risk, and confirmed based on surveillance activities</a:t>
            </a:r>
          </a:p>
          <a:p>
            <a:pPr lvl="1">
              <a:spcBef>
                <a:spcPts val="533"/>
              </a:spcBef>
              <a:defRPr/>
            </a:pPr>
            <a:r>
              <a:rPr lang="en-US" sz="1800" dirty="0">
                <a:solidFill>
                  <a:schemeClr val="tx2"/>
                </a:solidFill>
              </a:rPr>
              <a:t>If the proposed EVMS changes deemed non-compliant, PM works with the Contractor to reach agreement. If no agreement reached, Contracting Officer sends a letter of non-consent</a:t>
            </a:r>
          </a:p>
        </p:txBody>
      </p:sp>
      <p:sp>
        <p:nvSpPr>
          <p:cNvPr id="5" name="Slide Number Placeholder 4">
            <a:extLst>
              <a:ext uri="{FF2B5EF4-FFF2-40B4-BE49-F238E27FC236}">
                <a16:creationId xmlns:a16="http://schemas.microsoft.com/office/drawing/2014/main" xmlns="" id="{80447A97-B038-44E8-B4CD-E3813446F5B5}"/>
              </a:ext>
            </a:extLst>
          </p:cNvPr>
          <p:cNvSpPr>
            <a:spLocks noGrp="1"/>
          </p:cNvSpPr>
          <p:nvPr>
            <p:ph type="sldNum" sz="quarter" idx="12"/>
          </p:nvPr>
        </p:nvSpPr>
        <p:spPr/>
        <p:txBody>
          <a:bodyPr/>
          <a:lstStyle/>
          <a:p>
            <a:fld id="{5F7606BC-8AB3-4269-911F-2A8DC2C0517E}" type="slidenum">
              <a:rPr lang="en-US" smtClean="0"/>
              <a:t>13</a:t>
            </a:fld>
            <a:endParaRPr lang="en-US" dirty="0"/>
          </a:p>
        </p:txBody>
      </p:sp>
      <p:sp>
        <p:nvSpPr>
          <p:cNvPr id="2" name="Rectangle 1">
            <a:extLst>
              <a:ext uri="{FF2B5EF4-FFF2-40B4-BE49-F238E27FC236}">
                <a16:creationId xmlns:a16="http://schemas.microsoft.com/office/drawing/2014/main" xmlns="" id="{C3C74955-9AD6-4B6D-BC27-708F51FC83AD}"/>
              </a:ext>
            </a:extLst>
          </p:cNvPr>
          <p:cNvSpPr/>
          <p:nvPr/>
        </p:nvSpPr>
        <p:spPr>
          <a:xfrm>
            <a:off x="7038975" y="0"/>
            <a:ext cx="21050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a:extLst>
              <a:ext uri="{FF2B5EF4-FFF2-40B4-BE49-F238E27FC236}">
                <a16:creationId xmlns:a16="http://schemas.microsoft.com/office/drawing/2014/main" xmlns="" id="{146368DF-B5A5-4938-B55E-7DBF41BA83C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19950" y="2401693"/>
            <a:ext cx="1743075" cy="166383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824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2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17" name="Content Placeholder 7">
            <a:extLst>
              <a:ext uri="{FF2B5EF4-FFF2-40B4-BE49-F238E27FC236}">
                <a16:creationId xmlns:a16="http://schemas.microsoft.com/office/drawing/2014/main" xmlns="" id="{232D89E8-CC66-4F46-8524-76E92297C225}"/>
              </a:ext>
            </a:extLst>
          </p:cNvPr>
          <p:cNvGraphicFramePr>
            <a:graphicFrameLocks noGrp="1"/>
          </p:cNvGraphicFramePr>
          <p:nvPr>
            <p:ph idx="1"/>
            <p:extLst>
              <p:ext uri="{D42A27DB-BD31-4B8C-83A1-F6EECF244321}">
                <p14:modId xmlns:p14="http://schemas.microsoft.com/office/powerpoint/2010/main" val="1725617204"/>
              </p:ext>
            </p:extLst>
          </p:nvPr>
        </p:nvGraphicFramePr>
        <p:xfrm>
          <a:off x="628650" y="685800"/>
          <a:ext cx="7886700" cy="5491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xmlns="" id="{A37483B6-5E60-4845-8409-BD2475130726}"/>
              </a:ext>
            </a:extLst>
          </p:cNvPr>
          <p:cNvSpPr>
            <a:spLocks noGrp="1"/>
          </p:cNvSpPr>
          <p:nvPr>
            <p:ph type="sldNum" sz="quarter" idx="12"/>
          </p:nvPr>
        </p:nvSpPr>
        <p:spPr/>
        <p:txBody>
          <a:bodyPr/>
          <a:lstStyle/>
          <a:p>
            <a:fld id="{5F7606BC-8AB3-4269-911F-2A8DC2C0517E}" type="slidenum">
              <a:rPr lang="en-US" smtClean="0"/>
              <a:t>14</a:t>
            </a:fld>
            <a:endParaRPr lang="en-US" dirty="0"/>
          </a:p>
        </p:txBody>
      </p:sp>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0">
              <a:schemeClr val="bg1"/>
            </a:gs>
            <a:gs pos="98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B213E-F56A-436B-B355-BDAE0DF4CA10}"/>
              </a:ext>
            </a:extLst>
          </p:cNvPr>
          <p:cNvSpPr>
            <a:spLocks noGrp="1"/>
          </p:cNvSpPr>
          <p:nvPr>
            <p:ph type="title"/>
          </p:nvPr>
        </p:nvSpPr>
        <p:spPr>
          <a:xfrm>
            <a:off x="469108" y="66368"/>
            <a:ext cx="7886700" cy="1325563"/>
          </a:xfrm>
        </p:spPr>
        <p:txBody>
          <a:bodyPr/>
          <a:lstStyle/>
          <a:p>
            <a:r>
              <a:rPr lang="en-US" dirty="0"/>
              <a:t>Summary</a:t>
            </a:r>
          </a:p>
        </p:txBody>
      </p:sp>
      <p:sp>
        <p:nvSpPr>
          <p:cNvPr id="3" name="Content Placeholder 2">
            <a:extLst>
              <a:ext uri="{FF2B5EF4-FFF2-40B4-BE49-F238E27FC236}">
                <a16:creationId xmlns:a16="http://schemas.microsoft.com/office/drawing/2014/main" xmlns="" id="{09429570-EE6D-490E-8954-4C175C0C741F}"/>
              </a:ext>
            </a:extLst>
          </p:cNvPr>
          <p:cNvSpPr>
            <a:spLocks noGrp="1"/>
          </p:cNvSpPr>
          <p:nvPr>
            <p:ph idx="1"/>
          </p:nvPr>
        </p:nvSpPr>
        <p:spPr>
          <a:xfrm>
            <a:off x="436926" y="1519084"/>
            <a:ext cx="8294124" cy="5132439"/>
          </a:xfrm>
        </p:spPr>
        <p:txBody>
          <a:bodyPr>
            <a:normAutofit fontScale="92500" lnSpcReduction="20000"/>
          </a:bodyPr>
          <a:lstStyle/>
          <a:p>
            <a:r>
              <a:rPr lang="en-US" sz="2400" dirty="0"/>
              <a:t>PM-conducted EVMS Certification Review phases include:</a:t>
            </a:r>
          </a:p>
          <a:p>
            <a:pPr lvl="1"/>
            <a:r>
              <a:rPr lang="en-US" sz="2200" dirty="0"/>
              <a:t>	Initial Visit</a:t>
            </a:r>
          </a:p>
          <a:p>
            <a:pPr lvl="1"/>
            <a:r>
              <a:rPr lang="en-US" sz="2200" dirty="0"/>
              <a:t>	Data Analysis</a:t>
            </a:r>
          </a:p>
          <a:p>
            <a:pPr lvl="1"/>
            <a:r>
              <a:rPr lang="en-US" sz="2200" dirty="0"/>
              <a:t>	Readiness Assessment</a:t>
            </a:r>
          </a:p>
          <a:p>
            <a:pPr lvl="1"/>
            <a:r>
              <a:rPr lang="en-US" sz="2200" dirty="0"/>
              <a:t>	On-Site Preparation and Review</a:t>
            </a:r>
          </a:p>
          <a:p>
            <a:pPr lvl="1"/>
            <a:r>
              <a:rPr lang="en-US" sz="2200" dirty="0"/>
              <a:t>	Post-Review and Closeout </a:t>
            </a:r>
          </a:p>
          <a:p>
            <a:r>
              <a:rPr lang="en-US" sz="2400" dirty="0"/>
              <a:t>Duration of the Review averages between 12 and 15 months</a:t>
            </a:r>
          </a:p>
          <a:p>
            <a:r>
              <a:rPr lang="en-US" sz="2400" dirty="0"/>
              <a:t>Contractor changes to a certified EVMS are expected</a:t>
            </a:r>
          </a:p>
          <a:p>
            <a:pPr lvl="1"/>
            <a:r>
              <a:rPr lang="en-US" sz="2200" dirty="0"/>
              <a:t>Prior notification is given to the Contracting Officer and PM</a:t>
            </a:r>
          </a:p>
          <a:p>
            <a:pPr lvl="1"/>
            <a:r>
              <a:rPr lang="en-US" sz="2200" dirty="0"/>
              <a:t>PM reviews changes for compliance and annotates need for review of implementation during surveillance</a:t>
            </a:r>
          </a:p>
          <a:p>
            <a:r>
              <a:rPr lang="en-US" sz="2400" dirty="0"/>
              <a:t>Special circumstances apply when:</a:t>
            </a:r>
          </a:p>
          <a:p>
            <a:pPr lvl="1"/>
            <a:r>
              <a:rPr lang="en-US" sz="2200" dirty="0"/>
              <a:t>A contractor who has been previously certified but is now working from another location</a:t>
            </a:r>
          </a:p>
          <a:p>
            <a:pPr lvl="1"/>
            <a:r>
              <a:rPr lang="en-US" sz="2200" dirty="0"/>
              <a:t>One or more EVMS certified contractors form LLC and adopt an existing certified EVMS</a:t>
            </a:r>
          </a:p>
          <a:p>
            <a:pPr lvl="1"/>
            <a:r>
              <a:rPr lang="en-US" sz="2200" dirty="0"/>
              <a:t>New contractor adopts incumbent contractor’s certified EVMS </a:t>
            </a:r>
          </a:p>
          <a:p>
            <a:endParaRPr lang="en-US" sz="24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xmlns="" id="{1DE7C422-9122-4E55-92FE-F92009883208}"/>
              </a:ext>
            </a:extLst>
          </p:cNvPr>
          <p:cNvSpPr>
            <a:spLocks noGrp="1"/>
          </p:cNvSpPr>
          <p:nvPr>
            <p:ph type="sldNum" sz="quarter" idx="12"/>
          </p:nvPr>
        </p:nvSpPr>
        <p:spPr>
          <a:xfrm>
            <a:off x="7086600" y="6494146"/>
            <a:ext cx="2057400" cy="365125"/>
          </a:xfrm>
        </p:spPr>
        <p:txBody>
          <a:bodyPr/>
          <a:lstStyle/>
          <a:p>
            <a:fld id="{5F7606BC-8AB3-4269-911F-2A8DC2C0517E}" type="slidenum">
              <a:rPr lang="en-US" smtClean="0"/>
              <a:t>15</a:t>
            </a:fld>
            <a:endParaRPr lang="en-US" dirty="0"/>
          </a:p>
        </p:txBody>
      </p:sp>
      <p:pic>
        <p:nvPicPr>
          <p:cNvPr id="5" name="Picture 4">
            <a:extLst>
              <a:ext uri="{FF2B5EF4-FFF2-40B4-BE49-F238E27FC236}">
                <a16:creationId xmlns:a16="http://schemas.microsoft.com/office/drawing/2014/main" xmlns="" id="{F0A9AAFD-3C51-4445-B959-532ADE47D41A}"/>
              </a:ext>
            </a:extLst>
          </p:cNvPr>
          <p:cNvPicPr>
            <a:picLocks noChangeAspect="1"/>
          </p:cNvPicPr>
          <p:nvPr/>
        </p:nvPicPr>
        <p:blipFill>
          <a:blip r:embed="rId3"/>
          <a:stretch>
            <a:fillRect/>
          </a:stretch>
        </p:blipFill>
        <p:spPr>
          <a:xfrm rot="6789942">
            <a:off x="6663823" y="-728484"/>
            <a:ext cx="2075956" cy="3163814"/>
          </a:xfrm>
          <a:prstGeom prst="rect">
            <a:avLst/>
          </a:prstGeom>
        </p:spPr>
      </p:pic>
    </p:spTree>
    <p:extLst>
      <p:ext uri="{BB962C8B-B14F-4D97-AF65-F5344CB8AC3E}">
        <p14:creationId xmlns:p14="http://schemas.microsoft.com/office/powerpoint/2010/main" val="293028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0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descr="A picture containing indoor&#10;&#10;Description automatically generated">
            <a:extLst>
              <a:ext uri="{FF2B5EF4-FFF2-40B4-BE49-F238E27FC236}">
                <a16:creationId xmlns:a16="http://schemas.microsoft.com/office/drawing/2014/main" xmlns="" id="{22091BDA-7C06-42BD-B23D-DD4720F44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3037"/>
            <a:ext cx="4628876" cy="3860483"/>
          </a:xfrm>
          <a:prstGeom prst="rect">
            <a:avLst/>
          </a:prstGeom>
        </p:spPr>
      </p:pic>
      <p:sp>
        <p:nvSpPr>
          <p:cNvPr id="3" name="Subtitle 2"/>
          <p:cNvSpPr>
            <a:spLocks noGrp="1"/>
          </p:cNvSpPr>
          <p:nvPr>
            <p:ph type="subTitle" idx="1"/>
          </p:nvPr>
        </p:nvSpPr>
        <p:spPr>
          <a:xfrm>
            <a:off x="4318134" y="198679"/>
            <a:ext cx="4762500" cy="6515099"/>
          </a:xfrm>
        </p:spPr>
        <p:txBody>
          <a:bodyPr anchor="b">
            <a:normAutofit fontScale="92500"/>
          </a:bodyPr>
          <a:lstStyle/>
          <a:p>
            <a:pPr algn="l">
              <a:lnSpc>
                <a:spcPct val="120000"/>
              </a:lnSpc>
              <a:spcBef>
                <a:spcPts val="450"/>
              </a:spcBef>
            </a:pPr>
            <a:r>
              <a:rPr lang="en-US" sz="2600" b="1" dirty="0">
                <a:solidFill>
                  <a:srgbClr val="000000"/>
                </a:solidFill>
              </a:rPr>
              <a:t>For additional information, please browse our library at the following </a:t>
            </a:r>
            <a:r>
              <a:rPr lang="en-US" sz="2600" b="1" dirty="0"/>
              <a:t>Project Management Earned Value Management websites.</a:t>
            </a:r>
          </a:p>
          <a:p>
            <a:pPr algn="l">
              <a:lnSpc>
                <a:spcPct val="120000"/>
              </a:lnSpc>
              <a:spcBef>
                <a:spcPts val="450"/>
              </a:spcBef>
            </a:pPr>
            <a:endParaRPr lang="en-US" sz="2600" dirty="0"/>
          </a:p>
          <a:p>
            <a:pPr algn="l">
              <a:lnSpc>
                <a:spcPct val="120000"/>
              </a:lnSpc>
              <a:spcBef>
                <a:spcPts val="450"/>
              </a:spcBef>
            </a:pPr>
            <a:r>
              <a:rPr lang="en-US" sz="2800" b="1" dirty="0"/>
              <a:t>External:</a:t>
            </a:r>
          </a:p>
          <a:p>
            <a:pPr algn="l">
              <a:lnSpc>
                <a:spcPct val="120000"/>
              </a:lnSpc>
              <a:spcBef>
                <a:spcPts val="450"/>
              </a:spcBef>
            </a:pPr>
            <a:r>
              <a:rPr lang="en-US" sz="2600" dirty="0">
                <a:solidFill>
                  <a:schemeClr val="bg2">
                    <a:lumMod val="50000"/>
                  </a:schemeClr>
                </a:solidFill>
              </a:rPr>
              <a:t>https://</a:t>
            </a:r>
            <a:r>
              <a:rPr lang="en-US" altLang="en-US" sz="2600" dirty="0">
                <a:solidFill>
                  <a:schemeClr val="bg2">
                    <a:lumMod val="50000"/>
                  </a:schemeClr>
                </a:solidFill>
                <a:cs typeface="Calibri" panose="020F0502020204030204" pitchFamily="34" charset="0"/>
                <a:hlinkClick r:id="rId4">
                  <a:extLst>
                    <a:ext uri="{A12FA001-AC4F-418D-AE19-62706E023703}">
                      <ahyp:hlinkClr xmlns:ahyp="http://schemas.microsoft.com/office/drawing/2018/hyperlinkcolor" xmlns="" val="tx"/>
                    </a:ext>
                  </a:extLst>
                </a:hlinkClick>
              </a:rPr>
              <a:t>www.energy.gov/projectmanagement/services-0/earned-value-management</a:t>
            </a:r>
            <a:endParaRPr lang="en-US" sz="2600" dirty="0">
              <a:solidFill>
                <a:schemeClr val="bg2">
                  <a:lumMod val="50000"/>
                </a:schemeClr>
              </a:solidFill>
            </a:endParaRPr>
          </a:p>
          <a:p>
            <a:pPr algn="l">
              <a:lnSpc>
                <a:spcPct val="120000"/>
              </a:lnSpc>
              <a:spcBef>
                <a:spcPts val="450"/>
              </a:spcBef>
            </a:pPr>
            <a:endParaRPr lang="en-US" sz="2600" dirty="0"/>
          </a:p>
          <a:p>
            <a:pPr algn="l">
              <a:lnSpc>
                <a:spcPct val="120000"/>
              </a:lnSpc>
              <a:spcBef>
                <a:spcPts val="450"/>
              </a:spcBef>
            </a:pPr>
            <a:r>
              <a:rPr lang="en-US" sz="2800" b="1" dirty="0"/>
              <a:t>Internal:</a:t>
            </a:r>
          </a:p>
          <a:p>
            <a:pPr algn="l">
              <a:lnSpc>
                <a:spcPct val="120000"/>
              </a:lnSpc>
              <a:spcBef>
                <a:spcPts val="450"/>
              </a:spcBef>
            </a:pPr>
            <a:r>
              <a:rPr lang="en-US" altLang="en-US" sz="2600" dirty="0">
                <a:solidFill>
                  <a:schemeClr val="bg2">
                    <a:lumMod val="50000"/>
                  </a:schemeClr>
                </a:solidFill>
                <a:cs typeface="Calibri" panose="020F0502020204030204" pitchFamily="34" charset="0"/>
                <a:hlinkClick r:id="rId5">
                  <a:extLst>
                    <a:ext uri="{A12FA001-AC4F-418D-AE19-62706E023703}">
                      <ahyp:hlinkClr xmlns:ahyp="http://schemas.microsoft.com/office/drawing/2018/hyperlinkcolor" xmlns="" val="tx"/>
                    </a:ext>
                  </a:extLst>
                </a:hlinkClick>
              </a:rPr>
              <a:t>https://community.max.gov/display/DOEExternal/PM+EVM+Guidance</a:t>
            </a:r>
            <a:r>
              <a:rPr lang="en-US" altLang="en-US" sz="2600" dirty="0">
                <a:solidFill>
                  <a:schemeClr val="bg2">
                    <a:lumMod val="50000"/>
                  </a:schemeClr>
                </a:solidFill>
              </a:rPr>
              <a:t> </a:t>
            </a:r>
            <a:endParaRPr lang="en-US" sz="2600" dirty="0">
              <a:solidFill>
                <a:schemeClr val="tx2"/>
              </a:solidFill>
            </a:endParaRPr>
          </a:p>
          <a:p>
            <a:pPr algn="l"/>
            <a:endParaRPr lang="en-US" sz="825" b="1" dirty="0">
              <a:solidFill>
                <a:srgbClr val="000000"/>
              </a:solidFill>
            </a:endParaRPr>
          </a:p>
        </p:txBody>
      </p:sp>
      <p:sp>
        <p:nvSpPr>
          <p:cNvPr id="2" name="Slide Number Placeholder 1">
            <a:extLst>
              <a:ext uri="{FF2B5EF4-FFF2-40B4-BE49-F238E27FC236}">
                <a16:creationId xmlns:a16="http://schemas.microsoft.com/office/drawing/2014/main" xmlns="" id="{EE3D58A1-59AE-45A5-8AE7-D1CE9B2A90ED}"/>
              </a:ext>
            </a:extLst>
          </p:cNvPr>
          <p:cNvSpPr>
            <a:spLocks noGrp="1"/>
          </p:cNvSpPr>
          <p:nvPr>
            <p:ph type="sldNum" sz="quarter" idx="12"/>
          </p:nvPr>
        </p:nvSpPr>
        <p:spPr/>
        <p:txBody>
          <a:bodyPr/>
          <a:lstStyle/>
          <a:p>
            <a:fld id="{5F7606BC-8AB3-4269-911F-2A8DC2C0517E}" type="slidenum">
              <a:rPr lang="en-US" smtClean="0"/>
              <a:t>16</a:t>
            </a:fld>
            <a:endParaRPr lang="en-US" dirty="0"/>
          </a:p>
        </p:txBody>
      </p:sp>
    </p:spTree>
    <p:extLst>
      <p:ext uri="{BB962C8B-B14F-4D97-AF65-F5344CB8AC3E}">
        <p14:creationId xmlns:p14="http://schemas.microsoft.com/office/powerpoint/2010/main" val="78798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6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8" name="Freeform 12"/>
          <p:cNvSpPr>
            <a:spLocks noChangeAspect="1"/>
          </p:cNvSpPr>
          <p:nvPr/>
        </p:nvSpPr>
        <p:spPr bwMode="auto">
          <a:xfrm>
            <a:off x="531558" y="6039658"/>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2" name="TextBox 31"/>
          <p:cNvSpPr txBox="1"/>
          <p:nvPr/>
        </p:nvSpPr>
        <p:spPr>
          <a:xfrm>
            <a:off x="633961" y="1023409"/>
            <a:ext cx="7405139" cy="584775"/>
          </a:xfrm>
          <a:prstGeom prst="rect">
            <a:avLst/>
          </a:prstGeom>
          <a:noFill/>
        </p:spPr>
        <p:txBody>
          <a:bodyPr wrap="square" rtlCol="0">
            <a:spAutoFit/>
          </a:bodyPr>
          <a:lstStyle/>
          <a:p>
            <a:pPr algn="ctr"/>
            <a:r>
              <a:rPr lang="en-US" sz="3200" b="1" dirty="0">
                <a:solidFill>
                  <a:schemeClr val="accent4">
                    <a:lumMod val="50000"/>
                  </a:schemeClr>
                </a:solidFill>
              </a:rPr>
              <a:t>Intent of EVMS Certification Reviews</a:t>
            </a:r>
            <a:endParaRPr lang="en-US" sz="3200" dirty="0">
              <a:solidFill>
                <a:schemeClr val="accent4">
                  <a:lumMod val="50000"/>
                </a:schemeClr>
              </a:solidFill>
            </a:endParaRPr>
          </a:p>
        </p:txBody>
      </p:sp>
      <p:sp>
        <p:nvSpPr>
          <p:cNvPr id="43" name="Freeform 12"/>
          <p:cNvSpPr>
            <a:spLocks noChangeAspect="1"/>
          </p:cNvSpPr>
          <p:nvPr/>
        </p:nvSpPr>
        <p:spPr bwMode="auto">
          <a:xfrm>
            <a:off x="3841624" y="3572282"/>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44" name="Freeform 13"/>
          <p:cNvSpPr>
            <a:spLocks noChangeAspect="1"/>
          </p:cNvSpPr>
          <p:nvPr/>
        </p:nvSpPr>
        <p:spPr bwMode="auto">
          <a:xfrm>
            <a:off x="4689918" y="3572159"/>
            <a:ext cx="4464587" cy="829060"/>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684 w 10133"/>
              <a:gd name="connsiteY0" fmla="*/ 7123 h 10232"/>
              <a:gd name="connsiteX1" fmla="*/ 512 w 10133"/>
              <a:gd name="connsiteY1" fmla="*/ 7347 h 10232"/>
              <a:gd name="connsiteX2" fmla="*/ 133 w 10133"/>
              <a:gd name="connsiteY2" fmla="*/ 5246 h 10232"/>
              <a:gd name="connsiteX3" fmla="*/ 512 w 10133"/>
              <a:gd name="connsiteY3" fmla="*/ 3145 h 10232"/>
              <a:gd name="connsiteX4" fmla="*/ 684 w 10133"/>
              <a:gd name="connsiteY4" fmla="*/ 3369 h 10232"/>
              <a:gd name="connsiteX5" fmla="*/ 684 w 10133"/>
              <a:gd name="connsiteY5" fmla="*/ 232 h 10232"/>
              <a:gd name="connsiteX6" fmla="*/ 9927 w 10133"/>
              <a:gd name="connsiteY6" fmla="*/ 232 h 10232"/>
              <a:gd name="connsiteX7" fmla="*/ 10133 w 10133"/>
              <a:gd name="connsiteY7" fmla="*/ 10232 h 10232"/>
              <a:gd name="connsiteX8" fmla="*/ 684 w 10133"/>
              <a:gd name="connsiteY8" fmla="*/ 10232 h 10232"/>
              <a:gd name="connsiteX9" fmla="*/ 684 w 10133"/>
              <a:gd name="connsiteY9" fmla="*/ 7123 h 10232"/>
              <a:gd name="connsiteX0" fmla="*/ 684 w 10604"/>
              <a:gd name="connsiteY0" fmla="*/ 7762 h 10871"/>
              <a:gd name="connsiteX1" fmla="*/ 512 w 10604"/>
              <a:gd name="connsiteY1" fmla="*/ 7986 h 10871"/>
              <a:gd name="connsiteX2" fmla="*/ 133 w 10604"/>
              <a:gd name="connsiteY2" fmla="*/ 5885 h 10871"/>
              <a:gd name="connsiteX3" fmla="*/ 512 w 10604"/>
              <a:gd name="connsiteY3" fmla="*/ 3784 h 10871"/>
              <a:gd name="connsiteX4" fmla="*/ 684 w 10604"/>
              <a:gd name="connsiteY4" fmla="*/ 4008 h 10871"/>
              <a:gd name="connsiteX5" fmla="*/ 684 w 10604"/>
              <a:gd name="connsiteY5" fmla="*/ 871 h 10871"/>
              <a:gd name="connsiteX6" fmla="*/ 9927 w 10604"/>
              <a:gd name="connsiteY6" fmla="*/ 871 h 10871"/>
              <a:gd name="connsiteX7" fmla="*/ 9904 w 10604"/>
              <a:gd name="connsiteY7" fmla="*/ 10871 h 10871"/>
              <a:gd name="connsiteX8" fmla="*/ 684 w 10604"/>
              <a:gd name="connsiteY8" fmla="*/ 10871 h 10871"/>
              <a:gd name="connsiteX9" fmla="*/ 684 w 10604"/>
              <a:gd name="connsiteY9" fmla="*/ 7762 h 10871"/>
              <a:gd name="connsiteX0" fmla="*/ 551 w 10471"/>
              <a:gd name="connsiteY0" fmla="*/ 7762 h 10871"/>
              <a:gd name="connsiteX1" fmla="*/ 379 w 10471"/>
              <a:gd name="connsiteY1" fmla="*/ 7986 h 10871"/>
              <a:gd name="connsiteX2" fmla="*/ 0 w 10471"/>
              <a:gd name="connsiteY2" fmla="*/ 5885 h 10871"/>
              <a:gd name="connsiteX3" fmla="*/ 379 w 10471"/>
              <a:gd name="connsiteY3" fmla="*/ 3784 h 10871"/>
              <a:gd name="connsiteX4" fmla="*/ 551 w 10471"/>
              <a:gd name="connsiteY4" fmla="*/ 4008 h 10871"/>
              <a:gd name="connsiteX5" fmla="*/ 551 w 10471"/>
              <a:gd name="connsiteY5" fmla="*/ 871 h 10871"/>
              <a:gd name="connsiteX6" fmla="*/ 9794 w 10471"/>
              <a:gd name="connsiteY6" fmla="*/ 871 h 10871"/>
              <a:gd name="connsiteX7" fmla="*/ 9771 w 10471"/>
              <a:gd name="connsiteY7" fmla="*/ 10871 h 10871"/>
              <a:gd name="connsiteX8" fmla="*/ 551 w 10471"/>
              <a:gd name="connsiteY8" fmla="*/ 10871 h 10871"/>
              <a:gd name="connsiteX9" fmla="*/ 551 w 10471"/>
              <a:gd name="connsiteY9" fmla="*/ 7762 h 10871"/>
              <a:gd name="connsiteX0" fmla="*/ 551 w 10471"/>
              <a:gd name="connsiteY0" fmla="*/ 7640 h 10749"/>
              <a:gd name="connsiteX1" fmla="*/ 379 w 10471"/>
              <a:gd name="connsiteY1" fmla="*/ 7864 h 10749"/>
              <a:gd name="connsiteX2" fmla="*/ 0 w 10471"/>
              <a:gd name="connsiteY2" fmla="*/ 5763 h 10749"/>
              <a:gd name="connsiteX3" fmla="*/ 379 w 10471"/>
              <a:gd name="connsiteY3" fmla="*/ 3662 h 10749"/>
              <a:gd name="connsiteX4" fmla="*/ 551 w 10471"/>
              <a:gd name="connsiteY4" fmla="*/ 3886 h 10749"/>
              <a:gd name="connsiteX5" fmla="*/ 551 w 10471"/>
              <a:gd name="connsiteY5" fmla="*/ 749 h 10749"/>
              <a:gd name="connsiteX6" fmla="*/ 9794 w 10471"/>
              <a:gd name="connsiteY6" fmla="*/ 749 h 10749"/>
              <a:gd name="connsiteX7" fmla="*/ 9771 w 10471"/>
              <a:gd name="connsiteY7" fmla="*/ 10749 h 10749"/>
              <a:gd name="connsiteX8" fmla="*/ 551 w 10471"/>
              <a:gd name="connsiteY8" fmla="*/ 10749 h 10749"/>
              <a:gd name="connsiteX9" fmla="*/ 551 w 10471"/>
              <a:gd name="connsiteY9" fmla="*/ 7640 h 10749"/>
              <a:gd name="connsiteX0" fmla="*/ 551 w 10471"/>
              <a:gd name="connsiteY0" fmla="*/ 6912 h 10021"/>
              <a:gd name="connsiteX1" fmla="*/ 379 w 10471"/>
              <a:gd name="connsiteY1" fmla="*/ 7136 h 10021"/>
              <a:gd name="connsiteX2" fmla="*/ 0 w 10471"/>
              <a:gd name="connsiteY2" fmla="*/ 5035 h 10021"/>
              <a:gd name="connsiteX3" fmla="*/ 379 w 10471"/>
              <a:gd name="connsiteY3" fmla="*/ 2934 h 10021"/>
              <a:gd name="connsiteX4" fmla="*/ 551 w 10471"/>
              <a:gd name="connsiteY4" fmla="*/ 3158 h 10021"/>
              <a:gd name="connsiteX5" fmla="*/ 551 w 10471"/>
              <a:gd name="connsiteY5" fmla="*/ 21 h 10021"/>
              <a:gd name="connsiteX6" fmla="*/ 9794 w 10471"/>
              <a:gd name="connsiteY6" fmla="*/ 21 h 10021"/>
              <a:gd name="connsiteX7" fmla="*/ 9771 w 10471"/>
              <a:gd name="connsiteY7" fmla="*/ 10021 h 10021"/>
              <a:gd name="connsiteX8" fmla="*/ 551 w 10471"/>
              <a:gd name="connsiteY8" fmla="*/ 10021 h 10021"/>
              <a:gd name="connsiteX9" fmla="*/ 551 w 10471"/>
              <a:gd name="connsiteY9" fmla="*/ 6912 h 10021"/>
              <a:gd name="connsiteX0" fmla="*/ 551 w 9794"/>
              <a:gd name="connsiteY0" fmla="*/ 6912 h 10021"/>
              <a:gd name="connsiteX1" fmla="*/ 379 w 9794"/>
              <a:gd name="connsiteY1" fmla="*/ 7136 h 10021"/>
              <a:gd name="connsiteX2" fmla="*/ 0 w 9794"/>
              <a:gd name="connsiteY2" fmla="*/ 5035 h 10021"/>
              <a:gd name="connsiteX3" fmla="*/ 379 w 9794"/>
              <a:gd name="connsiteY3" fmla="*/ 2934 h 10021"/>
              <a:gd name="connsiteX4" fmla="*/ 551 w 9794"/>
              <a:gd name="connsiteY4" fmla="*/ 3158 h 10021"/>
              <a:gd name="connsiteX5" fmla="*/ 551 w 9794"/>
              <a:gd name="connsiteY5" fmla="*/ 21 h 10021"/>
              <a:gd name="connsiteX6" fmla="*/ 9794 w 9794"/>
              <a:gd name="connsiteY6" fmla="*/ 21 h 10021"/>
              <a:gd name="connsiteX7" fmla="*/ 9771 w 9794"/>
              <a:gd name="connsiteY7" fmla="*/ 10021 h 10021"/>
              <a:gd name="connsiteX8" fmla="*/ 551 w 9794"/>
              <a:gd name="connsiteY8" fmla="*/ 10021 h 10021"/>
              <a:gd name="connsiteX9" fmla="*/ 551 w 9794"/>
              <a:gd name="connsiteY9" fmla="*/ 6912 h 10021"/>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11"/>
              <a:gd name="connsiteY0" fmla="*/ 6898 h 10000"/>
              <a:gd name="connsiteX1" fmla="*/ 387 w 10011"/>
              <a:gd name="connsiteY1" fmla="*/ 7121 h 10000"/>
              <a:gd name="connsiteX2" fmla="*/ 0 w 10011"/>
              <a:gd name="connsiteY2" fmla="*/ 5024 h 10000"/>
              <a:gd name="connsiteX3" fmla="*/ 387 w 10011"/>
              <a:gd name="connsiteY3" fmla="*/ 2928 h 10000"/>
              <a:gd name="connsiteX4" fmla="*/ 563 w 10011"/>
              <a:gd name="connsiteY4" fmla="*/ 3151 h 10000"/>
              <a:gd name="connsiteX5" fmla="*/ 563 w 10011"/>
              <a:gd name="connsiteY5" fmla="*/ 21 h 10000"/>
              <a:gd name="connsiteX6" fmla="*/ 10000 w 10011"/>
              <a:gd name="connsiteY6" fmla="*/ 21 h 10000"/>
              <a:gd name="connsiteX7" fmla="*/ 10011 w 10011"/>
              <a:gd name="connsiteY7" fmla="*/ 9864 h 10000"/>
              <a:gd name="connsiteX8" fmla="*/ 563 w 10011"/>
              <a:gd name="connsiteY8" fmla="*/ 10000 h 10000"/>
              <a:gd name="connsiteX9" fmla="*/ 563 w 10011"/>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77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85 w 10000"/>
              <a:gd name="connsiteY7" fmla="*/ 9864 h 10000"/>
              <a:gd name="connsiteX8" fmla="*/ 563 w 10000"/>
              <a:gd name="connsiteY8" fmla="*/ 10000 h 10000"/>
              <a:gd name="connsiteX9" fmla="*/ 563 w 10000"/>
              <a:gd name="connsiteY9" fmla="*/ 6898 h 10000"/>
              <a:gd name="connsiteX0" fmla="*/ 563 w 10000"/>
              <a:gd name="connsiteY0" fmla="*/ 6898 h 10045"/>
              <a:gd name="connsiteX1" fmla="*/ 387 w 10000"/>
              <a:gd name="connsiteY1" fmla="*/ 7121 h 10045"/>
              <a:gd name="connsiteX2" fmla="*/ 0 w 10000"/>
              <a:gd name="connsiteY2" fmla="*/ 5024 h 10045"/>
              <a:gd name="connsiteX3" fmla="*/ 387 w 10000"/>
              <a:gd name="connsiteY3" fmla="*/ 2928 h 10045"/>
              <a:gd name="connsiteX4" fmla="*/ 563 w 10000"/>
              <a:gd name="connsiteY4" fmla="*/ 3151 h 10045"/>
              <a:gd name="connsiteX5" fmla="*/ 563 w 10000"/>
              <a:gd name="connsiteY5" fmla="*/ 21 h 10045"/>
              <a:gd name="connsiteX6" fmla="*/ 10000 w 10000"/>
              <a:gd name="connsiteY6" fmla="*/ 21 h 10045"/>
              <a:gd name="connsiteX7" fmla="*/ 9993 w 10000"/>
              <a:gd name="connsiteY7" fmla="*/ 10045 h 10045"/>
              <a:gd name="connsiteX8" fmla="*/ 563 w 10000"/>
              <a:gd name="connsiteY8" fmla="*/ 10000 h 10045"/>
              <a:gd name="connsiteX9" fmla="*/ 563 w 10000"/>
              <a:gd name="connsiteY9" fmla="*/ 6898 h 10045"/>
              <a:gd name="connsiteX0" fmla="*/ 563 w 10001"/>
              <a:gd name="connsiteY0" fmla="*/ 6898 h 10045"/>
              <a:gd name="connsiteX1" fmla="*/ 387 w 10001"/>
              <a:gd name="connsiteY1" fmla="*/ 7121 h 10045"/>
              <a:gd name="connsiteX2" fmla="*/ 0 w 10001"/>
              <a:gd name="connsiteY2" fmla="*/ 5024 h 10045"/>
              <a:gd name="connsiteX3" fmla="*/ 387 w 10001"/>
              <a:gd name="connsiteY3" fmla="*/ 2928 h 10045"/>
              <a:gd name="connsiteX4" fmla="*/ 563 w 10001"/>
              <a:gd name="connsiteY4" fmla="*/ 3151 h 10045"/>
              <a:gd name="connsiteX5" fmla="*/ 563 w 10001"/>
              <a:gd name="connsiteY5" fmla="*/ 21 h 10045"/>
              <a:gd name="connsiteX6" fmla="*/ 10000 w 10001"/>
              <a:gd name="connsiteY6" fmla="*/ 21 h 10045"/>
              <a:gd name="connsiteX7" fmla="*/ 10001 w 10001"/>
              <a:gd name="connsiteY7" fmla="*/ 10045 h 10045"/>
              <a:gd name="connsiteX8" fmla="*/ 563 w 10001"/>
              <a:gd name="connsiteY8" fmla="*/ 10000 h 10045"/>
              <a:gd name="connsiteX9" fmla="*/ 563 w 10001"/>
              <a:gd name="connsiteY9" fmla="*/ 6898 h 10045"/>
              <a:gd name="connsiteX0" fmla="*/ 563 w 10001"/>
              <a:gd name="connsiteY0" fmla="*/ 6914 h 10061"/>
              <a:gd name="connsiteX1" fmla="*/ 387 w 10001"/>
              <a:gd name="connsiteY1" fmla="*/ 7137 h 10061"/>
              <a:gd name="connsiteX2" fmla="*/ 0 w 10001"/>
              <a:gd name="connsiteY2" fmla="*/ 5040 h 10061"/>
              <a:gd name="connsiteX3" fmla="*/ 387 w 10001"/>
              <a:gd name="connsiteY3" fmla="*/ 2944 h 10061"/>
              <a:gd name="connsiteX4" fmla="*/ 563 w 10001"/>
              <a:gd name="connsiteY4" fmla="*/ 3167 h 10061"/>
              <a:gd name="connsiteX5" fmla="*/ 563 w 10001"/>
              <a:gd name="connsiteY5" fmla="*/ 37 h 10061"/>
              <a:gd name="connsiteX6" fmla="*/ 10000 w 10001"/>
              <a:gd name="connsiteY6" fmla="*/ 8 h 10061"/>
              <a:gd name="connsiteX7" fmla="*/ 10001 w 10001"/>
              <a:gd name="connsiteY7" fmla="*/ 10061 h 10061"/>
              <a:gd name="connsiteX8" fmla="*/ 563 w 10001"/>
              <a:gd name="connsiteY8" fmla="*/ 10016 h 10061"/>
              <a:gd name="connsiteX9" fmla="*/ 563 w 10001"/>
              <a:gd name="connsiteY9" fmla="*/ 6914 h 10061"/>
              <a:gd name="connsiteX0" fmla="*/ 563 w 10001"/>
              <a:gd name="connsiteY0" fmla="*/ 6926 h 10073"/>
              <a:gd name="connsiteX1" fmla="*/ 387 w 10001"/>
              <a:gd name="connsiteY1" fmla="*/ 7149 h 10073"/>
              <a:gd name="connsiteX2" fmla="*/ 0 w 10001"/>
              <a:gd name="connsiteY2" fmla="*/ 5052 h 10073"/>
              <a:gd name="connsiteX3" fmla="*/ 387 w 10001"/>
              <a:gd name="connsiteY3" fmla="*/ 2956 h 10073"/>
              <a:gd name="connsiteX4" fmla="*/ 563 w 10001"/>
              <a:gd name="connsiteY4" fmla="*/ 3179 h 10073"/>
              <a:gd name="connsiteX5" fmla="*/ 563 w 10001"/>
              <a:gd name="connsiteY5" fmla="*/ 20 h 10073"/>
              <a:gd name="connsiteX6" fmla="*/ 10000 w 10001"/>
              <a:gd name="connsiteY6" fmla="*/ 20 h 10073"/>
              <a:gd name="connsiteX7" fmla="*/ 10001 w 10001"/>
              <a:gd name="connsiteY7" fmla="*/ 10073 h 10073"/>
              <a:gd name="connsiteX8" fmla="*/ 563 w 10001"/>
              <a:gd name="connsiteY8" fmla="*/ 10028 h 10073"/>
              <a:gd name="connsiteX9" fmla="*/ 563 w 10001"/>
              <a:gd name="connsiteY9" fmla="*/ 6926 h 10073"/>
              <a:gd name="connsiteX0" fmla="*/ 563 w 10001"/>
              <a:gd name="connsiteY0" fmla="*/ 6906 h 10053"/>
              <a:gd name="connsiteX1" fmla="*/ 387 w 10001"/>
              <a:gd name="connsiteY1" fmla="*/ 7129 h 10053"/>
              <a:gd name="connsiteX2" fmla="*/ 0 w 10001"/>
              <a:gd name="connsiteY2" fmla="*/ 5032 h 10053"/>
              <a:gd name="connsiteX3" fmla="*/ 387 w 10001"/>
              <a:gd name="connsiteY3" fmla="*/ 2936 h 10053"/>
              <a:gd name="connsiteX4" fmla="*/ 563 w 10001"/>
              <a:gd name="connsiteY4" fmla="*/ 3159 h 10053"/>
              <a:gd name="connsiteX5" fmla="*/ 563 w 10001"/>
              <a:gd name="connsiteY5" fmla="*/ 0 h 10053"/>
              <a:gd name="connsiteX6" fmla="*/ 10000 w 10001"/>
              <a:gd name="connsiteY6" fmla="*/ 0 h 10053"/>
              <a:gd name="connsiteX7" fmla="*/ 10001 w 10001"/>
              <a:gd name="connsiteY7" fmla="*/ 10053 h 10053"/>
              <a:gd name="connsiteX8" fmla="*/ 563 w 10001"/>
              <a:gd name="connsiteY8" fmla="*/ 10008 h 10053"/>
              <a:gd name="connsiteX9" fmla="*/ 563 w 10001"/>
              <a:gd name="connsiteY9" fmla="*/ 6906 h 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0053">
                <a:moveTo>
                  <a:pt x="563" y="6906"/>
                </a:moveTo>
                <a:cubicBezTo>
                  <a:pt x="511" y="7045"/>
                  <a:pt x="449" y="7129"/>
                  <a:pt x="387" y="7129"/>
                </a:cubicBezTo>
                <a:cubicBezTo>
                  <a:pt x="171" y="7129"/>
                  <a:pt x="0" y="6178"/>
                  <a:pt x="0" y="5032"/>
                </a:cubicBezTo>
                <a:cubicBezTo>
                  <a:pt x="0" y="3859"/>
                  <a:pt x="171" y="2936"/>
                  <a:pt x="387" y="2936"/>
                </a:cubicBezTo>
                <a:cubicBezTo>
                  <a:pt x="449" y="2936"/>
                  <a:pt x="511" y="3020"/>
                  <a:pt x="563" y="3159"/>
                </a:cubicBezTo>
                <a:cubicBezTo>
                  <a:pt x="563" y="29"/>
                  <a:pt x="566" y="1314"/>
                  <a:pt x="563" y="0"/>
                </a:cubicBezTo>
                <a:lnTo>
                  <a:pt x="10000" y="0"/>
                </a:lnTo>
                <a:cubicBezTo>
                  <a:pt x="9994" y="4526"/>
                  <a:pt x="10001" y="10053"/>
                  <a:pt x="10001" y="10053"/>
                </a:cubicBezTo>
                <a:lnTo>
                  <a:pt x="563" y="10008"/>
                </a:lnTo>
                <a:lnTo>
                  <a:pt x="563" y="690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49" name="Freeform 12"/>
          <p:cNvSpPr>
            <a:spLocks noChangeAspect="1"/>
          </p:cNvSpPr>
          <p:nvPr/>
        </p:nvSpPr>
        <p:spPr bwMode="auto">
          <a:xfrm>
            <a:off x="2744799" y="4393569"/>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50" name="Freeform 13"/>
          <p:cNvSpPr>
            <a:spLocks noChangeAspect="1"/>
          </p:cNvSpPr>
          <p:nvPr/>
        </p:nvSpPr>
        <p:spPr bwMode="auto">
          <a:xfrm>
            <a:off x="3592996" y="4393929"/>
            <a:ext cx="5559922" cy="825586"/>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246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46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30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39"/>
              <a:gd name="connsiteY0" fmla="*/ 6918 h 10027"/>
              <a:gd name="connsiteX1" fmla="*/ 379 w 12239"/>
              <a:gd name="connsiteY1" fmla="*/ 7142 h 10027"/>
              <a:gd name="connsiteX2" fmla="*/ 0 w 12239"/>
              <a:gd name="connsiteY2" fmla="*/ 5041 h 10027"/>
              <a:gd name="connsiteX3" fmla="*/ 379 w 12239"/>
              <a:gd name="connsiteY3" fmla="*/ 2940 h 10027"/>
              <a:gd name="connsiteX4" fmla="*/ 551 w 12239"/>
              <a:gd name="connsiteY4" fmla="*/ 3164 h 10027"/>
              <a:gd name="connsiteX5" fmla="*/ 551 w 12239"/>
              <a:gd name="connsiteY5" fmla="*/ 27 h 10027"/>
              <a:gd name="connsiteX6" fmla="*/ 12230 w 12239"/>
              <a:gd name="connsiteY6" fmla="*/ 0 h 10027"/>
              <a:gd name="connsiteX7" fmla="*/ 12239 w 12239"/>
              <a:gd name="connsiteY7" fmla="*/ 10027 h 10027"/>
              <a:gd name="connsiteX8" fmla="*/ 551 w 12239"/>
              <a:gd name="connsiteY8" fmla="*/ 10027 h 10027"/>
              <a:gd name="connsiteX9" fmla="*/ 551 w 12239"/>
              <a:gd name="connsiteY9" fmla="*/ 6918 h 10027"/>
              <a:gd name="connsiteX0" fmla="*/ 551 w 12231"/>
              <a:gd name="connsiteY0" fmla="*/ 6918 h 10027"/>
              <a:gd name="connsiteX1" fmla="*/ 379 w 12231"/>
              <a:gd name="connsiteY1" fmla="*/ 7142 h 10027"/>
              <a:gd name="connsiteX2" fmla="*/ 0 w 12231"/>
              <a:gd name="connsiteY2" fmla="*/ 5041 h 10027"/>
              <a:gd name="connsiteX3" fmla="*/ 379 w 12231"/>
              <a:gd name="connsiteY3" fmla="*/ 2940 h 10027"/>
              <a:gd name="connsiteX4" fmla="*/ 551 w 12231"/>
              <a:gd name="connsiteY4" fmla="*/ 3164 h 10027"/>
              <a:gd name="connsiteX5" fmla="*/ 551 w 12231"/>
              <a:gd name="connsiteY5" fmla="*/ 27 h 10027"/>
              <a:gd name="connsiteX6" fmla="*/ 12230 w 12231"/>
              <a:gd name="connsiteY6" fmla="*/ 0 h 10027"/>
              <a:gd name="connsiteX7" fmla="*/ 12231 w 12231"/>
              <a:gd name="connsiteY7" fmla="*/ 10027 h 10027"/>
              <a:gd name="connsiteX8" fmla="*/ 551 w 12231"/>
              <a:gd name="connsiteY8" fmla="*/ 10027 h 10027"/>
              <a:gd name="connsiteX9" fmla="*/ 551 w 12231"/>
              <a:gd name="connsiteY9" fmla="*/ 6918 h 10027"/>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1" h="10059">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2230" y="0"/>
                </a:lnTo>
                <a:cubicBezTo>
                  <a:pt x="12226" y="5005"/>
                  <a:pt x="12231" y="10059"/>
                  <a:pt x="12231" y="10059"/>
                </a:cubicBezTo>
                <a:lnTo>
                  <a:pt x="551" y="10027"/>
                </a:lnTo>
                <a:lnTo>
                  <a:pt x="551" y="6918"/>
                </a:lnTo>
                <a:close/>
              </a:path>
            </a:pathLst>
          </a:custGeom>
          <a:gradFill flip="none" rotWithShape="1">
            <a:gsLst>
              <a:gs pos="0">
                <a:schemeClr val="accent5"/>
              </a:gs>
              <a:gs pos="100000">
                <a:schemeClr val="accent5">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 name="Freeform 12"/>
          <p:cNvSpPr>
            <a:spLocks noChangeAspect="1"/>
          </p:cNvSpPr>
          <p:nvPr/>
        </p:nvSpPr>
        <p:spPr bwMode="auto">
          <a:xfrm>
            <a:off x="1635107" y="5221040"/>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8" name="Freeform 13"/>
          <p:cNvSpPr>
            <a:spLocks noChangeAspect="1"/>
          </p:cNvSpPr>
          <p:nvPr/>
        </p:nvSpPr>
        <p:spPr bwMode="auto">
          <a:xfrm>
            <a:off x="2486266" y="5218914"/>
            <a:ext cx="6667269" cy="820744"/>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653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675"/>
              <a:gd name="connsiteY0" fmla="*/ 6918 h 10027"/>
              <a:gd name="connsiteX1" fmla="*/ 379 w 14675"/>
              <a:gd name="connsiteY1" fmla="*/ 7142 h 10027"/>
              <a:gd name="connsiteX2" fmla="*/ 0 w 14675"/>
              <a:gd name="connsiteY2" fmla="*/ 5041 h 10027"/>
              <a:gd name="connsiteX3" fmla="*/ 379 w 14675"/>
              <a:gd name="connsiteY3" fmla="*/ 2940 h 10027"/>
              <a:gd name="connsiteX4" fmla="*/ 551 w 14675"/>
              <a:gd name="connsiteY4" fmla="*/ 3164 h 10027"/>
              <a:gd name="connsiteX5" fmla="*/ 551 w 14675"/>
              <a:gd name="connsiteY5" fmla="*/ 27 h 10027"/>
              <a:gd name="connsiteX6" fmla="*/ 14653 w 14675"/>
              <a:gd name="connsiteY6" fmla="*/ 0 h 10027"/>
              <a:gd name="connsiteX7" fmla="*/ 14675 w 14675"/>
              <a:gd name="connsiteY7" fmla="*/ 9957 h 10027"/>
              <a:gd name="connsiteX8" fmla="*/ 551 w 14675"/>
              <a:gd name="connsiteY8" fmla="*/ 10027 h 10027"/>
              <a:gd name="connsiteX9" fmla="*/ 551 w 14675"/>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12 h 10027"/>
              <a:gd name="connsiteX8" fmla="*/ 551 w 14667"/>
              <a:gd name="connsiteY8" fmla="*/ 10027 h 10027"/>
              <a:gd name="connsiteX9" fmla="*/ 551 w 14667"/>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57 h 10027"/>
              <a:gd name="connsiteX8" fmla="*/ 551 w 14667"/>
              <a:gd name="connsiteY8" fmla="*/ 10027 h 10027"/>
              <a:gd name="connsiteX9" fmla="*/ 551 w 14667"/>
              <a:gd name="connsiteY9" fmla="*/ 6918 h 10027"/>
              <a:gd name="connsiteX0" fmla="*/ 551 w 14667"/>
              <a:gd name="connsiteY0" fmla="*/ 6891 h 10000"/>
              <a:gd name="connsiteX1" fmla="*/ 379 w 14667"/>
              <a:gd name="connsiteY1" fmla="*/ 7115 h 10000"/>
              <a:gd name="connsiteX2" fmla="*/ 0 w 14667"/>
              <a:gd name="connsiteY2" fmla="*/ 5014 h 10000"/>
              <a:gd name="connsiteX3" fmla="*/ 379 w 14667"/>
              <a:gd name="connsiteY3" fmla="*/ 2913 h 10000"/>
              <a:gd name="connsiteX4" fmla="*/ 551 w 14667"/>
              <a:gd name="connsiteY4" fmla="*/ 3137 h 10000"/>
              <a:gd name="connsiteX5" fmla="*/ 551 w 14667"/>
              <a:gd name="connsiteY5" fmla="*/ 0 h 10000"/>
              <a:gd name="connsiteX6" fmla="*/ 14661 w 14667"/>
              <a:gd name="connsiteY6" fmla="*/ 18 h 10000"/>
              <a:gd name="connsiteX7" fmla="*/ 14667 w 14667"/>
              <a:gd name="connsiteY7" fmla="*/ 9930 h 10000"/>
              <a:gd name="connsiteX8" fmla="*/ 551 w 14667"/>
              <a:gd name="connsiteY8" fmla="*/ 10000 h 10000"/>
              <a:gd name="connsiteX9" fmla="*/ 551 w 14667"/>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7" h="10000">
                <a:moveTo>
                  <a:pt x="551" y="6891"/>
                </a:moveTo>
                <a:cubicBezTo>
                  <a:pt x="500" y="7031"/>
                  <a:pt x="440" y="7115"/>
                  <a:pt x="379" y="7115"/>
                </a:cubicBezTo>
                <a:cubicBezTo>
                  <a:pt x="167" y="7115"/>
                  <a:pt x="0" y="6162"/>
                  <a:pt x="0" y="5014"/>
                </a:cubicBezTo>
                <a:cubicBezTo>
                  <a:pt x="0" y="3838"/>
                  <a:pt x="167" y="2913"/>
                  <a:pt x="379" y="2913"/>
                </a:cubicBezTo>
                <a:cubicBezTo>
                  <a:pt x="440" y="2913"/>
                  <a:pt x="500" y="2997"/>
                  <a:pt x="551" y="3137"/>
                </a:cubicBezTo>
                <a:cubicBezTo>
                  <a:pt x="551" y="0"/>
                  <a:pt x="553" y="1390"/>
                  <a:pt x="551" y="0"/>
                </a:cubicBezTo>
                <a:lnTo>
                  <a:pt x="14661" y="18"/>
                </a:lnTo>
                <a:cubicBezTo>
                  <a:pt x="14657" y="5023"/>
                  <a:pt x="14667" y="9930"/>
                  <a:pt x="14667" y="9930"/>
                </a:cubicBezTo>
                <a:lnTo>
                  <a:pt x="551" y="10000"/>
                </a:lnTo>
                <a:lnTo>
                  <a:pt x="551" y="6891"/>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9" name="Freeform 13"/>
          <p:cNvSpPr>
            <a:spLocks noChangeAspect="1"/>
          </p:cNvSpPr>
          <p:nvPr/>
        </p:nvSpPr>
        <p:spPr bwMode="auto">
          <a:xfrm>
            <a:off x="1380932" y="6029851"/>
            <a:ext cx="7775895" cy="82589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4815 w 17244"/>
              <a:gd name="connsiteY7" fmla="*/ 10055 h 10080"/>
              <a:gd name="connsiteX8" fmla="*/ 551 w 17244"/>
              <a:gd name="connsiteY8" fmla="*/ 10080 h 10080"/>
              <a:gd name="connsiteX9" fmla="*/ 551 w 17244"/>
              <a:gd name="connsiteY9" fmla="*/ 6971 h 10080"/>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7241 w 17244"/>
              <a:gd name="connsiteY7" fmla="*/ 10002 h 10080"/>
              <a:gd name="connsiteX8" fmla="*/ 551 w 17244"/>
              <a:gd name="connsiteY8" fmla="*/ 10080 h 10080"/>
              <a:gd name="connsiteX9" fmla="*/ 551 w 17244"/>
              <a:gd name="connsiteY9" fmla="*/ 6971 h 10080"/>
              <a:gd name="connsiteX0" fmla="*/ 551 w 17260"/>
              <a:gd name="connsiteY0" fmla="*/ 6971 h 10080"/>
              <a:gd name="connsiteX1" fmla="*/ 379 w 17260"/>
              <a:gd name="connsiteY1" fmla="*/ 7195 h 10080"/>
              <a:gd name="connsiteX2" fmla="*/ 0 w 17260"/>
              <a:gd name="connsiteY2" fmla="*/ 5094 h 10080"/>
              <a:gd name="connsiteX3" fmla="*/ 379 w 17260"/>
              <a:gd name="connsiteY3" fmla="*/ 2993 h 10080"/>
              <a:gd name="connsiteX4" fmla="*/ 551 w 17260"/>
              <a:gd name="connsiteY4" fmla="*/ 3217 h 10080"/>
              <a:gd name="connsiteX5" fmla="*/ 551 w 17260"/>
              <a:gd name="connsiteY5" fmla="*/ 80 h 10080"/>
              <a:gd name="connsiteX6" fmla="*/ 17244 w 17260"/>
              <a:gd name="connsiteY6" fmla="*/ 0 h 10080"/>
              <a:gd name="connsiteX7" fmla="*/ 17260 w 17260"/>
              <a:gd name="connsiteY7" fmla="*/ 10002 h 10080"/>
              <a:gd name="connsiteX8" fmla="*/ 551 w 17260"/>
              <a:gd name="connsiteY8" fmla="*/ 10080 h 10080"/>
              <a:gd name="connsiteX9" fmla="*/ 551 w 17260"/>
              <a:gd name="connsiteY9" fmla="*/ 6971 h 10080"/>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7035 h 10172"/>
              <a:gd name="connsiteX1" fmla="*/ 379 w 17250"/>
              <a:gd name="connsiteY1" fmla="*/ 7259 h 10172"/>
              <a:gd name="connsiteX2" fmla="*/ 0 w 17250"/>
              <a:gd name="connsiteY2" fmla="*/ 5158 h 10172"/>
              <a:gd name="connsiteX3" fmla="*/ 379 w 17250"/>
              <a:gd name="connsiteY3" fmla="*/ 3057 h 10172"/>
              <a:gd name="connsiteX4" fmla="*/ 551 w 17250"/>
              <a:gd name="connsiteY4" fmla="*/ 3281 h 10172"/>
              <a:gd name="connsiteX5" fmla="*/ 551 w 17250"/>
              <a:gd name="connsiteY5" fmla="*/ 144 h 10172"/>
              <a:gd name="connsiteX6" fmla="*/ 17244 w 17250"/>
              <a:gd name="connsiteY6" fmla="*/ 0 h 10172"/>
              <a:gd name="connsiteX7" fmla="*/ 17250 w 17250"/>
              <a:gd name="connsiteY7" fmla="*/ 10172 h 10172"/>
              <a:gd name="connsiteX8" fmla="*/ 551 w 17250"/>
              <a:gd name="connsiteY8" fmla="*/ 10144 h 10172"/>
              <a:gd name="connsiteX9" fmla="*/ 551 w 17250"/>
              <a:gd name="connsiteY9" fmla="*/ 7035 h 10172"/>
              <a:gd name="connsiteX0" fmla="*/ 551 w 17244"/>
              <a:gd name="connsiteY0" fmla="*/ 7035 h 10144"/>
              <a:gd name="connsiteX1" fmla="*/ 379 w 17244"/>
              <a:gd name="connsiteY1" fmla="*/ 7259 h 10144"/>
              <a:gd name="connsiteX2" fmla="*/ 0 w 17244"/>
              <a:gd name="connsiteY2" fmla="*/ 5158 h 10144"/>
              <a:gd name="connsiteX3" fmla="*/ 379 w 17244"/>
              <a:gd name="connsiteY3" fmla="*/ 3057 h 10144"/>
              <a:gd name="connsiteX4" fmla="*/ 551 w 17244"/>
              <a:gd name="connsiteY4" fmla="*/ 3281 h 10144"/>
              <a:gd name="connsiteX5" fmla="*/ 551 w 17244"/>
              <a:gd name="connsiteY5" fmla="*/ 144 h 10144"/>
              <a:gd name="connsiteX6" fmla="*/ 17244 w 17244"/>
              <a:gd name="connsiteY6" fmla="*/ 0 h 10144"/>
              <a:gd name="connsiteX7" fmla="*/ 17244 w 17244"/>
              <a:gd name="connsiteY7" fmla="*/ 10140 h 10144"/>
              <a:gd name="connsiteX8" fmla="*/ 551 w 17244"/>
              <a:gd name="connsiteY8" fmla="*/ 10144 h 10144"/>
              <a:gd name="connsiteX9" fmla="*/ 551 w 17244"/>
              <a:gd name="connsiteY9" fmla="*/ 7035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4" h="10144">
                <a:moveTo>
                  <a:pt x="551" y="7035"/>
                </a:moveTo>
                <a:cubicBezTo>
                  <a:pt x="500" y="7175"/>
                  <a:pt x="440" y="7259"/>
                  <a:pt x="379" y="7259"/>
                </a:cubicBezTo>
                <a:cubicBezTo>
                  <a:pt x="167" y="7259"/>
                  <a:pt x="0" y="6306"/>
                  <a:pt x="0" y="5158"/>
                </a:cubicBezTo>
                <a:cubicBezTo>
                  <a:pt x="0" y="3982"/>
                  <a:pt x="167" y="3057"/>
                  <a:pt x="379" y="3057"/>
                </a:cubicBezTo>
                <a:cubicBezTo>
                  <a:pt x="440" y="3057"/>
                  <a:pt x="500" y="3141"/>
                  <a:pt x="551" y="3281"/>
                </a:cubicBezTo>
                <a:cubicBezTo>
                  <a:pt x="551" y="144"/>
                  <a:pt x="553" y="1534"/>
                  <a:pt x="551" y="144"/>
                </a:cubicBezTo>
                <a:lnTo>
                  <a:pt x="17244" y="0"/>
                </a:lnTo>
                <a:cubicBezTo>
                  <a:pt x="17240" y="5005"/>
                  <a:pt x="17244" y="10140"/>
                  <a:pt x="17244" y="10140"/>
                </a:cubicBezTo>
                <a:lnTo>
                  <a:pt x="551" y="10144"/>
                </a:lnTo>
                <a:lnTo>
                  <a:pt x="551" y="7035"/>
                </a:lnTo>
                <a:close/>
              </a:path>
            </a:pathLst>
          </a:custGeom>
          <a:gradFill flip="none" rotWithShape="1">
            <a:gsLst>
              <a:gs pos="0">
                <a:schemeClr val="accent6"/>
              </a:gs>
              <a:gs pos="100000">
                <a:schemeClr val="accent6">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0" name="TextBox 69"/>
          <p:cNvSpPr txBox="1"/>
          <p:nvPr/>
        </p:nvSpPr>
        <p:spPr>
          <a:xfrm>
            <a:off x="499823" y="6077091"/>
            <a:ext cx="1107338" cy="692497"/>
          </a:xfrm>
          <a:prstGeom prst="rect">
            <a:avLst/>
          </a:prstGeom>
          <a:noFill/>
        </p:spPr>
        <p:txBody>
          <a:bodyPr wrap="square" rtlCol="0">
            <a:spAutoFit/>
          </a:bodyPr>
          <a:lstStyle/>
          <a:p>
            <a:pPr algn="ctr"/>
            <a:r>
              <a:rPr lang="en-US" sz="1500" b="1" dirty="0">
                <a:solidFill>
                  <a:schemeClr val="accent6">
                    <a:lumMod val="50000"/>
                  </a:schemeClr>
                </a:solidFill>
              </a:rPr>
              <a:t> </a:t>
            </a:r>
          </a:p>
          <a:p>
            <a:pPr algn="ctr"/>
            <a:r>
              <a:rPr lang="en-US" sz="2400" b="1" dirty="0">
                <a:solidFill>
                  <a:schemeClr val="accent6">
                    <a:lumMod val="50000"/>
                  </a:schemeClr>
                </a:solidFill>
              </a:rPr>
              <a:t>1</a:t>
            </a:r>
            <a:endParaRPr lang="en-US" sz="2400" dirty="0">
              <a:solidFill>
                <a:schemeClr val="accent6">
                  <a:lumMod val="50000"/>
                </a:schemeClr>
              </a:solidFill>
            </a:endParaRPr>
          </a:p>
        </p:txBody>
      </p:sp>
      <p:sp>
        <p:nvSpPr>
          <p:cNvPr id="71" name="TextBox 70"/>
          <p:cNvSpPr txBox="1"/>
          <p:nvPr/>
        </p:nvSpPr>
        <p:spPr>
          <a:xfrm>
            <a:off x="1619609" y="5239836"/>
            <a:ext cx="1107338" cy="461665"/>
          </a:xfrm>
          <a:prstGeom prst="rect">
            <a:avLst/>
          </a:prstGeom>
          <a:noFill/>
        </p:spPr>
        <p:txBody>
          <a:bodyPr wrap="square" rtlCol="0">
            <a:spAutoFit/>
          </a:bodyPr>
          <a:lstStyle/>
          <a:p>
            <a:pPr algn="ctr"/>
            <a:r>
              <a:rPr lang="en-US" sz="2400" b="1" dirty="0">
                <a:solidFill>
                  <a:schemeClr val="bg2"/>
                </a:solidFill>
              </a:rPr>
              <a:t>2</a:t>
            </a:r>
            <a:endParaRPr lang="en-US" sz="2400" dirty="0">
              <a:solidFill>
                <a:schemeClr val="bg2"/>
              </a:solidFill>
            </a:endParaRPr>
          </a:p>
        </p:txBody>
      </p:sp>
      <p:sp>
        <p:nvSpPr>
          <p:cNvPr id="72" name="TextBox 71"/>
          <p:cNvSpPr txBox="1"/>
          <p:nvPr/>
        </p:nvSpPr>
        <p:spPr>
          <a:xfrm>
            <a:off x="2739828" y="4408938"/>
            <a:ext cx="1107338" cy="461665"/>
          </a:xfrm>
          <a:prstGeom prst="rect">
            <a:avLst/>
          </a:prstGeom>
          <a:noFill/>
        </p:spPr>
        <p:txBody>
          <a:bodyPr wrap="square" rtlCol="0">
            <a:spAutoFit/>
          </a:bodyPr>
          <a:lstStyle/>
          <a:p>
            <a:pPr algn="ctr"/>
            <a:r>
              <a:rPr lang="en-US" sz="2400" b="1" dirty="0">
                <a:solidFill>
                  <a:schemeClr val="accent5">
                    <a:lumMod val="50000"/>
                  </a:schemeClr>
                </a:solidFill>
              </a:rPr>
              <a:t>3</a:t>
            </a:r>
            <a:endParaRPr lang="en-US" sz="2400" dirty="0">
              <a:solidFill>
                <a:schemeClr val="accent5">
                  <a:lumMod val="50000"/>
                </a:schemeClr>
              </a:solidFill>
            </a:endParaRPr>
          </a:p>
        </p:txBody>
      </p:sp>
      <p:sp>
        <p:nvSpPr>
          <p:cNvPr id="73" name="TextBox 72"/>
          <p:cNvSpPr txBox="1"/>
          <p:nvPr/>
        </p:nvSpPr>
        <p:spPr>
          <a:xfrm>
            <a:off x="3841624" y="3554046"/>
            <a:ext cx="1107338" cy="461665"/>
          </a:xfrm>
          <a:prstGeom prst="rect">
            <a:avLst/>
          </a:prstGeom>
          <a:noFill/>
        </p:spPr>
        <p:txBody>
          <a:bodyPr wrap="square" rtlCol="0">
            <a:spAutoFit/>
          </a:bodyPr>
          <a:lstStyle/>
          <a:p>
            <a:pPr algn="ctr"/>
            <a:r>
              <a:rPr lang="en-US" sz="2400" b="1" dirty="0">
                <a:solidFill>
                  <a:schemeClr val="bg1">
                    <a:lumMod val="95000"/>
                  </a:schemeClr>
                </a:solidFill>
              </a:rPr>
              <a:t>4</a:t>
            </a:r>
            <a:endParaRPr lang="en-US" sz="2400" dirty="0">
              <a:solidFill>
                <a:schemeClr val="bg1">
                  <a:lumMod val="95000"/>
                </a:schemeClr>
              </a:solidFill>
            </a:endParaRPr>
          </a:p>
        </p:txBody>
      </p:sp>
      <p:sp>
        <p:nvSpPr>
          <p:cNvPr id="74" name="TextBox 73"/>
          <p:cNvSpPr txBox="1"/>
          <p:nvPr/>
        </p:nvSpPr>
        <p:spPr>
          <a:xfrm>
            <a:off x="3967596" y="4613520"/>
            <a:ext cx="5253217" cy="607859"/>
          </a:xfrm>
          <a:prstGeom prst="rect">
            <a:avLst/>
          </a:prstGeom>
          <a:noFill/>
        </p:spPr>
        <p:txBody>
          <a:bodyPr wrap="square" rtlCol="0">
            <a:spAutoFit/>
          </a:bodyPr>
          <a:lstStyle/>
          <a:p>
            <a:pPr>
              <a:spcAft>
                <a:spcPts val="600"/>
              </a:spcAft>
              <a:defRPr/>
            </a:pPr>
            <a:r>
              <a:rPr lang="en-US" dirty="0"/>
              <a:t>Assess maintenance and continued implementation </a:t>
            </a:r>
          </a:p>
          <a:p>
            <a:endParaRPr lang="en-US" sz="1050" dirty="0"/>
          </a:p>
        </p:txBody>
      </p:sp>
      <p:sp>
        <p:nvSpPr>
          <p:cNvPr id="75" name="TextBox 74"/>
          <p:cNvSpPr txBox="1"/>
          <p:nvPr/>
        </p:nvSpPr>
        <p:spPr>
          <a:xfrm>
            <a:off x="5053448" y="3640247"/>
            <a:ext cx="3966727" cy="646331"/>
          </a:xfrm>
          <a:prstGeom prst="rect">
            <a:avLst/>
          </a:prstGeom>
          <a:solidFill>
            <a:schemeClr val="accent1"/>
          </a:solidFill>
        </p:spPr>
        <p:txBody>
          <a:bodyPr wrap="square" rtlCol="0">
            <a:spAutoFit/>
          </a:bodyPr>
          <a:lstStyle/>
          <a:p>
            <a:r>
              <a:rPr lang="en-US" dirty="0">
                <a:solidFill>
                  <a:schemeClr val="bg1"/>
                </a:solidFill>
              </a:rPr>
              <a:t>Provide a documented and defensible record for both DOE and the contractor</a:t>
            </a:r>
          </a:p>
        </p:txBody>
      </p:sp>
      <p:sp>
        <p:nvSpPr>
          <p:cNvPr id="76" name="TextBox 75"/>
          <p:cNvSpPr txBox="1"/>
          <p:nvPr/>
        </p:nvSpPr>
        <p:spPr>
          <a:xfrm>
            <a:off x="2881296" y="5277112"/>
            <a:ext cx="6348768" cy="884858"/>
          </a:xfrm>
          <a:prstGeom prst="rect">
            <a:avLst/>
          </a:prstGeom>
          <a:noFill/>
        </p:spPr>
        <p:txBody>
          <a:bodyPr wrap="square" rtlCol="0">
            <a:spAutoFit/>
          </a:bodyPr>
          <a:lstStyle/>
          <a:p>
            <a:pPr>
              <a:spcAft>
                <a:spcPts val="600"/>
              </a:spcAft>
              <a:defRPr/>
            </a:pPr>
            <a:r>
              <a:rPr lang="en-US" dirty="0">
                <a:solidFill>
                  <a:schemeClr val="bg1"/>
                </a:solidFill>
              </a:rPr>
              <a:t>Ensure implementation in a compliant manner to plan, monitor, and manage cost, schedule, and technical performance</a:t>
            </a:r>
          </a:p>
          <a:p>
            <a:endParaRPr lang="en-US" sz="1050" dirty="0"/>
          </a:p>
        </p:txBody>
      </p:sp>
      <p:sp>
        <p:nvSpPr>
          <p:cNvPr id="77" name="TextBox 76"/>
          <p:cNvSpPr txBox="1"/>
          <p:nvPr/>
        </p:nvSpPr>
        <p:spPr>
          <a:xfrm>
            <a:off x="1730356" y="6116988"/>
            <a:ext cx="7289819" cy="892552"/>
          </a:xfrm>
          <a:prstGeom prst="rect">
            <a:avLst/>
          </a:prstGeom>
          <a:noFill/>
        </p:spPr>
        <p:txBody>
          <a:bodyPr wrap="square" rtlCol="0">
            <a:spAutoFit/>
          </a:bodyPr>
          <a:lstStyle/>
          <a:p>
            <a:pPr>
              <a:spcAft>
                <a:spcPts val="600"/>
              </a:spcAft>
              <a:defRPr/>
            </a:pPr>
            <a:r>
              <a:rPr lang="en-US" dirty="0"/>
              <a:t>Ensures deployment of an EVMS compliant with EIA-748 across applicable DOE Order 413.3B capital asset projects</a:t>
            </a:r>
          </a:p>
          <a:p>
            <a:pPr algn="ctr"/>
            <a:endParaRPr lang="en-US" sz="1100" dirty="0"/>
          </a:p>
        </p:txBody>
      </p:sp>
      <p:grpSp>
        <p:nvGrpSpPr>
          <p:cNvPr id="79" name="Group 4"/>
          <p:cNvGrpSpPr>
            <a:grpSpLocks noChangeAspect="1"/>
          </p:cNvGrpSpPr>
          <p:nvPr/>
        </p:nvGrpSpPr>
        <p:grpSpPr bwMode="auto">
          <a:xfrm>
            <a:off x="768740" y="4287773"/>
            <a:ext cx="692942" cy="1737360"/>
            <a:chOff x="864" y="542"/>
            <a:chExt cx="1453" cy="3643"/>
          </a:xfrm>
        </p:grpSpPr>
        <p:sp>
          <p:nvSpPr>
            <p:cNvPr id="80"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1"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2"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3"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85" name="Group 4"/>
          <p:cNvGrpSpPr>
            <a:grpSpLocks noChangeAspect="1"/>
          </p:cNvGrpSpPr>
          <p:nvPr/>
        </p:nvGrpSpPr>
        <p:grpSpPr bwMode="auto">
          <a:xfrm>
            <a:off x="4038988" y="1783115"/>
            <a:ext cx="839457" cy="1828800"/>
            <a:chOff x="2938" y="225"/>
            <a:chExt cx="1809" cy="3941"/>
          </a:xfrm>
        </p:grpSpPr>
        <p:sp>
          <p:nvSpPr>
            <p:cNvPr id="86" name="AutoShape 3"/>
            <p:cNvSpPr>
              <a:spLocks noChangeAspect="1" noChangeArrowheads="1" noTextEdit="1"/>
            </p:cNvSpPr>
            <p:nvPr/>
          </p:nvSpPr>
          <p:spPr bwMode="auto">
            <a:xfrm>
              <a:off x="2983" y="275"/>
              <a:ext cx="171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7" name="Oval 86"/>
            <p:cNvSpPr>
              <a:spLocks noChangeArrowheads="1"/>
            </p:cNvSpPr>
            <p:nvPr/>
          </p:nvSpPr>
          <p:spPr bwMode="auto">
            <a:xfrm>
              <a:off x="3775" y="675"/>
              <a:ext cx="614" cy="6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Freeform 6"/>
            <p:cNvSpPr>
              <a:spLocks/>
            </p:cNvSpPr>
            <p:nvPr/>
          </p:nvSpPr>
          <p:spPr bwMode="auto">
            <a:xfrm>
              <a:off x="3606" y="1376"/>
              <a:ext cx="406" cy="830"/>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0" name="Freeform 8"/>
            <p:cNvSpPr>
              <a:spLocks/>
            </p:cNvSpPr>
            <p:nvPr/>
          </p:nvSpPr>
          <p:spPr bwMode="auto">
            <a:xfrm>
              <a:off x="3716" y="1342"/>
              <a:ext cx="372" cy="237"/>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91" name="Group 4"/>
          <p:cNvGrpSpPr>
            <a:grpSpLocks noChangeAspect="1"/>
          </p:cNvGrpSpPr>
          <p:nvPr/>
        </p:nvGrpSpPr>
        <p:grpSpPr bwMode="auto">
          <a:xfrm>
            <a:off x="1824631" y="3467845"/>
            <a:ext cx="692942" cy="1737360"/>
            <a:chOff x="864" y="542"/>
            <a:chExt cx="1453" cy="3643"/>
          </a:xfrm>
        </p:grpSpPr>
        <p:sp>
          <p:nvSpPr>
            <p:cNvPr id="92"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3"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4"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5"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6"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97" name="Group 4"/>
          <p:cNvGrpSpPr>
            <a:grpSpLocks noChangeAspect="1"/>
          </p:cNvGrpSpPr>
          <p:nvPr/>
        </p:nvGrpSpPr>
        <p:grpSpPr bwMode="auto">
          <a:xfrm>
            <a:off x="2947567" y="2645141"/>
            <a:ext cx="692942" cy="1737360"/>
            <a:chOff x="864" y="542"/>
            <a:chExt cx="1453" cy="3643"/>
          </a:xfrm>
        </p:grpSpPr>
        <p:sp>
          <p:nvSpPr>
            <p:cNvPr id="98"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9"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0"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1"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2"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 name="Slide Number Placeholder 1">
            <a:extLst>
              <a:ext uri="{FF2B5EF4-FFF2-40B4-BE49-F238E27FC236}">
                <a16:creationId xmlns:a16="http://schemas.microsoft.com/office/drawing/2014/main" xmlns="" id="{AE6B6C76-84C9-4737-BDD9-C83386F01AE1}"/>
              </a:ext>
            </a:extLst>
          </p:cNvPr>
          <p:cNvSpPr>
            <a:spLocks noGrp="1"/>
          </p:cNvSpPr>
          <p:nvPr>
            <p:ph type="sldNum" sz="quarter" idx="12"/>
          </p:nvPr>
        </p:nvSpPr>
        <p:spPr/>
        <p:txBody>
          <a:bodyPr/>
          <a:lstStyle/>
          <a:p>
            <a:fld id="{5F7606BC-8AB3-4269-911F-2A8DC2C0517E}" type="slidenum">
              <a:rPr lang="en-US" smtClean="0"/>
              <a:t>2</a:t>
            </a:fld>
            <a:endParaRPr lang="en-US" dirty="0"/>
          </a:p>
        </p:txBody>
      </p:sp>
    </p:spTree>
    <p:extLst>
      <p:ext uri="{BB962C8B-B14F-4D97-AF65-F5344CB8AC3E}">
        <p14:creationId xmlns:p14="http://schemas.microsoft.com/office/powerpoint/2010/main" val="1079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2" presetClass="entr" presetSubtype="2" fill="hold" grpId="0" nodeType="withEffect">
                                  <p:stCondLst>
                                    <p:cond delay="800"/>
                                  </p:stCondLst>
                                  <p:childTnLst>
                                    <p:set>
                                      <p:cBhvr>
                                        <p:cTn id="9" dur="1" fill="hold">
                                          <p:stCondLst>
                                            <p:cond delay="0"/>
                                          </p:stCondLst>
                                        </p:cTn>
                                        <p:tgtEl>
                                          <p:spTgt spid="69"/>
                                        </p:tgtEl>
                                        <p:attrNameLst>
                                          <p:attrName>style.visibility</p:attrName>
                                        </p:attrNameLst>
                                      </p:cBhvr>
                                      <p:to>
                                        <p:strVal val="visible"/>
                                      </p:to>
                                    </p:set>
                                    <p:anim calcmode="lin" valueType="num">
                                      <p:cBhvr additive="base">
                                        <p:cTn id="10" dur="500" fill="hold"/>
                                        <p:tgtEl>
                                          <p:spTgt spid="69"/>
                                        </p:tgtEl>
                                        <p:attrNameLst>
                                          <p:attrName>ppt_x</p:attrName>
                                        </p:attrNameLst>
                                      </p:cBhvr>
                                      <p:tavLst>
                                        <p:tav tm="0">
                                          <p:val>
                                            <p:strVal val="1+#ppt_w/2"/>
                                          </p:val>
                                        </p:tav>
                                        <p:tav tm="100000">
                                          <p:val>
                                            <p:strVal val="#ppt_x"/>
                                          </p:val>
                                        </p:tav>
                                      </p:tavLst>
                                    </p:anim>
                                    <p:anim calcmode="lin" valueType="num">
                                      <p:cBhvr additive="base">
                                        <p:cTn id="11" dur="500" fill="hold"/>
                                        <p:tgtEl>
                                          <p:spTgt spid="6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800"/>
                                  </p:stCondLst>
                                  <p:childTnLst>
                                    <p:set>
                                      <p:cBhvr>
                                        <p:cTn id="13" dur="1" fill="hold">
                                          <p:stCondLst>
                                            <p:cond delay="0"/>
                                          </p:stCondLst>
                                        </p:cTn>
                                        <p:tgtEl>
                                          <p:spTgt spid="77"/>
                                        </p:tgtEl>
                                        <p:attrNameLst>
                                          <p:attrName>style.visibility</p:attrName>
                                        </p:attrNameLst>
                                      </p:cBhvr>
                                      <p:to>
                                        <p:strVal val="visible"/>
                                      </p:to>
                                    </p:set>
                                    <p:anim calcmode="lin" valueType="num">
                                      <p:cBhvr additive="base">
                                        <p:cTn id="14" dur="500" fill="hold"/>
                                        <p:tgtEl>
                                          <p:spTgt spid="77"/>
                                        </p:tgtEl>
                                        <p:attrNameLst>
                                          <p:attrName>ppt_x</p:attrName>
                                        </p:attrNameLst>
                                      </p:cBhvr>
                                      <p:tavLst>
                                        <p:tav tm="0">
                                          <p:val>
                                            <p:strVal val="1+#ppt_w/2"/>
                                          </p:val>
                                        </p:tav>
                                        <p:tav tm="100000">
                                          <p:val>
                                            <p:strVal val="#ppt_x"/>
                                          </p:val>
                                        </p:tav>
                                      </p:tavLst>
                                    </p:anim>
                                    <p:anim calcmode="lin" valueType="num">
                                      <p:cBhvr additive="base">
                                        <p:cTn id="15" dur="500" fill="hold"/>
                                        <p:tgtEl>
                                          <p:spTgt spid="77"/>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40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grpId="0" nodeType="withEffect">
                                  <p:stCondLst>
                                    <p:cond delay="140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2" presetClass="entr" presetSubtype="2" fill="hold" grpId="0" nodeType="withEffect">
                                  <p:stCondLst>
                                    <p:cond delay="190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1+#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9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1+#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250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par>
                                <p:cTn id="36" presetID="2" presetClass="entr" presetSubtype="2" fill="hold" grpId="0" nodeType="withEffect">
                                  <p:stCondLst>
                                    <p:cond delay="300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1+#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0"/>
                                  </p:stCondLs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 fill="hold"/>
                                        <p:tgtEl>
                                          <p:spTgt spid="74"/>
                                        </p:tgtEl>
                                        <p:attrNameLst>
                                          <p:attrName>ppt_x</p:attrName>
                                        </p:attrNameLst>
                                      </p:cBhvr>
                                      <p:tavLst>
                                        <p:tav tm="0">
                                          <p:val>
                                            <p:strVal val="1+#ppt_w/2"/>
                                          </p:val>
                                        </p:tav>
                                        <p:tav tm="100000">
                                          <p:val>
                                            <p:strVal val="#ppt_x"/>
                                          </p:val>
                                        </p:tav>
                                      </p:tavLst>
                                    </p:anim>
                                    <p:anim calcmode="lin" valueType="num">
                                      <p:cBhvr additive="base">
                                        <p:cTn id="43" dur="500" fill="hold"/>
                                        <p:tgtEl>
                                          <p:spTgt spid="74"/>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36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360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2" presetClass="entr" presetSubtype="2" fill="hold" grpId="0" nodeType="withEffect">
                                  <p:stCondLst>
                                    <p:cond delay="410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410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fill="hold"/>
                                        <p:tgtEl>
                                          <p:spTgt spid="75"/>
                                        </p:tgtEl>
                                        <p:attrNameLst>
                                          <p:attrName>ppt_x</p:attrName>
                                        </p:attrNameLst>
                                      </p:cBhvr>
                                      <p:tavLst>
                                        <p:tav tm="0">
                                          <p:val>
                                            <p:strVal val="1+#ppt_w/2"/>
                                          </p:val>
                                        </p:tav>
                                        <p:tav tm="100000">
                                          <p:val>
                                            <p:strVal val="#ppt_x"/>
                                          </p:val>
                                        </p:tav>
                                      </p:tavLst>
                                    </p:anim>
                                    <p:anim calcmode="lin" valueType="num">
                                      <p:cBhvr additive="base">
                                        <p:cTn id="57" dur="500" fill="hold"/>
                                        <p:tgtEl>
                                          <p:spTgt spid="75"/>
                                        </p:tgtEl>
                                        <p:attrNameLst>
                                          <p:attrName>ppt_y</p:attrName>
                                        </p:attrNameLst>
                                      </p:cBhvr>
                                      <p:tavLst>
                                        <p:tav tm="0">
                                          <p:val>
                                            <p:strVal val="#ppt_y"/>
                                          </p:val>
                                        </p:tav>
                                        <p:tav tm="100000">
                                          <p:val>
                                            <p:strVal val="#ppt_y"/>
                                          </p:val>
                                        </p:tav>
                                      </p:tavLst>
                                    </p:anim>
                                  </p:childTnLst>
                                </p:cTn>
                              </p:par>
                              <p:par>
                                <p:cTn id="58" presetID="10" presetClass="entr" presetSubtype="0" fill="hold" grpId="0" nodeType="withEffect">
                                  <p:stCondLst>
                                    <p:cond delay="30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childTnLst>
                                </p:cTn>
                              </p:par>
                              <p:par>
                                <p:cTn id="61" presetID="10" presetClass="entr" presetSubtype="0" fill="hold" nodeType="withEffect">
                                  <p:stCondLst>
                                    <p:cond delay="30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10" presetClass="entr" presetSubtype="0" fill="hold" nodeType="withEffect">
                                  <p:stCondLst>
                                    <p:cond delay="140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250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500"/>
                                        <p:tgtEl>
                                          <p:spTgt spid="97"/>
                                        </p:tgtEl>
                                      </p:cBhvr>
                                    </p:animEffect>
                                  </p:childTnLst>
                                </p:cTn>
                              </p:par>
                              <p:par>
                                <p:cTn id="70" presetID="10" presetClass="entr" presetSubtype="0" fill="hold" nodeType="withEffect">
                                  <p:stCondLst>
                                    <p:cond delay="360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43" grpId="0" animBg="1"/>
      <p:bldP spid="44" grpId="0" animBg="1"/>
      <p:bldP spid="49" grpId="0" animBg="1"/>
      <p:bldP spid="50" grpId="0" animBg="1"/>
      <p:bldP spid="67" grpId="0" animBg="1"/>
      <p:bldP spid="68" grpId="0" animBg="1"/>
      <p:bldP spid="69" grpId="0" animBg="1"/>
      <p:bldP spid="70" grpId="0"/>
      <p:bldP spid="71" grpId="0"/>
      <p:bldP spid="72" grpId="0"/>
      <p:bldP spid="73" grpId="0"/>
      <p:bldP spid="74" grpId="0"/>
      <p:bldP spid="75" grpId="0" animBg="1"/>
      <p:bldP spid="76"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6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67CC55F6-5023-410B-88F4-F218758C03BF}"/>
              </a:ext>
            </a:extLst>
          </p:cNvPr>
          <p:cNvSpPr>
            <a:spLocks noGrp="1"/>
          </p:cNvSpPr>
          <p:nvPr>
            <p:ph type="title"/>
          </p:nvPr>
        </p:nvSpPr>
        <p:spPr>
          <a:xfrm>
            <a:off x="401265" y="685800"/>
            <a:ext cx="2085203" cy="5105400"/>
          </a:xfrm>
        </p:spPr>
        <p:txBody>
          <a:bodyPr>
            <a:normAutofit/>
          </a:bodyPr>
          <a:lstStyle/>
          <a:p>
            <a:r>
              <a:rPr lang="en-US" sz="3000" b="1" dirty="0">
                <a:solidFill>
                  <a:srgbClr val="FFFFFF"/>
                </a:solidFill>
              </a:rPr>
              <a:t>EVMS Certification Thresholds</a:t>
            </a:r>
          </a:p>
        </p:txBody>
      </p:sp>
      <p:graphicFrame>
        <p:nvGraphicFramePr>
          <p:cNvPr id="12" name="Content Placeholder 2">
            <a:extLst>
              <a:ext uri="{FF2B5EF4-FFF2-40B4-BE49-F238E27FC236}">
                <a16:creationId xmlns:a16="http://schemas.microsoft.com/office/drawing/2014/main" xmlns="" id="{9E8C61CB-D146-4CB9-B05A-B2295C9ACE13}"/>
              </a:ext>
            </a:extLst>
          </p:cNvPr>
          <p:cNvGraphicFramePr>
            <a:graphicFrameLocks noGrp="1"/>
          </p:cNvGraphicFramePr>
          <p:nvPr>
            <p:ph idx="1"/>
          </p:nvPr>
        </p:nvGraphicFramePr>
        <p:xfrm>
          <a:off x="3987847" y="603006"/>
          <a:ext cx="4869656" cy="5893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930ACB8C-467D-4AAA-986A-3CF2283E48B6}"/>
              </a:ext>
            </a:extLst>
          </p:cNvPr>
          <p:cNvSpPr txBox="1"/>
          <p:nvPr/>
        </p:nvSpPr>
        <p:spPr>
          <a:xfrm>
            <a:off x="4463907" y="2407503"/>
            <a:ext cx="4243768" cy="15234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alibri" panose="020F0502020204030204"/>
                <a:ea typeface="+mn-ea"/>
                <a:cs typeface="+mn-cs"/>
              </a:rPr>
              <a:t>Compliance requirements for contractors with an applicable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808C480A-3769-42D3-B406-0C7C04833E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606BC-8AB3-4269-911F-2A8DC2C05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78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353CA-FC1A-4A00-BE23-F666F0A85E22}"/>
              </a:ext>
            </a:extLst>
          </p:cNvPr>
          <p:cNvSpPr>
            <a:spLocks noGrp="1"/>
          </p:cNvSpPr>
          <p:nvPr>
            <p:ph type="title"/>
          </p:nvPr>
        </p:nvSpPr>
        <p:spPr>
          <a:xfrm>
            <a:off x="628650" y="5529884"/>
            <a:ext cx="7623810" cy="1096331"/>
          </a:xfrm>
        </p:spPr>
        <p:txBody>
          <a:bodyPr>
            <a:normAutofit/>
          </a:bodyPr>
          <a:lstStyle/>
          <a:p>
            <a:r>
              <a:rPr lang="en-US" sz="3700" b="1" dirty="0">
                <a:solidFill>
                  <a:schemeClr val="accent1">
                    <a:lumMod val="75000"/>
                  </a:schemeClr>
                </a:solidFill>
              </a:rPr>
              <a:t>Review Team Roles and Responsibilities</a:t>
            </a:r>
          </a:p>
        </p:txBody>
      </p:sp>
      <p:graphicFrame>
        <p:nvGraphicFramePr>
          <p:cNvPr id="5" name="Content Placeholder 2">
            <a:extLst>
              <a:ext uri="{FF2B5EF4-FFF2-40B4-BE49-F238E27FC236}">
                <a16:creationId xmlns:a16="http://schemas.microsoft.com/office/drawing/2014/main" xmlns="" id="{3F44F89E-3BF9-432C-A474-5CE5704C3E3A}"/>
              </a:ext>
            </a:extLst>
          </p:cNvPr>
          <p:cNvGraphicFramePr>
            <a:graphicFrameLocks noGrp="1"/>
          </p:cNvGraphicFramePr>
          <p:nvPr>
            <p:ph idx="1"/>
            <p:extLst>
              <p:ext uri="{D42A27DB-BD31-4B8C-83A1-F6EECF244321}">
                <p14:modId xmlns:p14="http://schemas.microsoft.com/office/powerpoint/2010/main" val="4215819008"/>
              </p:ext>
            </p:extLst>
          </p:nvPr>
        </p:nvGraphicFramePr>
        <p:xfrm>
          <a:off x="633412" y="269435"/>
          <a:ext cx="7877175" cy="509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1C912BB9-6A86-4594-9CF8-D8D839ACD95C}"/>
              </a:ext>
            </a:extLst>
          </p:cNvPr>
          <p:cNvSpPr>
            <a:spLocks noGrp="1"/>
          </p:cNvSpPr>
          <p:nvPr>
            <p:ph type="sldNum" sz="quarter" idx="12"/>
          </p:nvPr>
        </p:nvSpPr>
        <p:spPr/>
        <p:txBody>
          <a:bodyPr/>
          <a:lstStyle/>
          <a:p>
            <a:fld id="{5F7606BC-8AB3-4269-911F-2A8DC2C0517E}" type="slidenum">
              <a:rPr lang="en-US" smtClean="0"/>
              <a:t>4</a:t>
            </a:fld>
            <a:endParaRPr lang="en-US" dirty="0"/>
          </a:p>
        </p:txBody>
      </p:sp>
    </p:spTree>
    <p:extLst>
      <p:ext uri="{BB962C8B-B14F-4D97-AF65-F5344CB8AC3E}">
        <p14:creationId xmlns:p14="http://schemas.microsoft.com/office/powerpoint/2010/main" val="196628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4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353CA-FC1A-4A00-BE23-F666F0A85E22}"/>
              </a:ext>
            </a:extLst>
          </p:cNvPr>
          <p:cNvSpPr>
            <a:spLocks noGrp="1"/>
          </p:cNvSpPr>
          <p:nvPr>
            <p:ph type="title"/>
          </p:nvPr>
        </p:nvSpPr>
        <p:spPr>
          <a:xfrm>
            <a:off x="628650" y="5529884"/>
            <a:ext cx="6058756" cy="1096331"/>
          </a:xfrm>
        </p:spPr>
        <p:txBody>
          <a:bodyPr>
            <a:normAutofit fontScale="90000"/>
          </a:bodyPr>
          <a:lstStyle/>
          <a:p>
            <a:r>
              <a:rPr lang="en-US" sz="3700" b="1" dirty="0">
                <a:solidFill>
                  <a:schemeClr val="accent1">
                    <a:lumMod val="75000"/>
                  </a:schemeClr>
                </a:solidFill>
              </a:rPr>
              <a:t>Review Team Roles and Responsibilities continued</a:t>
            </a:r>
          </a:p>
        </p:txBody>
      </p:sp>
      <p:graphicFrame>
        <p:nvGraphicFramePr>
          <p:cNvPr id="5" name="Content Placeholder 2">
            <a:extLst>
              <a:ext uri="{FF2B5EF4-FFF2-40B4-BE49-F238E27FC236}">
                <a16:creationId xmlns:a16="http://schemas.microsoft.com/office/drawing/2014/main" xmlns="" id="{CC45078B-7FCC-4228-ADCD-CAFEEEBC92C2}"/>
              </a:ext>
            </a:extLst>
          </p:cNvPr>
          <p:cNvGraphicFramePr>
            <a:graphicFrameLocks noGrp="1"/>
          </p:cNvGraphicFramePr>
          <p:nvPr>
            <p:ph idx="1"/>
            <p:extLst>
              <p:ext uri="{D42A27DB-BD31-4B8C-83A1-F6EECF244321}">
                <p14:modId xmlns:p14="http://schemas.microsoft.com/office/powerpoint/2010/main" val="1481223042"/>
              </p:ext>
            </p:extLst>
          </p:nvPr>
        </p:nvGraphicFramePr>
        <p:xfrm>
          <a:off x="628650" y="466726"/>
          <a:ext cx="7886700" cy="4669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D81855AF-6982-4A36-888E-4DA1B7CFB57B}"/>
              </a:ext>
            </a:extLst>
          </p:cNvPr>
          <p:cNvSpPr>
            <a:spLocks noGrp="1"/>
          </p:cNvSpPr>
          <p:nvPr>
            <p:ph type="sldNum" sz="quarter" idx="12"/>
          </p:nvPr>
        </p:nvSpPr>
        <p:spPr/>
        <p:txBody>
          <a:bodyPr/>
          <a:lstStyle/>
          <a:p>
            <a:fld id="{5F7606BC-8AB3-4269-911F-2A8DC2C0517E}" type="slidenum">
              <a:rPr lang="en-US" smtClean="0"/>
              <a:t>5</a:t>
            </a:fld>
            <a:endParaRPr lang="en-US" dirty="0"/>
          </a:p>
        </p:txBody>
      </p:sp>
    </p:spTree>
    <p:extLst>
      <p:ext uri="{BB962C8B-B14F-4D97-AF65-F5344CB8AC3E}">
        <p14:creationId xmlns:p14="http://schemas.microsoft.com/office/powerpoint/2010/main" val="37718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8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 name="TextBox 29"/>
          <p:cNvSpPr txBox="1"/>
          <p:nvPr/>
        </p:nvSpPr>
        <p:spPr>
          <a:xfrm>
            <a:off x="712336" y="476018"/>
            <a:ext cx="7585978" cy="584775"/>
          </a:xfrm>
          <a:prstGeom prst="rect">
            <a:avLst/>
          </a:prstGeom>
          <a:noFill/>
        </p:spPr>
        <p:txBody>
          <a:bodyPr wrap="square" rtlCol="0">
            <a:spAutoFit/>
          </a:bodyPr>
          <a:lstStyle/>
          <a:p>
            <a:pPr algn="ctr"/>
            <a:r>
              <a:rPr lang="en-US" sz="3200" b="1" dirty="0">
                <a:solidFill>
                  <a:schemeClr val="accent1">
                    <a:lumMod val="75000"/>
                  </a:schemeClr>
                </a:solidFill>
              </a:rPr>
              <a:t>PM Certification Process Phases</a:t>
            </a:r>
            <a:endParaRPr lang="en-US" sz="3200" dirty="0">
              <a:solidFill>
                <a:schemeClr val="accent1">
                  <a:lumMod val="75000"/>
                </a:schemeClr>
              </a:solidFill>
            </a:endParaRPr>
          </a:p>
        </p:txBody>
      </p:sp>
      <p:grpSp>
        <p:nvGrpSpPr>
          <p:cNvPr id="3" name="Group 2">
            <a:extLst>
              <a:ext uri="{FF2B5EF4-FFF2-40B4-BE49-F238E27FC236}">
                <a16:creationId xmlns:a16="http://schemas.microsoft.com/office/drawing/2014/main" xmlns="" id="{59EB0314-C93E-4580-A704-07D2535995AC}"/>
              </a:ext>
            </a:extLst>
          </p:cNvPr>
          <p:cNvGrpSpPr/>
          <p:nvPr/>
        </p:nvGrpSpPr>
        <p:grpSpPr>
          <a:xfrm>
            <a:off x="2750635" y="1757904"/>
            <a:ext cx="3338767" cy="4197307"/>
            <a:chOff x="5817685" y="1143570"/>
            <a:chExt cx="3338767" cy="4197307"/>
          </a:xfrm>
        </p:grpSpPr>
        <p:sp>
          <p:nvSpPr>
            <p:cNvPr id="11" name="Freeform 11"/>
            <p:cNvSpPr>
              <a:spLocks/>
            </p:cNvSpPr>
            <p:nvPr/>
          </p:nvSpPr>
          <p:spPr bwMode="auto">
            <a:xfrm>
              <a:off x="5817685" y="1143570"/>
              <a:ext cx="3333602" cy="831366"/>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551 w 10000"/>
                <a:gd name="connsiteY0" fmla="*/ 7093 h 10230"/>
                <a:gd name="connsiteX1" fmla="*/ 379 w 10000"/>
                <a:gd name="connsiteY1" fmla="*/ 7317 h 10230"/>
                <a:gd name="connsiteX2" fmla="*/ 0 w 10000"/>
                <a:gd name="connsiteY2" fmla="*/ 5216 h 10230"/>
                <a:gd name="connsiteX3" fmla="*/ 379 w 10000"/>
                <a:gd name="connsiteY3" fmla="*/ 3115 h 10230"/>
                <a:gd name="connsiteX4" fmla="*/ 551 w 10000"/>
                <a:gd name="connsiteY4" fmla="*/ 3339 h 10230"/>
                <a:gd name="connsiteX5" fmla="*/ 551 w 10000"/>
                <a:gd name="connsiteY5" fmla="*/ 230 h 10230"/>
                <a:gd name="connsiteX6" fmla="*/ 7296 w 10000"/>
                <a:gd name="connsiteY6" fmla="*/ 230 h 10230"/>
                <a:gd name="connsiteX7" fmla="*/ 10000 w 10000"/>
                <a:gd name="connsiteY7" fmla="*/ 10230 h 10230"/>
                <a:gd name="connsiteX8" fmla="*/ 551 w 10000"/>
                <a:gd name="connsiteY8" fmla="*/ 10230 h 10230"/>
                <a:gd name="connsiteX9" fmla="*/ 551 w 10000"/>
                <a:gd name="connsiteY9" fmla="*/ 7093 h 10230"/>
                <a:gd name="connsiteX0" fmla="*/ 551 w 10000"/>
                <a:gd name="connsiteY0" fmla="*/ 6869 h 10006"/>
                <a:gd name="connsiteX1" fmla="*/ 379 w 10000"/>
                <a:gd name="connsiteY1" fmla="*/ 7093 h 10006"/>
                <a:gd name="connsiteX2" fmla="*/ 0 w 10000"/>
                <a:gd name="connsiteY2" fmla="*/ 4992 h 10006"/>
                <a:gd name="connsiteX3" fmla="*/ 379 w 10000"/>
                <a:gd name="connsiteY3" fmla="*/ 2891 h 10006"/>
                <a:gd name="connsiteX4" fmla="*/ 551 w 10000"/>
                <a:gd name="connsiteY4" fmla="*/ 3115 h 10006"/>
                <a:gd name="connsiteX5" fmla="*/ 551 w 10000"/>
                <a:gd name="connsiteY5" fmla="*/ 6 h 10006"/>
                <a:gd name="connsiteX6" fmla="*/ 7296 w 10000"/>
                <a:gd name="connsiteY6" fmla="*/ 6 h 10006"/>
                <a:gd name="connsiteX7" fmla="*/ 10000 w 10000"/>
                <a:gd name="connsiteY7" fmla="*/ 10006 h 10006"/>
                <a:gd name="connsiteX8" fmla="*/ 551 w 10000"/>
                <a:gd name="connsiteY8" fmla="*/ 10006 h 10006"/>
                <a:gd name="connsiteX9" fmla="*/ 551 w 10000"/>
                <a:gd name="connsiteY9" fmla="*/ 6869 h 10006"/>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96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38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7778"/>
                <a:gd name="connsiteY0" fmla="*/ 7595 h 10732"/>
                <a:gd name="connsiteX1" fmla="*/ 379 w 7778"/>
                <a:gd name="connsiteY1" fmla="*/ 7819 h 10732"/>
                <a:gd name="connsiteX2" fmla="*/ 0 w 7778"/>
                <a:gd name="connsiteY2" fmla="*/ 5718 h 10732"/>
                <a:gd name="connsiteX3" fmla="*/ 379 w 7778"/>
                <a:gd name="connsiteY3" fmla="*/ 3617 h 10732"/>
                <a:gd name="connsiteX4" fmla="*/ 551 w 7778"/>
                <a:gd name="connsiteY4" fmla="*/ 3841 h 10732"/>
                <a:gd name="connsiteX5" fmla="*/ 551 w 7778"/>
                <a:gd name="connsiteY5" fmla="*/ 732 h 10732"/>
                <a:gd name="connsiteX6" fmla="*/ 7238 w 7778"/>
                <a:gd name="connsiteY6" fmla="*/ 732 h 10732"/>
                <a:gd name="connsiteX7" fmla="*/ 7367 w 7778"/>
                <a:gd name="connsiteY7" fmla="*/ 10732 h 10732"/>
                <a:gd name="connsiteX8" fmla="*/ 551 w 7778"/>
                <a:gd name="connsiteY8" fmla="*/ 10732 h 10732"/>
                <a:gd name="connsiteX9" fmla="*/ 551 w 7778"/>
                <a:gd name="connsiteY9" fmla="*/ 7595 h 10732"/>
                <a:gd name="connsiteX0" fmla="*/ 708 w 10000"/>
                <a:gd name="connsiteY0" fmla="*/ 6396 h 9319"/>
                <a:gd name="connsiteX1" fmla="*/ 487 w 10000"/>
                <a:gd name="connsiteY1" fmla="*/ 6605 h 9319"/>
                <a:gd name="connsiteX2" fmla="*/ 0 w 10000"/>
                <a:gd name="connsiteY2" fmla="*/ 4647 h 9319"/>
                <a:gd name="connsiteX3" fmla="*/ 487 w 10000"/>
                <a:gd name="connsiteY3" fmla="*/ 2689 h 9319"/>
                <a:gd name="connsiteX4" fmla="*/ 708 w 10000"/>
                <a:gd name="connsiteY4" fmla="*/ 2898 h 9319"/>
                <a:gd name="connsiteX5" fmla="*/ 708 w 10000"/>
                <a:gd name="connsiteY5" fmla="*/ 1 h 9319"/>
                <a:gd name="connsiteX6" fmla="*/ 9306 w 10000"/>
                <a:gd name="connsiteY6" fmla="*/ 1 h 9319"/>
                <a:gd name="connsiteX7" fmla="*/ 9472 w 10000"/>
                <a:gd name="connsiteY7" fmla="*/ 9319 h 9319"/>
                <a:gd name="connsiteX8" fmla="*/ 708 w 10000"/>
                <a:gd name="connsiteY8" fmla="*/ 9319 h 9319"/>
                <a:gd name="connsiteX9" fmla="*/ 708 w 10000"/>
                <a:gd name="connsiteY9" fmla="*/ 6396 h 9319"/>
                <a:gd name="connsiteX0" fmla="*/ 708 w 9472"/>
                <a:gd name="connsiteY0" fmla="*/ 6863 h 10000"/>
                <a:gd name="connsiteX1" fmla="*/ 487 w 9472"/>
                <a:gd name="connsiteY1" fmla="*/ 7088 h 10000"/>
                <a:gd name="connsiteX2" fmla="*/ 0 w 9472"/>
                <a:gd name="connsiteY2" fmla="*/ 4987 h 10000"/>
                <a:gd name="connsiteX3" fmla="*/ 487 w 9472"/>
                <a:gd name="connsiteY3" fmla="*/ 2886 h 10000"/>
                <a:gd name="connsiteX4" fmla="*/ 708 w 9472"/>
                <a:gd name="connsiteY4" fmla="*/ 3110 h 10000"/>
                <a:gd name="connsiteX5" fmla="*/ 708 w 9472"/>
                <a:gd name="connsiteY5" fmla="*/ 1 h 10000"/>
                <a:gd name="connsiteX6" fmla="*/ 9306 w 9472"/>
                <a:gd name="connsiteY6" fmla="*/ 1 h 10000"/>
                <a:gd name="connsiteX7" fmla="*/ 9472 w 9472"/>
                <a:gd name="connsiteY7" fmla="*/ 10000 h 10000"/>
                <a:gd name="connsiteX8" fmla="*/ 708 w 9472"/>
                <a:gd name="connsiteY8" fmla="*/ 10000 h 10000"/>
                <a:gd name="connsiteX9" fmla="*/ 708 w 9472"/>
                <a:gd name="connsiteY9" fmla="*/ 6863 h 10000"/>
                <a:gd name="connsiteX0" fmla="*/ 747 w 9825"/>
                <a:gd name="connsiteY0" fmla="*/ 6863 h 10000"/>
                <a:gd name="connsiteX1" fmla="*/ 514 w 9825"/>
                <a:gd name="connsiteY1" fmla="*/ 7088 h 10000"/>
                <a:gd name="connsiteX2" fmla="*/ 0 w 9825"/>
                <a:gd name="connsiteY2" fmla="*/ 4987 h 10000"/>
                <a:gd name="connsiteX3" fmla="*/ 514 w 9825"/>
                <a:gd name="connsiteY3" fmla="*/ 2886 h 10000"/>
                <a:gd name="connsiteX4" fmla="*/ 747 w 9825"/>
                <a:gd name="connsiteY4" fmla="*/ 3110 h 10000"/>
                <a:gd name="connsiteX5" fmla="*/ 747 w 9825"/>
                <a:gd name="connsiteY5" fmla="*/ 1 h 10000"/>
                <a:gd name="connsiteX6" fmla="*/ 9825 w 9825"/>
                <a:gd name="connsiteY6" fmla="*/ 1 h 10000"/>
                <a:gd name="connsiteX7" fmla="*/ 9812 w 9825"/>
                <a:gd name="connsiteY7" fmla="*/ 10000 h 10000"/>
                <a:gd name="connsiteX8" fmla="*/ 747 w 9825"/>
                <a:gd name="connsiteY8" fmla="*/ 10000 h 10000"/>
                <a:gd name="connsiteX9" fmla="*/ 747 w 9825"/>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3" h="10000">
                  <a:moveTo>
                    <a:pt x="760" y="6863"/>
                  </a:moveTo>
                  <a:cubicBezTo>
                    <a:pt x="691" y="7003"/>
                    <a:pt x="609" y="7088"/>
                    <a:pt x="523" y="7088"/>
                  </a:cubicBezTo>
                  <a:cubicBezTo>
                    <a:pt x="231" y="7088"/>
                    <a:pt x="0" y="6163"/>
                    <a:pt x="0" y="4987"/>
                  </a:cubicBezTo>
                  <a:cubicBezTo>
                    <a:pt x="0" y="3838"/>
                    <a:pt x="231" y="2886"/>
                    <a:pt x="523" y="2886"/>
                  </a:cubicBezTo>
                  <a:cubicBezTo>
                    <a:pt x="609" y="2886"/>
                    <a:pt x="691" y="2970"/>
                    <a:pt x="760" y="3110"/>
                  </a:cubicBezTo>
                  <a:cubicBezTo>
                    <a:pt x="760" y="1"/>
                    <a:pt x="775" y="1372"/>
                    <a:pt x="760" y="1"/>
                  </a:cubicBezTo>
                  <a:cubicBezTo>
                    <a:pt x="2545" y="39"/>
                    <a:pt x="8207" y="-3"/>
                    <a:pt x="10000" y="1"/>
                  </a:cubicBezTo>
                  <a:cubicBezTo>
                    <a:pt x="10005" y="4802"/>
                    <a:pt x="10003" y="10000"/>
                    <a:pt x="10003" y="10000"/>
                  </a:cubicBezTo>
                  <a:lnTo>
                    <a:pt x="760" y="10000"/>
                  </a:lnTo>
                  <a:lnTo>
                    <a:pt x="760" y="6863"/>
                  </a:lnTo>
                  <a:close/>
                </a:path>
              </a:pathLst>
            </a:custGeom>
            <a:gradFill flip="none" rotWithShape="1">
              <a:gsLst>
                <a:gs pos="100000">
                  <a:schemeClr val="accent2">
                    <a:lumMod val="50000"/>
                  </a:schemeClr>
                </a:gs>
                <a:gs pos="0">
                  <a:schemeClr val="accent2"/>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3"/>
            <p:cNvSpPr>
              <a:spLocks/>
            </p:cNvSpPr>
            <p:nvPr/>
          </p:nvSpPr>
          <p:spPr bwMode="auto">
            <a:xfrm>
              <a:off x="5817686" y="1974934"/>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 name="Freeform 15"/>
            <p:cNvSpPr>
              <a:spLocks/>
            </p:cNvSpPr>
            <p:nvPr/>
          </p:nvSpPr>
          <p:spPr bwMode="auto">
            <a:xfrm>
              <a:off x="5817685" y="2803377"/>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 name="Freeform 17"/>
            <p:cNvSpPr>
              <a:spLocks/>
            </p:cNvSpPr>
            <p:nvPr/>
          </p:nvSpPr>
          <p:spPr bwMode="auto">
            <a:xfrm>
              <a:off x="5817686" y="3630534"/>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 name="Freeform 19"/>
            <p:cNvSpPr>
              <a:spLocks/>
            </p:cNvSpPr>
            <p:nvPr/>
          </p:nvSpPr>
          <p:spPr bwMode="auto">
            <a:xfrm>
              <a:off x="5817685" y="4464561"/>
              <a:ext cx="3328309" cy="83126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07 h 10216"/>
                <a:gd name="connsiteX1" fmla="*/ 379 w 10000"/>
                <a:gd name="connsiteY1" fmla="*/ 7331 h 10216"/>
                <a:gd name="connsiteX2" fmla="*/ 0 w 10000"/>
                <a:gd name="connsiteY2" fmla="*/ 5230 h 10216"/>
                <a:gd name="connsiteX3" fmla="*/ 379 w 10000"/>
                <a:gd name="connsiteY3" fmla="*/ 3129 h 10216"/>
                <a:gd name="connsiteX4" fmla="*/ 551 w 10000"/>
                <a:gd name="connsiteY4" fmla="*/ 3353 h 10216"/>
                <a:gd name="connsiteX5" fmla="*/ 551 w 10000"/>
                <a:gd name="connsiteY5" fmla="*/ 216 h 10216"/>
                <a:gd name="connsiteX6" fmla="*/ 7229 w 10000"/>
                <a:gd name="connsiteY6" fmla="*/ 266 h 10216"/>
                <a:gd name="connsiteX7" fmla="*/ 10000 w 10000"/>
                <a:gd name="connsiteY7" fmla="*/ 10216 h 10216"/>
                <a:gd name="connsiteX8" fmla="*/ 551 w 10000"/>
                <a:gd name="connsiteY8" fmla="*/ 10216 h 10216"/>
                <a:gd name="connsiteX9" fmla="*/ 551 w 10000"/>
                <a:gd name="connsiteY9" fmla="*/ 7107 h 10216"/>
                <a:gd name="connsiteX0" fmla="*/ 551 w 7735"/>
                <a:gd name="connsiteY0" fmla="*/ 7726 h 10835"/>
                <a:gd name="connsiteX1" fmla="*/ 379 w 7735"/>
                <a:gd name="connsiteY1" fmla="*/ 7950 h 10835"/>
                <a:gd name="connsiteX2" fmla="*/ 0 w 7735"/>
                <a:gd name="connsiteY2" fmla="*/ 5849 h 10835"/>
                <a:gd name="connsiteX3" fmla="*/ 379 w 7735"/>
                <a:gd name="connsiteY3" fmla="*/ 3748 h 10835"/>
                <a:gd name="connsiteX4" fmla="*/ 551 w 7735"/>
                <a:gd name="connsiteY4" fmla="*/ 3972 h 10835"/>
                <a:gd name="connsiteX5" fmla="*/ 551 w 7735"/>
                <a:gd name="connsiteY5" fmla="*/ 835 h 10835"/>
                <a:gd name="connsiteX6" fmla="*/ 7229 w 7735"/>
                <a:gd name="connsiteY6" fmla="*/ 885 h 10835"/>
                <a:gd name="connsiteX7" fmla="*/ 7265 w 7735"/>
                <a:gd name="connsiteY7" fmla="*/ 10835 h 10835"/>
                <a:gd name="connsiteX8" fmla="*/ 551 w 7735"/>
                <a:gd name="connsiteY8" fmla="*/ 10835 h 10835"/>
                <a:gd name="connsiteX9" fmla="*/ 551 w 7735"/>
                <a:gd name="connsiteY9" fmla="*/ 7726 h 10835"/>
                <a:gd name="connsiteX0" fmla="*/ 712 w 10001"/>
                <a:gd name="connsiteY0" fmla="*/ 7131 h 10000"/>
                <a:gd name="connsiteX1" fmla="*/ 490 w 10001"/>
                <a:gd name="connsiteY1" fmla="*/ 7337 h 10000"/>
                <a:gd name="connsiteX2" fmla="*/ 0 w 10001"/>
                <a:gd name="connsiteY2" fmla="*/ 5398 h 10000"/>
                <a:gd name="connsiteX3" fmla="*/ 490 w 10001"/>
                <a:gd name="connsiteY3" fmla="*/ 3459 h 10000"/>
                <a:gd name="connsiteX4" fmla="*/ 712 w 10001"/>
                <a:gd name="connsiteY4" fmla="*/ 3666 h 10000"/>
                <a:gd name="connsiteX5" fmla="*/ 712 w 10001"/>
                <a:gd name="connsiteY5" fmla="*/ 771 h 10000"/>
                <a:gd name="connsiteX6" fmla="*/ 9346 w 10001"/>
                <a:gd name="connsiteY6" fmla="*/ 817 h 10000"/>
                <a:gd name="connsiteX7" fmla="*/ 9392 w 10001"/>
                <a:gd name="connsiteY7" fmla="*/ 10000 h 10000"/>
                <a:gd name="connsiteX8" fmla="*/ 712 w 10001"/>
                <a:gd name="connsiteY8" fmla="*/ 10000 h 10000"/>
                <a:gd name="connsiteX9" fmla="*/ 712 w 10001"/>
                <a:gd name="connsiteY9" fmla="*/ 7131 h 10000"/>
                <a:gd name="connsiteX0" fmla="*/ 712 w 10001"/>
                <a:gd name="connsiteY0" fmla="*/ 7003 h 9872"/>
                <a:gd name="connsiteX1" fmla="*/ 490 w 10001"/>
                <a:gd name="connsiteY1" fmla="*/ 7209 h 9872"/>
                <a:gd name="connsiteX2" fmla="*/ 0 w 10001"/>
                <a:gd name="connsiteY2" fmla="*/ 5270 h 9872"/>
                <a:gd name="connsiteX3" fmla="*/ 490 w 10001"/>
                <a:gd name="connsiteY3" fmla="*/ 3331 h 9872"/>
                <a:gd name="connsiteX4" fmla="*/ 712 w 10001"/>
                <a:gd name="connsiteY4" fmla="*/ 3538 h 9872"/>
                <a:gd name="connsiteX5" fmla="*/ 712 w 10001"/>
                <a:gd name="connsiteY5" fmla="*/ 643 h 9872"/>
                <a:gd name="connsiteX6" fmla="*/ 9346 w 10001"/>
                <a:gd name="connsiteY6" fmla="*/ 689 h 9872"/>
                <a:gd name="connsiteX7" fmla="*/ 9392 w 10001"/>
                <a:gd name="connsiteY7" fmla="*/ 9872 h 9872"/>
                <a:gd name="connsiteX8" fmla="*/ 712 w 10001"/>
                <a:gd name="connsiteY8" fmla="*/ 9872 h 9872"/>
                <a:gd name="connsiteX9" fmla="*/ 712 w 10001"/>
                <a:gd name="connsiteY9" fmla="*/ 7003 h 9872"/>
                <a:gd name="connsiteX0" fmla="*/ 712 w 10000"/>
                <a:gd name="connsiteY0" fmla="*/ 6443 h 9349"/>
                <a:gd name="connsiteX1" fmla="*/ 490 w 10000"/>
                <a:gd name="connsiteY1" fmla="*/ 6651 h 9349"/>
                <a:gd name="connsiteX2" fmla="*/ 0 w 10000"/>
                <a:gd name="connsiteY2" fmla="*/ 4687 h 9349"/>
                <a:gd name="connsiteX3" fmla="*/ 490 w 10000"/>
                <a:gd name="connsiteY3" fmla="*/ 2723 h 9349"/>
                <a:gd name="connsiteX4" fmla="*/ 712 w 10000"/>
                <a:gd name="connsiteY4" fmla="*/ 2933 h 9349"/>
                <a:gd name="connsiteX5" fmla="*/ 712 w 10000"/>
                <a:gd name="connsiteY5" fmla="*/ 0 h 9349"/>
                <a:gd name="connsiteX6" fmla="*/ 9345 w 10000"/>
                <a:gd name="connsiteY6" fmla="*/ 47 h 9349"/>
                <a:gd name="connsiteX7" fmla="*/ 9391 w 10000"/>
                <a:gd name="connsiteY7" fmla="*/ 9349 h 9349"/>
                <a:gd name="connsiteX8" fmla="*/ 712 w 10000"/>
                <a:gd name="connsiteY8" fmla="*/ 9349 h 9349"/>
                <a:gd name="connsiteX9" fmla="*/ 712 w 10000"/>
                <a:gd name="connsiteY9" fmla="*/ 6443 h 9349"/>
                <a:gd name="connsiteX0" fmla="*/ 712 w 9391"/>
                <a:gd name="connsiteY0" fmla="*/ 6892 h 10000"/>
                <a:gd name="connsiteX1" fmla="*/ 490 w 9391"/>
                <a:gd name="connsiteY1" fmla="*/ 7114 h 10000"/>
                <a:gd name="connsiteX2" fmla="*/ 0 w 9391"/>
                <a:gd name="connsiteY2" fmla="*/ 5013 h 10000"/>
                <a:gd name="connsiteX3" fmla="*/ 490 w 9391"/>
                <a:gd name="connsiteY3" fmla="*/ 2913 h 10000"/>
                <a:gd name="connsiteX4" fmla="*/ 712 w 9391"/>
                <a:gd name="connsiteY4" fmla="*/ 3137 h 10000"/>
                <a:gd name="connsiteX5" fmla="*/ 712 w 9391"/>
                <a:gd name="connsiteY5" fmla="*/ 0 h 10000"/>
                <a:gd name="connsiteX6" fmla="*/ 9345 w 9391"/>
                <a:gd name="connsiteY6" fmla="*/ 50 h 10000"/>
                <a:gd name="connsiteX7" fmla="*/ 9391 w 9391"/>
                <a:gd name="connsiteY7" fmla="*/ 10000 h 10000"/>
                <a:gd name="connsiteX8" fmla="*/ 712 w 9391"/>
                <a:gd name="connsiteY8" fmla="*/ 10000 h 10000"/>
                <a:gd name="connsiteX9" fmla="*/ 712 w 9391"/>
                <a:gd name="connsiteY9" fmla="*/ 6892 h 10000"/>
                <a:gd name="connsiteX0" fmla="*/ 758 w 9951"/>
                <a:gd name="connsiteY0" fmla="*/ 6892 h 10000"/>
                <a:gd name="connsiteX1" fmla="*/ 522 w 9951"/>
                <a:gd name="connsiteY1" fmla="*/ 7114 h 10000"/>
                <a:gd name="connsiteX2" fmla="*/ 0 w 9951"/>
                <a:gd name="connsiteY2" fmla="*/ 5013 h 10000"/>
                <a:gd name="connsiteX3" fmla="*/ 522 w 9951"/>
                <a:gd name="connsiteY3" fmla="*/ 2913 h 10000"/>
                <a:gd name="connsiteX4" fmla="*/ 758 w 9951"/>
                <a:gd name="connsiteY4" fmla="*/ 3137 h 10000"/>
                <a:gd name="connsiteX5" fmla="*/ 758 w 9951"/>
                <a:gd name="connsiteY5" fmla="*/ 0 h 10000"/>
                <a:gd name="connsiteX6" fmla="*/ 9951 w 9951"/>
                <a:gd name="connsiteY6" fmla="*/ 50 h 10000"/>
                <a:gd name="connsiteX7" fmla="*/ 9938 w 9951"/>
                <a:gd name="connsiteY7" fmla="*/ 10000 h 10000"/>
                <a:gd name="connsiteX8" fmla="*/ 758 w 9951"/>
                <a:gd name="connsiteY8" fmla="*/ 10000 h 10000"/>
                <a:gd name="connsiteX9" fmla="*/ 758 w 995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5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5 h 10003"/>
                <a:gd name="connsiteX1" fmla="*/ 525 w 10000"/>
                <a:gd name="connsiteY1" fmla="*/ 7117 h 10003"/>
                <a:gd name="connsiteX2" fmla="*/ 0 w 10000"/>
                <a:gd name="connsiteY2" fmla="*/ 5016 h 10003"/>
                <a:gd name="connsiteX3" fmla="*/ 525 w 10000"/>
                <a:gd name="connsiteY3" fmla="*/ 2916 h 10003"/>
                <a:gd name="connsiteX4" fmla="*/ 762 w 10000"/>
                <a:gd name="connsiteY4" fmla="*/ 3140 h 10003"/>
                <a:gd name="connsiteX5" fmla="*/ 762 w 10000"/>
                <a:gd name="connsiteY5" fmla="*/ 3 h 10003"/>
                <a:gd name="connsiteX6" fmla="*/ 10000 w 10000"/>
                <a:gd name="connsiteY6" fmla="*/ 3 h 10003"/>
                <a:gd name="connsiteX7" fmla="*/ 9999 w 10000"/>
                <a:gd name="connsiteY7" fmla="*/ 10003 h 10003"/>
                <a:gd name="connsiteX8" fmla="*/ 762 w 10000"/>
                <a:gd name="connsiteY8" fmla="*/ 10003 h 10003"/>
                <a:gd name="connsiteX9" fmla="*/ 762 w 10000"/>
                <a:gd name="connsiteY9" fmla="*/ 6895 h 10003"/>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2" y="6892"/>
                  </a:moveTo>
                  <a:cubicBezTo>
                    <a:pt x="691" y="7031"/>
                    <a:pt x="609" y="7114"/>
                    <a:pt x="525" y="7114"/>
                  </a:cubicBezTo>
                  <a:cubicBezTo>
                    <a:pt x="231" y="7114"/>
                    <a:pt x="0" y="6162"/>
                    <a:pt x="0" y="5013"/>
                  </a:cubicBezTo>
                  <a:cubicBezTo>
                    <a:pt x="0" y="3867"/>
                    <a:pt x="231" y="2913"/>
                    <a:pt x="525" y="2913"/>
                  </a:cubicBezTo>
                  <a:cubicBezTo>
                    <a:pt x="609" y="2913"/>
                    <a:pt x="691" y="2997"/>
                    <a:pt x="762" y="3137"/>
                  </a:cubicBezTo>
                  <a:cubicBezTo>
                    <a:pt x="762" y="0"/>
                    <a:pt x="759" y="1064"/>
                    <a:pt x="762" y="0"/>
                  </a:cubicBezTo>
                  <a:lnTo>
                    <a:pt x="10000" y="0"/>
                  </a:lnTo>
                  <a:cubicBezTo>
                    <a:pt x="9999" y="4217"/>
                    <a:pt x="9999" y="10000"/>
                    <a:pt x="9999" y="10000"/>
                  </a:cubicBezTo>
                  <a:lnTo>
                    <a:pt x="762" y="10000"/>
                  </a:lnTo>
                  <a:lnTo>
                    <a:pt x="762" y="689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 name="TextBox 24"/>
            <p:cNvSpPr txBox="1"/>
            <p:nvPr/>
          </p:nvSpPr>
          <p:spPr>
            <a:xfrm>
              <a:off x="6697300" y="1333899"/>
              <a:ext cx="1916837" cy="507831"/>
            </a:xfrm>
            <a:prstGeom prst="rect">
              <a:avLst/>
            </a:prstGeom>
            <a:noFill/>
          </p:spPr>
          <p:txBody>
            <a:bodyPr wrap="square" rtlCol="0">
              <a:spAutoFit/>
            </a:bodyPr>
            <a:lstStyle/>
            <a:p>
              <a:pPr algn="ctr"/>
              <a:r>
                <a:rPr lang="en-US" sz="2700" b="1" dirty="0">
                  <a:solidFill>
                    <a:schemeClr val="bg1"/>
                  </a:solidFill>
                </a:rPr>
                <a:t>Initial Visit</a:t>
              </a:r>
            </a:p>
          </p:txBody>
        </p:sp>
        <p:sp>
          <p:nvSpPr>
            <p:cNvPr id="26" name="TextBox 25"/>
            <p:cNvSpPr txBox="1"/>
            <p:nvPr/>
          </p:nvSpPr>
          <p:spPr>
            <a:xfrm>
              <a:off x="6248401" y="2115035"/>
              <a:ext cx="2758778" cy="507831"/>
            </a:xfrm>
            <a:prstGeom prst="rect">
              <a:avLst/>
            </a:prstGeom>
            <a:noFill/>
          </p:spPr>
          <p:txBody>
            <a:bodyPr wrap="square" rtlCol="0">
              <a:spAutoFit/>
            </a:bodyPr>
            <a:lstStyle/>
            <a:p>
              <a:pPr algn="ctr"/>
              <a:r>
                <a:rPr lang="en-US" sz="2700" b="1" dirty="0">
                  <a:solidFill>
                    <a:schemeClr val="bg1"/>
                  </a:solidFill>
                </a:rPr>
                <a:t>Data Analysis</a:t>
              </a:r>
            </a:p>
          </p:txBody>
        </p:sp>
        <p:sp>
          <p:nvSpPr>
            <p:cNvPr id="27" name="TextBox 26"/>
            <p:cNvSpPr txBox="1"/>
            <p:nvPr/>
          </p:nvSpPr>
          <p:spPr>
            <a:xfrm>
              <a:off x="6248401" y="2748113"/>
              <a:ext cx="2365736" cy="1338828"/>
            </a:xfrm>
            <a:prstGeom prst="rect">
              <a:avLst/>
            </a:prstGeom>
            <a:noFill/>
          </p:spPr>
          <p:txBody>
            <a:bodyPr wrap="square" rtlCol="0">
              <a:spAutoFit/>
            </a:bodyPr>
            <a:lstStyle/>
            <a:p>
              <a:pPr algn="ctr"/>
              <a:r>
                <a:rPr lang="en-US" sz="2700" b="1" dirty="0">
                  <a:solidFill>
                    <a:schemeClr val="bg1"/>
                  </a:solidFill>
                </a:rPr>
                <a:t>Readiness Assessment</a:t>
              </a:r>
            </a:p>
            <a:p>
              <a:pPr algn="ctr"/>
              <a:endParaRPr lang="en-US" sz="2700" dirty="0">
                <a:solidFill>
                  <a:schemeClr val="bg1"/>
                </a:solidFill>
              </a:endParaRPr>
            </a:p>
          </p:txBody>
        </p:sp>
        <p:sp>
          <p:nvSpPr>
            <p:cNvPr id="28" name="TextBox 27"/>
            <p:cNvSpPr txBox="1"/>
            <p:nvPr/>
          </p:nvSpPr>
          <p:spPr>
            <a:xfrm>
              <a:off x="6385223" y="3641004"/>
              <a:ext cx="2511128" cy="923330"/>
            </a:xfrm>
            <a:prstGeom prst="rect">
              <a:avLst/>
            </a:prstGeom>
            <a:noFill/>
          </p:spPr>
          <p:txBody>
            <a:bodyPr wrap="square" rtlCol="0">
              <a:spAutoFit/>
            </a:bodyPr>
            <a:lstStyle/>
            <a:p>
              <a:pPr algn="ctr"/>
              <a:r>
                <a:rPr lang="en-US" sz="2700" b="1" dirty="0">
                  <a:solidFill>
                    <a:schemeClr val="bg1"/>
                  </a:solidFill>
                </a:rPr>
                <a:t>On-Site Prep and Review</a:t>
              </a:r>
              <a:endParaRPr lang="en-US" sz="2700" dirty="0">
                <a:solidFill>
                  <a:schemeClr val="bg1"/>
                </a:solidFill>
              </a:endParaRPr>
            </a:p>
          </p:txBody>
        </p:sp>
        <p:sp>
          <p:nvSpPr>
            <p:cNvPr id="29" name="TextBox 28"/>
            <p:cNvSpPr txBox="1"/>
            <p:nvPr/>
          </p:nvSpPr>
          <p:spPr>
            <a:xfrm>
              <a:off x="6248401" y="4417547"/>
              <a:ext cx="2758778" cy="923330"/>
            </a:xfrm>
            <a:prstGeom prst="rect">
              <a:avLst/>
            </a:prstGeom>
            <a:noFill/>
          </p:spPr>
          <p:txBody>
            <a:bodyPr wrap="square" rtlCol="0">
              <a:spAutoFit/>
            </a:bodyPr>
            <a:lstStyle/>
            <a:p>
              <a:pPr algn="ctr"/>
              <a:r>
                <a:rPr lang="en-US" sz="2700" b="1" dirty="0">
                  <a:solidFill>
                    <a:schemeClr val="bg1"/>
                  </a:solidFill>
                </a:rPr>
                <a:t>Post Review and Closeout</a:t>
              </a:r>
              <a:endParaRPr lang="en-US" sz="2700" dirty="0">
                <a:solidFill>
                  <a:schemeClr val="bg1"/>
                </a:solidFill>
              </a:endParaRPr>
            </a:p>
          </p:txBody>
        </p:sp>
      </p:grpSp>
      <p:pic>
        <p:nvPicPr>
          <p:cNvPr id="5" name="Picture 4">
            <a:extLst>
              <a:ext uri="{FF2B5EF4-FFF2-40B4-BE49-F238E27FC236}">
                <a16:creationId xmlns:a16="http://schemas.microsoft.com/office/drawing/2014/main" xmlns="" id="{A3773507-9759-4E1A-9FA7-0ED39C752C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6154" y="1499949"/>
            <a:ext cx="3175599" cy="3192583"/>
          </a:xfrm>
          <a:prstGeom prst="rect">
            <a:avLst/>
          </a:prstGeom>
        </p:spPr>
      </p:pic>
      <p:pic>
        <p:nvPicPr>
          <p:cNvPr id="8" name="Picture 7" descr="A close up of an animal&#10;&#10;Description automatically generated">
            <a:extLst>
              <a:ext uri="{FF2B5EF4-FFF2-40B4-BE49-F238E27FC236}">
                <a16:creationId xmlns:a16="http://schemas.microsoft.com/office/drawing/2014/main" xmlns="" id="{3580E635-04B1-45F5-8E3F-B263D9CBB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01" y="1586283"/>
            <a:ext cx="2927536" cy="5855072"/>
          </a:xfrm>
          <a:prstGeom prst="rect">
            <a:avLst/>
          </a:prstGeom>
        </p:spPr>
      </p:pic>
      <p:sp>
        <p:nvSpPr>
          <p:cNvPr id="2" name="Slide Number Placeholder 1">
            <a:extLst>
              <a:ext uri="{FF2B5EF4-FFF2-40B4-BE49-F238E27FC236}">
                <a16:creationId xmlns:a16="http://schemas.microsoft.com/office/drawing/2014/main" xmlns="" id="{DDB5D4C3-F1F6-4FA6-B9C1-49DE7580960D}"/>
              </a:ext>
            </a:extLst>
          </p:cNvPr>
          <p:cNvSpPr>
            <a:spLocks noGrp="1"/>
          </p:cNvSpPr>
          <p:nvPr>
            <p:ph type="sldNum" sz="quarter" idx="12"/>
          </p:nvPr>
        </p:nvSpPr>
        <p:spPr/>
        <p:txBody>
          <a:bodyPr/>
          <a:lstStyle/>
          <a:p>
            <a:fld id="{5F7606BC-8AB3-4269-911F-2A8DC2C0517E}" type="slidenum">
              <a:rPr lang="en-US" smtClean="0"/>
              <a:t>6</a:t>
            </a:fld>
            <a:endParaRPr lang="en-US" dirty="0"/>
          </a:p>
        </p:txBody>
      </p:sp>
    </p:spTree>
    <p:extLst>
      <p:ext uri="{BB962C8B-B14F-4D97-AF65-F5344CB8AC3E}">
        <p14:creationId xmlns:p14="http://schemas.microsoft.com/office/powerpoint/2010/main" val="233445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9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Freeform 10"/>
          <p:cNvSpPr>
            <a:spLocks/>
          </p:cNvSpPr>
          <p:nvPr/>
        </p:nvSpPr>
        <p:spPr bwMode="auto">
          <a:xfrm>
            <a:off x="-19753" y="1356505"/>
            <a:ext cx="6068843" cy="837505"/>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441 w 10708"/>
              <a:gd name="connsiteY0" fmla="*/ 153 h 10228"/>
              <a:gd name="connsiteX1" fmla="*/ 10000 w 10708"/>
              <a:gd name="connsiteY1" fmla="*/ 228 h 10228"/>
              <a:gd name="connsiteX2" fmla="*/ 10000 w 10708"/>
              <a:gd name="connsiteY2" fmla="*/ 2945 h 10228"/>
              <a:gd name="connsiteX3" fmla="*/ 9604 w 10708"/>
              <a:gd name="connsiteY3" fmla="*/ 5214 h 10228"/>
              <a:gd name="connsiteX4" fmla="*/ 10000 w 10708"/>
              <a:gd name="connsiteY4" fmla="*/ 7483 h 10228"/>
              <a:gd name="connsiteX5" fmla="*/ 10000 w 10708"/>
              <a:gd name="connsiteY5" fmla="*/ 10228 h 10228"/>
              <a:gd name="connsiteX6" fmla="*/ 0 w 10708"/>
              <a:gd name="connsiteY6" fmla="*/ 10228 h 10228"/>
              <a:gd name="connsiteX7" fmla="*/ 441 w 10708"/>
              <a:gd name="connsiteY7" fmla="*/ 153 h 10228"/>
              <a:gd name="connsiteX0" fmla="*/ 441 w 10716"/>
              <a:gd name="connsiteY0" fmla="*/ 0 h 10075"/>
              <a:gd name="connsiteX1" fmla="*/ 10000 w 10716"/>
              <a:gd name="connsiteY1" fmla="*/ 75 h 10075"/>
              <a:gd name="connsiteX2" fmla="*/ 10000 w 10716"/>
              <a:gd name="connsiteY2" fmla="*/ 2792 h 10075"/>
              <a:gd name="connsiteX3" fmla="*/ 9604 w 10716"/>
              <a:gd name="connsiteY3" fmla="*/ 5061 h 10075"/>
              <a:gd name="connsiteX4" fmla="*/ 10000 w 10716"/>
              <a:gd name="connsiteY4" fmla="*/ 7330 h 10075"/>
              <a:gd name="connsiteX5" fmla="*/ 10000 w 10716"/>
              <a:gd name="connsiteY5" fmla="*/ 10075 h 10075"/>
              <a:gd name="connsiteX6" fmla="*/ 0 w 10716"/>
              <a:gd name="connsiteY6" fmla="*/ 10075 h 10075"/>
              <a:gd name="connsiteX7" fmla="*/ 441 w 10716"/>
              <a:gd name="connsiteY7" fmla="*/ 0 h 10075"/>
              <a:gd name="connsiteX0" fmla="*/ 441 w 10002"/>
              <a:gd name="connsiteY0" fmla="*/ 0 h 10075"/>
              <a:gd name="connsiteX1" fmla="*/ 10000 w 10002"/>
              <a:gd name="connsiteY1" fmla="*/ 75 h 10075"/>
              <a:gd name="connsiteX2" fmla="*/ 10000 w 10002"/>
              <a:gd name="connsiteY2" fmla="*/ 2792 h 10075"/>
              <a:gd name="connsiteX3" fmla="*/ 9604 w 10002"/>
              <a:gd name="connsiteY3" fmla="*/ 5061 h 10075"/>
              <a:gd name="connsiteX4" fmla="*/ 10000 w 10002"/>
              <a:gd name="connsiteY4" fmla="*/ 7330 h 10075"/>
              <a:gd name="connsiteX5" fmla="*/ 10000 w 10002"/>
              <a:gd name="connsiteY5" fmla="*/ 10075 h 10075"/>
              <a:gd name="connsiteX6" fmla="*/ 0 w 10002"/>
              <a:gd name="connsiteY6" fmla="*/ 10075 h 10075"/>
              <a:gd name="connsiteX7" fmla="*/ 441 w 10002"/>
              <a:gd name="connsiteY7" fmla="*/ 0 h 10075"/>
              <a:gd name="connsiteX0" fmla="*/ 0 w 9561"/>
              <a:gd name="connsiteY0" fmla="*/ 0 h 10075"/>
              <a:gd name="connsiteX1" fmla="*/ 9559 w 9561"/>
              <a:gd name="connsiteY1" fmla="*/ 75 h 10075"/>
              <a:gd name="connsiteX2" fmla="*/ 9559 w 9561"/>
              <a:gd name="connsiteY2" fmla="*/ 2792 h 10075"/>
              <a:gd name="connsiteX3" fmla="*/ 9163 w 9561"/>
              <a:gd name="connsiteY3" fmla="*/ 5061 h 10075"/>
              <a:gd name="connsiteX4" fmla="*/ 9559 w 9561"/>
              <a:gd name="connsiteY4" fmla="*/ 7330 h 10075"/>
              <a:gd name="connsiteX5" fmla="*/ 9559 w 9561"/>
              <a:gd name="connsiteY5" fmla="*/ 10075 h 10075"/>
              <a:gd name="connsiteX6" fmla="*/ 10 w 9561"/>
              <a:gd name="connsiteY6" fmla="*/ 10075 h 10075"/>
              <a:gd name="connsiteX7" fmla="*/ 0 w 9561"/>
              <a:gd name="connsiteY7" fmla="*/ 0 h 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61" h="10075">
                <a:moveTo>
                  <a:pt x="0" y="0"/>
                </a:moveTo>
                <a:lnTo>
                  <a:pt x="9559" y="75"/>
                </a:lnTo>
                <a:cubicBezTo>
                  <a:pt x="9565" y="1139"/>
                  <a:pt x="9559" y="495"/>
                  <a:pt x="9559" y="2792"/>
                </a:cubicBezTo>
                <a:cubicBezTo>
                  <a:pt x="9354" y="2372"/>
                  <a:pt x="9163" y="3492"/>
                  <a:pt x="9163" y="5061"/>
                </a:cubicBezTo>
                <a:cubicBezTo>
                  <a:pt x="9163" y="6630"/>
                  <a:pt x="9357" y="7750"/>
                  <a:pt x="9559" y="7330"/>
                </a:cubicBezTo>
                <a:lnTo>
                  <a:pt x="9559" y="10075"/>
                </a:lnTo>
                <a:lnTo>
                  <a:pt x="10" y="10075"/>
                </a:lnTo>
                <a:cubicBezTo>
                  <a:pt x="7" y="6717"/>
                  <a:pt x="3" y="3358"/>
                  <a:pt x="0" y="0"/>
                </a:cubicBezTo>
                <a:close/>
              </a:path>
            </a:pathLst>
          </a:custGeom>
          <a:gradFill>
            <a:gsLst>
              <a:gs pos="0">
                <a:schemeClr val="accent2">
                  <a:lumMod val="50000"/>
                </a:schemeClr>
              </a:gs>
              <a:gs pos="100000">
                <a:schemeClr val="accent2"/>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 name="TextBox 19"/>
          <p:cNvSpPr txBox="1"/>
          <p:nvPr/>
        </p:nvSpPr>
        <p:spPr>
          <a:xfrm>
            <a:off x="444820" y="1301627"/>
            <a:ext cx="4656291" cy="1107996"/>
          </a:xfrm>
          <a:prstGeom prst="rect">
            <a:avLst/>
          </a:prstGeom>
          <a:noFill/>
        </p:spPr>
        <p:txBody>
          <a:bodyPr wrap="square" rtlCol="0">
            <a:spAutoFit/>
          </a:bodyPr>
          <a:lstStyle/>
          <a:p>
            <a:pPr marL="171450" indent="-171450">
              <a:buFont typeface="Arial" panose="020B0604020202020204" pitchFamily="34" charset="0"/>
              <a:buChar char="•"/>
            </a:pPr>
            <a:r>
              <a:rPr lang="en-US" dirty="0">
                <a:solidFill>
                  <a:schemeClr val="bg1"/>
                </a:solidFill>
              </a:rPr>
              <a:t>On-site Meeting</a:t>
            </a:r>
          </a:p>
          <a:p>
            <a:pPr marL="171450" indent="-171450">
              <a:buFont typeface="Arial" panose="020B0604020202020204" pitchFamily="34" charset="0"/>
              <a:buChar char="•"/>
            </a:pPr>
            <a:r>
              <a:rPr lang="en-US" dirty="0">
                <a:solidFill>
                  <a:schemeClr val="bg1"/>
                </a:solidFill>
              </a:rPr>
              <a:t>“Level-set” expectations</a:t>
            </a:r>
          </a:p>
          <a:p>
            <a:pPr marL="171450" indent="-171450">
              <a:buFont typeface="Arial" panose="020B0604020202020204" pitchFamily="34" charset="0"/>
              <a:buChar char="•"/>
            </a:pPr>
            <a:r>
              <a:rPr lang="en-US" dirty="0">
                <a:solidFill>
                  <a:schemeClr val="bg1"/>
                </a:solidFill>
              </a:rPr>
              <a:t>Identify any potential concerns</a:t>
            </a:r>
          </a:p>
          <a:p>
            <a:pPr algn="ctr"/>
            <a:endParaRPr lang="en-US" sz="1200" dirty="0">
              <a:solidFill>
                <a:schemeClr val="bg1"/>
              </a:solidFill>
            </a:endParaRPr>
          </a:p>
        </p:txBody>
      </p:sp>
      <p:sp>
        <p:nvSpPr>
          <p:cNvPr id="30" name="TextBox 29"/>
          <p:cNvSpPr txBox="1"/>
          <p:nvPr/>
        </p:nvSpPr>
        <p:spPr>
          <a:xfrm>
            <a:off x="745083" y="445839"/>
            <a:ext cx="7585978" cy="584775"/>
          </a:xfrm>
          <a:prstGeom prst="rect">
            <a:avLst/>
          </a:prstGeom>
          <a:noFill/>
        </p:spPr>
        <p:txBody>
          <a:bodyPr wrap="square" rtlCol="0">
            <a:spAutoFit/>
          </a:bodyPr>
          <a:lstStyle/>
          <a:p>
            <a:pPr algn="ctr"/>
            <a:r>
              <a:rPr lang="en-US" sz="3200" b="1" dirty="0">
                <a:solidFill>
                  <a:schemeClr val="accent1">
                    <a:lumMod val="75000"/>
                  </a:schemeClr>
                </a:solidFill>
              </a:rPr>
              <a:t>PM Certification Process</a:t>
            </a:r>
            <a:endParaRPr lang="en-US" sz="3200" dirty="0">
              <a:solidFill>
                <a:schemeClr val="accent1">
                  <a:lumMod val="75000"/>
                </a:schemeClr>
              </a:solidFill>
            </a:endParaRPr>
          </a:p>
        </p:txBody>
      </p:sp>
      <p:pic>
        <p:nvPicPr>
          <p:cNvPr id="3" name="Picture 2" descr="A picture containing indoor, photo, black, sitting&#10;&#10;Description automatically generated">
            <a:extLst>
              <a:ext uri="{FF2B5EF4-FFF2-40B4-BE49-F238E27FC236}">
                <a16:creationId xmlns:a16="http://schemas.microsoft.com/office/drawing/2014/main" xmlns="" id="{9C920380-A215-406C-8881-E8C2E0062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668" y="2602161"/>
            <a:ext cx="3810000" cy="3810000"/>
          </a:xfrm>
          <a:prstGeom prst="rect">
            <a:avLst/>
          </a:prstGeom>
        </p:spPr>
      </p:pic>
      <p:grpSp>
        <p:nvGrpSpPr>
          <p:cNvPr id="47" name="Group 46">
            <a:extLst>
              <a:ext uri="{FF2B5EF4-FFF2-40B4-BE49-F238E27FC236}">
                <a16:creationId xmlns:a16="http://schemas.microsoft.com/office/drawing/2014/main" xmlns="" id="{23A836CE-66B2-49EE-8E32-DA077D67AE5F}"/>
              </a:ext>
            </a:extLst>
          </p:cNvPr>
          <p:cNvGrpSpPr/>
          <p:nvPr/>
        </p:nvGrpSpPr>
        <p:grpSpPr>
          <a:xfrm>
            <a:off x="5814758" y="1356505"/>
            <a:ext cx="3338767" cy="4197307"/>
            <a:chOff x="5817685" y="1143570"/>
            <a:chExt cx="3338767" cy="4197307"/>
          </a:xfrm>
        </p:grpSpPr>
        <p:sp>
          <p:nvSpPr>
            <p:cNvPr id="48" name="Freeform 11">
              <a:extLst>
                <a:ext uri="{FF2B5EF4-FFF2-40B4-BE49-F238E27FC236}">
                  <a16:creationId xmlns:a16="http://schemas.microsoft.com/office/drawing/2014/main" xmlns="" id="{4F59ADF8-012A-4441-ADA0-F26A7F397428}"/>
                </a:ext>
              </a:extLst>
            </p:cNvPr>
            <p:cNvSpPr>
              <a:spLocks/>
            </p:cNvSpPr>
            <p:nvPr/>
          </p:nvSpPr>
          <p:spPr bwMode="auto">
            <a:xfrm>
              <a:off x="5817685" y="1143570"/>
              <a:ext cx="3333602" cy="831366"/>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551 w 10000"/>
                <a:gd name="connsiteY0" fmla="*/ 7093 h 10230"/>
                <a:gd name="connsiteX1" fmla="*/ 379 w 10000"/>
                <a:gd name="connsiteY1" fmla="*/ 7317 h 10230"/>
                <a:gd name="connsiteX2" fmla="*/ 0 w 10000"/>
                <a:gd name="connsiteY2" fmla="*/ 5216 h 10230"/>
                <a:gd name="connsiteX3" fmla="*/ 379 w 10000"/>
                <a:gd name="connsiteY3" fmla="*/ 3115 h 10230"/>
                <a:gd name="connsiteX4" fmla="*/ 551 w 10000"/>
                <a:gd name="connsiteY4" fmla="*/ 3339 h 10230"/>
                <a:gd name="connsiteX5" fmla="*/ 551 w 10000"/>
                <a:gd name="connsiteY5" fmla="*/ 230 h 10230"/>
                <a:gd name="connsiteX6" fmla="*/ 7296 w 10000"/>
                <a:gd name="connsiteY6" fmla="*/ 230 h 10230"/>
                <a:gd name="connsiteX7" fmla="*/ 10000 w 10000"/>
                <a:gd name="connsiteY7" fmla="*/ 10230 h 10230"/>
                <a:gd name="connsiteX8" fmla="*/ 551 w 10000"/>
                <a:gd name="connsiteY8" fmla="*/ 10230 h 10230"/>
                <a:gd name="connsiteX9" fmla="*/ 551 w 10000"/>
                <a:gd name="connsiteY9" fmla="*/ 7093 h 10230"/>
                <a:gd name="connsiteX0" fmla="*/ 551 w 10000"/>
                <a:gd name="connsiteY0" fmla="*/ 6869 h 10006"/>
                <a:gd name="connsiteX1" fmla="*/ 379 w 10000"/>
                <a:gd name="connsiteY1" fmla="*/ 7093 h 10006"/>
                <a:gd name="connsiteX2" fmla="*/ 0 w 10000"/>
                <a:gd name="connsiteY2" fmla="*/ 4992 h 10006"/>
                <a:gd name="connsiteX3" fmla="*/ 379 w 10000"/>
                <a:gd name="connsiteY3" fmla="*/ 2891 h 10006"/>
                <a:gd name="connsiteX4" fmla="*/ 551 w 10000"/>
                <a:gd name="connsiteY4" fmla="*/ 3115 h 10006"/>
                <a:gd name="connsiteX5" fmla="*/ 551 w 10000"/>
                <a:gd name="connsiteY5" fmla="*/ 6 h 10006"/>
                <a:gd name="connsiteX6" fmla="*/ 7296 w 10000"/>
                <a:gd name="connsiteY6" fmla="*/ 6 h 10006"/>
                <a:gd name="connsiteX7" fmla="*/ 10000 w 10000"/>
                <a:gd name="connsiteY7" fmla="*/ 10006 h 10006"/>
                <a:gd name="connsiteX8" fmla="*/ 551 w 10000"/>
                <a:gd name="connsiteY8" fmla="*/ 10006 h 10006"/>
                <a:gd name="connsiteX9" fmla="*/ 551 w 10000"/>
                <a:gd name="connsiteY9" fmla="*/ 6869 h 10006"/>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96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38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7778"/>
                <a:gd name="connsiteY0" fmla="*/ 7595 h 10732"/>
                <a:gd name="connsiteX1" fmla="*/ 379 w 7778"/>
                <a:gd name="connsiteY1" fmla="*/ 7819 h 10732"/>
                <a:gd name="connsiteX2" fmla="*/ 0 w 7778"/>
                <a:gd name="connsiteY2" fmla="*/ 5718 h 10732"/>
                <a:gd name="connsiteX3" fmla="*/ 379 w 7778"/>
                <a:gd name="connsiteY3" fmla="*/ 3617 h 10732"/>
                <a:gd name="connsiteX4" fmla="*/ 551 w 7778"/>
                <a:gd name="connsiteY4" fmla="*/ 3841 h 10732"/>
                <a:gd name="connsiteX5" fmla="*/ 551 w 7778"/>
                <a:gd name="connsiteY5" fmla="*/ 732 h 10732"/>
                <a:gd name="connsiteX6" fmla="*/ 7238 w 7778"/>
                <a:gd name="connsiteY6" fmla="*/ 732 h 10732"/>
                <a:gd name="connsiteX7" fmla="*/ 7367 w 7778"/>
                <a:gd name="connsiteY7" fmla="*/ 10732 h 10732"/>
                <a:gd name="connsiteX8" fmla="*/ 551 w 7778"/>
                <a:gd name="connsiteY8" fmla="*/ 10732 h 10732"/>
                <a:gd name="connsiteX9" fmla="*/ 551 w 7778"/>
                <a:gd name="connsiteY9" fmla="*/ 7595 h 10732"/>
                <a:gd name="connsiteX0" fmla="*/ 708 w 10000"/>
                <a:gd name="connsiteY0" fmla="*/ 6396 h 9319"/>
                <a:gd name="connsiteX1" fmla="*/ 487 w 10000"/>
                <a:gd name="connsiteY1" fmla="*/ 6605 h 9319"/>
                <a:gd name="connsiteX2" fmla="*/ 0 w 10000"/>
                <a:gd name="connsiteY2" fmla="*/ 4647 h 9319"/>
                <a:gd name="connsiteX3" fmla="*/ 487 w 10000"/>
                <a:gd name="connsiteY3" fmla="*/ 2689 h 9319"/>
                <a:gd name="connsiteX4" fmla="*/ 708 w 10000"/>
                <a:gd name="connsiteY4" fmla="*/ 2898 h 9319"/>
                <a:gd name="connsiteX5" fmla="*/ 708 w 10000"/>
                <a:gd name="connsiteY5" fmla="*/ 1 h 9319"/>
                <a:gd name="connsiteX6" fmla="*/ 9306 w 10000"/>
                <a:gd name="connsiteY6" fmla="*/ 1 h 9319"/>
                <a:gd name="connsiteX7" fmla="*/ 9472 w 10000"/>
                <a:gd name="connsiteY7" fmla="*/ 9319 h 9319"/>
                <a:gd name="connsiteX8" fmla="*/ 708 w 10000"/>
                <a:gd name="connsiteY8" fmla="*/ 9319 h 9319"/>
                <a:gd name="connsiteX9" fmla="*/ 708 w 10000"/>
                <a:gd name="connsiteY9" fmla="*/ 6396 h 9319"/>
                <a:gd name="connsiteX0" fmla="*/ 708 w 9472"/>
                <a:gd name="connsiteY0" fmla="*/ 6863 h 10000"/>
                <a:gd name="connsiteX1" fmla="*/ 487 w 9472"/>
                <a:gd name="connsiteY1" fmla="*/ 7088 h 10000"/>
                <a:gd name="connsiteX2" fmla="*/ 0 w 9472"/>
                <a:gd name="connsiteY2" fmla="*/ 4987 h 10000"/>
                <a:gd name="connsiteX3" fmla="*/ 487 w 9472"/>
                <a:gd name="connsiteY3" fmla="*/ 2886 h 10000"/>
                <a:gd name="connsiteX4" fmla="*/ 708 w 9472"/>
                <a:gd name="connsiteY4" fmla="*/ 3110 h 10000"/>
                <a:gd name="connsiteX5" fmla="*/ 708 w 9472"/>
                <a:gd name="connsiteY5" fmla="*/ 1 h 10000"/>
                <a:gd name="connsiteX6" fmla="*/ 9306 w 9472"/>
                <a:gd name="connsiteY6" fmla="*/ 1 h 10000"/>
                <a:gd name="connsiteX7" fmla="*/ 9472 w 9472"/>
                <a:gd name="connsiteY7" fmla="*/ 10000 h 10000"/>
                <a:gd name="connsiteX8" fmla="*/ 708 w 9472"/>
                <a:gd name="connsiteY8" fmla="*/ 10000 h 10000"/>
                <a:gd name="connsiteX9" fmla="*/ 708 w 9472"/>
                <a:gd name="connsiteY9" fmla="*/ 6863 h 10000"/>
                <a:gd name="connsiteX0" fmla="*/ 747 w 9825"/>
                <a:gd name="connsiteY0" fmla="*/ 6863 h 10000"/>
                <a:gd name="connsiteX1" fmla="*/ 514 w 9825"/>
                <a:gd name="connsiteY1" fmla="*/ 7088 h 10000"/>
                <a:gd name="connsiteX2" fmla="*/ 0 w 9825"/>
                <a:gd name="connsiteY2" fmla="*/ 4987 h 10000"/>
                <a:gd name="connsiteX3" fmla="*/ 514 w 9825"/>
                <a:gd name="connsiteY3" fmla="*/ 2886 h 10000"/>
                <a:gd name="connsiteX4" fmla="*/ 747 w 9825"/>
                <a:gd name="connsiteY4" fmla="*/ 3110 h 10000"/>
                <a:gd name="connsiteX5" fmla="*/ 747 w 9825"/>
                <a:gd name="connsiteY5" fmla="*/ 1 h 10000"/>
                <a:gd name="connsiteX6" fmla="*/ 9825 w 9825"/>
                <a:gd name="connsiteY6" fmla="*/ 1 h 10000"/>
                <a:gd name="connsiteX7" fmla="*/ 9812 w 9825"/>
                <a:gd name="connsiteY7" fmla="*/ 10000 h 10000"/>
                <a:gd name="connsiteX8" fmla="*/ 747 w 9825"/>
                <a:gd name="connsiteY8" fmla="*/ 10000 h 10000"/>
                <a:gd name="connsiteX9" fmla="*/ 747 w 9825"/>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3" h="10000">
                  <a:moveTo>
                    <a:pt x="760" y="6863"/>
                  </a:moveTo>
                  <a:cubicBezTo>
                    <a:pt x="691" y="7003"/>
                    <a:pt x="609" y="7088"/>
                    <a:pt x="523" y="7088"/>
                  </a:cubicBezTo>
                  <a:cubicBezTo>
                    <a:pt x="231" y="7088"/>
                    <a:pt x="0" y="6163"/>
                    <a:pt x="0" y="4987"/>
                  </a:cubicBezTo>
                  <a:cubicBezTo>
                    <a:pt x="0" y="3838"/>
                    <a:pt x="231" y="2886"/>
                    <a:pt x="523" y="2886"/>
                  </a:cubicBezTo>
                  <a:cubicBezTo>
                    <a:pt x="609" y="2886"/>
                    <a:pt x="691" y="2970"/>
                    <a:pt x="760" y="3110"/>
                  </a:cubicBezTo>
                  <a:cubicBezTo>
                    <a:pt x="760" y="1"/>
                    <a:pt x="775" y="1372"/>
                    <a:pt x="760" y="1"/>
                  </a:cubicBezTo>
                  <a:cubicBezTo>
                    <a:pt x="2545" y="39"/>
                    <a:pt x="8207" y="-3"/>
                    <a:pt x="10000" y="1"/>
                  </a:cubicBezTo>
                  <a:cubicBezTo>
                    <a:pt x="10005" y="4802"/>
                    <a:pt x="10003" y="10000"/>
                    <a:pt x="10003" y="10000"/>
                  </a:cubicBezTo>
                  <a:lnTo>
                    <a:pt x="760" y="10000"/>
                  </a:lnTo>
                  <a:lnTo>
                    <a:pt x="760" y="6863"/>
                  </a:lnTo>
                  <a:close/>
                </a:path>
              </a:pathLst>
            </a:custGeom>
            <a:gradFill flip="none" rotWithShape="1">
              <a:gsLst>
                <a:gs pos="100000">
                  <a:schemeClr val="accent2">
                    <a:lumMod val="50000"/>
                  </a:schemeClr>
                </a:gs>
                <a:gs pos="0">
                  <a:schemeClr val="accent2"/>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3">
              <a:extLst>
                <a:ext uri="{FF2B5EF4-FFF2-40B4-BE49-F238E27FC236}">
                  <a16:creationId xmlns:a16="http://schemas.microsoft.com/office/drawing/2014/main" xmlns="" id="{5EE99EA2-6263-4297-A363-8A3A76B5EFED}"/>
                </a:ext>
              </a:extLst>
            </p:cNvPr>
            <p:cNvSpPr>
              <a:spLocks/>
            </p:cNvSpPr>
            <p:nvPr/>
          </p:nvSpPr>
          <p:spPr bwMode="auto">
            <a:xfrm>
              <a:off x="5817686" y="1974934"/>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 name="Freeform 15">
              <a:extLst>
                <a:ext uri="{FF2B5EF4-FFF2-40B4-BE49-F238E27FC236}">
                  <a16:creationId xmlns:a16="http://schemas.microsoft.com/office/drawing/2014/main" xmlns="" id="{EE59E94A-AA39-4B73-B657-F9A92EB42DBA}"/>
                </a:ext>
              </a:extLst>
            </p:cNvPr>
            <p:cNvSpPr>
              <a:spLocks/>
            </p:cNvSpPr>
            <p:nvPr/>
          </p:nvSpPr>
          <p:spPr bwMode="auto">
            <a:xfrm>
              <a:off x="5817685" y="2803377"/>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 name="Freeform 17">
              <a:extLst>
                <a:ext uri="{FF2B5EF4-FFF2-40B4-BE49-F238E27FC236}">
                  <a16:creationId xmlns:a16="http://schemas.microsoft.com/office/drawing/2014/main" xmlns="" id="{76D0095E-46D9-4AA6-9C10-B30C0DC2F066}"/>
                </a:ext>
              </a:extLst>
            </p:cNvPr>
            <p:cNvSpPr>
              <a:spLocks/>
            </p:cNvSpPr>
            <p:nvPr/>
          </p:nvSpPr>
          <p:spPr bwMode="auto">
            <a:xfrm>
              <a:off x="5817686" y="3630534"/>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 name="Freeform 19">
              <a:extLst>
                <a:ext uri="{FF2B5EF4-FFF2-40B4-BE49-F238E27FC236}">
                  <a16:creationId xmlns:a16="http://schemas.microsoft.com/office/drawing/2014/main" xmlns="" id="{C86288B2-0634-4946-87CF-4F8CBA157129}"/>
                </a:ext>
              </a:extLst>
            </p:cNvPr>
            <p:cNvSpPr>
              <a:spLocks/>
            </p:cNvSpPr>
            <p:nvPr/>
          </p:nvSpPr>
          <p:spPr bwMode="auto">
            <a:xfrm>
              <a:off x="5817685" y="4464561"/>
              <a:ext cx="3328309" cy="83126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07 h 10216"/>
                <a:gd name="connsiteX1" fmla="*/ 379 w 10000"/>
                <a:gd name="connsiteY1" fmla="*/ 7331 h 10216"/>
                <a:gd name="connsiteX2" fmla="*/ 0 w 10000"/>
                <a:gd name="connsiteY2" fmla="*/ 5230 h 10216"/>
                <a:gd name="connsiteX3" fmla="*/ 379 w 10000"/>
                <a:gd name="connsiteY3" fmla="*/ 3129 h 10216"/>
                <a:gd name="connsiteX4" fmla="*/ 551 w 10000"/>
                <a:gd name="connsiteY4" fmla="*/ 3353 h 10216"/>
                <a:gd name="connsiteX5" fmla="*/ 551 w 10000"/>
                <a:gd name="connsiteY5" fmla="*/ 216 h 10216"/>
                <a:gd name="connsiteX6" fmla="*/ 7229 w 10000"/>
                <a:gd name="connsiteY6" fmla="*/ 266 h 10216"/>
                <a:gd name="connsiteX7" fmla="*/ 10000 w 10000"/>
                <a:gd name="connsiteY7" fmla="*/ 10216 h 10216"/>
                <a:gd name="connsiteX8" fmla="*/ 551 w 10000"/>
                <a:gd name="connsiteY8" fmla="*/ 10216 h 10216"/>
                <a:gd name="connsiteX9" fmla="*/ 551 w 10000"/>
                <a:gd name="connsiteY9" fmla="*/ 7107 h 10216"/>
                <a:gd name="connsiteX0" fmla="*/ 551 w 7735"/>
                <a:gd name="connsiteY0" fmla="*/ 7726 h 10835"/>
                <a:gd name="connsiteX1" fmla="*/ 379 w 7735"/>
                <a:gd name="connsiteY1" fmla="*/ 7950 h 10835"/>
                <a:gd name="connsiteX2" fmla="*/ 0 w 7735"/>
                <a:gd name="connsiteY2" fmla="*/ 5849 h 10835"/>
                <a:gd name="connsiteX3" fmla="*/ 379 w 7735"/>
                <a:gd name="connsiteY3" fmla="*/ 3748 h 10835"/>
                <a:gd name="connsiteX4" fmla="*/ 551 w 7735"/>
                <a:gd name="connsiteY4" fmla="*/ 3972 h 10835"/>
                <a:gd name="connsiteX5" fmla="*/ 551 w 7735"/>
                <a:gd name="connsiteY5" fmla="*/ 835 h 10835"/>
                <a:gd name="connsiteX6" fmla="*/ 7229 w 7735"/>
                <a:gd name="connsiteY6" fmla="*/ 885 h 10835"/>
                <a:gd name="connsiteX7" fmla="*/ 7265 w 7735"/>
                <a:gd name="connsiteY7" fmla="*/ 10835 h 10835"/>
                <a:gd name="connsiteX8" fmla="*/ 551 w 7735"/>
                <a:gd name="connsiteY8" fmla="*/ 10835 h 10835"/>
                <a:gd name="connsiteX9" fmla="*/ 551 w 7735"/>
                <a:gd name="connsiteY9" fmla="*/ 7726 h 10835"/>
                <a:gd name="connsiteX0" fmla="*/ 712 w 10001"/>
                <a:gd name="connsiteY0" fmla="*/ 7131 h 10000"/>
                <a:gd name="connsiteX1" fmla="*/ 490 w 10001"/>
                <a:gd name="connsiteY1" fmla="*/ 7337 h 10000"/>
                <a:gd name="connsiteX2" fmla="*/ 0 w 10001"/>
                <a:gd name="connsiteY2" fmla="*/ 5398 h 10000"/>
                <a:gd name="connsiteX3" fmla="*/ 490 w 10001"/>
                <a:gd name="connsiteY3" fmla="*/ 3459 h 10000"/>
                <a:gd name="connsiteX4" fmla="*/ 712 w 10001"/>
                <a:gd name="connsiteY4" fmla="*/ 3666 h 10000"/>
                <a:gd name="connsiteX5" fmla="*/ 712 w 10001"/>
                <a:gd name="connsiteY5" fmla="*/ 771 h 10000"/>
                <a:gd name="connsiteX6" fmla="*/ 9346 w 10001"/>
                <a:gd name="connsiteY6" fmla="*/ 817 h 10000"/>
                <a:gd name="connsiteX7" fmla="*/ 9392 w 10001"/>
                <a:gd name="connsiteY7" fmla="*/ 10000 h 10000"/>
                <a:gd name="connsiteX8" fmla="*/ 712 w 10001"/>
                <a:gd name="connsiteY8" fmla="*/ 10000 h 10000"/>
                <a:gd name="connsiteX9" fmla="*/ 712 w 10001"/>
                <a:gd name="connsiteY9" fmla="*/ 7131 h 10000"/>
                <a:gd name="connsiteX0" fmla="*/ 712 w 10001"/>
                <a:gd name="connsiteY0" fmla="*/ 7003 h 9872"/>
                <a:gd name="connsiteX1" fmla="*/ 490 w 10001"/>
                <a:gd name="connsiteY1" fmla="*/ 7209 h 9872"/>
                <a:gd name="connsiteX2" fmla="*/ 0 w 10001"/>
                <a:gd name="connsiteY2" fmla="*/ 5270 h 9872"/>
                <a:gd name="connsiteX3" fmla="*/ 490 w 10001"/>
                <a:gd name="connsiteY3" fmla="*/ 3331 h 9872"/>
                <a:gd name="connsiteX4" fmla="*/ 712 w 10001"/>
                <a:gd name="connsiteY4" fmla="*/ 3538 h 9872"/>
                <a:gd name="connsiteX5" fmla="*/ 712 w 10001"/>
                <a:gd name="connsiteY5" fmla="*/ 643 h 9872"/>
                <a:gd name="connsiteX6" fmla="*/ 9346 w 10001"/>
                <a:gd name="connsiteY6" fmla="*/ 689 h 9872"/>
                <a:gd name="connsiteX7" fmla="*/ 9392 w 10001"/>
                <a:gd name="connsiteY7" fmla="*/ 9872 h 9872"/>
                <a:gd name="connsiteX8" fmla="*/ 712 w 10001"/>
                <a:gd name="connsiteY8" fmla="*/ 9872 h 9872"/>
                <a:gd name="connsiteX9" fmla="*/ 712 w 10001"/>
                <a:gd name="connsiteY9" fmla="*/ 7003 h 9872"/>
                <a:gd name="connsiteX0" fmla="*/ 712 w 10000"/>
                <a:gd name="connsiteY0" fmla="*/ 6443 h 9349"/>
                <a:gd name="connsiteX1" fmla="*/ 490 w 10000"/>
                <a:gd name="connsiteY1" fmla="*/ 6651 h 9349"/>
                <a:gd name="connsiteX2" fmla="*/ 0 w 10000"/>
                <a:gd name="connsiteY2" fmla="*/ 4687 h 9349"/>
                <a:gd name="connsiteX3" fmla="*/ 490 w 10000"/>
                <a:gd name="connsiteY3" fmla="*/ 2723 h 9349"/>
                <a:gd name="connsiteX4" fmla="*/ 712 w 10000"/>
                <a:gd name="connsiteY4" fmla="*/ 2933 h 9349"/>
                <a:gd name="connsiteX5" fmla="*/ 712 w 10000"/>
                <a:gd name="connsiteY5" fmla="*/ 0 h 9349"/>
                <a:gd name="connsiteX6" fmla="*/ 9345 w 10000"/>
                <a:gd name="connsiteY6" fmla="*/ 47 h 9349"/>
                <a:gd name="connsiteX7" fmla="*/ 9391 w 10000"/>
                <a:gd name="connsiteY7" fmla="*/ 9349 h 9349"/>
                <a:gd name="connsiteX8" fmla="*/ 712 w 10000"/>
                <a:gd name="connsiteY8" fmla="*/ 9349 h 9349"/>
                <a:gd name="connsiteX9" fmla="*/ 712 w 10000"/>
                <a:gd name="connsiteY9" fmla="*/ 6443 h 9349"/>
                <a:gd name="connsiteX0" fmla="*/ 712 w 9391"/>
                <a:gd name="connsiteY0" fmla="*/ 6892 h 10000"/>
                <a:gd name="connsiteX1" fmla="*/ 490 w 9391"/>
                <a:gd name="connsiteY1" fmla="*/ 7114 h 10000"/>
                <a:gd name="connsiteX2" fmla="*/ 0 w 9391"/>
                <a:gd name="connsiteY2" fmla="*/ 5013 h 10000"/>
                <a:gd name="connsiteX3" fmla="*/ 490 w 9391"/>
                <a:gd name="connsiteY3" fmla="*/ 2913 h 10000"/>
                <a:gd name="connsiteX4" fmla="*/ 712 w 9391"/>
                <a:gd name="connsiteY4" fmla="*/ 3137 h 10000"/>
                <a:gd name="connsiteX5" fmla="*/ 712 w 9391"/>
                <a:gd name="connsiteY5" fmla="*/ 0 h 10000"/>
                <a:gd name="connsiteX6" fmla="*/ 9345 w 9391"/>
                <a:gd name="connsiteY6" fmla="*/ 50 h 10000"/>
                <a:gd name="connsiteX7" fmla="*/ 9391 w 9391"/>
                <a:gd name="connsiteY7" fmla="*/ 10000 h 10000"/>
                <a:gd name="connsiteX8" fmla="*/ 712 w 9391"/>
                <a:gd name="connsiteY8" fmla="*/ 10000 h 10000"/>
                <a:gd name="connsiteX9" fmla="*/ 712 w 9391"/>
                <a:gd name="connsiteY9" fmla="*/ 6892 h 10000"/>
                <a:gd name="connsiteX0" fmla="*/ 758 w 9951"/>
                <a:gd name="connsiteY0" fmla="*/ 6892 h 10000"/>
                <a:gd name="connsiteX1" fmla="*/ 522 w 9951"/>
                <a:gd name="connsiteY1" fmla="*/ 7114 h 10000"/>
                <a:gd name="connsiteX2" fmla="*/ 0 w 9951"/>
                <a:gd name="connsiteY2" fmla="*/ 5013 h 10000"/>
                <a:gd name="connsiteX3" fmla="*/ 522 w 9951"/>
                <a:gd name="connsiteY3" fmla="*/ 2913 h 10000"/>
                <a:gd name="connsiteX4" fmla="*/ 758 w 9951"/>
                <a:gd name="connsiteY4" fmla="*/ 3137 h 10000"/>
                <a:gd name="connsiteX5" fmla="*/ 758 w 9951"/>
                <a:gd name="connsiteY5" fmla="*/ 0 h 10000"/>
                <a:gd name="connsiteX6" fmla="*/ 9951 w 9951"/>
                <a:gd name="connsiteY6" fmla="*/ 50 h 10000"/>
                <a:gd name="connsiteX7" fmla="*/ 9938 w 9951"/>
                <a:gd name="connsiteY7" fmla="*/ 10000 h 10000"/>
                <a:gd name="connsiteX8" fmla="*/ 758 w 9951"/>
                <a:gd name="connsiteY8" fmla="*/ 10000 h 10000"/>
                <a:gd name="connsiteX9" fmla="*/ 758 w 995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5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5 h 10003"/>
                <a:gd name="connsiteX1" fmla="*/ 525 w 10000"/>
                <a:gd name="connsiteY1" fmla="*/ 7117 h 10003"/>
                <a:gd name="connsiteX2" fmla="*/ 0 w 10000"/>
                <a:gd name="connsiteY2" fmla="*/ 5016 h 10003"/>
                <a:gd name="connsiteX3" fmla="*/ 525 w 10000"/>
                <a:gd name="connsiteY3" fmla="*/ 2916 h 10003"/>
                <a:gd name="connsiteX4" fmla="*/ 762 w 10000"/>
                <a:gd name="connsiteY4" fmla="*/ 3140 h 10003"/>
                <a:gd name="connsiteX5" fmla="*/ 762 w 10000"/>
                <a:gd name="connsiteY5" fmla="*/ 3 h 10003"/>
                <a:gd name="connsiteX6" fmla="*/ 10000 w 10000"/>
                <a:gd name="connsiteY6" fmla="*/ 3 h 10003"/>
                <a:gd name="connsiteX7" fmla="*/ 9999 w 10000"/>
                <a:gd name="connsiteY7" fmla="*/ 10003 h 10003"/>
                <a:gd name="connsiteX8" fmla="*/ 762 w 10000"/>
                <a:gd name="connsiteY8" fmla="*/ 10003 h 10003"/>
                <a:gd name="connsiteX9" fmla="*/ 762 w 10000"/>
                <a:gd name="connsiteY9" fmla="*/ 6895 h 10003"/>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2" y="6892"/>
                  </a:moveTo>
                  <a:cubicBezTo>
                    <a:pt x="691" y="7031"/>
                    <a:pt x="609" y="7114"/>
                    <a:pt x="525" y="7114"/>
                  </a:cubicBezTo>
                  <a:cubicBezTo>
                    <a:pt x="231" y="7114"/>
                    <a:pt x="0" y="6162"/>
                    <a:pt x="0" y="5013"/>
                  </a:cubicBezTo>
                  <a:cubicBezTo>
                    <a:pt x="0" y="3867"/>
                    <a:pt x="231" y="2913"/>
                    <a:pt x="525" y="2913"/>
                  </a:cubicBezTo>
                  <a:cubicBezTo>
                    <a:pt x="609" y="2913"/>
                    <a:pt x="691" y="2997"/>
                    <a:pt x="762" y="3137"/>
                  </a:cubicBezTo>
                  <a:cubicBezTo>
                    <a:pt x="762" y="0"/>
                    <a:pt x="759" y="1064"/>
                    <a:pt x="762" y="0"/>
                  </a:cubicBezTo>
                  <a:lnTo>
                    <a:pt x="10000" y="0"/>
                  </a:lnTo>
                  <a:cubicBezTo>
                    <a:pt x="9999" y="4217"/>
                    <a:pt x="9999" y="10000"/>
                    <a:pt x="9999" y="10000"/>
                  </a:cubicBezTo>
                  <a:lnTo>
                    <a:pt x="762" y="10000"/>
                  </a:lnTo>
                  <a:lnTo>
                    <a:pt x="762" y="689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 name="TextBox 52">
              <a:extLst>
                <a:ext uri="{FF2B5EF4-FFF2-40B4-BE49-F238E27FC236}">
                  <a16:creationId xmlns:a16="http://schemas.microsoft.com/office/drawing/2014/main" xmlns="" id="{C1A0FE95-56CF-436F-819C-91377250CF79}"/>
                </a:ext>
              </a:extLst>
            </p:cNvPr>
            <p:cNvSpPr txBox="1"/>
            <p:nvPr/>
          </p:nvSpPr>
          <p:spPr>
            <a:xfrm>
              <a:off x="6697300" y="1333899"/>
              <a:ext cx="1916837" cy="507831"/>
            </a:xfrm>
            <a:prstGeom prst="rect">
              <a:avLst/>
            </a:prstGeom>
            <a:noFill/>
          </p:spPr>
          <p:txBody>
            <a:bodyPr wrap="square" rtlCol="0">
              <a:spAutoFit/>
            </a:bodyPr>
            <a:lstStyle/>
            <a:p>
              <a:pPr algn="ctr"/>
              <a:r>
                <a:rPr lang="en-US" sz="2700" b="1" dirty="0">
                  <a:solidFill>
                    <a:schemeClr val="bg1"/>
                  </a:solidFill>
                </a:rPr>
                <a:t>Initial Visit</a:t>
              </a:r>
            </a:p>
          </p:txBody>
        </p:sp>
        <p:sp>
          <p:nvSpPr>
            <p:cNvPr id="54" name="TextBox 53">
              <a:extLst>
                <a:ext uri="{FF2B5EF4-FFF2-40B4-BE49-F238E27FC236}">
                  <a16:creationId xmlns:a16="http://schemas.microsoft.com/office/drawing/2014/main" xmlns="" id="{2851DA35-6D50-438C-93BC-CEC799399E25}"/>
                </a:ext>
              </a:extLst>
            </p:cNvPr>
            <p:cNvSpPr txBox="1"/>
            <p:nvPr/>
          </p:nvSpPr>
          <p:spPr>
            <a:xfrm>
              <a:off x="6248401" y="2115035"/>
              <a:ext cx="2758778" cy="507831"/>
            </a:xfrm>
            <a:prstGeom prst="rect">
              <a:avLst/>
            </a:prstGeom>
            <a:noFill/>
          </p:spPr>
          <p:txBody>
            <a:bodyPr wrap="square" rtlCol="0">
              <a:spAutoFit/>
            </a:bodyPr>
            <a:lstStyle/>
            <a:p>
              <a:pPr algn="ctr"/>
              <a:r>
                <a:rPr lang="en-US" sz="2700" b="1" dirty="0">
                  <a:solidFill>
                    <a:schemeClr val="bg1"/>
                  </a:solidFill>
                </a:rPr>
                <a:t>Data Analysis</a:t>
              </a:r>
            </a:p>
          </p:txBody>
        </p:sp>
        <p:sp>
          <p:nvSpPr>
            <p:cNvPr id="55" name="TextBox 54">
              <a:extLst>
                <a:ext uri="{FF2B5EF4-FFF2-40B4-BE49-F238E27FC236}">
                  <a16:creationId xmlns:a16="http://schemas.microsoft.com/office/drawing/2014/main" xmlns="" id="{60289769-4FB8-4FB5-A201-35D5F722B598}"/>
                </a:ext>
              </a:extLst>
            </p:cNvPr>
            <p:cNvSpPr txBox="1"/>
            <p:nvPr/>
          </p:nvSpPr>
          <p:spPr>
            <a:xfrm>
              <a:off x="6248401" y="2748113"/>
              <a:ext cx="2365736" cy="1338828"/>
            </a:xfrm>
            <a:prstGeom prst="rect">
              <a:avLst/>
            </a:prstGeom>
            <a:noFill/>
          </p:spPr>
          <p:txBody>
            <a:bodyPr wrap="square" rtlCol="0">
              <a:spAutoFit/>
            </a:bodyPr>
            <a:lstStyle/>
            <a:p>
              <a:pPr algn="ctr"/>
              <a:r>
                <a:rPr lang="en-US" sz="2700" b="1" dirty="0">
                  <a:solidFill>
                    <a:schemeClr val="bg1"/>
                  </a:solidFill>
                </a:rPr>
                <a:t>Readiness Assessment</a:t>
              </a:r>
            </a:p>
            <a:p>
              <a:pPr algn="ctr"/>
              <a:endParaRPr lang="en-US" sz="2700" dirty="0">
                <a:solidFill>
                  <a:schemeClr val="bg1"/>
                </a:solidFill>
              </a:endParaRPr>
            </a:p>
          </p:txBody>
        </p:sp>
        <p:sp>
          <p:nvSpPr>
            <p:cNvPr id="56" name="TextBox 55">
              <a:extLst>
                <a:ext uri="{FF2B5EF4-FFF2-40B4-BE49-F238E27FC236}">
                  <a16:creationId xmlns:a16="http://schemas.microsoft.com/office/drawing/2014/main" xmlns="" id="{4D957DAD-7034-4751-9D44-649D91355FBC}"/>
                </a:ext>
              </a:extLst>
            </p:cNvPr>
            <p:cNvSpPr txBox="1"/>
            <p:nvPr/>
          </p:nvSpPr>
          <p:spPr>
            <a:xfrm>
              <a:off x="6385223" y="3641004"/>
              <a:ext cx="2511128" cy="923330"/>
            </a:xfrm>
            <a:prstGeom prst="rect">
              <a:avLst/>
            </a:prstGeom>
            <a:noFill/>
          </p:spPr>
          <p:txBody>
            <a:bodyPr wrap="square" rtlCol="0">
              <a:spAutoFit/>
            </a:bodyPr>
            <a:lstStyle/>
            <a:p>
              <a:pPr algn="ctr"/>
              <a:r>
                <a:rPr lang="en-US" sz="2700" b="1" dirty="0">
                  <a:solidFill>
                    <a:schemeClr val="bg1"/>
                  </a:solidFill>
                </a:rPr>
                <a:t>On-Site Prep and Review</a:t>
              </a:r>
              <a:endParaRPr lang="en-US" sz="2700" dirty="0">
                <a:solidFill>
                  <a:schemeClr val="bg1"/>
                </a:solidFill>
              </a:endParaRPr>
            </a:p>
          </p:txBody>
        </p:sp>
        <p:sp>
          <p:nvSpPr>
            <p:cNvPr id="57" name="TextBox 56">
              <a:extLst>
                <a:ext uri="{FF2B5EF4-FFF2-40B4-BE49-F238E27FC236}">
                  <a16:creationId xmlns:a16="http://schemas.microsoft.com/office/drawing/2014/main" xmlns="" id="{FD0EF8B1-DFFA-41CD-80D6-B2D0A889A1F9}"/>
                </a:ext>
              </a:extLst>
            </p:cNvPr>
            <p:cNvSpPr txBox="1"/>
            <p:nvPr/>
          </p:nvSpPr>
          <p:spPr>
            <a:xfrm>
              <a:off x="6248401" y="4417547"/>
              <a:ext cx="2758778" cy="923330"/>
            </a:xfrm>
            <a:prstGeom prst="rect">
              <a:avLst/>
            </a:prstGeom>
            <a:noFill/>
          </p:spPr>
          <p:txBody>
            <a:bodyPr wrap="square" rtlCol="0">
              <a:spAutoFit/>
            </a:bodyPr>
            <a:lstStyle/>
            <a:p>
              <a:pPr algn="ctr"/>
              <a:r>
                <a:rPr lang="en-US" sz="2700" b="1" dirty="0">
                  <a:solidFill>
                    <a:schemeClr val="bg1"/>
                  </a:solidFill>
                </a:rPr>
                <a:t>Post Review and Closeout</a:t>
              </a:r>
              <a:endParaRPr lang="en-US" sz="2700" dirty="0">
                <a:solidFill>
                  <a:schemeClr val="bg1"/>
                </a:solidFill>
              </a:endParaRPr>
            </a:p>
          </p:txBody>
        </p:sp>
      </p:grpSp>
      <p:sp>
        <p:nvSpPr>
          <p:cNvPr id="2" name="Slide Number Placeholder 1">
            <a:extLst>
              <a:ext uri="{FF2B5EF4-FFF2-40B4-BE49-F238E27FC236}">
                <a16:creationId xmlns:a16="http://schemas.microsoft.com/office/drawing/2014/main" xmlns="" id="{7E407601-19E5-4F76-AE66-F1E8BDF8C42D}"/>
              </a:ext>
            </a:extLst>
          </p:cNvPr>
          <p:cNvSpPr>
            <a:spLocks noGrp="1"/>
          </p:cNvSpPr>
          <p:nvPr>
            <p:ph type="sldNum" sz="quarter" idx="12"/>
          </p:nvPr>
        </p:nvSpPr>
        <p:spPr/>
        <p:txBody>
          <a:bodyPr/>
          <a:lstStyle/>
          <a:p>
            <a:fld id="{5F7606BC-8AB3-4269-911F-2A8DC2C0517E}" type="slidenum">
              <a:rPr lang="en-US" smtClean="0"/>
              <a:t>7</a:t>
            </a:fld>
            <a:endParaRPr lang="en-US" dirty="0"/>
          </a:p>
        </p:txBody>
      </p:sp>
    </p:spTree>
    <p:extLst>
      <p:ext uri="{BB962C8B-B14F-4D97-AF65-F5344CB8AC3E}">
        <p14:creationId xmlns:p14="http://schemas.microsoft.com/office/powerpoint/2010/main" val="132834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1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Freeform 12"/>
          <p:cNvSpPr>
            <a:spLocks/>
          </p:cNvSpPr>
          <p:nvPr/>
        </p:nvSpPr>
        <p:spPr bwMode="auto">
          <a:xfrm>
            <a:off x="-20292" y="2184486"/>
            <a:ext cx="6070016"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31 w 10708"/>
              <a:gd name="connsiteY0" fmla="*/ 202 h 10202"/>
              <a:gd name="connsiteX1" fmla="*/ 10000 w 10708"/>
              <a:gd name="connsiteY1" fmla="*/ 202 h 10202"/>
              <a:gd name="connsiteX2" fmla="*/ 10000 w 10708"/>
              <a:gd name="connsiteY2" fmla="*/ 2939 h 10202"/>
              <a:gd name="connsiteX3" fmla="*/ 9604 w 10708"/>
              <a:gd name="connsiteY3" fmla="*/ 5202 h 10202"/>
              <a:gd name="connsiteX4" fmla="*/ 10000 w 10708"/>
              <a:gd name="connsiteY4" fmla="*/ 7465 h 10202"/>
              <a:gd name="connsiteX5" fmla="*/ 10000 w 10708"/>
              <a:gd name="connsiteY5" fmla="*/ 10202 h 10202"/>
              <a:gd name="connsiteX6" fmla="*/ 0 w 10708"/>
              <a:gd name="connsiteY6" fmla="*/ 10202 h 10202"/>
              <a:gd name="connsiteX7" fmla="*/ 431 w 10708"/>
              <a:gd name="connsiteY7" fmla="*/ 202 h 10202"/>
              <a:gd name="connsiteX0" fmla="*/ 431 w 10708"/>
              <a:gd name="connsiteY0" fmla="*/ 202 h 10202"/>
              <a:gd name="connsiteX1" fmla="*/ 10000 w 10708"/>
              <a:gd name="connsiteY1" fmla="*/ 202 h 10202"/>
              <a:gd name="connsiteX2" fmla="*/ 10000 w 10708"/>
              <a:gd name="connsiteY2" fmla="*/ 2939 h 10202"/>
              <a:gd name="connsiteX3" fmla="*/ 9604 w 10708"/>
              <a:gd name="connsiteY3" fmla="*/ 5202 h 10202"/>
              <a:gd name="connsiteX4" fmla="*/ 10000 w 10708"/>
              <a:gd name="connsiteY4" fmla="*/ 7465 h 10202"/>
              <a:gd name="connsiteX5" fmla="*/ 10000 w 10708"/>
              <a:gd name="connsiteY5" fmla="*/ 10202 h 10202"/>
              <a:gd name="connsiteX6" fmla="*/ 0 w 10708"/>
              <a:gd name="connsiteY6" fmla="*/ 10202 h 10202"/>
              <a:gd name="connsiteX7" fmla="*/ 431 w 10708"/>
              <a:gd name="connsiteY7" fmla="*/ 202 h 10202"/>
              <a:gd name="connsiteX0" fmla="*/ 431 w 10003"/>
              <a:gd name="connsiteY0" fmla="*/ 202 h 10202"/>
              <a:gd name="connsiteX1" fmla="*/ 10000 w 10003"/>
              <a:gd name="connsiteY1" fmla="*/ 202 h 10202"/>
              <a:gd name="connsiteX2" fmla="*/ 10000 w 10003"/>
              <a:gd name="connsiteY2" fmla="*/ 2939 h 10202"/>
              <a:gd name="connsiteX3" fmla="*/ 9604 w 10003"/>
              <a:gd name="connsiteY3" fmla="*/ 5202 h 10202"/>
              <a:gd name="connsiteX4" fmla="*/ 10000 w 10003"/>
              <a:gd name="connsiteY4" fmla="*/ 7465 h 10202"/>
              <a:gd name="connsiteX5" fmla="*/ 10000 w 10003"/>
              <a:gd name="connsiteY5" fmla="*/ 10202 h 10202"/>
              <a:gd name="connsiteX6" fmla="*/ 0 w 10003"/>
              <a:gd name="connsiteY6" fmla="*/ 10202 h 10202"/>
              <a:gd name="connsiteX7" fmla="*/ 431 w 10003"/>
              <a:gd name="connsiteY7" fmla="*/ 202 h 10202"/>
              <a:gd name="connsiteX0" fmla="*/ 431 w 10003"/>
              <a:gd name="connsiteY0" fmla="*/ 37 h 10037"/>
              <a:gd name="connsiteX1" fmla="*/ 10000 w 10003"/>
              <a:gd name="connsiteY1" fmla="*/ 37 h 10037"/>
              <a:gd name="connsiteX2" fmla="*/ 10000 w 10003"/>
              <a:gd name="connsiteY2" fmla="*/ 2774 h 10037"/>
              <a:gd name="connsiteX3" fmla="*/ 9604 w 10003"/>
              <a:gd name="connsiteY3" fmla="*/ 5037 h 10037"/>
              <a:gd name="connsiteX4" fmla="*/ 10000 w 10003"/>
              <a:gd name="connsiteY4" fmla="*/ 7300 h 10037"/>
              <a:gd name="connsiteX5" fmla="*/ 10000 w 10003"/>
              <a:gd name="connsiteY5" fmla="*/ 10037 h 10037"/>
              <a:gd name="connsiteX6" fmla="*/ 0 w 10003"/>
              <a:gd name="connsiteY6" fmla="*/ 10037 h 10037"/>
              <a:gd name="connsiteX7" fmla="*/ 431 w 10003"/>
              <a:gd name="connsiteY7" fmla="*/ 37 h 10037"/>
              <a:gd name="connsiteX0" fmla="*/ 431 w 10003"/>
              <a:gd name="connsiteY0" fmla="*/ 0 h 10000"/>
              <a:gd name="connsiteX1" fmla="*/ 10000 w 10003"/>
              <a:gd name="connsiteY1" fmla="*/ 0 h 10000"/>
              <a:gd name="connsiteX2" fmla="*/ 10000 w 10003"/>
              <a:gd name="connsiteY2" fmla="*/ 2737 h 10000"/>
              <a:gd name="connsiteX3" fmla="*/ 9604 w 10003"/>
              <a:gd name="connsiteY3" fmla="*/ 5000 h 10000"/>
              <a:gd name="connsiteX4" fmla="*/ 10000 w 10003"/>
              <a:gd name="connsiteY4" fmla="*/ 7263 h 10000"/>
              <a:gd name="connsiteX5" fmla="*/ 10000 w 10003"/>
              <a:gd name="connsiteY5" fmla="*/ 10000 h 10000"/>
              <a:gd name="connsiteX6" fmla="*/ 0 w 10003"/>
              <a:gd name="connsiteY6" fmla="*/ 10000 h 10000"/>
              <a:gd name="connsiteX7" fmla="*/ 431 w 10003"/>
              <a:gd name="connsiteY7" fmla="*/ 0 h 10000"/>
              <a:gd name="connsiteX0" fmla="*/ 35 w 9607"/>
              <a:gd name="connsiteY0" fmla="*/ 0 h 10000"/>
              <a:gd name="connsiteX1" fmla="*/ 9604 w 9607"/>
              <a:gd name="connsiteY1" fmla="*/ 0 h 10000"/>
              <a:gd name="connsiteX2" fmla="*/ 9604 w 9607"/>
              <a:gd name="connsiteY2" fmla="*/ 2737 h 10000"/>
              <a:gd name="connsiteX3" fmla="*/ 9208 w 9607"/>
              <a:gd name="connsiteY3" fmla="*/ 5000 h 10000"/>
              <a:gd name="connsiteX4" fmla="*/ 9604 w 9607"/>
              <a:gd name="connsiteY4" fmla="*/ 7263 h 10000"/>
              <a:gd name="connsiteX5" fmla="*/ 9604 w 9607"/>
              <a:gd name="connsiteY5" fmla="*/ 10000 h 10000"/>
              <a:gd name="connsiteX6" fmla="*/ 104 w 9607"/>
              <a:gd name="connsiteY6" fmla="*/ 10000 h 10000"/>
              <a:gd name="connsiteX7" fmla="*/ 35 w 9607"/>
              <a:gd name="connsiteY7" fmla="*/ 0 h 10000"/>
              <a:gd name="connsiteX0" fmla="*/ 40 w 10004"/>
              <a:gd name="connsiteY0" fmla="*/ 0 h 10000"/>
              <a:gd name="connsiteX1" fmla="*/ 10001 w 10004"/>
              <a:gd name="connsiteY1" fmla="*/ 0 h 10000"/>
              <a:gd name="connsiteX2" fmla="*/ 10001 w 10004"/>
              <a:gd name="connsiteY2" fmla="*/ 2737 h 10000"/>
              <a:gd name="connsiteX3" fmla="*/ 9589 w 10004"/>
              <a:gd name="connsiteY3" fmla="*/ 5000 h 10000"/>
              <a:gd name="connsiteX4" fmla="*/ 10001 w 10004"/>
              <a:gd name="connsiteY4" fmla="*/ 7263 h 10000"/>
              <a:gd name="connsiteX5" fmla="*/ 10001 w 10004"/>
              <a:gd name="connsiteY5" fmla="*/ 10000 h 10000"/>
              <a:gd name="connsiteX6" fmla="*/ 61 w 10004"/>
              <a:gd name="connsiteY6" fmla="*/ 10000 h 10000"/>
              <a:gd name="connsiteX7" fmla="*/ 40 w 10004"/>
              <a:gd name="connsiteY7" fmla="*/ 0 h 10000"/>
              <a:gd name="connsiteX0" fmla="*/ 63 w 10027"/>
              <a:gd name="connsiteY0" fmla="*/ 0 h 10000"/>
              <a:gd name="connsiteX1" fmla="*/ 10024 w 10027"/>
              <a:gd name="connsiteY1" fmla="*/ 0 h 10000"/>
              <a:gd name="connsiteX2" fmla="*/ 10024 w 10027"/>
              <a:gd name="connsiteY2" fmla="*/ 2737 h 10000"/>
              <a:gd name="connsiteX3" fmla="*/ 9612 w 10027"/>
              <a:gd name="connsiteY3" fmla="*/ 5000 h 10000"/>
              <a:gd name="connsiteX4" fmla="*/ 10024 w 10027"/>
              <a:gd name="connsiteY4" fmla="*/ 7263 h 10000"/>
              <a:gd name="connsiteX5" fmla="*/ 10024 w 10027"/>
              <a:gd name="connsiteY5" fmla="*/ 10000 h 10000"/>
              <a:gd name="connsiteX6" fmla="*/ 84 w 10027"/>
              <a:gd name="connsiteY6" fmla="*/ 10000 h 10000"/>
              <a:gd name="connsiteX7" fmla="*/ 63 w 10027"/>
              <a:gd name="connsiteY7" fmla="*/ 0 h 10000"/>
              <a:gd name="connsiteX0" fmla="*/ 2 w 9966"/>
              <a:gd name="connsiteY0" fmla="*/ 0 h 10000"/>
              <a:gd name="connsiteX1" fmla="*/ 9963 w 9966"/>
              <a:gd name="connsiteY1" fmla="*/ 0 h 10000"/>
              <a:gd name="connsiteX2" fmla="*/ 9963 w 9966"/>
              <a:gd name="connsiteY2" fmla="*/ 2737 h 10000"/>
              <a:gd name="connsiteX3" fmla="*/ 9551 w 9966"/>
              <a:gd name="connsiteY3" fmla="*/ 5000 h 10000"/>
              <a:gd name="connsiteX4" fmla="*/ 9963 w 9966"/>
              <a:gd name="connsiteY4" fmla="*/ 7263 h 10000"/>
              <a:gd name="connsiteX5" fmla="*/ 9963 w 9966"/>
              <a:gd name="connsiteY5" fmla="*/ 10000 h 10000"/>
              <a:gd name="connsiteX6" fmla="*/ 23 w 9966"/>
              <a:gd name="connsiteY6" fmla="*/ 10000 h 10000"/>
              <a:gd name="connsiteX7" fmla="*/ 2 w 9966"/>
              <a:gd name="connsiteY7" fmla="*/ 0 h 10000"/>
              <a:gd name="connsiteX0" fmla="*/ 0 w 9998"/>
              <a:gd name="connsiteY0" fmla="*/ 0 h 10000"/>
              <a:gd name="connsiteX1" fmla="*/ 9995 w 9998"/>
              <a:gd name="connsiteY1" fmla="*/ 0 h 10000"/>
              <a:gd name="connsiteX2" fmla="*/ 9995 w 9998"/>
              <a:gd name="connsiteY2" fmla="*/ 2737 h 10000"/>
              <a:gd name="connsiteX3" fmla="*/ 9582 w 9998"/>
              <a:gd name="connsiteY3" fmla="*/ 5000 h 10000"/>
              <a:gd name="connsiteX4" fmla="*/ 9995 w 9998"/>
              <a:gd name="connsiteY4" fmla="*/ 7263 h 10000"/>
              <a:gd name="connsiteX5" fmla="*/ 9995 w 9998"/>
              <a:gd name="connsiteY5" fmla="*/ 10000 h 10000"/>
              <a:gd name="connsiteX6" fmla="*/ 21 w 9998"/>
              <a:gd name="connsiteY6" fmla="*/ 10000 h 10000"/>
              <a:gd name="connsiteX7" fmla="*/ 0 w 9998"/>
              <a:gd name="connsiteY7" fmla="*/ 0 h 10000"/>
              <a:gd name="connsiteX0" fmla="*/ 0 w 9990"/>
              <a:gd name="connsiteY0" fmla="*/ 75 h 10000"/>
              <a:gd name="connsiteX1" fmla="*/ 9987 w 9990"/>
              <a:gd name="connsiteY1" fmla="*/ 0 h 10000"/>
              <a:gd name="connsiteX2" fmla="*/ 9987 w 9990"/>
              <a:gd name="connsiteY2" fmla="*/ 2737 h 10000"/>
              <a:gd name="connsiteX3" fmla="*/ 9574 w 9990"/>
              <a:gd name="connsiteY3" fmla="*/ 5000 h 10000"/>
              <a:gd name="connsiteX4" fmla="*/ 9987 w 9990"/>
              <a:gd name="connsiteY4" fmla="*/ 7263 h 10000"/>
              <a:gd name="connsiteX5" fmla="*/ 9987 w 9990"/>
              <a:gd name="connsiteY5" fmla="*/ 10000 h 10000"/>
              <a:gd name="connsiteX6" fmla="*/ 11 w 9990"/>
              <a:gd name="connsiteY6" fmla="*/ 10000 h 10000"/>
              <a:gd name="connsiteX7" fmla="*/ 0 w 9990"/>
              <a:gd name="connsiteY7" fmla="*/ 75 h 10000"/>
              <a:gd name="connsiteX0" fmla="*/ 0 w 10000"/>
              <a:gd name="connsiteY0" fmla="*/ 0 h 10000"/>
              <a:gd name="connsiteX1" fmla="*/ 9997 w 10000"/>
              <a:gd name="connsiteY1" fmla="*/ 0 h 10000"/>
              <a:gd name="connsiteX2" fmla="*/ 9997 w 10000"/>
              <a:gd name="connsiteY2" fmla="*/ 2737 h 10000"/>
              <a:gd name="connsiteX3" fmla="*/ 9584 w 10000"/>
              <a:gd name="connsiteY3" fmla="*/ 5000 h 10000"/>
              <a:gd name="connsiteX4" fmla="*/ 9997 w 10000"/>
              <a:gd name="connsiteY4" fmla="*/ 7263 h 10000"/>
              <a:gd name="connsiteX5" fmla="*/ 9997 w 10000"/>
              <a:gd name="connsiteY5" fmla="*/ 10000 h 10000"/>
              <a:gd name="connsiteX6" fmla="*/ 11 w 10000"/>
              <a:gd name="connsiteY6" fmla="*/ 10000 h 10000"/>
              <a:gd name="connsiteX7" fmla="*/ 0 w 10000"/>
              <a:gd name="connsiteY7" fmla="*/ 0 h 10000"/>
              <a:gd name="connsiteX0" fmla="*/ 0 w 10000"/>
              <a:gd name="connsiteY0" fmla="*/ 0 h 10000"/>
              <a:gd name="connsiteX1" fmla="*/ 9997 w 10000"/>
              <a:gd name="connsiteY1" fmla="*/ 0 h 10000"/>
              <a:gd name="connsiteX2" fmla="*/ 9997 w 10000"/>
              <a:gd name="connsiteY2" fmla="*/ 2737 h 10000"/>
              <a:gd name="connsiteX3" fmla="*/ 9584 w 10000"/>
              <a:gd name="connsiteY3" fmla="*/ 5000 h 10000"/>
              <a:gd name="connsiteX4" fmla="*/ 9997 w 10000"/>
              <a:gd name="connsiteY4" fmla="*/ 7263 h 10000"/>
              <a:gd name="connsiteX5" fmla="*/ 9997 w 10000"/>
              <a:gd name="connsiteY5" fmla="*/ 10000 h 10000"/>
              <a:gd name="connsiteX6" fmla="*/ 11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9997" y="0"/>
                </a:lnTo>
                <a:cubicBezTo>
                  <a:pt x="10004" y="1276"/>
                  <a:pt x="9997" y="447"/>
                  <a:pt x="9997" y="2737"/>
                </a:cubicBezTo>
                <a:cubicBezTo>
                  <a:pt x="9782" y="2318"/>
                  <a:pt x="9584" y="3436"/>
                  <a:pt x="9584" y="5000"/>
                </a:cubicBezTo>
                <a:cubicBezTo>
                  <a:pt x="9584" y="6564"/>
                  <a:pt x="9786" y="7682"/>
                  <a:pt x="9997" y="7263"/>
                </a:cubicBezTo>
                <a:lnTo>
                  <a:pt x="9997" y="10000"/>
                </a:lnTo>
                <a:lnTo>
                  <a:pt x="11" y="10000"/>
                </a:lnTo>
                <a:cubicBezTo>
                  <a:pt x="-2" y="6742"/>
                  <a:pt x="14" y="4005"/>
                  <a:pt x="0" y="0"/>
                </a:cubicBezTo>
                <a:close/>
              </a:path>
            </a:pathLst>
          </a:custGeom>
          <a:gradFill flip="none" rotWithShape="1">
            <a:gsLst>
              <a:gs pos="100000">
                <a:schemeClr val="accent4"/>
              </a:gs>
              <a:gs pos="15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 name="TextBox 20"/>
          <p:cNvSpPr txBox="1"/>
          <p:nvPr/>
        </p:nvSpPr>
        <p:spPr>
          <a:xfrm>
            <a:off x="444820" y="2934991"/>
            <a:ext cx="4656291" cy="769441"/>
          </a:xfrm>
          <a:prstGeom prst="rect">
            <a:avLst/>
          </a:prstGeom>
          <a:noFill/>
        </p:spPr>
        <p:txBody>
          <a:bodyPr wrap="square" rtlCol="0">
            <a:spAutoFit/>
          </a:bodyPr>
          <a:lstStyle/>
          <a:p>
            <a:pPr marL="171450" lvl="0" indent="-171450">
              <a:buFont typeface="Arial" pitchFamily="34" charset="0"/>
              <a:buChar char="•"/>
              <a:defRPr/>
            </a:pPr>
            <a:r>
              <a:rPr lang="en-US" sz="1600" b="1" kern="0" dirty="0">
                <a:solidFill>
                  <a:schemeClr val="bg1"/>
                </a:solidFill>
              </a:rPr>
              <a:t>CAM and Managerial Interviews</a:t>
            </a:r>
          </a:p>
          <a:p>
            <a:pPr marL="171450" lvl="0" indent="-171450">
              <a:buFont typeface="Arial" pitchFamily="34" charset="0"/>
              <a:buChar char="•"/>
              <a:defRPr/>
            </a:pPr>
            <a:r>
              <a:rPr lang="en-US" sz="1600" b="1" kern="0" dirty="0">
                <a:solidFill>
                  <a:schemeClr val="bg1"/>
                </a:solidFill>
              </a:rPr>
              <a:t>Conduct Data Traces</a:t>
            </a:r>
          </a:p>
          <a:p>
            <a:pPr algn="ctr"/>
            <a:endParaRPr lang="en-US" sz="1200" dirty="0"/>
          </a:p>
        </p:txBody>
      </p:sp>
      <p:sp>
        <p:nvSpPr>
          <p:cNvPr id="22" name="TextBox 21"/>
          <p:cNvSpPr txBox="1"/>
          <p:nvPr/>
        </p:nvSpPr>
        <p:spPr>
          <a:xfrm>
            <a:off x="438150" y="2183297"/>
            <a:ext cx="5805086" cy="1015663"/>
          </a:xfrm>
          <a:prstGeom prst="rect">
            <a:avLst/>
          </a:prstGeom>
          <a:noFill/>
        </p:spPr>
        <p:txBody>
          <a:bodyPr wrap="square" rtlCol="0">
            <a:spAutoFit/>
          </a:bodyPr>
          <a:lstStyle/>
          <a:p>
            <a:pPr marL="171450" indent="-171450">
              <a:buFont typeface="Arial" pitchFamily="34" charset="0"/>
              <a:buChar char="•"/>
              <a:defRPr/>
            </a:pPr>
            <a:r>
              <a:rPr lang="en-US" sz="1600" kern="0" dirty="0">
                <a:solidFill>
                  <a:schemeClr val="bg1"/>
                </a:solidFill>
              </a:rPr>
              <a:t>Team analyzes data, procedures, independent assessments</a:t>
            </a:r>
          </a:p>
          <a:p>
            <a:pPr marL="171450" indent="-171450">
              <a:buFont typeface="Arial" pitchFamily="34" charset="0"/>
              <a:buChar char="•"/>
              <a:defRPr/>
            </a:pPr>
            <a:r>
              <a:rPr lang="en-US" sz="1600" kern="0" dirty="0">
                <a:solidFill>
                  <a:schemeClr val="bg1"/>
                </a:solidFill>
              </a:rPr>
              <a:t>Results are documented noting any concerns</a:t>
            </a:r>
          </a:p>
          <a:p>
            <a:pPr marL="171450" indent="-171450">
              <a:buFont typeface="Arial" pitchFamily="34" charset="0"/>
              <a:buChar char="•"/>
              <a:defRPr/>
            </a:pPr>
            <a:r>
              <a:rPr lang="en-US" sz="1600" kern="0" dirty="0">
                <a:solidFill>
                  <a:schemeClr val="bg1"/>
                </a:solidFill>
              </a:rPr>
              <a:t>Determination is made whether to proceed to next Phase</a:t>
            </a:r>
            <a:endParaRPr lang="en-US" sz="1600" dirty="0">
              <a:solidFill>
                <a:schemeClr val="bg1"/>
              </a:solidFill>
            </a:endParaRPr>
          </a:p>
          <a:p>
            <a:pPr algn="ctr"/>
            <a:endParaRPr lang="en-US" sz="1200" dirty="0"/>
          </a:p>
        </p:txBody>
      </p:sp>
      <p:sp>
        <p:nvSpPr>
          <p:cNvPr id="23" name="TextBox 22"/>
          <p:cNvSpPr txBox="1"/>
          <p:nvPr/>
        </p:nvSpPr>
        <p:spPr>
          <a:xfrm>
            <a:off x="444820" y="3790738"/>
            <a:ext cx="4656291" cy="769441"/>
          </a:xfrm>
          <a:prstGeom prst="rect">
            <a:avLst/>
          </a:prstGeom>
          <a:noFill/>
        </p:spPr>
        <p:txBody>
          <a:bodyPr wrap="square" rtlCol="0">
            <a:spAutoFit/>
          </a:bodyPr>
          <a:lstStyle/>
          <a:p>
            <a:pPr marL="171450" lvl="0" indent="-171450">
              <a:buFont typeface="Arial" pitchFamily="34" charset="0"/>
              <a:buChar char="•"/>
              <a:defRPr/>
            </a:pPr>
            <a:r>
              <a:rPr lang="en-US" sz="1600" b="1" kern="0" dirty="0">
                <a:solidFill>
                  <a:schemeClr val="bg1"/>
                </a:solidFill>
              </a:rPr>
              <a:t>Review CAP Evidence Submittal</a:t>
            </a:r>
          </a:p>
          <a:p>
            <a:pPr marL="171450" lvl="0" indent="-171450">
              <a:buFont typeface="Arial" pitchFamily="34" charset="0"/>
              <a:buChar char="•"/>
              <a:defRPr/>
            </a:pPr>
            <a:r>
              <a:rPr lang="en-US" sz="1600" b="1" kern="0" dirty="0">
                <a:solidFill>
                  <a:schemeClr val="bg1"/>
                </a:solidFill>
              </a:rPr>
              <a:t>Assess CAP Implementation</a:t>
            </a:r>
          </a:p>
          <a:p>
            <a:pPr algn="ctr"/>
            <a:endParaRPr lang="en-US" sz="1200" dirty="0"/>
          </a:p>
        </p:txBody>
      </p:sp>
      <p:sp>
        <p:nvSpPr>
          <p:cNvPr id="28" name="TextBox 27"/>
          <p:cNvSpPr txBox="1"/>
          <p:nvPr/>
        </p:nvSpPr>
        <p:spPr>
          <a:xfrm>
            <a:off x="6385223" y="3764829"/>
            <a:ext cx="2511128" cy="507831"/>
          </a:xfrm>
          <a:prstGeom prst="rect">
            <a:avLst/>
          </a:prstGeom>
          <a:noFill/>
        </p:spPr>
        <p:txBody>
          <a:bodyPr wrap="square" rtlCol="0">
            <a:spAutoFit/>
          </a:bodyPr>
          <a:lstStyle/>
          <a:p>
            <a:pPr algn="ctr"/>
            <a:r>
              <a:rPr lang="en-US" sz="2700" b="1" dirty="0">
                <a:solidFill>
                  <a:schemeClr val="bg1"/>
                </a:solidFill>
              </a:rPr>
              <a:t>On-Site Review</a:t>
            </a:r>
          </a:p>
        </p:txBody>
      </p:sp>
      <p:sp>
        <p:nvSpPr>
          <p:cNvPr id="30" name="TextBox 29"/>
          <p:cNvSpPr txBox="1"/>
          <p:nvPr/>
        </p:nvSpPr>
        <p:spPr>
          <a:xfrm>
            <a:off x="745083" y="445839"/>
            <a:ext cx="7585978" cy="584775"/>
          </a:xfrm>
          <a:prstGeom prst="rect">
            <a:avLst/>
          </a:prstGeom>
          <a:noFill/>
        </p:spPr>
        <p:txBody>
          <a:bodyPr wrap="square" rtlCol="0">
            <a:spAutoFit/>
          </a:bodyPr>
          <a:lstStyle/>
          <a:p>
            <a:pPr algn="ctr"/>
            <a:r>
              <a:rPr lang="en-US" sz="3200" b="1" dirty="0">
                <a:solidFill>
                  <a:schemeClr val="accent1">
                    <a:lumMod val="75000"/>
                  </a:schemeClr>
                </a:solidFill>
              </a:rPr>
              <a:t>PM Certification Process</a:t>
            </a:r>
            <a:endParaRPr lang="en-US" sz="3200" dirty="0">
              <a:solidFill>
                <a:schemeClr val="accent1">
                  <a:lumMod val="75000"/>
                </a:schemeClr>
              </a:solidFill>
            </a:endParaRPr>
          </a:p>
        </p:txBody>
      </p:sp>
      <p:pic>
        <p:nvPicPr>
          <p:cNvPr id="3" name="Picture 2" descr="A picture containing stationary&#10;&#10;Description automatically generated">
            <a:extLst>
              <a:ext uri="{FF2B5EF4-FFF2-40B4-BE49-F238E27FC236}">
                <a16:creationId xmlns:a16="http://schemas.microsoft.com/office/drawing/2014/main" xmlns="" id="{C9381FB7-06AC-43A7-BD71-868ACE292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95" y="3439006"/>
            <a:ext cx="3810000" cy="2619375"/>
          </a:xfrm>
          <a:prstGeom prst="rect">
            <a:avLst/>
          </a:prstGeom>
        </p:spPr>
      </p:pic>
      <p:grpSp>
        <p:nvGrpSpPr>
          <p:cNvPr id="47" name="Group 46">
            <a:extLst>
              <a:ext uri="{FF2B5EF4-FFF2-40B4-BE49-F238E27FC236}">
                <a16:creationId xmlns:a16="http://schemas.microsoft.com/office/drawing/2014/main" xmlns="" id="{33366676-9D89-4E47-A2A3-A4D59C192AB2}"/>
              </a:ext>
            </a:extLst>
          </p:cNvPr>
          <p:cNvGrpSpPr/>
          <p:nvPr/>
        </p:nvGrpSpPr>
        <p:grpSpPr>
          <a:xfrm>
            <a:off x="5814758" y="1356505"/>
            <a:ext cx="3338767" cy="4197307"/>
            <a:chOff x="5817685" y="1143570"/>
            <a:chExt cx="3338767" cy="4197307"/>
          </a:xfrm>
        </p:grpSpPr>
        <p:sp>
          <p:nvSpPr>
            <p:cNvPr id="48" name="Freeform 11">
              <a:extLst>
                <a:ext uri="{FF2B5EF4-FFF2-40B4-BE49-F238E27FC236}">
                  <a16:creationId xmlns:a16="http://schemas.microsoft.com/office/drawing/2014/main" xmlns="" id="{844485E0-DF77-4416-AEA3-9917F62F9F91}"/>
                </a:ext>
              </a:extLst>
            </p:cNvPr>
            <p:cNvSpPr>
              <a:spLocks/>
            </p:cNvSpPr>
            <p:nvPr/>
          </p:nvSpPr>
          <p:spPr bwMode="auto">
            <a:xfrm>
              <a:off x="5817685" y="1143570"/>
              <a:ext cx="3333602" cy="831366"/>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551 w 10000"/>
                <a:gd name="connsiteY0" fmla="*/ 7093 h 10230"/>
                <a:gd name="connsiteX1" fmla="*/ 379 w 10000"/>
                <a:gd name="connsiteY1" fmla="*/ 7317 h 10230"/>
                <a:gd name="connsiteX2" fmla="*/ 0 w 10000"/>
                <a:gd name="connsiteY2" fmla="*/ 5216 h 10230"/>
                <a:gd name="connsiteX3" fmla="*/ 379 w 10000"/>
                <a:gd name="connsiteY3" fmla="*/ 3115 h 10230"/>
                <a:gd name="connsiteX4" fmla="*/ 551 w 10000"/>
                <a:gd name="connsiteY4" fmla="*/ 3339 h 10230"/>
                <a:gd name="connsiteX5" fmla="*/ 551 w 10000"/>
                <a:gd name="connsiteY5" fmla="*/ 230 h 10230"/>
                <a:gd name="connsiteX6" fmla="*/ 7296 w 10000"/>
                <a:gd name="connsiteY6" fmla="*/ 230 h 10230"/>
                <a:gd name="connsiteX7" fmla="*/ 10000 w 10000"/>
                <a:gd name="connsiteY7" fmla="*/ 10230 h 10230"/>
                <a:gd name="connsiteX8" fmla="*/ 551 w 10000"/>
                <a:gd name="connsiteY8" fmla="*/ 10230 h 10230"/>
                <a:gd name="connsiteX9" fmla="*/ 551 w 10000"/>
                <a:gd name="connsiteY9" fmla="*/ 7093 h 10230"/>
                <a:gd name="connsiteX0" fmla="*/ 551 w 10000"/>
                <a:gd name="connsiteY0" fmla="*/ 6869 h 10006"/>
                <a:gd name="connsiteX1" fmla="*/ 379 w 10000"/>
                <a:gd name="connsiteY1" fmla="*/ 7093 h 10006"/>
                <a:gd name="connsiteX2" fmla="*/ 0 w 10000"/>
                <a:gd name="connsiteY2" fmla="*/ 4992 h 10006"/>
                <a:gd name="connsiteX3" fmla="*/ 379 w 10000"/>
                <a:gd name="connsiteY3" fmla="*/ 2891 h 10006"/>
                <a:gd name="connsiteX4" fmla="*/ 551 w 10000"/>
                <a:gd name="connsiteY4" fmla="*/ 3115 h 10006"/>
                <a:gd name="connsiteX5" fmla="*/ 551 w 10000"/>
                <a:gd name="connsiteY5" fmla="*/ 6 h 10006"/>
                <a:gd name="connsiteX6" fmla="*/ 7296 w 10000"/>
                <a:gd name="connsiteY6" fmla="*/ 6 h 10006"/>
                <a:gd name="connsiteX7" fmla="*/ 10000 w 10000"/>
                <a:gd name="connsiteY7" fmla="*/ 10006 h 10006"/>
                <a:gd name="connsiteX8" fmla="*/ 551 w 10000"/>
                <a:gd name="connsiteY8" fmla="*/ 10006 h 10006"/>
                <a:gd name="connsiteX9" fmla="*/ 551 w 10000"/>
                <a:gd name="connsiteY9" fmla="*/ 6869 h 10006"/>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96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38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7778"/>
                <a:gd name="connsiteY0" fmla="*/ 7595 h 10732"/>
                <a:gd name="connsiteX1" fmla="*/ 379 w 7778"/>
                <a:gd name="connsiteY1" fmla="*/ 7819 h 10732"/>
                <a:gd name="connsiteX2" fmla="*/ 0 w 7778"/>
                <a:gd name="connsiteY2" fmla="*/ 5718 h 10732"/>
                <a:gd name="connsiteX3" fmla="*/ 379 w 7778"/>
                <a:gd name="connsiteY3" fmla="*/ 3617 h 10732"/>
                <a:gd name="connsiteX4" fmla="*/ 551 w 7778"/>
                <a:gd name="connsiteY4" fmla="*/ 3841 h 10732"/>
                <a:gd name="connsiteX5" fmla="*/ 551 w 7778"/>
                <a:gd name="connsiteY5" fmla="*/ 732 h 10732"/>
                <a:gd name="connsiteX6" fmla="*/ 7238 w 7778"/>
                <a:gd name="connsiteY6" fmla="*/ 732 h 10732"/>
                <a:gd name="connsiteX7" fmla="*/ 7367 w 7778"/>
                <a:gd name="connsiteY7" fmla="*/ 10732 h 10732"/>
                <a:gd name="connsiteX8" fmla="*/ 551 w 7778"/>
                <a:gd name="connsiteY8" fmla="*/ 10732 h 10732"/>
                <a:gd name="connsiteX9" fmla="*/ 551 w 7778"/>
                <a:gd name="connsiteY9" fmla="*/ 7595 h 10732"/>
                <a:gd name="connsiteX0" fmla="*/ 708 w 10000"/>
                <a:gd name="connsiteY0" fmla="*/ 6396 h 9319"/>
                <a:gd name="connsiteX1" fmla="*/ 487 w 10000"/>
                <a:gd name="connsiteY1" fmla="*/ 6605 h 9319"/>
                <a:gd name="connsiteX2" fmla="*/ 0 w 10000"/>
                <a:gd name="connsiteY2" fmla="*/ 4647 h 9319"/>
                <a:gd name="connsiteX3" fmla="*/ 487 w 10000"/>
                <a:gd name="connsiteY3" fmla="*/ 2689 h 9319"/>
                <a:gd name="connsiteX4" fmla="*/ 708 w 10000"/>
                <a:gd name="connsiteY4" fmla="*/ 2898 h 9319"/>
                <a:gd name="connsiteX5" fmla="*/ 708 w 10000"/>
                <a:gd name="connsiteY5" fmla="*/ 1 h 9319"/>
                <a:gd name="connsiteX6" fmla="*/ 9306 w 10000"/>
                <a:gd name="connsiteY6" fmla="*/ 1 h 9319"/>
                <a:gd name="connsiteX7" fmla="*/ 9472 w 10000"/>
                <a:gd name="connsiteY7" fmla="*/ 9319 h 9319"/>
                <a:gd name="connsiteX8" fmla="*/ 708 w 10000"/>
                <a:gd name="connsiteY8" fmla="*/ 9319 h 9319"/>
                <a:gd name="connsiteX9" fmla="*/ 708 w 10000"/>
                <a:gd name="connsiteY9" fmla="*/ 6396 h 9319"/>
                <a:gd name="connsiteX0" fmla="*/ 708 w 9472"/>
                <a:gd name="connsiteY0" fmla="*/ 6863 h 10000"/>
                <a:gd name="connsiteX1" fmla="*/ 487 w 9472"/>
                <a:gd name="connsiteY1" fmla="*/ 7088 h 10000"/>
                <a:gd name="connsiteX2" fmla="*/ 0 w 9472"/>
                <a:gd name="connsiteY2" fmla="*/ 4987 h 10000"/>
                <a:gd name="connsiteX3" fmla="*/ 487 w 9472"/>
                <a:gd name="connsiteY3" fmla="*/ 2886 h 10000"/>
                <a:gd name="connsiteX4" fmla="*/ 708 w 9472"/>
                <a:gd name="connsiteY4" fmla="*/ 3110 h 10000"/>
                <a:gd name="connsiteX5" fmla="*/ 708 w 9472"/>
                <a:gd name="connsiteY5" fmla="*/ 1 h 10000"/>
                <a:gd name="connsiteX6" fmla="*/ 9306 w 9472"/>
                <a:gd name="connsiteY6" fmla="*/ 1 h 10000"/>
                <a:gd name="connsiteX7" fmla="*/ 9472 w 9472"/>
                <a:gd name="connsiteY7" fmla="*/ 10000 h 10000"/>
                <a:gd name="connsiteX8" fmla="*/ 708 w 9472"/>
                <a:gd name="connsiteY8" fmla="*/ 10000 h 10000"/>
                <a:gd name="connsiteX9" fmla="*/ 708 w 9472"/>
                <a:gd name="connsiteY9" fmla="*/ 6863 h 10000"/>
                <a:gd name="connsiteX0" fmla="*/ 747 w 9825"/>
                <a:gd name="connsiteY0" fmla="*/ 6863 h 10000"/>
                <a:gd name="connsiteX1" fmla="*/ 514 w 9825"/>
                <a:gd name="connsiteY1" fmla="*/ 7088 h 10000"/>
                <a:gd name="connsiteX2" fmla="*/ 0 w 9825"/>
                <a:gd name="connsiteY2" fmla="*/ 4987 h 10000"/>
                <a:gd name="connsiteX3" fmla="*/ 514 w 9825"/>
                <a:gd name="connsiteY3" fmla="*/ 2886 h 10000"/>
                <a:gd name="connsiteX4" fmla="*/ 747 w 9825"/>
                <a:gd name="connsiteY4" fmla="*/ 3110 h 10000"/>
                <a:gd name="connsiteX5" fmla="*/ 747 w 9825"/>
                <a:gd name="connsiteY5" fmla="*/ 1 h 10000"/>
                <a:gd name="connsiteX6" fmla="*/ 9825 w 9825"/>
                <a:gd name="connsiteY6" fmla="*/ 1 h 10000"/>
                <a:gd name="connsiteX7" fmla="*/ 9812 w 9825"/>
                <a:gd name="connsiteY7" fmla="*/ 10000 h 10000"/>
                <a:gd name="connsiteX8" fmla="*/ 747 w 9825"/>
                <a:gd name="connsiteY8" fmla="*/ 10000 h 10000"/>
                <a:gd name="connsiteX9" fmla="*/ 747 w 9825"/>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3" h="10000">
                  <a:moveTo>
                    <a:pt x="760" y="6863"/>
                  </a:moveTo>
                  <a:cubicBezTo>
                    <a:pt x="691" y="7003"/>
                    <a:pt x="609" y="7088"/>
                    <a:pt x="523" y="7088"/>
                  </a:cubicBezTo>
                  <a:cubicBezTo>
                    <a:pt x="231" y="7088"/>
                    <a:pt x="0" y="6163"/>
                    <a:pt x="0" y="4987"/>
                  </a:cubicBezTo>
                  <a:cubicBezTo>
                    <a:pt x="0" y="3838"/>
                    <a:pt x="231" y="2886"/>
                    <a:pt x="523" y="2886"/>
                  </a:cubicBezTo>
                  <a:cubicBezTo>
                    <a:pt x="609" y="2886"/>
                    <a:pt x="691" y="2970"/>
                    <a:pt x="760" y="3110"/>
                  </a:cubicBezTo>
                  <a:cubicBezTo>
                    <a:pt x="760" y="1"/>
                    <a:pt x="775" y="1372"/>
                    <a:pt x="760" y="1"/>
                  </a:cubicBezTo>
                  <a:cubicBezTo>
                    <a:pt x="2545" y="39"/>
                    <a:pt x="8207" y="-3"/>
                    <a:pt x="10000" y="1"/>
                  </a:cubicBezTo>
                  <a:cubicBezTo>
                    <a:pt x="10005" y="4802"/>
                    <a:pt x="10003" y="10000"/>
                    <a:pt x="10003" y="10000"/>
                  </a:cubicBezTo>
                  <a:lnTo>
                    <a:pt x="760" y="10000"/>
                  </a:lnTo>
                  <a:lnTo>
                    <a:pt x="760" y="6863"/>
                  </a:lnTo>
                  <a:close/>
                </a:path>
              </a:pathLst>
            </a:custGeom>
            <a:gradFill flip="none" rotWithShape="1">
              <a:gsLst>
                <a:gs pos="100000">
                  <a:schemeClr val="accent2">
                    <a:lumMod val="50000"/>
                  </a:schemeClr>
                </a:gs>
                <a:gs pos="0">
                  <a:schemeClr val="accent2"/>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3">
              <a:extLst>
                <a:ext uri="{FF2B5EF4-FFF2-40B4-BE49-F238E27FC236}">
                  <a16:creationId xmlns:a16="http://schemas.microsoft.com/office/drawing/2014/main" xmlns="" id="{93E68690-D94C-45CE-96B8-D15CF067DFBC}"/>
                </a:ext>
              </a:extLst>
            </p:cNvPr>
            <p:cNvSpPr>
              <a:spLocks/>
            </p:cNvSpPr>
            <p:nvPr/>
          </p:nvSpPr>
          <p:spPr bwMode="auto">
            <a:xfrm>
              <a:off x="5817686" y="1974934"/>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 name="Freeform 15">
              <a:extLst>
                <a:ext uri="{FF2B5EF4-FFF2-40B4-BE49-F238E27FC236}">
                  <a16:creationId xmlns:a16="http://schemas.microsoft.com/office/drawing/2014/main" xmlns="" id="{A583AF90-BA9B-4B38-A9BA-99F6850E30C9}"/>
                </a:ext>
              </a:extLst>
            </p:cNvPr>
            <p:cNvSpPr>
              <a:spLocks/>
            </p:cNvSpPr>
            <p:nvPr/>
          </p:nvSpPr>
          <p:spPr bwMode="auto">
            <a:xfrm>
              <a:off x="5817685" y="2803377"/>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 name="Freeform 17">
              <a:extLst>
                <a:ext uri="{FF2B5EF4-FFF2-40B4-BE49-F238E27FC236}">
                  <a16:creationId xmlns:a16="http://schemas.microsoft.com/office/drawing/2014/main" xmlns="" id="{44F86616-4825-480D-937E-830D3E8C12BB}"/>
                </a:ext>
              </a:extLst>
            </p:cNvPr>
            <p:cNvSpPr>
              <a:spLocks/>
            </p:cNvSpPr>
            <p:nvPr/>
          </p:nvSpPr>
          <p:spPr bwMode="auto">
            <a:xfrm>
              <a:off x="5817686" y="3630534"/>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 name="Freeform 19">
              <a:extLst>
                <a:ext uri="{FF2B5EF4-FFF2-40B4-BE49-F238E27FC236}">
                  <a16:creationId xmlns:a16="http://schemas.microsoft.com/office/drawing/2014/main" xmlns="" id="{14418D4E-45FA-4A55-97AA-7DF1AE7322C3}"/>
                </a:ext>
              </a:extLst>
            </p:cNvPr>
            <p:cNvSpPr>
              <a:spLocks/>
            </p:cNvSpPr>
            <p:nvPr/>
          </p:nvSpPr>
          <p:spPr bwMode="auto">
            <a:xfrm>
              <a:off x="5817685" y="4464561"/>
              <a:ext cx="3328309" cy="83126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07 h 10216"/>
                <a:gd name="connsiteX1" fmla="*/ 379 w 10000"/>
                <a:gd name="connsiteY1" fmla="*/ 7331 h 10216"/>
                <a:gd name="connsiteX2" fmla="*/ 0 w 10000"/>
                <a:gd name="connsiteY2" fmla="*/ 5230 h 10216"/>
                <a:gd name="connsiteX3" fmla="*/ 379 w 10000"/>
                <a:gd name="connsiteY3" fmla="*/ 3129 h 10216"/>
                <a:gd name="connsiteX4" fmla="*/ 551 w 10000"/>
                <a:gd name="connsiteY4" fmla="*/ 3353 h 10216"/>
                <a:gd name="connsiteX5" fmla="*/ 551 w 10000"/>
                <a:gd name="connsiteY5" fmla="*/ 216 h 10216"/>
                <a:gd name="connsiteX6" fmla="*/ 7229 w 10000"/>
                <a:gd name="connsiteY6" fmla="*/ 266 h 10216"/>
                <a:gd name="connsiteX7" fmla="*/ 10000 w 10000"/>
                <a:gd name="connsiteY7" fmla="*/ 10216 h 10216"/>
                <a:gd name="connsiteX8" fmla="*/ 551 w 10000"/>
                <a:gd name="connsiteY8" fmla="*/ 10216 h 10216"/>
                <a:gd name="connsiteX9" fmla="*/ 551 w 10000"/>
                <a:gd name="connsiteY9" fmla="*/ 7107 h 10216"/>
                <a:gd name="connsiteX0" fmla="*/ 551 w 7735"/>
                <a:gd name="connsiteY0" fmla="*/ 7726 h 10835"/>
                <a:gd name="connsiteX1" fmla="*/ 379 w 7735"/>
                <a:gd name="connsiteY1" fmla="*/ 7950 h 10835"/>
                <a:gd name="connsiteX2" fmla="*/ 0 w 7735"/>
                <a:gd name="connsiteY2" fmla="*/ 5849 h 10835"/>
                <a:gd name="connsiteX3" fmla="*/ 379 w 7735"/>
                <a:gd name="connsiteY3" fmla="*/ 3748 h 10835"/>
                <a:gd name="connsiteX4" fmla="*/ 551 w 7735"/>
                <a:gd name="connsiteY4" fmla="*/ 3972 h 10835"/>
                <a:gd name="connsiteX5" fmla="*/ 551 w 7735"/>
                <a:gd name="connsiteY5" fmla="*/ 835 h 10835"/>
                <a:gd name="connsiteX6" fmla="*/ 7229 w 7735"/>
                <a:gd name="connsiteY6" fmla="*/ 885 h 10835"/>
                <a:gd name="connsiteX7" fmla="*/ 7265 w 7735"/>
                <a:gd name="connsiteY7" fmla="*/ 10835 h 10835"/>
                <a:gd name="connsiteX8" fmla="*/ 551 w 7735"/>
                <a:gd name="connsiteY8" fmla="*/ 10835 h 10835"/>
                <a:gd name="connsiteX9" fmla="*/ 551 w 7735"/>
                <a:gd name="connsiteY9" fmla="*/ 7726 h 10835"/>
                <a:gd name="connsiteX0" fmla="*/ 712 w 10001"/>
                <a:gd name="connsiteY0" fmla="*/ 7131 h 10000"/>
                <a:gd name="connsiteX1" fmla="*/ 490 w 10001"/>
                <a:gd name="connsiteY1" fmla="*/ 7337 h 10000"/>
                <a:gd name="connsiteX2" fmla="*/ 0 w 10001"/>
                <a:gd name="connsiteY2" fmla="*/ 5398 h 10000"/>
                <a:gd name="connsiteX3" fmla="*/ 490 w 10001"/>
                <a:gd name="connsiteY3" fmla="*/ 3459 h 10000"/>
                <a:gd name="connsiteX4" fmla="*/ 712 w 10001"/>
                <a:gd name="connsiteY4" fmla="*/ 3666 h 10000"/>
                <a:gd name="connsiteX5" fmla="*/ 712 w 10001"/>
                <a:gd name="connsiteY5" fmla="*/ 771 h 10000"/>
                <a:gd name="connsiteX6" fmla="*/ 9346 w 10001"/>
                <a:gd name="connsiteY6" fmla="*/ 817 h 10000"/>
                <a:gd name="connsiteX7" fmla="*/ 9392 w 10001"/>
                <a:gd name="connsiteY7" fmla="*/ 10000 h 10000"/>
                <a:gd name="connsiteX8" fmla="*/ 712 w 10001"/>
                <a:gd name="connsiteY8" fmla="*/ 10000 h 10000"/>
                <a:gd name="connsiteX9" fmla="*/ 712 w 10001"/>
                <a:gd name="connsiteY9" fmla="*/ 7131 h 10000"/>
                <a:gd name="connsiteX0" fmla="*/ 712 w 10001"/>
                <a:gd name="connsiteY0" fmla="*/ 7003 h 9872"/>
                <a:gd name="connsiteX1" fmla="*/ 490 w 10001"/>
                <a:gd name="connsiteY1" fmla="*/ 7209 h 9872"/>
                <a:gd name="connsiteX2" fmla="*/ 0 w 10001"/>
                <a:gd name="connsiteY2" fmla="*/ 5270 h 9872"/>
                <a:gd name="connsiteX3" fmla="*/ 490 w 10001"/>
                <a:gd name="connsiteY3" fmla="*/ 3331 h 9872"/>
                <a:gd name="connsiteX4" fmla="*/ 712 w 10001"/>
                <a:gd name="connsiteY4" fmla="*/ 3538 h 9872"/>
                <a:gd name="connsiteX5" fmla="*/ 712 w 10001"/>
                <a:gd name="connsiteY5" fmla="*/ 643 h 9872"/>
                <a:gd name="connsiteX6" fmla="*/ 9346 w 10001"/>
                <a:gd name="connsiteY6" fmla="*/ 689 h 9872"/>
                <a:gd name="connsiteX7" fmla="*/ 9392 w 10001"/>
                <a:gd name="connsiteY7" fmla="*/ 9872 h 9872"/>
                <a:gd name="connsiteX8" fmla="*/ 712 w 10001"/>
                <a:gd name="connsiteY8" fmla="*/ 9872 h 9872"/>
                <a:gd name="connsiteX9" fmla="*/ 712 w 10001"/>
                <a:gd name="connsiteY9" fmla="*/ 7003 h 9872"/>
                <a:gd name="connsiteX0" fmla="*/ 712 w 10000"/>
                <a:gd name="connsiteY0" fmla="*/ 6443 h 9349"/>
                <a:gd name="connsiteX1" fmla="*/ 490 w 10000"/>
                <a:gd name="connsiteY1" fmla="*/ 6651 h 9349"/>
                <a:gd name="connsiteX2" fmla="*/ 0 w 10000"/>
                <a:gd name="connsiteY2" fmla="*/ 4687 h 9349"/>
                <a:gd name="connsiteX3" fmla="*/ 490 w 10000"/>
                <a:gd name="connsiteY3" fmla="*/ 2723 h 9349"/>
                <a:gd name="connsiteX4" fmla="*/ 712 w 10000"/>
                <a:gd name="connsiteY4" fmla="*/ 2933 h 9349"/>
                <a:gd name="connsiteX5" fmla="*/ 712 w 10000"/>
                <a:gd name="connsiteY5" fmla="*/ 0 h 9349"/>
                <a:gd name="connsiteX6" fmla="*/ 9345 w 10000"/>
                <a:gd name="connsiteY6" fmla="*/ 47 h 9349"/>
                <a:gd name="connsiteX7" fmla="*/ 9391 w 10000"/>
                <a:gd name="connsiteY7" fmla="*/ 9349 h 9349"/>
                <a:gd name="connsiteX8" fmla="*/ 712 w 10000"/>
                <a:gd name="connsiteY8" fmla="*/ 9349 h 9349"/>
                <a:gd name="connsiteX9" fmla="*/ 712 w 10000"/>
                <a:gd name="connsiteY9" fmla="*/ 6443 h 9349"/>
                <a:gd name="connsiteX0" fmla="*/ 712 w 9391"/>
                <a:gd name="connsiteY0" fmla="*/ 6892 h 10000"/>
                <a:gd name="connsiteX1" fmla="*/ 490 w 9391"/>
                <a:gd name="connsiteY1" fmla="*/ 7114 h 10000"/>
                <a:gd name="connsiteX2" fmla="*/ 0 w 9391"/>
                <a:gd name="connsiteY2" fmla="*/ 5013 h 10000"/>
                <a:gd name="connsiteX3" fmla="*/ 490 w 9391"/>
                <a:gd name="connsiteY3" fmla="*/ 2913 h 10000"/>
                <a:gd name="connsiteX4" fmla="*/ 712 w 9391"/>
                <a:gd name="connsiteY4" fmla="*/ 3137 h 10000"/>
                <a:gd name="connsiteX5" fmla="*/ 712 w 9391"/>
                <a:gd name="connsiteY5" fmla="*/ 0 h 10000"/>
                <a:gd name="connsiteX6" fmla="*/ 9345 w 9391"/>
                <a:gd name="connsiteY6" fmla="*/ 50 h 10000"/>
                <a:gd name="connsiteX7" fmla="*/ 9391 w 9391"/>
                <a:gd name="connsiteY7" fmla="*/ 10000 h 10000"/>
                <a:gd name="connsiteX8" fmla="*/ 712 w 9391"/>
                <a:gd name="connsiteY8" fmla="*/ 10000 h 10000"/>
                <a:gd name="connsiteX9" fmla="*/ 712 w 9391"/>
                <a:gd name="connsiteY9" fmla="*/ 6892 h 10000"/>
                <a:gd name="connsiteX0" fmla="*/ 758 w 9951"/>
                <a:gd name="connsiteY0" fmla="*/ 6892 h 10000"/>
                <a:gd name="connsiteX1" fmla="*/ 522 w 9951"/>
                <a:gd name="connsiteY1" fmla="*/ 7114 h 10000"/>
                <a:gd name="connsiteX2" fmla="*/ 0 w 9951"/>
                <a:gd name="connsiteY2" fmla="*/ 5013 h 10000"/>
                <a:gd name="connsiteX3" fmla="*/ 522 w 9951"/>
                <a:gd name="connsiteY3" fmla="*/ 2913 h 10000"/>
                <a:gd name="connsiteX4" fmla="*/ 758 w 9951"/>
                <a:gd name="connsiteY4" fmla="*/ 3137 h 10000"/>
                <a:gd name="connsiteX5" fmla="*/ 758 w 9951"/>
                <a:gd name="connsiteY5" fmla="*/ 0 h 10000"/>
                <a:gd name="connsiteX6" fmla="*/ 9951 w 9951"/>
                <a:gd name="connsiteY6" fmla="*/ 50 h 10000"/>
                <a:gd name="connsiteX7" fmla="*/ 9938 w 9951"/>
                <a:gd name="connsiteY7" fmla="*/ 10000 h 10000"/>
                <a:gd name="connsiteX8" fmla="*/ 758 w 9951"/>
                <a:gd name="connsiteY8" fmla="*/ 10000 h 10000"/>
                <a:gd name="connsiteX9" fmla="*/ 758 w 995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5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5 h 10003"/>
                <a:gd name="connsiteX1" fmla="*/ 525 w 10000"/>
                <a:gd name="connsiteY1" fmla="*/ 7117 h 10003"/>
                <a:gd name="connsiteX2" fmla="*/ 0 w 10000"/>
                <a:gd name="connsiteY2" fmla="*/ 5016 h 10003"/>
                <a:gd name="connsiteX3" fmla="*/ 525 w 10000"/>
                <a:gd name="connsiteY3" fmla="*/ 2916 h 10003"/>
                <a:gd name="connsiteX4" fmla="*/ 762 w 10000"/>
                <a:gd name="connsiteY4" fmla="*/ 3140 h 10003"/>
                <a:gd name="connsiteX5" fmla="*/ 762 w 10000"/>
                <a:gd name="connsiteY5" fmla="*/ 3 h 10003"/>
                <a:gd name="connsiteX6" fmla="*/ 10000 w 10000"/>
                <a:gd name="connsiteY6" fmla="*/ 3 h 10003"/>
                <a:gd name="connsiteX7" fmla="*/ 9999 w 10000"/>
                <a:gd name="connsiteY7" fmla="*/ 10003 h 10003"/>
                <a:gd name="connsiteX8" fmla="*/ 762 w 10000"/>
                <a:gd name="connsiteY8" fmla="*/ 10003 h 10003"/>
                <a:gd name="connsiteX9" fmla="*/ 762 w 10000"/>
                <a:gd name="connsiteY9" fmla="*/ 6895 h 10003"/>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2" y="6892"/>
                  </a:moveTo>
                  <a:cubicBezTo>
                    <a:pt x="691" y="7031"/>
                    <a:pt x="609" y="7114"/>
                    <a:pt x="525" y="7114"/>
                  </a:cubicBezTo>
                  <a:cubicBezTo>
                    <a:pt x="231" y="7114"/>
                    <a:pt x="0" y="6162"/>
                    <a:pt x="0" y="5013"/>
                  </a:cubicBezTo>
                  <a:cubicBezTo>
                    <a:pt x="0" y="3867"/>
                    <a:pt x="231" y="2913"/>
                    <a:pt x="525" y="2913"/>
                  </a:cubicBezTo>
                  <a:cubicBezTo>
                    <a:pt x="609" y="2913"/>
                    <a:pt x="691" y="2997"/>
                    <a:pt x="762" y="3137"/>
                  </a:cubicBezTo>
                  <a:cubicBezTo>
                    <a:pt x="762" y="0"/>
                    <a:pt x="759" y="1064"/>
                    <a:pt x="762" y="0"/>
                  </a:cubicBezTo>
                  <a:lnTo>
                    <a:pt x="10000" y="0"/>
                  </a:lnTo>
                  <a:cubicBezTo>
                    <a:pt x="9999" y="4217"/>
                    <a:pt x="9999" y="10000"/>
                    <a:pt x="9999" y="10000"/>
                  </a:cubicBezTo>
                  <a:lnTo>
                    <a:pt x="762" y="10000"/>
                  </a:lnTo>
                  <a:lnTo>
                    <a:pt x="762" y="689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 name="TextBox 52">
              <a:extLst>
                <a:ext uri="{FF2B5EF4-FFF2-40B4-BE49-F238E27FC236}">
                  <a16:creationId xmlns:a16="http://schemas.microsoft.com/office/drawing/2014/main" xmlns="" id="{3A02E95E-0610-4D25-9FAF-1CAF8A9D2F62}"/>
                </a:ext>
              </a:extLst>
            </p:cNvPr>
            <p:cNvSpPr txBox="1"/>
            <p:nvPr/>
          </p:nvSpPr>
          <p:spPr>
            <a:xfrm>
              <a:off x="6697300" y="1333899"/>
              <a:ext cx="1916837" cy="507831"/>
            </a:xfrm>
            <a:prstGeom prst="rect">
              <a:avLst/>
            </a:prstGeom>
            <a:noFill/>
          </p:spPr>
          <p:txBody>
            <a:bodyPr wrap="square" rtlCol="0">
              <a:spAutoFit/>
            </a:bodyPr>
            <a:lstStyle/>
            <a:p>
              <a:pPr algn="ctr"/>
              <a:r>
                <a:rPr lang="en-US" sz="2700" b="1" dirty="0">
                  <a:solidFill>
                    <a:schemeClr val="bg1"/>
                  </a:solidFill>
                </a:rPr>
                <a:t>Initial Visit</a:t>
              </a:r>
            </a:p>
          </p:txBody>
        </p:sp>
        <p:sp>
          <p:nvSpPr>
            <p:cNvPr id="54" name="TextBox 53">
              <a:extLst>
                <a:ext uri="{FF2B5EF4-FFF2-40B4-BE49-F238E27FC236}">
                  <a16:creationId xmlns:a16="http://schemas.microsoft.com/office/drawing/2014/main" xmlns="" id="{25540549-9162-41AE-938C-A0721D483690}"/>
                </a:ext>
              </a:extLst>
            </p:cNvPr>
            <p:cNvSpPr txBox="1"/>
            <p:nvPr/>
          </p:nvSpPr>
          <p:spPr>
            <a:xfrm>
              <a:off x="6248401" y="2115035"/>
              <a:ext cx="2758778" cy="507831"/>
            </a:xfrm>
            <a:prstGeom prst="rect">
              <a:avLst/>
            </a:prstGeom>
            <a:noFill/>
          </p:spPr>
          <p:txBody>
            <a:bodyPr wrap="square" rtlCol="0">
              <a:spAutoFit/>
            </a:bodyPr>
            <a:lstStyle/>
            <a:p>
              <a:pPr algn="ctr"/>
              <a:r>
                <a:rPr lang="en-US" sz="2700" b="1" dirty="0">
                  <a:solidFill>
                    <a:schemeClr val="bg1"/>
                  </a:solidFill>
                </a:rPr>
                <a:t>Data Analysis</a:t>
              </a:r>
            </a:p>
          </p:txBody>
        </p:sp>
        <p:sp>
          <p:nvSpPr>
            <p:cNvPr id="55" name="TextBox 54">
              <a:extLst>
                <a:ext uri="{FF2B5EF4-FFF2-40B4-BE49-F238E27FC236}">
                  <a16:creationId xmlns:a16="http://schemas.microsoft.com/office/drawing/2014/main" xmlns="" id="{79F482B3-7430-464A-9830-788540F3CC56}"/>
                </a:ext>
              </a:extLst>
            </p:cNvPr>
            <p:cNvSpPr txBox="1"/>
            <p:nvPr/>
          </p:nvSpPr>
          <p:spPr>
            <a:xfrm>
              <a:off x="6248401" y="2748113"/>
              <a:ext cx="2365736" cy="1338828"/>
            </a:xfrm>
            <a:prstGeom prst="rect">
              <a:avLst/>
            </a:prstGeom>
            <a:noFill/>
          </p:spPr>
          <p:txBody>
            <a:bodyPr wrap="square" rtlCol="0">
              <a:spAutoFit/>
            </a:bodyPr>
            <a:lstStyle/>
            <a:p>
              <a:pPr algn="ctr"/>
              <a:r>
                <a:rPr lang="en-US" sz="2700" b="1" dirty="0">
                  <a:solidFill>
                    <a:schemeClr val="bg1"/>
                  </a:solidFill>
                </a:rPr>
                <a:t>Readiness Assessment</a:t>
              </a:r>
            </a:p>
            <a:p>
              <a:pPr algn="ctr"/>
              <a:endParaRPr lang="en-US" sz="2700" dirty="0">
                <a:solidFill>
                  <a:schemeClr val="bg1"/>
                </a:solidFill>
              </a:endParaRPr>
            </a:p>
          </p:txBody>
        </p:sp>
        <p:sp>
          <p:nvSpPr>
            <p:cNvPr id="56" name="TextBox 55">
              <a:extLst>
                <a:ext uri="{FF2B5EF4-FFF2-40B4-BE49-F238E27FC236}">
                  <a16:creationId xmlns:a16="http://schemas.microsoft.com/office/drawing/2014/main" xmlns="" id="{45B33007-DC09-4BCD-A7B7-106B0BA72495}"/>
                </a:ext>
              </a:extLst>
            </p:cNvPr>
            <p:cNvSpPr txBox="1"/>
            <p:nvPr/>
          </p:nvSpPr>
          <p:spPr>
            <a:xfrm>
              <a:off x="6385223" y="3612429"/>
              <a:ext cx="2511128" cy="923330"/>
            </a:xfrm>
            <a:prstGeom prst="rect">
              <a:avLst/>
            </a:prstGeom>
            <a:noFill/>
          </p:spPr>
          <p:txBody>
            <a:bodyPr wrap="square" rtlCol="0">
              <a:spAutoFit/>
            </a:bodyPr>
            <a:lstStyle/>
            <a:p>
              <a:pPr algn="ctr"/>
              <a:r>
                <a:rPr lang="en-US" sz="2700" b="1" dirty="0">
                  <a:solidFill>
                    <a:schemeClr val="bg1"/>
                  </a:solidFill>
                </a:rPr>
                <a:t>On-Site Prep and Review</a:t>
              </a:r>
              <a:endParaRPr lang="en-US" sz="2700" dirty="0">
                <a:solidFill>
                  <a:schemeClr val="bg1"/>
                </a:solidFill>
              </a:endParaRPr>
            </a:p>
          </p:txBody>
        </p:sp>
        <p:sp>
          <p:nvSpPr>
            <p:cNvPr id="57" name="TextBox 56">
              <a:extLst>
                <a:ext uri="{FF2B5EF4-FFF2-40B4-BE49-F238E27FC236}">
                  <a16:creationId xmlns:a16="http://schemas.microsoft.com/office/drawing/2014/main" xmlns="" id="{0D6724FE-BD97-4865-B211-D7B381BF9CD2}"/>
                </a:ext>
              </a:extLst>
            </p:cNvPr>
            <p:cNvSpPr txBox="1"/>
            <p:nvPr/>
          </p:nvSpPr>
          <p:spPr>
            <a:xfrm>
              <a:off x="6248401" y="4417547"/>
              <a:ext cx="2758778" cy="923330"/>
            </a:xfrm>
            <a:prstGeom prst="rect">
              <a:avLst/>
            </a:prstGeom>
            <a:noFill/>
          </p:spPr>
          <p:txBody>
            <a:bodyPr wrap="square" rtlCol="0">
              <a:spAutoFit/>
            </a:bodyPr>
            <a:lstStyle/>
            <a:p>
              <a:pPr algn="ctr"/>
              <a:r>
                <a:rPr lang="en-US" sz="2700" b="1" dirty="0">
                  <a:solidFill>
                    <a:schemeClr val="bg1"/>
                  </a:solidFill>
                </a:rPr>
                <a:t>Post Review and Closeout</a:t>
              </a:r>
              <a:endParaRPr lang="en-US" sz="2700" dirty="0">
                <a:solidFill>
                  <a:schemeClr val="bg1"/>
                </a:solidFill>
              </a:endParaRPr>
            </a:p>
          </p:txBody>
        </p:sp>
      </p:grpSp>
      <p:sp>
        <p:nvSpPr>
          <p:cNvPr id="2" name="Slide Number Placeholder 1">
            <a:extLst>
              <a:ext uri="{FF2B5EF4-FFF2-40B4-BE49-F238E27FC236}">
                <a16:creationId xmlns:a16="http://schemas.microsoft.com/office/drawing/2014/main" xmlns="" id="{E6BCBE20-D5E6-4FC6-9ABA-46896DE02F73}"/>
              </a:ext>
            </a:extLst>
          </p:cNvPr>
          <p:cNvSpPr>
            <a:spLocks noGrp="1"/>
          </p:cNvSpPr>
          <p:nvPr>
            <p:ph type="sldNum" sz="quarter" idx="12"/>
          </p:nvPr>
        </p:nvSpPr>
        <p:spPr/>
        <p:txBody>
          <a:bodyPr/>
          <a:lstStyle/>
          <a:p>
            <a:fld id="{5F7606BC-8AB3-4269-911F-2A8DC2C0517E}" type="slidenum">
              <a:rPr lang="en-US" smtClean="0"/>
              <a:t>8</a:t>
            </a:fld>
            <a:endParaRPr lang="en-US" dirty="0"/>
          </a:p>
        </p:txBody>
      </p:sp>
    </p:spTree>
    <p:extLst>
      <p:ext uri="{BB962C8B-B14F-4D97-AF65-F5344CB8AC3E}">
        <p14:creationId xmlns:p14="http://schemas.microsoft.com/office/powerpoint/2010/main" val="31086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4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7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4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1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31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P spid="22" grpId="0"/>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9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Freeform 14"/>
          <p:cNvSpPr>
            <a:spLocks/>
          </p:cNvSpPr>
          <p:nvPr/>
        </p:nvSpPr>
        <p:spPr bwMode="auto">
          <a:xfrm>
            <a:off x="-1" y="3022491"/>
            <a:ext cx="6048455"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51 w 10707"/>
              <a:gd name="connsiteY0" fmla="*/ 202 h 10202"/>
              <a:gd name="connsiteX1" fmla="*/ 10000 w 10707"/>
              <a:gd name="connsiteY1" fmla="*/ 202 h 10202"/>
              <a:gd name="connsiteX2" fmla="*/ 10000 w 10707"/>
              <a:gd name="connsiteY2" fmla="*/ 2939 h 10202"/>
              <a:gd name="connsiteX3" fmla="*/ 9604 w 10707"/>
              <a:gd name="connsiteY3" fmla="*/ 5202 h 10202"/>
              <a:gd name="connsiteX4" fmla="*/ 10000 w 10707"/>
              <a:gd name="connsiteY4" fmla="*/ 7465 h 10202"/>
              <a:gd name="connsiteX5" fmla="*/ 10000 w 10707"/>
              <a:gd name="connsiteY5" fmla="*/ 10202 h 10202"/>
              <a:gd name="connsiteX6" fmla="*/ 0 w 10707"/>
              <a:gd name="connsiteY6" fmla="*/ 10202 h 10202"/>
              <a:gd name="connsiteX7" fmla="*/ 451 w 10707"/>
              <a:gd name="connsiteY7" fmla="*/ 202 h 10202"/>
              <a:gd name="connsiteX0" fmla="*/ 451 w 10707"/>
              <a:gd name="connsiteY0" fmla="*/ 0 h 10000"/>
              <a:gd name="connsiteX1" fmla="*/ 10000 w 10707"/>
              <a:gd name="connsiteY1" fmla="*/ 0 h 10000"/>
              <a:gd name="connsiteX2" fmla="*/ 10000 w 10707"/>
              <a:gd name="connsiteY2" fmla="*/ 2737 h 10000"/>
              <a:gd name="connsiteX3" fmla="*/ 9604 w 10707"/>
              <a:gd name="connsiteY3" fmla="*/ 5000 h 10000"/>
              <a:gd name="connsiteX4" fmla="*/ 10000 w 10707"/>
              <a:gd name="connsiteY4" fmla="*/ 7263 h 10000"/>
              <a:gd name="connsiteX5" fmla="*/ 10000 w 10707"/>
              <a:gd name="connsiteY5" fmla="*/ 10000 h 10000"/>
              <a:gd name="connsiteX6" fmla="*/ 0 w 10707"/>
              <a:gd name="connsiteY6" fmla="*/ 10000 h 10000"/>
              <a:gd name="connsiteX7" fmla="*/ 451 w 10707"/>
              <a:gd name="connsiteY7" fmla="*/ 0 h 10000"/>
              <a:gd name="connsiteX0" fmla="*/ 451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51 w 10001"/>
              <a:gd name="connsiteY7" fmla="*/ 0 h 10000"/>
              <a:gd name="connsiteX0" fmla="*/ 451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51 w 10001"/>
              <a:gd name="connsiteY7" fmla="*/ 0 h 10000"/>
              <a:gd name="connsiteX0" fmla="*/ 69 w 9619"/>
              <a:gd name="connsiteY0" fmla="*/ 0 h 10000"/>
              <a:gd name="connsiteX1" fmla="*/ 9618 w 9619"/>
              <a:gd name="connsiteY1" fmla="*/ 0 h 10000"/>
              <a:gd name="connsiteX2" fmla="*/ 9618 w 9619"/>
              <a:gd name="connsiteY2" fmla="*/ 2737 h 10000"/>
              <a:gd name="connsiteX3" fmla="*/ 9222 w 9619"/>
              <a:gd name="connsiteY3" fmla="*/ 5000 h 10000"/>
              <a:gd name="connsiteX4" fmla="*/ 9618 w 9619"/>
              <a:gd name="connsiteY4" fmla="*/ 7263 h 10000"/>
              <a:gd name="connsiteX5" fmla="*/ 9618 w 9619"/>
              <a:gd name="connsiteY5" fmla="*/ 10000 h 10000"/>
              <a:gd name="connsiteX6" fmla="*/ 0 w 9619"/>
              <a:gd name="connsiteY6" fmla="*/ 10000 h 10000"/>
              <a:gd name="connsiteX7" fmla="*/ 69 w 9619"/>
              <a:gd name="connsiteY7" fmla="*/ 0 h 10000"/>
              <a:gd name="connsiteX0" fmla="*/ 72 w 10000"/>
              <a:gd name="connsiteY0" fmla="*/ 0 h 10000"/>
              <a:gd name="connsiteX1" fmla="*/ 9999 w 10000"/>
              <a:gd name="connsiteY1" fmla="*/ 0 h 10000"/>
              <a:gd name="connsiteX2" fmla="*/ 9999 w 10000"/>
              <a:gd name="connsiteY2" fmla="*/ 2737 h 10000"/>
              <a:gd name="connsiteX3" fmla="*/ 9587 w 10000"/>
              <a:gd name="connsiteY3" fmla="*/ 5000 h 10000"/>
              <a:gd name="connsiteX4" fmla="*/ 9999 w 10000"/>
              <a:gd name="connsiteY4" fmla="*/ 7263 h 10000"/>
              <a:gd name="connsiteX5" fmla="*/ 9999 w 10000"/>
              <a:gd name="connsiteY5" fmla="*/ 10000 h 10000"/>
              <a:gd name="connsiteX6" fmla="*/ 0 w 10000"/>
              <a:gd name="connsiteY6" fmla="*/ 10000 h 10000"/>
              <a:gd name="connsiteX7" fmla="*/ 72 w 10000"/>
              <a:gd name="connsiteY7" fmla="*/ 0 h 10000"/>
              <a:gd name="connsiteX0" fmla="*/ 11 w 9939"/>
              <a:gd name="connsiteY0" fmla="*/ 0 h 10000"/>
              <a:gd name="connsiteX1" fmla="*/ 9938 w 9939"/>
              <a:gd name="connsiteY1" fmla="*/ 0 h 10000"/>
              <a:gd name="connsiteX2" fmla="*/ 9938 w 9939"/>
              <a:gd name="connsiteY2" fmla="*/ 2737 h 10000"/>
              <a:gd name="connsiteX3" fmla="*/ 9526 w 9939"/>
              <a:gd name="connsiteY3" fmla="*/ 5000 h 10000"/>
              <a:gd name="connsiteX4" fmla="*/ 9938 w 9939"/>
              <a:gd name="connsiteY4" fmla="*/ 7263 h 10000"/>
              <a:gd name="connsiteX5" fmla="*/ 9938 w 9939"/>
              <a:gd name="connsiteY5" fmla="*/ 10000 h 10000"/>
              <a:gd name="connsiteX6" fmla="*/ 0 w 9939"/>
              <a:gd name="connsiteY6" fmla="*/ 10000 h 10000"/>
              <a:gd name="connsiteX7" fmla="*/ 11 w 9939"/>
              <a:gd name="connsiteY7" fmla="*/ 0 h 10000"/>
              <a:gd name="connsiteX0" fmla="*/ 1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0 w 10000"/>
              <a:gd name="connsiteY6" fmla="*/ 10000 h 10000"/>
              <a:gd name="connsiteX7" fmla="*/ 11 w 10000"/>
              <a:gd name="connsiteY7" fmla="*/ 0 h 10000"/>
              <a:gd name="connsiteX0" fmla="*/ 1 w 9990"/>
              <a:gd name="connsiteY0" fmla="*/ 0 h 10000"/>
              <a:gd name="connsiteX1" fmla="*/ 9989 w 9990"/>
              <a:gd name="connsiteY1" fmla="*/ 0 h 10000"/>
              <a:gd name="connsiteX2" fmla="*/ 9989 w 9990"/>
              <a:gd name="connsiteY2" fmla="*/ 2737 h 10000"/>
              <a:gd name="connsiteX3" fmla="*/ 9574 w 9990"/>
              <a:gd name="connsiteY3" fmla="*/ 5000 h 10000"/>
              <a:gd name="connsiteX4" fmla="*/ 9989 w 9990"/>
              <a:gd name="connsiteY4" fmla="*/ 7263 h 10000"/>
              <a:gd name="connsiteX5" fmla="*/ 9989 w 9990"/>
              <a:gd name="connsiteY5" fmla="*/ 10000 h 10000"/>
              <a:gd name="connsiteX6" fmla="*/ 11 w 9990"/>
              <a:gd name="connsiteY6" fmla="*/ 10000 h 10000"/>
              <a:gd name="connsiteX7" fmla="*/ 1 w 9990"/>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11 w 10000"/>
              <a:gd name="connsiteY6" fmla="*/ 10000 h 10000"/>
              <a:gd name="connsiteX7" fmla="*/ 1 w 10000"/>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11 w 10000"/>
              <a:gd name="connsiteY6" fmla="*/ 10000 h 10000"/>
              <a:gd name="connsiteX7" fmla="*/ 1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 y="0"/>
                </a:moveTo>
                <a:lnTo>
                  <a:pt x="9999" y="0"/>
                </a:lnTo>
                <a:cubicBezTo>
                  <a:pt x="10003" y="1127"/>
                  <a:pt x="9999" y="447"/>
                  <a:pt x="9999" y="2737"/>
                </a:cubicBezTo>
                <a:cubicBezTo>
                  <a:pt x="9785" y="2318"/>
                  <a:pt x="9584" y="3436"/>
                  <a:pt x="9584" y="5000"/>
                </a:cubicBezTo>
                <a:cubicBezTo>
                  <a:pt x="9584" y="6564"/>
                  <a:pt x="9788" y="7682"/>
                  <a:pt x="9999" y="7263"/>
                </a:cubicBezTo>
                <a:lnTo>
                  <a:pt x="9999" y="10000"/>
                </a:lnTo>
                <a:lnTo>
                  <a:pt x="11" y="10000"/>
                </a:lnTo>
                <a:cubicBezTo>
                  <a:pt x="15" y="6220"/>
                  <a:pt x="-2" y="3855"/>
                  <a:pt x="1" y="0"/>
                </a:cubicBezTo>
                <a:close/>
              </a:path>
            </a:pathLst>
          </a:custGeom>
          <a:gradFill>
            <a:gsLst>
              <a:gs pos="0">
                <a:schemeClr val="accent5">
                  <a:lumMod val="50000"/>
                </a:schemeClr>
              </a:gs>
              <a:gs pos="10000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 name="TextBox 29"/>
          <p:cNvSpPr txBox="1"/>
          <p:nvPr/>
        </p:nvSpPr>
        <p:spPr>
          <a:xfrm>
            <a:off x="745083" y="445839"/>
            <a:ext cx="7585978" cy="584775"/>
          </a:xfrm>
          <a:prstGeom prst="rect">
            <a:avLst/>
          </a:prstGeom>
          <a:noFill/>
        </p:spPr>
        <p:txBody>
          <a:bodyPr wrap="square" rtlCol="0">
            <a:spAutoFit/>
          </a:bodyPr>
          <a:lstStyle/>
          <a:p>
            <a:pPr algn="ctr"/>
            <a:r>
              <a:rPr lang="en-US" sz="3200" b="1" dirty="0">
                <a:solidFill>
                  <a:schemeClr val="accent1">
                    <a:lumMod val="75000"/>
                  </a:schemeClr>
                </a:solidFill>
              </a:rPr>
              <a:t>PM Certification Process</a:t>
            </a:r>
            <a:endParaRPr lang="en-US" sz="3200" dirty="0">
              <a:solidFill>
                <a:schemeClr val="accent1">
                  <a:lumMod val="75000"/>
                </a:schemeClr>
              </a:solidFill>
            </a:endParaRPr>
          </a:p>
        </p:txBody>
      </p:sp>
      <p:sp>
        <p:nvSpPr>
          <p:cNvPr id="6" name="TextBox 5">
            <a:extLst>
              <a:ext uri="{FF2B5EF4-FFF2-40B4-BE49-F238E27FC236}">
                <a16:creationId xmlns:a16="http://schemas.microsoft.com/office/drawing/2014/main" xmlns="" id="{A5EF398F-7E86-46D5-97AC-5F140D9BE4DF}"/>
              </a:ext>
            </a:extLst>
          </p:cNvPr>
          <p:cNvSpPr txBox="1"/>
          <p:nvPr/>
        </p:nvSpPr>
        <p:spPr>
          <a:xfrm flipH="1">
            <a:off x="540563" y="3003441"/>
            <a:ext cx="535541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Assess contractor readiness</a:t>
            </a:r>
          </a:p>
          <a:p>
            <a:pPr marL="285750" indent="-285750">
              <a:buFont typeface="Arial" panose="020B0604020202020204" pitchFamily="34" charset="0"/>
              <a:buChar char="•"/>
            </a:pPr>
            <a:r>
              <a:rPr lang="en-US" dirty="0">
                <a:solidFill>
                  <a:schemeClr val="bg1"/>
                </a:solidFill>
              </a:rPr>
              <a:t>Conduct Readiness Assist Visit if necessary</a:t>
            </a:r>
          </a:p>
          <a:p>
            <a:pPr marL="285750" indent="-285750">
              <a:buFont typeface="Arial" panose="020B0604020202020204" pitchFamily="34" charset="0"/>
              <a:buChar char="•"/>
            </a:pPr>
            <a:r>
              <a:rPr lang="en-US" dirty="0">
                <a:solidFill>
                  <a:schemeClr val="bg1"/>
                </a:solidFill>
              </a:rPr>
              <a:t>Document and advise Contracting Officer of results </a:t>
            </a:r>
          </a:p>
        </p:txBody>
      </p:sp>
      <p:pic>
        <p:nvPicPr>
          <p:cNvPr id="8" name="Picture 7">
            <a:extLst>
              <a:ext uri="{FF2B5EF4-FFF2-40B4-BE49-F238E27FC236}">
                <a16:creationId xmlns:a16="http://schemas.microsoft.com/office/drawing/2014/main" xmlns="" id="{5CEF4E16-FE2C-481B-BF4A-765026541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25" y="4181475"/>
            <a:ext cx="2374098" cy="1976437"/>
          </a:xfrm>
          <a:prstGeom prst="rect">
            <a:avLst/>
          </a:prstGeom>
        </p:spPr>
      </p:pic>
      <p:grpSp>
        <p:nvGrpSpPr>
          <p:cNvPr id="34" name="Group 33">
            <a:extLst>
              <a:ext uri="{FF2B5EF4-FFF2-40B4-BE49-F238E27FC236}">
                <a16:creationId xmlns:a16="http://schemas.microsoft.com/office/drawing/2014/main" xmlns="" id="{5CD0966B-9F00-4D07-9FF2-AAABD1A4DE2D}"/>
              </a:ext>
            </a:extLst>
          </p:cNvPr>
          <p:cNvGrpSpPr/>
          <p:nvPr/>
        </p:nvGrpSpPr>
        <p:grpSpPr>
          <a:xfrm>
            <a:off x="5814758" y="1356505"/>
            <a:ext cx="3338767" cy="4197307"/>
            <a:chOff x="5817685" y="1143570"/>
            <a:chExt cx="3338767" cy="4197307"/>
          </a:xfrm>
        </p:grpSpPr>
        <p:sp>
          <p:nvSpPr>
            <p:cNvPr id="35" name="Freeform 11">
              <a:extLst>
                <a:ext uri="{FF2B5EF4-FFF2-40B4-BE49-F238E27FC236}">
                  <a16:creationId xmlns:a16="http://schemas.microsoft.com/office/drawing/2014/main" xmlns="" id="{AA2CF9D7-BCDD-4EF3-A93A-C9C390A904B5}"/>
                </a:ext>
              </a:extLst>
            </p:cNvPr>
            <p:cNvSpPr>
              <a:spLocks/>
            </p:cNvSpPr>
            <p:nvPr/>
          </p:nvSpPr>
          <p:spPr bwMode="auto">
            <a:xfrm>
              <a:off x="5817685" y="1143570"/>
              <a:ext cx="3333602" cy="831366"/>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551 w 10000"/>
                <a:gd name="connsiteY0" fmla="*/ 7093 h 10230"/>
                <a:gd name="connsiteX1" fmla="*/ 379 w 10000"/>
                <a:gd name="connsiteY1" fmla="*/ 7317 h 10230"/>
                <a:gd name="connsiteX2" fmla="*/ 0 w 10000"/>
                <a:gd name="connsiteY2" fmla="*/ 5216 h 10230"/>
                <a:gd name="connsiteX3" fmla="*/ 379 w 10000"/>
                <a:gd name="connsiteY3" fmla="*/ 3115 h 10230"/>
                <a:gd name="connsiteX4" fmla="*/ 551 w 10000"/>
                <a:gd name="connsiteY4" fmla="*/ 3339 h 10230"/>
                <a:gd name="connsiteX5" fmla="*/ 551 w 10000"/>
                <a:gd name="connsiteY5" fmla="*/ 230 h 10230"/>
                <a:gd name="connsiteX6" fmla="*/ 7296 w 10000"/>
                <a:gd name="connsiteY6" fmla="*/ 230 h 10230"/>
                <a:gd name="connsiteX7" fmla="*/ 10000 w 10000"/>
                <a:gd name="connsiteY7" fmla="*/ 10230 h 10230"/>
                <a:gd name="connsiteX8" fmla="*/ 551 w 10000"/>
                <a:gd name="connsiteY8" fmla="*/ 10230 h 10230"/>
                <a:gd name="connsiteX9" fmla="*/ 551 w 10000"/>
                <a:gd name="connsiteY9" fmla="*/ 7093 h 10230"/>
                <a:gd name="connsiteX0" fmla="*/ 551 w 10000"/>
                <a:gd name="connsiteY0" fmla="*/ 6869 h 10006"/>
                <a:gd name="connsiteX1" fmla="*/ 379 w 10000"/>
                <a:gd name="connsiteY1" fmla="*/ 7093 h 10006"/>
                <a:gd name="connsiteX2" fmla="*/ 0 w 10000"/>
                <a:gd name="connsiteY2" fmla="*/ 4992 h 10006"/>
                <a:gd name="connsiteX3" fmla="*/ 379 w 10000"/>
                <a:gd name="connsiteY3" fmla="*/ 2891 h 10006"/>
                <a:gd name="connsiteX4" fmla="*/ 551 w 10000"/>
                <a:gd name="connsiteY4" fmla="*/ 3115 h 10006"/>
                <a:gd name="connsiteX5" fmla="*/ 551 w 10000"/>
                <a:gd name="connsiteY5" fmla="*/ 6 h 10006"/>
                <a:gd name="connsiteX6" fmla="*/ 7296 w 10000"/>
                <a:gd name="connsiteY6" fmla="*/ 6 h 10006"/>
                <a:gd name="connsiteX7" fmla="*/ 10000 w 10000"/>
                <a:gd name="connsiteY7" fmla="*/ 10006 h 10006"/>
                <a:gd name="connsiteX8" fmla="*/ 551 w 10000"/>
                <a:gd name="connsiteY8" fmla="*/ 10006 h 10006"/>
                <a:gd name="connsiteX9" fmla="*/ 551 w 10000"/>
                <a:gd name="connsiteY9" fmla="*/ 6869 h 10006"/>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96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38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7778"/>
                <a:gd name="connsiteY0" fmla="*/ 7595 h 10732"/>
                <a:gd name="connsiteX1" fmla="*/ 379 w 7778"/>
                <a:gd name="connsiteY1" fmla="*/ 7819 h 10732"/>
                <a:gd name="connsiteX2" fmla="*/ 0 w 7778"/>
                <a:gd name="connsiteY2" fmla="*/ 5718 h 10732"/>
                <a:gd name="connsiteX3" fmla="*/ 379 w 7778"/>
                <a:gd name="connsiteY3" fmla="*/ 3617 h 10732"/>
                <a:gd name="connsiteX4" fmla="*/ 551 w 7778"/>
                <a:gd name="connsiteY4" fmla="*/ 3841 h 10732"/>
                <a:gd name="connsiteX5" fmla="*/ 551 w 7778"/>
                <a:gd name="connsiteY5" fmla="*/ 732 h 10732"/>
                <a:gd name="connsiteX6" fmla="*/ 7238 w 7778"/>
                <a:gd name="connsiteY6" fmla="*/ 732 h 10732"/>
                <a:gd name="connsiteX7" fmla="*/ 7367 w 7778"/>
                <a:gd name="connsiteY7" fmla="*/ 10732 h 10732"/>
                <a:gd name="connsiteX8" fmla="*/ 551 w 7778"/>
                <a:gd name="connsiteY8" fmla="*/ 10732 h 10732"/>
                <a:gd name="connsiteX9" fmla="*/ 551 w 7778"/>
                <a:gd name="connsiteY9" fmla="*/ 7595 h 10732"/>
                <a:gd name="connsiteX0" fmla="*/ 708 w 10000"/>
                <a:gd name="connsiteY0" fmla="*/ 6396 h 9319"/>
                <a:gd name="connsiteX1" fmla="*/ 487 w 10000"/>
                <a:gd name="connsiteY1" fmla="*/ 6605 h 9319"/>
                <a:gd name="connsiteX2" fmla="*/ 0 w 10000"/>
                <a:gd name="connsiteY2" fmla="*/ 4647 h 9319"/>
                <a:gd name="connsiteX3" fmla="*/ 487 w 10000"/>
                <a:gd name="connsiteY3" fmla="*/ 2689 h 9319"/>
                <a:gd name="connsiteX4" fmla="*/ 708 w 10000"/>
                <a:gd name="connsiteY4" fmla="*/ 2898 h 9319"/>
                <a:gd name="connsiteX5" fmla="*/ 708 w 10000"/>
                <a:gd name="connsiteY5" fmla="*/ 1 h 9319"/>
                <a:gd name="connsiteX6" fmla="*/ 9306 w 10000"/>
                <a:gd name="connsiteY6" fmla="*/ 1 h 9319"/>
                <a:gd name="connsiteX7" fmla="*/ 9472 w 10000"/>
                <a:gd name="connsiteY7" fmla="*/ 9319 h 9319"/>
                <a:gd name="connsiteX8" fmla="*/ 708 w 10000"/>
                <a:gd name="connsiteY8" fmla="*/ 9319 h 9319"/>
                <a:gd name="connsiteX9" fmla="*/ 708 w 10000"/>
                <a:gd name="connsiteY9" fmla="*/ 6396 h 9319"/>
                <a:gd name="connsiteX0" fmla="*/ 708 w 9472"/>
                <a:gd name="connsiteY0" fmla="*/ 6863 h 10000"/>
                <a:gd name="connsiteX1" fmla="*/ 487 w 9472"/>
                <a:gd name="connsiteY1" fmla="*/ 7088 h 10000"/>
                <a:gd name="connsiteX2" fmla="*/ 0 w 9472"/>
                <a:gd name="connsiteY2" fmla="*/ 4987 h 10000"/>
                <a:gd name="connsiteX3" fmla="*/ 487 w 9472"/>
                <a:gd name="connsiteY3" fmla="*/ 2886 h 10000"/>
                <a:gd name="connsiteX4" fmla="*/ 708 w 9472"/>
                <a:gd name="connsiteY4" fmla="*/ 3110 h 10000"/>
                <a:gd name="connsiteX5" fmla="*/ 708 w 9472"/>
                <a:gd name="connsiteY5" fmla="*/ 1 h 10000"/>
                <a:gd name="connsiteX6" fmla="*/ 9306 w 9472"/>
                <a:gd name="connsiteY6" fmla="*/ 1 h 10000"/>
                <a:gd name="connsiteX7" fmla="*/ 9472 w 9472"/>
                <a:gd name="connsiteY7" fmla="*/ 10000 h 10000"/>
                <a:gd name="connsiteX8" fmla="*/ 708 w 9472"/>
                <a:gd name="connsiteY8" fmla="*/ 10000 h 10000"/>
                <a:gd name="connsiteX9" fmla="*/ 708 w 9472"/>
                <a:gd name="connsiteY9" fmla="*/ 6863 h 10000"/>
                <a:gd name="connsiteX0" fmla="*/ 747 w 9825"/>
                <a:gd name="connsiteY0" fmla="*/ 6863 h 10000"/>
                <a:gd name="connsiteX1" fmla="*/ 514 w 9825"/>
                <a:gd name="connsiteY1" fmla="*/ 7088 h 10000"/>
                <a:gd name="connsiteX2" fmla="*/ 0 w 9825"/>
                <a:gd name="connsiteY2" fmla="*/ 4987 h 10000"/>
                <a:gd name="connsiteX3" fmla="*/ 514 w 9825"/>
                <a:gd name="connsiteY3" fmla="*/ 2886 h 10000"/>
                <a:gd name="connsiteX4" fmla="*/ 747 w 9825"/>
                <a:gd name="connsiteY4" fmla="*/ 3110 h 10000"/>
                <a:gd name="connsiteX5" fmla="*/ 747 w 9825"/>
                <a:gd name="connsiteY5" fmla="*/ 1 h 10000"/>
                <a:gd name="connsiteX6" fmla="*/ 9825 w 9825"/>
                <a:gd name="connsiteY6" fmla="*/ 1 h 10000"/>
                <a:gd name="connsiteX7" fmla="*/ 9812 w 9825"/>
                <a:gd name="connsiteY7" fmla="*/ 10000 h 10000"/>
                <a:gd name="connsiteX8" fmla="*/ 747 w 9825"/>
                <a:gd name="connsiteY8" fmla="*/ 10000 h 10000"/>
                <a:gd name="connsiteX9" fmla="*/ 747 w 9825"/>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3" h="10000">
                  <a:moveTo>
                    <a:pt x="760" y="6863"/>
                  </a:moveTo>
                  <a:cubicBezTo>
                    <a:pt x="691" y="7003"/>
                    <a:pt x="609" y="7088"/>
                    <a:pt x="523" y="7088"/>
                  </a:cubicBezTo>
                  <a:cubicBezTo>
                    <a:pt x="231" y="7088"/>
                    <a:pt x="0" y="6163"/>
                    <a:pt x="0" y="4987"/>
                  </a:cubicBezTo>
                  <a:cubicBezTo>
                    <a:pt x="0" y="3838"/>
                    <a:pt x="231" y="2886"/>
                    <a:pt x="523" y="2886"/>
                  </a:cubicBezTo>
                  <a:cubicBezTo>
                    <a:pt x="609" y="2886"/>
                    <a:pt x="691" y="2970"/>
                    <a:pt x="760" y="3110"/>
                  </a:cubicBezTo>
                  <a:cubicBezTo>
                    <a:pt x="760" y="1"/>
                    <a:pt x="775" y="1372"/>
                    <a:pt x="760" y="1"/>
                  </a:cubicBezTo>
                  <a:cubicBezTo>
                    <a:pt x="2545" y="39"/>
                    <a:pt x="8207" y="-3"/>
                    <a:pt x="10000" y="1"/>
                  </a:cubicBezTo>
                  <a:cubicBezTo>
                    <a:pt x="10005" y="4802"/>
                    <a:pt x="10003" y="10000"/>
                    <a:pt x="10003" y="10000"/>
                  </a:cubicBezTo>
                  <a:lnTo>
                    <a:pt x="760" y="10000"/>
                  </a:lnTo>
                  <a:lnTo>
                    <a:pt x="760" y="6863"/>
                  </a:lnTo>
                  <a:close/>
                </a:path>
              </a:pathLst>
            </a:custGeom>
            <a:gradFill flip="none" rotWithShape="1">
              <a:gsLst>
                <a:gs pos="100000">
                  <a:schemeClr val="accent2">
                    <a:lumMod val="50000"/>
                  </a:schemeClr>
                </a:gs>
                <a:gs pos="0">
                  <a:schemeClr val="accent2"/>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 name="Freeform 13">
              <a:extLst>
                <a:ext uri="{FF2B5EF4-FFF2-40B4-BE49-F238E27FC236}">
                  <a16:creationId xmlns:a16="http://schemas.microsoft.com/office/drawing/2014/main" xmlns="" id="{668E57CD-5023-45A3-8F24-AFE209E83DEC}"/>
                </a:ext>
              </a:extLst>
            </p:cNvPr>
            <p:cNvSpPr>
              <a:spLocks/>
            </p:cNvSpPr>
            <p:nvPr/>
          </p:nvSpPr>
          <p:spPr bwMode="auto">
            <a:xfrm>
              <a:off x="5817686" y="1974934"/>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 name="Freeform 15">
              <a:extLst>
                <a:ext uri="{FF2B5EF4-FFF2-40B4-BE49-F238E27FC236}">
                  <a16:creationId xmlns:a16="http://schemas.microsoft.com/office/drawing/2014/main" xmlns="" id="{D284074A-763E-41A5-ADCF-D415C6575390}"/>
                </a:ext>
              </a:extLst>
            </p:cNvPr>
            <p:cNvSpPr>
              <a:spLocks/>
            </p:cNvSpPr>
            <p:nvPr/>
          </p:nvSpPr>
          <p:spPr bwMode="auto">
            <a:xfrm>
              <a:off x="5817685" y="2803377"/>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 name="Freeform 17">
              <a:extLst>
                <a:ext uri="{FF2B5EF4-FFF2-40B4-BE49-F238E27FC236}">
                  <a16:creationId xmlns:a16="http://schemas.microsoft.com/office/drawing/2014/main" xmlns="" id="{6F64AA9A-B616-43E1-9E5B-B674C9D27305}"/>
                </a:ext>
              </a:extLst>
            </p:cNvPr>
            <p:cNvSpPr>
              <a:spLocks/>
            </p:cNvSpPr>
            <p:nvPr/>
          </p:nvSpPr>
          <p:spPr bwMode="auto">
            <a:xfrm>
              <a:off x="5817686" y="3630534"/>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 name="Freeform 19">
              <a:extLst>
                <a:ext uri="{FF2B5EF4-FFF2-40B4-BE49-F238E27FC236}">
                  <a16:creationId xmlns:a16="http://schemas.microsoft.com/office/drawing/2014/main" xmlns="" id="{1FDA898F-BD7F-4E7F-A861-DE11F9F45058}"/>
                </a:ext>
              </a:extLst>
            </p:cNvPr>
            <p:cNvSpPr>
              <a:spLocks/>
            </p:cNvSpPr>
            <p:nvPr/>
          </p:nvSpPr>
          <p:spPr bwMode="auto">
            <a:xfrm>
              <a:off x="5817685" y="4464561"/>
              <a:ext cx="3328309" cy="83126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07 h 10216"/>
                <a:gd name="connsiteX1" fmla="*/ 379 w 10000"/>
                <a:gd name="connsiteY1" fmla="*/ 7331 h 10216"/>
                <a:gd name="connsiteX2" fmla="*/ 0 w 10000"/>
                <a:gd name="connsiteY2" fmla="*/ 5230 h 10216"/>
                <a:gd name="connsiteX3" fmla="*/ 379 w 10000"/>
                <a:gd name="connsiteY3" fmla="*/ 3129 h 10216"/>
                <a:gd name="connsiteX4" fmla="*/ 551 w 10000"/>
                <a:gd name="connsiteY4" fmla="*/ 3353 h 10216"/>
                <a:gd name="connsiteX5" fmla="*/ 551 w 10000"/>
                <a:gd name="connsiteY5" fmla="*/ 216 h 10216"/>
                <a:gd name="connsiteX6" fmla="*/ 7229 w 10000"/>
                <a:gd name="connsiteY6" fmla="*/ 266 h 10216"/>
                <a:gd name="connsiteX7" fmla="*/ 10000 w 10000"/>
                <a:gd name="connsiteY7" fmla="*/ 10216 h 10216"/>
                <a:gd name="connsiteX8" fmla="*/ 551 w 10000"/>
                <a:gd name="connsiteY8" fmla="*/ 10216 h 10216"/>
                <a:gd name="connsiteX9" fmla="*/ 551 w 10000"/>
                <a:gd name="connsiteY9" fmla="*/ 7107 h 10216"/>
                <a:gd name="connsiteX0" fmla="*/ 551 w 7735"/>
                <a:gd name="connsiteY0" fmla="*/ 7726 h 10835"/>
                <a:gd name="connsiteX1" fmla="*/ 379 w 7735"/>
                <a:gd name="connsiteY1" fmla="*/ 7950 h 10835"/>
                <a:gd name="connsiteX2" fmla="*/ 0 w 7735"/>
                <a:gd name="connsiteY2" fmla="*/ 5849 h 10835"/>
                <a:gd name="connsiteX3" fmla="*/ 379 w 7735"/>
                <a:gd name="connsiteY3" fmla="*/ 3748 h 10835"/>
                <a:gd name="connsiteX4" fmla="*/ 551 w 7735"/>
                <a:gd name="connsiteY4" fmla="*/ 3972 h 10835"/>
                <a:gd name="connsiteX5" fmla="*/ 551 w 7735"/>
                <a:gd name="connsiteY5" fmla="*/ 835 h 10835"/>
                <a:gd name="connsiteX6" fmla="*/ 7229 w 7735"/>
                <a:gd name="connsiteY6" fmla="*/ 885 h 10835"/>
                <a:gd name="connsiteX7" fmla="*/ 7265 w 7735"/>
                <a:gd name="connsiteY7" fmla="*/ 10835 h 10835"/>
                <a:gd name="connsiteX8" fmla="*/ 551 w 7735"/>
                <a:gd name="connsiteY8" fmla="*/ 10835 h 10835"/>
                <a:gd name="connsiteX9" fmla="*/ 551 w 7735"/>
                <a:gd name="connsiteY9" fmla="*/ 7726 h 10835"/>
                <a:gd name="connsiteX0" fmla="*/ 712 w 10001"/>
                <a:gd name="connsiteY0" fmla="*/ 7131 h 10000"/>
                <a:gd name="connsiteX1" fmla="*/ 490 w 10001"/>
                <a:gd name="connsiteY1" fmla="*/ 7337 h 10000"/>
                <a:gd name="connsiteX2" fmla="*/ 0 w 10001"/>
                <a:gd name="connsiteY2" fmla="*/ 5398 h 10000"/>
                <a:gd name="connsiteX3" fmla="*/ 490 w 10001"/>
                <a:gd name="connsiteY3" fmla="*/ 3459 h 10000"/>
                <a:gd name="connsiteX4" fmla="*/ 712 w 10001"/>
                <a:gd name="connsiteY4" fmla="*/ 3666 h 10000"/>
                <a:gd name="connsiteX5" fmla="*/ 712 w 10001"/>
                <a:gd name="connsiteY5" fmla="*/ 771 h 10000"/>
                <a:gd name="connsiteX6" fmla="*/ 9346 w 10001"/>
                <a:gd name="connsiteY6" fmla="*/ 817 h 10000"/>
                <a:gd name="connsiteX7" fmla="*/ 9392 w 10001"/>
                <a:gd name="connsiteY7" fmla="*/ 10000 h 10000"/>
                <a:gd name="connsiteX8" fmla="*/ 712 w 10001"/>
                <a:gd name="connsiteY8" fmla="*/ 10000 h 10000"/>
                <a:gd name="connsiteX9" fmla="*/ 712 w 10001"/>
                <a:gd name="connsiteY9" fmla="*/ 7131 h 10000"/>
                <a:gd name="connsiteX0" fmla="*/ 712 w 10001"/>
                <a:gd name="connsiteY0" fmla="*/ 7003 h 9872"/>
                <a:gd name="connsiteX1" fmla="*/ 490 w 10001"/>
                <a:gd name="connsiteY1" fmla="*/ 7209 h 9872"/>
                <a:gd name="connsiteX2" fmla="*/ 0 w 10001"/>
                <a:gd name="connsiteY2" fmla="*/ 5270 h 9872"/>
                <a:gd name="connsiteX3" fmla="*/ 490 w 10001"/>
                <a:gd name="connsiteY3" fmla="*/ 3331 h 9872"/>
                <a:gd name="connsiteX4" fmla="*/ 712 w 10001"/>
                <a:gd name="connsiteY4" fmla="*/ 3538 h 9872"/>
                <a:gd name="connsiteX5" fmla="*/ 712 w 10001"/>
                <a:gd name="connsiteY5" fmla="*/ 643 h 9872"/>
                <a:gd name="connsiteX6" fmla="*/ 9346 w 10001"/>
                <a:gd name="connsiteY6" fmla="*/ 689 h 9872"/>
                <a:gd name="connsiteX7" fmla="*/ 9392 w 10001"/>
                <a:gd name="connsiteY7" fmla="*/ 9872 h 9872"/>
                <a:gd name="connsiteX8" fmla="*/ 712 w 10001"/>
                <a:gd name="connsiteY8" fmla="*/ 9872 h 9872"/>
                <a:gd name="connsiteX9" fmla="*/ 712 w 10001"/>
                <a:gd name="connsiteY9" fmla="*/ 7003 h 9872"/>
                <a:gd name="connsiteX0" fmla="*/ 712 w 10000"/>
                <a:gd name="connsiteY0" fmla="*/ 6443 h 9349"/>
                <a:gd name="connsiteX1" fmla="*/ 490 w 10000"/>
                <a:gd name="connsiteY1" fmla="*/ 6651 h 9349"/>
                <a:gd name="connsiteX2" fmla="*/ 0 w 10000"/>
                <a:gd name="connsiteY2" fmla="*/ 4687 h 9349"/>
                <a:gd name="connsiteX3" fmla="*/ 490 w 10000"/>
                <a:gd name="connsiteY3" fmla="*/ 2723 h 9349"/>
                <a:gd name="connsiteX4" fmla="*/ 712 w 10000"/>
                <a:gd name="connsiteY4" fmla="*/ 2933 h 9349"/>
                <a:gd name="connsiteX5" fmla="*/ 712 w 10000"/>
                <a:gd name="connsiteY5" fmla="*/ 0 h 9349"/>
                <a:gd name="connsiteX6" fmla="*/ 9345 w 10000"/>
                <a:gd name="connsiteY6" fmla="*/ 47 h 9349"/>
                <a:gd name="connsiteX7" fmla="*/ 9391 w 10000"/>
                <a:gd name="connsiteY7" fmla="*/ 9349 h 9349"/>
                <a:gd name="connsiteX8" fmla="*/ 712 w 10000"/>
                <a:gd name="connsiteY8" fmla="*/ 9349 h 9349"/>
                <a:gd name="connsiteX9" fmla="*/ 712 w 10000"/>
                <a:gd name="connsiteY9" fmla="*/ 6443 h 9349"/>
                <a:gd name="connsiteX0" fmla="*/ 712 w 9391"/>
                <a:gd name="connsiteY0" fmla="*/ 6892 h 10000"/>
                <a:gd name="connsiteX1" fmla="*/ 490 w 9391"/>
                <a:gd name="connsiteY1" fmla="*/ 7114 h 10000"/>
                <a:gd name="connsiteX2" fmla="*/ 0 w 9391"/>
                <a:gd name="connsiteY2" fmla="*/ 5013 h 10000"/>
                <a:gd name="connsiteX3" fmla="*/ 490 w 9391"/>
                <a:gd name="connsiteY3" fmla="*/ 2913 h 10000"/>
                <a:gd name="connsiteX4" fmla="*/ 712 w 9391"/>
                <a:gd name="connsiteY4" fmla="*/ 3137 h 10000"/>
                <a:gd name="connsiteX5" fmla="*/ 712 w 9391"/>
                <a:gd name="connsiteY5" fmla="*/ 0 h 10000"/>
                <a:gd name="connsiteX6" fmla="*/ 9345 w 9391"/>
                <a:gd name="connsiteY6" fmla="*/ 50 h 10000"/>
                <a:gd name="connsiteX7" fmla="*/ 9391 w 9391"/>
                <a:gd name="connsiteY7" fmla="*/ 10000 h 10000"/>
                <a:gd name="connsiteX8" fmla="*/ 712 w 9391"/>
                <a:gd name="connsiteY8" fmla="*/ 10000 h 10000"/>
                <a:gd name="connsiteX9" fmla="*/ 712 w 9391"/>
                <a:gd name="connsiteY9" fmla="*/ 6892 h 10000"/>
                <a:gd name="connsiteX0" fmla="*/ 758 w 9951"/>
                <a:gd name="connsiteY0" fmla="*/ 6892 h 10000"/>
                <a:gd name="connsiteX1" fmla="*/ 522 w 9951"/>
                <a:gd name="connsiteY1" fmla="*/ 7114 h 10000"/>
                <a:gd name="connsiteX2" fmla="*/ 0 w 9951"/>
                <a:gd name="connsiteY2" fmla="*/ 5013 h 10000"/>
                <a:gd name="connsiteX3" fmla="*/ 522 w 9951"/>
                <a:gd name="connsiteY3" fmla="*/ 2913 h 10000"/>
                <a:gd name="connsiteX4" fmla="*/ 758 w 9951"/>
                <a:gd name="connsiteY4" fmla="*/ 3137 h 10000"/>
                <a:gd name="connsiteX5" fmla="*/ 758 w 9951"/>
                <a:gd name="connsiteY5" fmla="*/ 0 h 10000"/>
                <a:gd name="connsiteX6" fmla="*/ 9951 w 9951"/>
                <a:gd name="connsiteY6" fmla="*/ 50 h 10000"/>
                <a:gd name="connsiteX7" fmla="*/ 9938 w 9951"/>
                <a:gd name="connsiteY7" fmla="*/ 10000 h 10000"/>
                <a:gd name="connsiteX8" fmla="*/ 758 w 9951"/>
                <a:gd name="connsiteY8" fmla="*/ 10000 h 10000"/>
                <a:gd name="connsiteX9" fmla="*/ 758 w 995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5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5 h 10003"/>
                <a:gd name="connsiteX1" fmla="*/ 525 w 10000"/>
                <a:gd name="connsiteY1" fmla="*/ 7117 h 10003"/>
                <a:gd name="connsiteX2" fmla="*/ 0 w 10000"/>
                <a:gd name="connsiteY2" fmla="*/ 5016 h 10003"/>
                <a:gd name="connsiteX3" fmla="*/ 525 w 10000"/>
                <a:gd name="connsiteY3" fmla="*/ 2916 h 10003"/>
                <a:gd name="connsiteX4" fmla="*/ 762 w 10000"/>
                <a:gd name="connsiteY4" fmla="*/ 3140 h 10003"/>
                <a:gd name="connsiteX5" fmla="*/ 762 w 10000"/>
                <a:gd name="connsiteY5" fmla="*/ 3 h 10003"/>
                <a:gd name="connsiteX6" fmla="*/ 10000 w 10000"/>
                <a:gd name="connsiteY6" fmla="*/ 3 h 10003"/>
                <a:gd name="connsiteX7" fmla="*/ 9999 w 10000"/>
                <a:gd name="connsiteY7" fmla="*/ 10003 h 10003"/>
                <a:gd name="connsiteX8" fmla="*/ 762 w 10000"/>
                <a:gd name="connsiteY8" fmla="*/ 10003 h 10003"/>
                <a:gd name="connsiteX9" fmla="*/ 762 w 10000"/>
                <a:gd name="connsiteY9" fmla="*/ 6895 h 10003"/>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2" y="6892"/>
                  </a:moveTo>
                  <a:cubicBezTo>
                    <a:pt x="691" y="7031"/>
                    <a:pt x="609" y="7114"/>
                    <a:pt x="525" y="7114"/>
                  </a:cubicBezTo>
                  <a:cubicBezTo>
                    <a:pt x="231" y="7114"/>
                    <a:pt x="0" y="6162"/>
                    <a:pt x="0" y="5013"/>
                  </a:cubicBezTo>
                  <a:cubicBezTo>
                    <a:pt x="0" y="3867"/>
                    <a:pt x="231" y="2913"/>
                    <a:pt x="525" y="2913"/>
                  </a:cubicBezTo>
                  <a:cubicBezTo>
                    <a:pt x="609" y="2913"/>
                    <a:pt x="691" y="2997"/>
                    <a:pt x="762" y="3137"/>
                  </a:cubicBezTo>
                  <a:cubicBezTo>
                    <a:pt x="762" y="0"/>
                    <a:pt x="759" y="1064"/>
                    <a:pt x="762" y="0"/>
                  </a:cubicBezTo>
                  <a:lnTo>
                    <a:pt x="10000" y="0"/>
                  </a:lnTo>
                  <a:cubicBezTo>
                    <a:pt x="9999" y="4217"/>
                    <a:pt x="9999" y="10000"/>
                    <a:pt x="9999" y="10000"/>
                  </a:cubicBezTo>
                  <a:lnTo>
                    <a:pt x="762" y="10000"/>
                  </a:lnTo>
                  <a:lnTo>
                    <a:pt x="762" y="6892"/>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 name="TextBox 39">
              <a:extLst>
                <a:ext uri="{FF2B5EF4-FFF2-40B4-BE49-F238E27FC236}">
                  <a16:creationId xmlns:a16="http://schemas.microsoft.com/office/drawing/2014/main" xmlns="" id="{B137E850-012A-429A-B16D-5F2FD6616905}"/>
                </a:ext>
              </a:extLst>
            </p:cNvPr>
            <p:cNvSpPr txBox="1"/>
            <p:nvPr/>
          </p:nvSpPr>
          <p:spPr>
            <a:xfrm>
              <a:off x="6697300" y="1333899"/>
              <a:ext cx="1916837" cy="507831"/>
            </a:xfrm>
            <a:prstGeom prst="rect">
              <a:avLst/>
            </a:prstGeom>
            <a:noFill/>
          </p:spPr>
          <p:txBody>
            <a:bodyPr wrap="square" rtlCol="0">
              <a:spAutoFit/>
            </a:bodyPr>
            <a:lstStyle/>
            <a:p>
              <a:pPr algn="ctr"/>
              <a:r>
                <a:rPr lang="en-US" sz="2700" b="1" dirty="0">
                  <a:solidFill>
                    <a:schemeClr val="bg1"/>
                  </a:solidFill>
                </a:rPr>
                <a:t>Initial Visit</a:t>
              </a:r>
            </a:p>
          </p:txBody>
        </p:sp>
        <p:sp>
          <p:nvSpPr>
            <p:cNvPr id="41" name="TextBox 40">
              <a:extLst>
                <a:ext uri="{FF2B5EF4-FFF2-40B4-BE49-F238E27FC236}">
                  <a16:creationId xmlns:a16="http://schemas.microsoft.com/office/drawing/2014/main" xmlns="" id="{168EE9D7-C19E-433E-B845-457E75385A19}"/>
                </a:ext>
              </a:extLst>
            </p:cNvPr>
            <p:cNvSpPr txBox="1"/>
            <p:nvPr/>
          </p:nvSpPr>
          <p:spPr>
            <a:xfrm>
              <a:off x="6248401" y="2115035"/>
              <a:ext cx="2758778" cy="507831"/>
            </a:xfrm>
            <a:prstGeom prst="rect">
              <a:avLst/>
            </a:prstGeom>
            <a:noFill/>
          </p:spPr>
          <p:txBody>
            <a:bodyPr wrap="square" rtlCol="0">
              <a:spAutoFit/>
            </a:bodyPr>
            <a:lstStyle/>
            <a:p>
              <a:pPr algn="ctr"/>
              <a:r>
                <a:rPr lang="en-US" sz="2700" b="1" dirty="0">
                  <a:solidFill>
                    <a:schemeClr val="bg1"/>
                  </a:solidFill>
                </a:rPr>
                <a:t>Data Analysis</a:t>
              </a:r>
            </a:p>
          </p:txBody>
        </p:sp>
        <p:sp>
          <p:nvSpPr>
            <p:cNvPr id="42" name="TextBox 41">
              <a:extLst>
                <a:ext uri="{FF2B5EF4-FFF2-40B4-BE49-F238E27FC236}">
                  <a16:creationId xmlns:a16="http://schemas.microsoft.com/office/drawing/2014/main" xmlns="" id="{2A920CAD-7542-4C3D-B3BE-30585252333D}"/>
                </a:ext>
              </a:extLst>
            </p:cNvPr>
            <p:cNvSpPr txBox="1"/>
            <p:nvPr/>
          </p:nvSpPr>
          <p:spPr>
            <a:xfrm>
              <a:off x="6248401" y="2748113"/>
              <a:ext cx="2365736" cy="1338828"/>
            </a:xfrm>
            <a:prstGeom prst="rect">
              <a:avLst/>
            </a:prstGeom>
            <a:noFill/>
          </p:spPr>
          <p:txBody>
            <a:bodyPr wrap="square" rtlCol="0">
              <a:spAutoFit/>
            </a:bodyPr>
            <a:lstStyle/>
            <a:p>
              <a:pPr algn="ctr"/>
              <a:r>
                <a:rPr lang="en-US" sz="2700" b="1" dirty="0">
                  <a:solidFill>
                    <a:schemeClr val="bg1"/>
                  </a:solidFill>
                </a:rPr>
                <a:t>Readiness Assessment</a:t>
              </a:r>
            </a:p>
            <a:p>
              <a:pPr algn="ctr"/>
              <a:endParaRPr lang="en-US" sz="2700" dirty="0">
                <a:solidFill>
                  <a:schemeClr val="bg1"/>
                </a:solidFill>
              </a:endParaRPr>
            </a:p>
          </p:txBody>
        </p:sp>
        <p:sp>
          <p:nvSpPr>
            <p:cNvPr id="43" name="TextBox 42">
              <a:extLst>
                <a:ext uri="{FF2B5EF4-FFF2-40B4-BE49-F238E27FC236}">
                  <a16:creationId xmlns:a16="http://schemas.microsoft.com/office/drawing/2014/main" xmlns="" id="{4CF8B94D-A0CF-45B2-9640-1524D4859287}"/>
                </a:ext>
              </a:extLst>
            </p:cNvPr>
            <p:cNvSpPr txBox="1"/>
            <p:nvPr/>
          </p:nvSpPr>
          <p:spPr>
            <a:xfrm>
              <a:off x="6385223" y="3641004"/>
              <a:ext cx="2511128" cy="923330"/>
            </a:xfrm>
            <a:prstGeom prst="rect">
              <a:avLst/>
            </a:prstGeom>
            <a:noFill/>
          </p:spPr>
          <p:txBody>
            <a:bodyPr wrap="square" rtlCol="0">
              <a:spAutoFit/>
            </a:bodyPr>
            <a:lstStyle/>
            <a:p>
              <a:pPr algn="ctr"/>
              <a:r>
                <a:rPr lang="en-US" sz="2700" b="1" dirty="0">
                  <a:solidFill>
                    <a:schemeClr val="bg1"/>
                  </a:solidFill>
                </a:rPr>
                <a:t>On-Site Prep and Review</a:t>
              </a:r>
              <a:endParaRPr lang="en-US" sz="2700" dirty="0">
                <a:solidFill>
                  <a:schemeClr val="bg1"/>
                </a:solidFill>
              </a:endParaRPr>
            </a:p>
          </p:txBody>
        </p:sp>
        <p:sp>
          <p:nvSpPr>
            <p:cNvPr id="44" name="TextBox 43">
              <a:extLst>
                <a:ext uri="{FF2B5EF4-FFF2-40B4-BE49-F238E27FC236}">
                  <a16:creationId xmlns:a16="http://schemas.microsoft.com/office/drawing/2014/main" xmlns="" id="{2AC61037-73B3-4B37-BAF2-75E0A704F573}"/>
                </a:ext>
              </a:extLst>
            </p:cNvPr>
            <p:cNvSpPr txBox="1"/>
            <p:nvPr/>
          </p:nvSpPr>
          <p:spPr>
            <a:xfrm>
              <a:off x="6248401" y="4417547"/>
              <a:ext cx="2758778" cy="923330"/>
            </a:xfrm>
            <a:prstGeom prst="rect">
              <a:avLst/>
            </a:prstGeom>
            <a:noFill/>
          </p:spPr>
          <p:txBody>
            <a:bodyPr wrap="square" rtlCol="0">
              <a:spAutoFit/>
            </a:bodyPr>
            <a:lstStyle/>
            <a:p>
              <a:pPr algn="ctr"/>
              <a:r>
                <a:rPr lang="en-US" sz="2700" b="1" dirty="0">
                  <a:solidFill>
                    <a:schemeClr val="bg1"/>
                  </a:solidFill>
                </a:rPr>
                <a:t>Post Review and Closeout</a:t>
              </a:r>
              <a:endParaRPr lang="en-US" sz="2700" dirty="0">
                <a:solidFill>
                  <a:schemeClr val="bg1"/>
                </a:solidFill>
              </a:endParaRPr>
            </a:p>
          </p:txBody>
        </p:sp>
      </p:grpSp>
      <p:sp>
        <p:nvSpPr>
          <p:cNvPr id="2" name="Slide Number Placeholder 1">
            <a:extLst>
              <a:ext uri="{FF2B5EF4-FFF2-40B4-BE49-F238E27FC236}">
                <a16:creationId xmlns:a16="http://schemas.microsoft.com/office/drawing/2014/main" xmlns="" id="{509825F4-44AB-4891-9AA5-DEBD4CF43F62}"/>
              </a:ext>
            </a:extLst>
          </p:cNvPr>
          <p:cNvSpPr>
            <a:spLocks noGrp="1"/>
          </p:cNvSpPr>
          <p:nvPr>
            <p:ph type="sldNum" sz="quarter" idx="12"/>
          </p:nvPr>
        </p:nvSpPr>
        <p:spPr/>
        <p:txBody>
          <a:bodyPr/>
          <a:lstStyle/>
          <a:p>
            <a:fld id="{5F7606BC-8AB3-4269-911F-2A8DC2C0517E}" type="slidenum">
              <a:rPr lang="en-US" smtClean="0"/>
              <a:t>9</a:t>
            </a:fld>
            <a:endParaRPr lang="en-US" dirty="0"/>
          </a:p>
        </p:txBody>
      </p:sp>
    </p:spTree>
    <p:extLst>
      <p:ext uri="{BB962C8B-B14F-4D97-AF65-F5344CB8AC3E}">
        <p14:creationId xmlns:p14="http://schemas.microsoft.com/office/powerpoint/2010/main" val="8515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1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Certification Scope/Assumptions "/>
  <p:tag name="ARTICULATE_NAV_LEVEL" val="1"/>
  <p:tag name="ARTICULATE_SLIDE_PRESENTER_GUID" val="7d9b6d70-f61d-4c4a-bd7d-989518e19936"/>
  <p:tag name="ARTICULATE_SLIDE_PAUSE" val="0"/>
  <p:tag name="ARTICULATE_LOCK_SLIDE" val="0"/>
  <p:tag name="ARTICULATE_HIDE_SLIDE" val="0"/>
  <p:tag name="ARTICULATE_PLAYER_CONTROL_PREVIOUS" val="True"/>
  <p:tag name="ARTICULATE_PLAYER_CONTROL_NEXT" val="True"/>
  <p:tag name="AUDIO_ID" val="272"/>
  <p:tag name="ORIGINAL_AUDIO_FILEPATH" val="C:\Users\charles1028\Desktop\DOE\Audio\1.7\Slide 1_7-9.mp3"/>
  <p:tag name="ELAPSEDTIME" val="101.562"/>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Certification Scope/Assumptions "/>
  <p:tag name="ARTICULATE_NAV_LEVEL" val="1"/>
  <p:tag name="ARTICULATE_SLIDE_PRESENTER_GUID" val="7d9b6d70-f61d-4c4a-bd7d-989518e19936"/>
  <p:tag name="ARTICULATE_SLIDE_PAUSE" val="0"/>
  <p:tag name="ARTICULATE_LOCK_SLIDE" val="0"/>
  <p:tag name="ARTICULATE_HIDE_SLIDE" val="0"/>
  <p:tag name="ARTICULATE_PLAYER_CONTROL_PREVIOUS" val="True"/>
  <p:tag name="ARTICULATE_PLAYER_CONTROL_NEXT" val="True"/>
  <p:tag name="AUDIO_ID" val="272"/>
  <p:tag name="ORIGINAL_AUDIO_FILEPATH" val="C:\Users\charles1028\Desktop\DOE\Audio\1.7\Slide 1_7-9.mp3"/>
  <p:tag name="ELAPSEDTIME" val="101.562"/>
  <p:tag name="ARTICULATE_USED_LAYOUT" val="3"/>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Corporate Certifications and Other Issues"/>
  <p:tag name="ARTICULATE_NAV_LEVEL" val="1"/>
  <p:tag name="ARTICULATE_SLIDE_PRESENTER_GUID" val="7d9b6d70-f61d-4c4a-bd7d-989518e19936"/>
  <p:tag name="ARTICULATE_SLIDE_PAUSE" val="0"/>
  <p:tag name="ARTICULATE_LOCK_SLIDE" val="0"/>
  <p:tag name="ARTICULATE_HIDE_SLIDE" val="0"/>
  <p:tag name="ARTICULATE_PLAYER_CONTROL_PREVIOUS" val="True"/>
  <p:tag name="ARTICULATE_PLAYER_CONTROL_NEXT" val="True"/>
  <p:tag name="AUDIO_ID" val="286"/>
  <p:tag name="ORIGINAL_AUDIO_FILEPATH" val="C:\Users\charles1028\Desktop\DOE\Audio\1.7\Slide 1_7-23.mp3"/>
  <p:tag name="ELAPSEDTIME" val="56.682"/>
  <p:tag name="ARTICULATE_USED_LAYOUT" val="3"/>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3696</Words>
  <Application>Microsoft Office PowerPoint</Application>
  <PresentationFormat>On-screen Show (4:3)</PresentationFormat>
  <Paragraphs>300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ヒラギノ角ゴ ProN W3</vt:lpstr>
      <vt:lpstr>Office Theme</vt:lpstr>
      <vt:lpstr>PowerPoint Presentation</vt:lpstr>
      <vt:lpstr>PowerPoint Presentation</vt:lpstr>
      <vt:lpstr>EVMS Certification Thresholds</vt:lpstr>
      <vt:lpstr>Review Team Roles and Responsibilities</vt:lpstr>
      <vt:lpstr>Review Team Roles and Responsibilities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EVMS Changes After Certification </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PM-30</dc:creator>
  <cp:lastModifiedBy>Taliaferro, Matthew</cp:lastModifiedBy>
  <cp:revision>8</cp:revision>
  <dcterms:created xsi:type="dcterms:W3CDTF">2019-08-24T18:27:57Z</dcterms:created>
  <dcterms:modified xsi:type="dcterms:W3CDTF">2020-04-08T18:30:18Z</dcterms:modified>
</cp:coreProperties>
</file>