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18" r:id="rId2"/>
    <p:sldId id="343" r:id="rId3"/>
    <p:sldId id="313" r:id="rId4"/>
    <p:sldId id="261" r:id="rId5"/>
    <p:sldId id="317" r:id="rId6"/>
    <p:sldId id="262" r:id="rId7"/>
    <p:sldId id="328" r:id="rId8"/>
    <p:sldId id="279" r:id="rId9"/>
    <p:sldId id="339" r:id="rId10"/>
    <p:sldId id="340" r:id="rId11"/>
    <p:sldId id="341" r:id="rId12"/>
    <p:sldId id="322" r:id="rId13"/>
    <p:sldId id="272" r:id="rId14"/>
  </p:sldIdLst>
  <p:sldSz cx="12188825" cy="6858000"/>
  <p:notesSz cx="7315200" cy="9601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f7LdeA+H7vyD0kQYpV9ZQ==" hashData="xWVmhjZkBtBtAebywb1gJx1apG6+/4ZOLq5Ew094P46C0KjRpOkD4k+tBvo0yBe9bdW8SPLHFIQoGTE3OwjzLw=="/>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4" autoAdjust="0"/>
    <p:restoredTop sz="61384" autoAdjust="0"/>
  </p:normalViewPr>
  <p:slideViewPr>
    <p:cSldViewPr showGuides="1">
      <p:cViewPr varScale="1">
        <p:scale>
          <a:sx n="54" d="100"/>
          <a:sy n="54" d="100"/>
        </p:scale>
        <p:origin x="2093" y="6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7.svg"/><Relationship Id="rId1" Type="http://schemas.openxmlformats.org/officeDocument/2006/relationships/image" Target="../media/image10.png"/><Relationship Id="rId6" Type="http://schemas.openxmlformats.org/officeDocument/2006/relationships/image" Target="../media/image21.sv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9.svg"/><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8E9DF6-0577-4892-893B-8A11508FA53F}"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6547FFC6-1495-4307-BD1A-36955DB68816}">
      <dgm:prSet custT="1"/>
      <dgm:spPr>
        <a:solidFill>
          <a:schemeClr val="bg1">
            <a:lumMod val="95000"/>
          </a:schemeClr>
        </a:solidFill>
      </dgm:spPr>
      <dgm:t>
        <a:bodyPr/>
        <a:lstStyle/>
        <a:p>
          <a:r>
            <a:rPr lang="en-US" sz="2400" b="0" dirty="0"/>
            <a:t>Develop the plan</a:t>
          </a:r>
        </a:p>
      </dgm:t>
    </dgm:pt>
    <dgm:pt modelId="{D2F9BCB7-868E-4302-AB0B-F765B52931E8}" type="parTrans" cxnId="{3BDCF662-0509-4FDB-84B4-579DCD3CAAF1}">
      <dgm:prSet/>
      <dgm:spPr/>
      <dgm:t>
        <a:bodyPr/>
        <a:lstStyle/>
        <a:p>
          <a:endParaRPr lang="en-US"/>
        </a:p>
      </dgm:t>
    </dgm:pt>
    <dgm:pt modelId="{9CA70357-D951-4B37-AB74-1D00F37CD666}" type="sibTrans" cxnId="{3BDCF662-0509-4FDB-84B4-579DCD3CAAF1}">
      <dgm:prSet/>
      <dgm:spPr/>
      <dgm:t>
        <a:bodyPr/>
        <a:lstStyle/>
        <a:p>
          <a:endParaRPr lang="en-US"/>
        </a:p>
      </dgm:t>
    </dgm:pt>
    <dgm:pt modelId="{7C5A5B6C-44F9-41C7-8F62-019058B401EA}">
      <dgm:prSet custT="1"/>
      <dgm:spPr>
        <a:solidFill>
          <a:schemeClr val="bg1">
            <a:lumMod val="95000"/>
          </a:schemeClr>
        </a:solidFill>
      </dgm:spPr>
      <dgm:t>
        <a:bodyPr/>
        <a:lstStyle/>
        <a:p>
          <a:r>
            <a:rPr lang="en-US" sz="2400" b="0" dirty="0"/>
            <a:t>Receive DOE approval to proceed</a:t>
          </a:r>
        </a:p>
      </dgm:t>
    </dgm:pt>
    <dgm:pt modelId="{95F368A1-4851-4C85-9AD1-4C71B9A0842B}" type="parTrans" cxnId="{91C0A7D8-5222-4A2D-BE86-854E7DB283BB}">
      <dgm:prSet/>
      <dgm:spPr/>
      <dgm:t>
        <a:bodyPr/>
        <a:lstStyle/>
        <a:p>
          <a:endParaRPr lang="en-US"/>
        </a:p>
      </dgm:t>
    </dgm:pt>
    <dgm:pt modelId="{2D6ADA27-B3AF-4117-916D-4E08F20C4133}" type="sibTrans" cxnId="{91C0A7D8-5222-4A2D-BE86-854E7DB283BB}">
      <dgm:prSet/>
      <dgm:spPr/>
      <dgm:t>
        <a:bodyPr/>
        <a:lstStyle/>
        <a:p>
          <a:endParaRPr lang="en-US"/>
        </a:p>
      </dgm:t>
    </dgm:pt>
    <dgm:pt modelId="{DCF3C0B4-EA23-45E0-A50A-3D0DF916D301}">
      <dgm:prSet custT="1"/>
      <dgm:spPr>
        <a:solidFill>
          <a:schemeClr val="bg1">
            <a:lumMod val="95000"/>
          </a:schemeClr>
        </a:solidFill>
      </dgm:spPr>
      <dgm:t>
        <a:bodyPr/>
        <a:lstStyle/>
        <a:p>
          <a:r>
            <a:rPr lang="en-US" sz="2400" b="0" dirty="0"/>
            <a:t>Consensus on remaining scope</a:t>
          </a:r>
        </a:p>
      </dgm:t>
    </dgm:pt>
    <dgm:pt modelId="{F92D3669-AD6E-4FB5-813E-669194866DB5}" type="parTrans" cxnId="{167BD511-B0EF-47F4-8264-E9A245354670}">
      <dgm:prSet/>
      <dgm:spPr/>
      <dgm:t>
        <a:bodyPr/>
        <a:lstStyle/>
        <a:p>
          <a:endParaRPr lang="en-US"/>
        </a:p>
      </dgm:t>
    </dgm:pt>
    <dgm:pt modelId="{CF60BB94-7665-454D-9917-81C2E0DABFC3}" type="sibTrans" cxnId="{167BD511-B0EF-47F4-8264-E9A245354670}">
      <dgm:prSet/>
      <dgm:spPr/>
      <dgm:t>
        <a:bodyPr/>
        <a:lstStyle/>
        <a:p>
          <a:endParaRPr lang="en-US"/>
        </a:p>
      </dgm:t>
    </dgm:pt>
    <dgm:pt modelId="{2E34D5DA-0D09-47AF-B24C-7CADEB648A8E}">
      <dgm:prSet custT="1"/>
      <dgm:spPr>
        <a:solidFill>
          <a:schemeClr val="bg1">
            <a:lumMod val="95000"/>
          </a:schemeClr>
        </a:solidFill>
      </dgm:spPr>
      <dgm:t>
        <a:bodyPr/>
        <a:lstStyle/>
        <a:p>
          <a:r>
            <a:rPr lang="en-US" sz="2400" b="0" dirty="0"/>
            <a:t>Develop a revised IMS</a:t>
          </a:r>
        </a:p>
      </dgm:t>
    </dgm:pt>
    <dgm:pt modelId="{49FE141D-C1FF-432C-BE9C-ECDEB6775EEF}" type="parTrans" cxnId="{AD7FC2AB-1B6B-410C-B3A0-2F1F524CC542}">
      <dgm:prSet/>
      <dgm:spPr/>
      <dgm:t>
        <a:bodyPr/>
        <a:lstStyle/>
        <a:p>
          <a:endParaRPr lang="en-US"/>
        </a:p>
      </dgm:t>
    </dgm:pt>
    <dgm:pt modelId="{03656803-AF19-44E9-8407-E9A38D937D3B}" type="sibTrans" cxnId="{AD7FC2AB-1B6B-410C-B3A0-2F1F524CC542}">
      <dgm:prSet/>
      <dgm:spPr/>
      <dgm:t>
        <a:bodyPr/>
        <a:lstStyle/>
        <a:p>
          <a:endParaRPr lang="en-US"/>
        </a:p>
      </dgm:t>
    </dgm:pt>
    <dgm:pt modelId="{57CC1B60-84F4-4FB5-8FE7-01F5C7171874}">
      <dgm:prSet custT="1"/>
      <dgm:spPr>
        <a:solidFill>
          <a:schemeClr val="bg1">
            <a:lumMod val="95000"/>
          </a:schemeClr>
        </a:solidFill>
      </dgm:spPr>
      <dgm:t>
        <a:bodyPr/>
        <a:lstStyle/>
        <a:p>
          <a:r>
            <a:rPr lang="en-US" sz="2400" b="0" dirty="0"/>
            <a:t>Schedule review and concurrence</a:t>
          </a:r>
        </a:p>
      </dgm:t>
    </dgm:pt>
    <dgm:pt modelId="{6BDAB61A-CE12-4299-AFE1-57C7505F1E1B}" type="parTrans" cxnId="{FEF31608-8D91-492F-8F7D-2653FECE0A10}">
      <dgm:prSet/>
      <dgm:spPr/>
      <dgm:t>
        <a:bodyPr/>
        <a:lstStyle/>
        <a:p>
          <a:endParaRPr lang="en-US"/>
        </a:p>
      </dgm:t>
    </dgm:pt>
    <dgm:pt modelId="{7F4BBB4B-C31A-48B8-A5CF-1A919DA17959}" type="sibTrans" cxnId="{FEF31608-8D91-492F-8F7D-2653FECE0A10}">
      <dgm:prSet/>
      <dgm:spPr/>
      <dgm:t>
        <a:bodyPr/>
        <a:lstStyle/>
        <a:p>
          <a:endParaRPr lang="en-US"/>
        </a:p>
      </dgm:t>
    </dgm:pt>
    <dgm:pt modelId="{3DAE031B-BC4A-4A8E-A39B-74A6A2BF6644}" type="pres">
      <dgm:prSet presAssocID="{8C8E9DF6-0577-4892-893B-8A11508FA53F}" presName="root" presStyleCnt="0">
        <dgm:presLayoutVars>
          <dgm:dir/>
          <dgm:resizeHandles val="exact"/>
        </dgm:presLayoutVars>
      </dgm:prSet>
      <dgm:spPr/>
      <dgm:t>
        <a:bodyPr/>
        <a:lstStyle/>
        <a:p>
          <a:endParaRPr lang="en-US"/>
        </a:p>
      </dgm:t>
    </dgm:pt>
    <dgm:pt modelId="{A657B07A-CF70-44AD-8C24-547C45B0CC2B}" type="pres">
      <dgm:prSet presAssocID="{6547FFC6-1495-4307-BD1A-36955DB68816}" presName="compNode" presStyleCnt="0"/>
      <dgm:spPr/>
    </dgm:pt>
    <dgm:pt modelId="{53290A12-565F-4536-9113-1D379562AE6D}" type="pres">
      <dgm:prSet presAssocID="{6547FFC6-1495-4307-BD1A-36955DB68816}" presName="bgRect" presStyleLbl="bgShp" presStyleIdx="0" presStyleCnt="5"/>
      <dgm:spPr/>
    </dgm:pt>
    <dgm:pt modelId="{A7F32927-FDBD-45F0-8693-A69CBE702251}" type="pres">
      <dgm:prSet presAssocID="{6547FFC6-1495-4307-BD1A-36955DB6881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laybook"/>
        </a:ext>
      </dgm:extLst>
    </dgm:pt>
    <dgm:pt modelId="{DA886F83-30BA-44BB-97CF-F46FA7ED4784}" type="pres">
      <dgm:prSet presAssocID="{6547FFC6-1495-4307-BD1A-36955DB68816}" presName="spaceRect" presStyleCnt="0"/>
      <dgm:spPr/>
    </dgm:pt>
    <dgm:pt modelId="{7F9C63DD-D654-4BB4-92D7-132FC7F29E49}" type="pres">
      <dgm:prSet presAssocID="{6547FFC6-1495-4307-BD1A-36955DB68816}" presName="parTx" presStyleLbl="revTx" presStyleIdx="0" presStyleCnt="5">
        <dgm:presLayoutVars>
          <dgm:chMax val="0"/>
          <dgm:chPref val="0"/>
        </dgm:presLayoutVars>
      </dgm:prSet>
      <dgm:spPr/>
      <dgm:t>
        <a:bodyPr/>
        <a:lstStyle/>
        <a:p>
          <a:endParaRPr lang="en-US"/>
        </a:p>
      </dgm:t>
    </dgm:pt>
    <dgm:pt modelId="{BD3E8C02-B12B-45E2-AA04-3087833193C4}" type="pres">
      <dgm:prSet presAssocID="{9CA70357-D951-4B37-AB74-1D00F37CD666}" presName="sibTrans" presStyleCnt="0"/>
      <dgm:spPr/>
    </dgm:pt>
    <dgm:pt modelId="{0F5919C9-27B7-453F-808F-F8DD75D6F38C}" type="pres">
      <dgm:prSet presAssocID="{7C5A5B6C-44F9-41C7-8F62-019058B401EA}" presName="compNode" presStyleCnt="0"/>
      <dgm:spPr/>
    </dgm:pt>
    <dgm:pt modelId="{443F1F5F-FA0D-4153-8A99-F48A59B432B3}" type="pres">
      <dgm:prSet presAssocID="{7C5A5B6C-44F9-41C7-8F62-019058B401EA}" presName="bgRect" presStyleLbl="bgShp" presStyleIdx="1" presStyleCnt="5"/>
      <dgm:spPr/>
    </dgm:pt>
    <dgm:pt modelId="{13D71E47-BB54-4187-AD0F-C63D13E331FF}" type="pres">
      <dgm:prSet presAssocID="{7C5A5B6C-44F9-41C7-8F62-019058B401E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8B064F50-4E6E-460A-BF4B-A01A24DB067C}" type="pres">
      <dgm:prSet presAssocID="{7C5A5B6C-44F9-41C7-8F62-019058B401EA}" presName="spaceRect" presStyleCnt="0"/>
      <dgm:spPr/>
    </dgm:pt>
    <dgm:pt modelId="{C5A12570-BE57-4E99-ACDB-BE412C04B7F7}" type="pres">
      <dgm:prSet presAssocID="{7C5A5B6C-44F9-41C7-8F62-019058B401EA}" presName="parTx" presStyleLbl="revTx" presStyleIdx="1" presStyleCnt="5">
        <dgm:presLayoutVars>
          <dgm:chMax val="0"/>
          <dgm:chPref val="0"/>
        </dgm:presLayoutVars>
      </dgm:prSet>
      <dgm:spPr/>
      <dgm:t>
        <a:bodyPr/>
        <a:lstStyle/>
        <a:p>
          <a:endParaRPr lang="en-US"/>
        </a:p>
      </dgm:t>
    </dgm:pt>
    <dgm:pt modelId="{ABDA82C6-BFA9-4A4E-8F17-E65D918443F4}" type="pres">
      <dgm:prSet presAssocID="{2D6ADA27-B3AF-4117-916D-4E08F20C4133}" presName="sibTrans" presStyleCnt="0"/>
      <dgm:spPr/>
    </dgm:pt>
    <dgm:pt modelId="{594A063B-7EDE-40F3-A957-30D8E2E327B6}" type="pres">
      <dgm:prSet presAssocID="{DCF3C0B4-EA23-45E0-A50A-3D0DF916D301}" presName="compNode" presStyleCnt="0"/>
      <dgm:spPr/>
    </dgm:pt>
    <dgm:pt modelId="{A1C4270A-6FBA-4417-AE05-CEF233DA153C}" type="pres">
      <dgm:prSet presAssocID="{DCF3C0B4-EA23-45E0-A50A-3D0DF916D301}" presName="bgRect" presStyleLbl="bgShp" presStyleIdx="2" presStyleCnt="5"/>
      <dgm:spPr/>
    </dgm:pt>
    <dgm:pt modelId="{48A8281A-9533-4862-B6B8-B832D7B84531}" type="pres">
      <dgm:prSet presAssocID="{DCF3C0B4-EA23-45E0-A50A-3D0DF916D30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andshake"/>
        </a:ext>
      </dgm:extLst>
    </dgm:pt>
    <dgm:pt modelId="{AE6960CA-7F9C-4866-B71B-73DC0DE62B55}" type="pres">
      <dgm:prSet presAssocID="{DCF3C0B4-EA23-45E0-A50A-3D0DF916D301}" presName="spaceRect" presStyleCnt="0"/>
      <dgm:spPr/>
    </dgm:pt>
    <dgm:pt modelId="{377E5A92-5678-408B-A3DF-F29918F86AC2}" type="pres">
      <dgm:prSet presAssocID="{DCF3C0B4-EA23-45E0-A50A-3D0DF916D301}" presName="parTx" presStyleLbl="revTx" presStyleIdx="2" presStyleCnt="5">
        <dgm:presLayoutVars>
          <dgm:chMax val="0"/>
          <dgm:chPref val="0"/>
        </dgm:presLayoutVars>
      </dgm:prSet>
      <dgm:spPr/>
      <dgm:t>
        <a:bodyPr/>
        <a:lstStyle/>
        <a:p>
          <a:endParaRPr lang="en-US"/>
        </a:p>
      </dgm:t>
    </dgm:pt>
    <dgm:pt modelId="{521646EF-D614-40EA-9415-624E3EF215E6}" type="pres">
      <dgm:prSet presAssocID="{CF60BB94-7665-454D-9917-81C2E0DABFC3}" presName="sibTrans" presStyleCnt="0"/>
      <dgm:spPr/>
    </dgm:pt>
    <dgm:pt modelId="{1C65B85D-7C75-49DA-9DFA-86159C5BA71F}" type="pres">
      <dgm:prSet presAssocID="{2E34D5DA-0D09-47AF-B24C-7CADEB648A8E}" presName="compNode" presStyleCnt="0"/>
      <dgm:spPr/>
    </dgm:pt>
    <dgm:pt modelId="{7241425D-8BC2-421F-83FB-C5B9C0DA7050}" type="pres">
      <dgm:prSet presAssocID="{2E34D5DA-0D09-47AF-B24C-7CADEB648A8E}" presName="bgRect" presStyleLbl="bgShp" presStyleIdx="3" presStyleCnt="5"/>
      <dgm:spPr/>
    </dgm:pt>
    <dgm:pt modelId="{18765EFE-A4EB-471C-AC06-11C19D8B9C15}" type="pres">
      <dgm:prSet presAssocID="{2E34D5DA-0D09-47AF-B24C-7CADEB648A8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usiness Growth"/>
        </a:ext>
      </dgm:extLst>
    </dgm:pt>
    <dgm:pt modelId="{8A3CB70A-46D0-4040-83B7-1F8C9026540E}" type="pres">
      <dgm:prSet presAssocID="{2E34D5DA-0D09-47AF-B24C-7CADEB648A8E}" presName="spaceRect" presStyleCnt="0"/>
      <dgm:spPr/>
    </dgm:pt>
    <dgm:pt modelId="{5AD1B687-6CAD-49EA-B7A0-61A9D86BC698}" type="pres">
      <dgm:prSet presAssocID="{2E34D5DA-0D09-47AF-B24C-7CADEB648A8E}" presName="parTx" presStyleLbl="revTx" presStyleIdx="3" presStyleCnt="5">
        <dgm:presLayoutVars>
          <dgm:chMax val="0"/>
          <dgm:chPref val="0"/>
        </dgm:presLayoutVars>
      </dgm:prSet>
      <dgm:spPr/>
      <dgm:t>
        <a:bodyPr/>
        <a:lstStyle/>
        <a:p>
          <a:endParaRPr lang="en-US"/>
        </a:p>
      </dgm:t>
    </dgm:pt>
    <dgm:pt modelId="{3AA37F0A-1F90-420E-912C-EFCD73297068}" type="pres">
      <dgm:prSet presAssocID="{03656803-AF19-44E9-8407-E9A38D937D3B}" presName="sibTrans" presStyleCnt="0"/>
      <dgm:spPr/>
    </dgm:pt>
    <dgm:pt modelId="{85F9B1E2-2B87-4316-AA8C-3BD08CEB2F9A}" type="pres">
      <dgm:prSet presAssocID="{57CC1B60-84F4-4FB5-8FE7-01F5C7171874}" presName="compNode" presStyleCnt="0"/>
      <dgm:spPr/>
    </dgm:pt>
    <dgm:pt modelId="{D0E7B6CF-640A-49D0-86DA-1CBC47BE11AA}" type="pres">
      <dgm:prSet presAssocID="{57CC1B60-84F4-4FB5-8FE7-01F5C7171874}" presName="bgRect" presStyleLbl="bgShp" presStyleIdx="4" presStyleCnt="5"/>
      <dgm:spPr/>
    </dgm:pt>
    <dgm:pt modelId="{BE80295A-AEEB-4FC6-B1CC-1A1B4A24949F}" type="pres">
      <dgm:prSet presAssocID="{57CC1B60-84F4-4FB5-8FE7-01F5C717187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hecklist"/>
        </a:ext>
      </dgm:extLst>
    </dgm:pt>
    <dgm:pt modelId="{A0D41E75-3A07-4745-8B78-FF092EF12057}" type="pres">
      <dgm:prSet presAssocID="{57CC1B60-84F4-4FB5-8FE7-01F5C7171874}" presName="spaceRect" presStyleCnt="0"/>
      <dgm:spPr/>
    </dgm:pt>
    <dgm:pt modelId="{CDAC2469-9394-48F8-A844-651F1E0568D8}" type="pres">
      <dgm:prSet presAssocID="{57CC1B60-84F4-4FB5-8FE7-01F5C7171874}" presName="parTx" presStyleLbl="revTx" presStyleIdx="4" presStyleCnt="5">
        <dgm:presLayoutVars>
          <dgm:chMax val="0"/>
          <dgm:chPref val="0"/>
        </dgm:presLayoutVars>
      </dgm:prSet>
      <dgm:spPr/>
      <dgm:t>
        <a:bodyPr/>
        <a:lstStyle/>
        <a:p>
          <a:endParaRPr lang="en-US"/>
        </a:p>
      </dgm:t>
    </dgm:pt>
  </dgm:ptLst>
  <dgm:cxnLst>
    <dgm:cxn modelId="{6B608308-D86A-486B-B743-914F683582AD}" type="presOf" srcId="{DCF3C0B4-EA23-45E0-A50A-3D0DF916D301}" destId="{377E5A92-5678-408B-A3DF-F29918F86AC2}" srcOrd="0" destOrd="0" presId="urn:microsoft.com/office/officeart/2018/2/layout/IconVerticalSolidList"/>
    <dgm:cxn modelId="{91C0A7D8-5222-4A2D-BE86-854E7DB283BB}" srcId="{8C8E9DF6-0577-4892-893B-8A11508FA53F}" destId="{7C5A5B6C-44F9-41C7-8F62-019058B401EA}" srcOrd="1" destOrd="0" parTransId="{95F368A1-4851-4C85-9AD1-4C71B9A0842B}" sibTransId="{2D6ADA27-B3AF-4117-916D-4E08F20C4133}"/>
    <dgm:cxn modelId="{A0E77020-DE63-468B-8387-3BA010F4ACEF}" type="presOf" srcId="{7C5A5B6C-44F9-41C7-8F62-019058B401EA}" destId="{C5A12570-BE57-4E99-ACDB-BE412C04B7F7}" srcOrd="0" destOrd="0" presId="urn:microsoft.com/office/officeart/2018/2/layout/IconVerticalSolidList"/>
    <dgm:cxn modelId="{3BDCF662-0509-4FDB-84B4-579DCD3CAAF1}" srcId="{8C8E9DF6-0577-4892-893B-8A11508FA53F}" destId="{6547FFC6-1495-4307-BD1A-36955DB68816}" srcOrd="0" destOrd="0" parTransId="{D2F9BCB7-868E-4302-AB0B-F765B52931E8}" sibTransId="{9CA70357-D951-4B37-AB74-1D00F37CD666}"/>
    <dgm:cxn modelId="{6B80F098-3C98-43C1-8549-A62D5667D4EE}" type="presOf" srcId="{8C8E9DF6-0577-4892-893B-8A11508FA53F}" destId="{3DAE031B-BC4A-4A8E-A39B-74A6A2BF6644}" srcOrd="0" destOrd="0" presId="urn:microsoft.com/office/officeart/2018/2/layout/IconVerticalSolidList"/>
    <dgm:cxn modelId="{B2DE7109-8FA9-4640-AE22-AFEB39945BFE}" type="presOf" srcId="{2E34D5DA-0D09-47AF-B24C-7CADEB648A8E}" destId="{5AD1B687-6CAD-49EA-B7A0-61A9D86BC698}" srcOrd="0" destOrd="0" presId="urn:microsoft.com/office/officeart/2018/2/layout/IconVerticalSolidList"/>
    <dgm:cxn modelId="{FEF31608-8D91-492F-8F7D-2653FECE0A10}" srcId="{8C8E9DF6-0577-4892-893B-8A11508FA53F}" destId="{57CC1B60-84F4-4FB5-8FE7-01F5C7171874}" srcOrd="4" destOrd="0" parTransId="{6BDAB61A-CE12-4299-AFE1-57C7505F1E1B}" sibTransId="{7F4BBB4B-C31A-48B8-A5CF-1A919DA17959}"/>
    <dgm:cxn modelId="{AD7FC2AB-1B6B-410C-B3A0-2F1F524CC542}" srcId="{8C8E9DF6-0577-4892-893B-8A11508FA53F}" destId="{2E34D5DA-0D09-47AF-B24C-7CADEB648A8E}" srcOrd="3" destOrd="0" parTransId="{49FE141D-C1FF-432C-BE9C-ECDEB6775EEF}" sibTransId="{03656803-AF19-44E9-8407-E9A38D937D3B}"/>
    <dgm:cxn modelId="{4A652F8A-2CAF-4328-A9CD-3590B42671F3}" type="presOf" srcId="{6547FFC6-1495-4307-BD1A-36955DB68816}" destId="{7F9C63DD-D654-4BB4-92D7-132FC7F29E49}" srcOrd="0" destOrd="0" presId="urn:microsoft.com/office/officeart/2018/2/layout/IconVerticalSolidList"/>
    <dgm:cxn modelId="{167BD511-B0EF-47F4-8264-E9A245354670}" srcId="{8C8E9DF6-0577-4892-893B-8A11508FA53F}" destId="{DCF3C0B4-EA23-45E0-A50A-3D0DF916D301}" srcOrd="2" destOrd="0" parTransId="{F92D3669-AD6E-4FB5-813E-669194866DB5}" sibTransId="{CF60BB94-7665-454D-9917-81C2E0DABFC3}"/>
    <dgm:cxn modelId="{B1C3BD94-36A1-4CCD-9808-8B7DAEC5CC3B}" type="presOf" srcId="{57CC1B60-84F4-4FB5-8FE7-01F5C7171874}" destId="{CDAC2469-9394-48F8-A844-651F1E0568D8}" srcOrd="0" destOrd="0" presId="urn:microsoft.com/office/officeart/2018/2/layout/IconVerticalSolidList"/>
    <dgm:cxn modelId="{0366F273-EB13-4DEF-8A78-84DA11C29151}" type="presParOf" srcId="{3DAE031B-BC4A-4A8E-A39B-74A6A2BF6644}" destId="{A657B07A-CF70-44AD-8C24-547C45B0CC2B}" srcOrd="0" destOrd="0" presId="urn:microsoft.com/office/officeart/2018/2/layout/IconVerticalSolidList"/>
    <dgm:cxn modelId="{12879738-C3E4-4B80-B504-3635B6F1D647}" type="presParOf" srcId="{A657B07A-CF70-44AD-8C24-547C45B0CC2B}" destId="{53290A12-565F-4536-9113-1D379562AE6D}" srcOrd="0" destOrd="0" presId="urn:microsoft.com/office/officeart/2018/2/layout/IconVerticalSolidList"/>
    <dgm:cxn modelId="{C9BDBA6C-38B8-46E4-B7F2-D576F76EA347}" type="presParOf" srcId="{A657B07A-CF70-44AD-8C24-547C45B0CC2B}" destId="{A7F32927-FDBD-45F0-8693-A69CBE702251}" srcOrd="1" destOrd="0" presId="urn:microsoft.com/office/officeart/2018/2/layout/IconVerticalSolidList"/>
    <dgm:cxn modelId="{B6083BE5-FCE4-4FF6-91B3-E5426280A528}" type="presParOf" srcId="{A657B07A-CF70-44AD-8C24-547C45B0CC2B}" destId="{DA886F83-30BA-44BB-97CF-F46FA7ED4784}" srcOrd="2" destOrd="0" presId="urn:microsoft.com/office/officeart/2018/2/layout/IconVerticalSolidList"/>
    <dgm:cxn modelId="{387133E1-02A9-4962-BB17-8F09601C0587}" type="presParOf" srcId="{A657B07A-CF70-44AD-8C24-547C45B0CC2B}" destId="{7F9C63DD-D654-4BB4-92D7-132FC7F29E49}" srcOrd="3" destOrd="0" presId="urn:microsoft.com/office/officeart/2018/2/layout/IconVerticalSolidList"/>
    <dgm:cxn modelId="{36EA96C0-D5B4-4669-A1A9-AA6C56EBDF9F}" type="presParOf" srcId="{3DAE031B-BC4A-4A8E-A39B-74A6A2BF6644}" destId="{BD3E8C02-B12B-45E2-AA04-3087833193C4}" srcOrd="1" destOrd="0" presId="urn:microsoft.com/office/officeart/2018/2/layout/IconVerticalSolidList"/>
    <dgm:cxn modelId="{FB336131-432B-4E7E-AAA0-124C9BE53768}" type="presParOf" srcId="{3DAE031B-BC4A-4A8E-A39B-74A6A2BF6644}" destId="{0F5919C9-27B7-453F-808F-F8DD75D6F38C}" srcOrd="2" destOrd="0" presId="urn:microsoft.com/office/officeart/2018/2/layout/IconVerticalSolidList"/>
    <dgm:cxn modelId="{FEEDC973-40BD-43C0-9D40-EF5EA980E854}" type="presParOf" srcId="{0F5919C9-27B7-453F-808F-F8DD75D6F38C}" destId="{443F1F5F-FA0D-4153-8A99-F48A59B432B3}" srcOrd="0" destOrd="0" presId="urn:microsoft.com/office/officeart/2018/2/layout/IconVerticalSolidList"/>
    <dgm:cxn modelId="{E164A761-1030-405B-97EB-4F39B0204E7B}" type="presParOf" srcId="{0F5919C9-27B7-453F-808F-F8DD75D6F38C}" destId="{13D71E47-BB54-4187-AD0F-C63D13E331FF}" srcOrd="1" destOrd="0" presId="urn:microsoft.com/office/officeart/2018/2/layout/IconVerticalSolidList"/>
    <dgm:cxn modelId="{82522852-A5A9-4F2E-A3BD-B4B90FA780DC}" type="presParOf" srcId="{0F5919C9-27B7-453F-808F-F8DD75D6F38C}" destId="{8B064F50-4E6E-460A-BF4B-A01A24DB067C}" srcOrd="2" destOrd="0" presId="urn:microsoft.com/office/officeart/2018/2/layout/IconVerticalSolidList"/>
    <dgm:cxn modelId="{F868EEF7-5B46-43D4-9C42-7EEF5EC0C3BD}" type="presParOf" srcId="{0F5919C9-27B7-453F-808F-F8DD75D6F38C}" destId="{C5A12570-BE57-4E99-ACDB-BE412C04B7F7}" srcOrd="3" destOrd="0" presId="urn:microsoft.com/office/officeart/2018/2/layout/IconVerticalSolidList"/>
    <dgm:cxn modelId="{BFFB114C-8877-4A74-9584-6D867D776478}" type="presParOf" srcId="{3DAE031B-BC4A-4A8E-A39B-74A6A2BF6644}" destId="{ABDA82C6-BFA9-4A4E-8F17-E65D918443F4}" srcOrd="3" destOrd="0" presId="urn:microsoft.com/office/officeart/2018/2/layout/IconVerticalSolidList"/>
    <dgm:cxn modelId="{CD054692-4760-4D9F-9F78-171BCA90EF0F}" type="presParOf" srcId="{3DAE031B-BC4A-4A8E-A39B-74A6A2BF6644}" destId="{594A063B-7EDE-40F3-A957-30D8E2E327B6}" srcOrd="4" destOrd="0" presId="urn:microsoft.com/office/officeart/2018/2/layout/IconVerticalSolidList"/>
    <dgm:cxn modelId="{28832043-06D6-462C-8122-0273F23B79B4}" type="presParOf" srcId="{594A063B-7EDE-40F3-A957-30D8E2E327B6}" destId="{A1C4270A-6FBA-4417-AE05-CEF233DA153C}" srcOrd="0" destOrd="0" presId="urn:microsoft.com/office/officeart/2018/2/layout/IconVerticalSolidList"/>
    <dgm:cxn modelId="{F2D121FC-06FE-492D-B95A-FE243D79D4EC}" type="presParOf" srcId="{594A063B-7EDE-40F3-A957-30D8E2E327B6}" destId="{48A8281A-9533-4862-B6B8-B832D7B84531}" srcOrd="1" destOrd="0" presId="urn:microsoft.com/office/officeart/2018/2/layout/IconVerticalSolidList"/>
    <dgm:cxn modelId="{F12BAC26-8DE4-43F3-91F1-6EEBD06F9694}" type="presParOf" srcId="{594A063B-7EDE-40F3-A957-30D8E2E327B6}" destId="{AE6960CA-7F9C-4866-B71B-73DC0DE62B55}" srcOrd="2" destOrd="0" presId="urn:microsoft.com/office/officeart/2018/2/layout/IconVerticalSolidList"/>
    <dgm:cxn modelId="{4920FDFE-9DAB-49F2-AF79-C99E21982F62}" type="presParOf" srcId="{594A063B-7EDE-40F3-A957-30D8E2E327B6}" destId="{377E5A92-5678-408B-A3DF-F29918F86AC2}" srcOrd="3" destOrd="0" presId="urn:microsoft.com/office/officeart/2018/2/layout/IconVerticalSolidList"/>
    <dgm:cxn modelId="{47B170F2-BF04-4021-90E6-D32DB8E778E1}" type="presParOf" srcId="{3DAE031B-BC4A-4A8E-A39B-74A6A2BF6644}" destId="{521646EF-D614-40EA-9415-624E3EF215E6}" srcOrd="5" destOrd="0" presId="urn:microsoft.com/office/officeart/2018/2/layout/IconVerticalSolidList"/>
    <dgm:cxn modelId="{9074E71F-3548-4E6C-ACA6-7F5D724D187C}" type="presParOf" srcId="{3DAE031B-BC4A-4A8E-A39B-74A6A2BF6644}" destId="{1C65B85D-7C75-49DA-9DFA-86159C5BA71F}" srcOrd="6" destOrd="0" presId="urn:microsoft.com/office/officeart/2018/2/layout/IconVerticalSolidList"/>
    <dgm:cxn modelId="{0356DF5E-EF46-482F-8760-B3DF1125982A}" type="presParOf" srcId="{1C65B85D-7C75-49DA-9DFA-86159C5BA71F}" destId="{7241425D-8BC2-421F-83FB-C5B9C0DA7050}" srcOrd="0" destOrd="0" presId="urn:microsoft.com/office/officeart/2018/2/layout/IconVerticalSolidList"/>
    <dgm:cxn modelId="{84CEAF0D-C5D5-4277-9F56-A2F6F4FFE002}" type="presParOf" srcId="{1C65B85D-7C75-49DA-9DFA-86159C5BA71F}" destId="{18765EFE-A4EB-471C-AC06-11C19D8B9C15}" srcOrd="1" destOrd="0" presId="urn:microsoft.com/office/officeart/2018/2/layout/IconVerticalSolidList"/>
    <dgm:cxn modelId="{6EAF3180-6153-4641-8705-591C47DAE132}" type="presParOf" srcId="{1C65B85D-7C75-49DA-9DFA-86159C5BA71F}" destId="{8A3CB70A-46D0-4040-83B7-1F8C9026540E}" srcOrd="2" destOrd="0" presId="urn:microsoft.com/office/officeart/2018/2/layout/IconVerticalSolidList"/>
    <dgm:cxn modelId="{6BBB2546-E78D-4BB2-B9E1-7D4D3705F6C6}" type="presParOf" srcId="{1C65B85D-7C75-49DA-9DFA-86159C5BA71F}" destId="{5AD1B687-6CAD-49EA-B7A0-61A9D86BC698}" srcOrd="3" destOrd="0" presId="urn:microsoft.com/office/officeart/2018/2/layout/IconVerticalSolidList"/>
    <dgm:cxn modelId="{1D44C1BB-DF21-4E2F-BCBF-E619C2836BAB}" type="presParOf" srcId="{3DAE031B-BC4A-4A8E-A39B-74A6A2BF6644}" destId="{3AA37F0A-1F90-420E-912C-EFCD73297068}" srcOrd="7" destOrd="0" presId="urn:microsoft.com/office/officeart/2018/2/layout/IconVerticalSolidList"/>
    <dgm:cxn modelId="{655C92D4-F27E-468B-89CA-37D412555EA4}" type="presParOf" srcId="{3DAE031B-BC4A-4A8E-A39B-74A6A2BF6644}" destId="{85F9B1E2-2B87-4316-AA8C-3BD08CEB2F9A}" srcOrd="8" destOrd="0" presId="urn:microsoft.com/office/officeart/2018/2/layout/IconVerticalSolidList"/>
    <dgm:cxn modelId="{2A57B538-317E-44B9-9564-8D0B17CAEB38}" type="presParOf" srcId="{85F9B1E2-2B87-4316-AA8C-3BD08CEB2F9A}" destId="{D0E7B6CF-640A-49D0-86DA-1CBC47BE11AA}" srcOrd="0" destOrd="0" presId="urn:microsoft.com/office/officeart/2018/2/layout/IconVerticalSolidList"/>
    <dgm:cxn modelId="{98EE1630-0F39-490E-BB31-A7BD458FA078}" type="presParOf" srcId="{85F9B1E2-2B87-4316-AA8C-3BD08CEB2F9A}" destId="{BE80295A-AEEB-4FC6-B1CC-1A1B4A24949F}" srcOrd="1" destOrd="0" presId="urn:microsoft.com/office/officeart/2018/2/layout/IconVerticalSolidList"/>
    <dgm:cxn modelId="{42A01089-CCAC-4228-97C9-E5E397F82389}" type="presParOf" srcId="{85F9B1E2-2B87-4316-AA8C-3BD08CEB2F9A}" destId="{A0D41E75-3A07-4745-8B78-FF092EF12057}" srcOrd="2" destOrd="0" presId="urn:microsoft.com/office/officeart/2018/2/layout/IconVerticalSolidList"/>
    <dgm:cxn modelId="{B692C157-3D43-4F7C-B324-9A9A3B77FFD8}" type="presParOf" srcId="{85F9B1E2-2B87-4316-AA8C-3BD08CEB2F9A}" destId="{CDAC2469-9394-48F8-A844-651F1E0568D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82592-42B0-47F4-8BC7-E5AE31B7313D}" type="doc">
      <dgm:prSet loTypeId="urn:microsoft.com/office/officeart/2018/2/layout/IconVerticalSolidList" loCatId="icon" qsTypeId="urn:microsoft.com/office/officeart/2005/8/quickstyle/3d4" qsCatId="3D" csTypeId="urn:microsoft.com/office/officeart/2005/8/colors/accent0_3" csCatId="mainScheme" phldr="1"/>
      <dgm:spPr/>
      <dgm:t>
        <a:bodyPr/>
        <a:lstStyle/>
        <a:p>
          <a:endParaRPr lang="en-US"/>
        </a:p>
      </dgm:t>
    </dgm:pt>
    <dgm:pt modelId="{B700400A-35F4-472C-B92B-48DEC616B1E2}">
      <dgm:prSet custT="1"/>
      <dgm:spPr>
        <a:solidFill>
          <a:schemeClr val="bg1">
            <a:lumMod val="95000"/>
          </a:schemeClr>
        </a:solidFill>
      </dgm:spPr>
      <dgm:t>
        <a:bodyPr/>
        <a:lstStyle/>
        <a:p>
          <a:pPr>
            <a:lnSpc>
              <a:spcPct val="100000"/>
            </a:lnSpc>
          </a:pPr>
          <a:r>
            <a:rPr lang="en-US" sz="2400" b="1" dirty="0"/>
            <a:t>Executable and achievable baseline plan</a:t>
          </a:r>
        </a:p>
      </dgm:t>
    </dgm:pt>
    <dgm:pt modelId="{7D4D3EBD-5D24-4E20-8F5F-DDD2F2A15934}" type="parTrans" cxnId="{820A39AC-B74F-44A5-A531-79C09CE771A2}">
      <dgm:prSet/>
      <dgm:spPr/>
      <dgm:t>
        <a:bodyPr/>
        <a:lstStyle/>
        <a:p>
          <a:endParaRPr lang="en-US"/>
        </a:p>
      </dgm:t>
    </dgm:pt>
    <dgm:pt modelId="{9FAC3B39-E020-403B-BEF1-D6D2695BD7CC}" type="sibTrans" cxnId="{820A39AC-B74F-44A5-A531-79C09CE771A2}">
      <dgm:prSet/>
      <dgm:spPr/>
      <dgm:t>
        <a:bodyPr/>
        <a:lstStyle/>
        <a:p>
          <a:endParaRPr lang="en-US"/>
        </a:p>
      </dgm:t>
    </dgm:pt>
    <dgm:pt modelId="{EC76D51B-76F6-4FA2-80D5-072392F500E2}">
      <dgm:prSet custT="1"/>
      <dgm:spPr>
        <a:solidFill>
          <a:schemeClr val="bg1">
            <a:lumMod val="95000"/>
          </a:schemeClr>
        </a:solidFill>
      </dgm:spPr>
      <dgm:t>
        <a:bodyPr/>
        <a:lstStyle/>
        <a:p>
          <a:pPr>
            <a:lnSpc>
              <a:spcPct val="100000"/>
            </a:lnSpc>
          </a:pPr>
          <a:r>
            <a:rPr lang="en-US" sz="2400" b="1" dirty="0"/>
            <a:t>Management Reserve budget pool</a:t>
          </a:r>
        </a:p>
      </dgm:t>
    </dgm:pt>
    <dgm:pt modelId="{E520538F-9744-4741-9D4E-35FAB0DC9BE5}" type="parTrans" cxnId="{B22BF23F-7F42-4EE5-BC17-BA9BE957501C}">
      <dgm:prSet/>
      <dgm:spPr/>
      <dgm:t>
        <a:bodyPr/>
        <a:lstStyle/>
        <a:p>
          <a:endParaRPr lang="en-US"/>
        </a:p>
      </dgm:t>
    </dgm:pt>
    <dgm:pt modelId="{11D3C8BF-C161-46E4-AAD3-4D68EA84FA77}" type="sibTrans" cxnId="{B22BF23F-7F42-4EE5-BC17-BA9BE957501C}">
      <dgm:prSet/>
      <dgm:spPr/>
      <dgm:t>
        <a:bodyPr/>
        <a:lstStyle/>
        <a:p>
          <a:endParaRPr lang="en-US"/>
        </a:p>
      </dgm:t>
    </dgm:pt>
    <dgm:pt modelId="{4315D21B-3578-4647-9D25-0F4C725C3A4E}">
      <dgm:prSet custT="1"/>
      <dgm:spPr>
        <a:solidFill>
          <a:schemeClr val="bg1">
            <a:lumMod val="95000"/>
          </a:schemeClr>
        </a:solidFill>
      </dgm:spPr>
      <dgm:t>
        <a:bodyPr/>
        <a:lstStyle/>
        <a:p>
          <a:pPr>
            <a:lnSpc>
              <a:spcPct val="100000"/>
            </a:lnSpc>
          </a:pPr>
          <a:r>
            <a:rPr lang="en-US" sz="2400" b="1" dirty="0"/>
            <a:t>Renewed “Buy-In”</a:t>
          </a:r>
        </a:p>
      </dgm:t>
    </dgm:pt>
    <dgm:pt modelId="{7AE61B4A-D036-4DEE-920B-9F6502D555D3}" type="parTrans" cxnId="{69290529-4B71-4FC5-B1FE-CAF1A6A4AC56}">
      <dgm:prSet/>
      <dgm:spPr/>
      <dgm:t>
        <a:bodyPr/>
        <a:lstStyle/>
        <a:p>
          <a:endParaRPr lang="en-US"/>
        </a:p>
      </dgm:t>
    </dgm:pt>
    <dgm:pt modelId="{D64C1D47-8E45-4526-88B4-09972C0CDCE1}" type="sibTrans" cxnId="{69290529-4B71-4FC5-B1FE-CAF1A6A4AC56}">
      <dgm:prSet/>
      <dgm:spPr/>
      <dgm:t>
        <a:bodyPr/>
        <a:lstStyle/>
        <a:p>
          <a:endParaRPr lang="en-US"/>
        </a:p>
      </dgm:t>
    </dgm:pt>
    <dgm:pt modelId="{A3D733D7-A135-4DD7-8FBD-5D80F060B46F}">
      <dgm:prSet custT="1"/>
      <dgm:spPr>
        <a:solidFill>
          <a:schemeClr val="bg1">
            <a:lumMod val="95000"/>
          </a:schemeClr>
        </a:solidFill>
      </dgm:spPr>
      <dgm:t>
        <a:bodyPr/>
        <a:lstStyle/>
        <a:p>
          <a:pPr>
            <a:lnSpc>
              <a:spcPct val="100000"/>
            </a:lnSpc>
          </a:pPr>
          <a:r>
            <a:rPr lang="en-US" sz="2400" b="1" dirty="0"/>
            <a:t>Meaningful Performance Indicators</a:t>
          </a:r>
        </a:p>
      </dgm:t>
    </dgm:pt>
    <dgm:pt modelId="{E6242EE8-58B5-4303-8414-3BD3B85D0167}" type="parTrans" cxnId="{949D1886-5909-4CF3-8AE3-DE078EF7934C}">
      <dgm:prSet/>
      <dgm:spPr/>
      <dgm:t>
        <a:bodyPr/>
        <a:lstStyle/>
        <a:p>
          <a:endParaRPr lang="en-US"/>
        </a:p>
      </dgm:t>
    </dgm:pt>
    <dgm:pt modelId="{59242086-AEEE-44B3-89FB-6E61982145D5}" type="sibTrans" cxnId="{949D1886-5909-4CF3-8AE3-DE078EF7934C}">
      <dgm:prSet/>
      <dgm:spPr/>
      <dgm:t>
        <a:bodyPr/>
        <a:lstStyle/>
        <a:p>
          <a:endParaRPr lang="en-US"/>
        </a:p>
      </dgm:t>
    </dgm:pt>
    <dgm:pt modelId="{CCC262DB-EBCA-4691-BA3E-6687B27397E2}">
      <dgm:prSet custT="1"/>
      <dgm:spPr>
        <a:solidFill>
          <a:schemeClr val="bg1">
            <a:lumMod val="95000"/>
          </a:schemeClr>
        </a:solidFill>
      </dgm:spPr>
      <dgm:t>
        <a:bodyPr/>
        <a:lstStyle/>
        <a:p>
          <a:pPr>
            <a:lnSpc>
              <a:spcPct val="100000"/>
            </a:lnSpc>
          </a:pPr>
          <a:r>
            <a:rPr lang="en-US" sz="2400" b="1" dirty="0"/>
            <a:t>Restored Confidence</a:t>
          </a:r>
        </a:p>
      </dgm:t>
    </dgm:pt>
    <dgm:pt modelId="{DA5BD128-12DC-4064-AFA4-427997BBA28F}" type="parTrans" cxnId="{EBA42868-4C4A-4CDB-BF2D-E32BBE1A71F0}">
      <dgm:prSet/>
      <dgm:spPr/>
      <dgm:t>
        <a:bodyPr/>
        <a:lstStyle/>
        <a:p>
          <a:endParaRPr lang="en-US"/>
        </a:p>
      </dgm:t>
    </dgm:pt>
    <dgm:pt modelId="{6B0126F1-1088-4AD0-B7B7-D85518748A34}" type="sibTrans" cxnId="{EBA42868-4C4A-4CDB-BF2D-E32BBE1A71F0}">
      <dgm:prSet/>
      <dgm:spPr/>
      <dgm:t>
        <a:bodyPr/>
        <a:lstStyle/>
        <a:p>
          <a:endParaRPr lang="en-US"/>
        </a:p>
      </dgm:t>
    </dgm:pt>
    <dgm:pt modelId="{56271950-C951-433E-A093-F066E457AF9D}" type="pres">
      <dgm:prSet presAssocID="{14D82592-42B0-47F4-8BC7-E5AE31B7313D}" presName="root" presStyleCnt="0">
        <dgm:presLayoutVars>
          <dgm:dir/>
          <dgm:resizeHandles val="exact"/>
        </dgm:presLayoutVars>
      </dgm:prSet>
      <dgm:spPr/>
      <dgm:t>
        <a:bodyPr/>
        <a:lstStyle/>
        <a:p>
          <a:endParaRPr lang="en-US"/>
        </a:p>
      </dgm:t>
    </dgm:pt>
    <dgm:pt modelId="{D8E84F8F-19F6-4A93-9B81-8C87BA0F64C7}" type="pres">
      <dgm:prSet presAssocID="{B700400A-35F4-472C-B92B-48DEC616B1E2}" presName="compNode" presStyleCnt="0"/>
      <dgm:spPr/>
    </dgm:pt>
    <dgm:pt modelId="{A2B5D2B3-9EC4-4D13-A3BD-34C0F95A06C5}" type="pres">
      <dgm:prSet presAssocID="{B700400A-35F4-472C-B92B-48DEC616B1E2}" presName="bgRect" presStyleLbl="bgShp" presStyleIdx="0" presStyleCnt="5"/>
      <dgm:spPr/>
    </dgm:pt>
    <dgm:pt modelId="{79C7E526-5A00-4E25-9329-26044161BBCA}" type="pres">
      <dgm:prSet presAssocID="{B700400A-35F4-472C-B92B-48DEC616B1E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hecklist"/>
        </a:ext>
      </dgm:extLst>
    </dgm:pt>
    <dgm:pt modelId="{55482CD9-AF7A-44B5-B91B-9EAF8F333112}" type="pres">
      <dgm:prSet presAssocID="{B700400A-35F4-472C-B92B-48DEC616B1E2}" presName="spaceRect" presStyleCnt="0"/>
      <dgm:spPr/>
    </dgm:pt>
    <dgm:pt modelId="{53D4EFA9-6556-40F7-A04D-A2017D588D1E}" type="pres">
      <dgm:prSet presAssocID="{B700400A-35F4-472C-B92B-48DEC616B1E2}" presName="parTx" presStyleLbl="revTx" presStyleIdx="0" presStyleCnt="5">
        <dgm:presLayoutVars>
          <dgm:chMax val="0"/>
          <dgm:chPref val="0"/>
        </dgm:presLayoutVars>
      </dgm:prSet>
      <dgm:spPr/>
      <dgm:t>
        <a:bodyPr/>
        <a:lstStyle/>
        <a:p>
          <a:endParaRPr lang="en-US"/>
        </a:p>
      </dgm:t>
    </dgm:pt>
    <dgm:pt modelId="{751CDB61-E2F4-4D33-800A-DFA0C24B140C}" type="pres">
      <dgm:prSet presAssocID="{9FAC3B39-E020-403B-BEF1-D6D2695BD7CC}" presName="sibTrans" presStyleCnt="0"/>
      <dgm:spPr/>
    </dgm:pt>
    <dgm:pt modelId="{B06D22C1-C434-4860-BCCA-B9EB58AD4A6E}" type="pres">
      <dgm:prSet presAssocID="{EC76D51B-76F6-4FA2-80D5-072392F500E2}" presName="compNode" presStyleCnt="0"/>
      <dgm:spPr/>
    </dgm:pt>
    <dgm:pt modelId="{16CFC68F-084E-4ECF-86B6-1DB03ED739AC}" type="pres">
      <dgm:prSet presAssocID="{EC76D51B-76F6-4FA2-80D5-072392F500E2}" presName="bgRect" presStyleLbl="bgShp" presStyleIdx="1" presStyleCnt="5" custLinFactNeighborY="-274"/>
      <dgm:spPr/>
    </dgm:pt>
    <dgm:pt modelId="{D252FBAA-7796-4570-A198-3CEFB19BACF5}" type="pres">
      <dgm:prSet presAssocID="{EC76D51B-76F6-4FA2-80D5-072392F500E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oney"/>
        </a:ext>
      </dgm:extLst>
    </dgm:pt>
    <dgm:pt modelId="{63D18561-1428-4D2C-93BA-FA00B291304A}" type="pres">
      <dgm:prSet presAssocID="{EC76D51B-76F6-4FA2-80D5-072392F500E2}" presName="spaceRect" presStyleCnt="0"/>
      <dgm:spPr/>
    </dgm:pt>
    <dgm:pt modelId="{D7C7FE0C-4E09-49CA-914A-BDAD0FEF3874}" type="pres">
      <dgm:prSet presAssocID="{EC76D51B-76F6-4FA2-80D5-072392F500E2}" presName="parTx" presStyleLbl="revTx" presStyleIdx="1" presStyleCnt="5">
        <dgm:presLayoutVars>
          <dgm:chMax val="0"/>
          <dgm:chPref val="0"/>
        </dgm:presLayoutVars>
      </dgm:prSet>
      <dgm:spPr/>
      <dgm:t>
        <a:bodyPr/>
        <a:lstStyle/>
        <a:p>
          <a:endParaRPr lang="en-US"/>
        </a:p>
      </dgm:t>
    </dgm:pt>
    <dgm:pt modelId="{DBA0B85A-17A5-429C-B270-33F6BBD084C9}" type="pres">
      <dgm:prSet presAssocID="{11D3C8BF-C161-46E4-AAD3-4D68EA84FA77}" presName="sibTrans" presStyleCnt="0"/>
      <dgm:spPr/>
    </dgm:pt>
    <dgm:pt modelId="{C34C536B-AB61-48C8-BC08-46303952AAE7}" type="pres">
      <dgm:prSet presAssocID="{4315D21B-3578-4647-9D25-0F4C725C3A4E}" presName="compNode" presStyleCnt="0"/>
      <dgm:spPr/>
    </dgm:pt>
    <dgm:pt modelId="{19D857B4-FE38-42A9-B7AF-2C82CE66E814}" type="pres">
      <dgm:prSet presAssocID="{4315D21B-3578-4647-9D25-0F4C725C3A4E}" presName="bgRect" presStyleLbl="bgShp" presStyleIdx="2" presStyleCnt="5" custLinFactNeighborX="0" custLinFactNeighborY="0"/>
      <dgm:spPr/>
    </dgm:pt>
    <dgm:pt modelId="{EF614D91-7480-40AC-99C1-F723BF09724E}" type="pres">
      <dgm:prSet presAssocID="{4315D21B-3578-4647-9D25-0F4C725C3A4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Bitcoin"/>
        </a:ext>
      </dgm:extLst>
    </dgm:pt>
    <dgm:pt modelId="{88A31003-1D5C-429B-BA0B-2EF1AB36AB3B}" type="pres">
      <dgm:prSet presAssocID="{4315D21B-3578-4647-9D25-0F4C725C3A4E}" presName="spaceRect" presStyleCnt="0"/>
      <dgm:spPr/>
    </dgm:pt>
    <dgm:pt modelId="{AE2FDAB3-B72F-41C2-B3CF-841EDA10F0B9}" type="pres">
      <dgm:prSet presAssocID="{4315D21B-3578-4647-9D25-0F4C725C3A4E}" presName="parTx" presStyleLbl="revTx" presStyleIdx="2" presStyleCnt="5">
        <dgm:presLayoutVars>
          <dgm:chMax val="0"/>
          <dgm:chPref val="0"/>
        </dgm:presLayoutVars>
      </dgm:prSet>
      <dgm:spPr/>
      <dgm:t>
        <a:bodyPr/>
        <a:lstStyle/>
        <a:p>
          <a:endParaRPr lang="en-US"/>
        </a:p>
      </dgm:t>
    </dgm:pt>
    <dgm:pt modelId="{DAC3E55D-4E23-4F81-854A-A83636037C2E}" type="pres">
      <dgm:prSet presAssocID="{D64C1D47-8E45-4526-88B4-09972C0CDCE1}" presName="sibTrans" presStyleCnt="0"/>
      <dgm:spPr/>
    </dgm:pt>
    <dgm:pt modelId="{4E5A32C7-CE9B-465B-A0E1-5F8E392A32FA}" type="pres">
      <dgm:prSet presAssocID="{A3D733D7-A135-4DD7-8FBD-5D80F060B46F}" presName="compNode" presStyleCnt="0"/>
      <dgm:spPr/>
    </dgm:pt>
    <dgm:pt modelId="{E4C618BE-C33B-4346-B489-E809312095ED}" type="pres">
      <dgm:prSet presAssocID="{A3D733D7-A135-4DD7-8FBD-5D80F060B46F}" presName="bgRect" presStyleLbl="bgShp" presStyleIdx="3" presStyleCnt="5"/>
      <dgm:spPr/>
    </dgm:pt>
    <dgm:pt modelId="{B2DDEB03-19E0-4747-A344-67DF673F1A55}" type="pres">
      <dgm:prSet presAssocID="{A3D733D7-A135-4DD7-8FBD-5D80F060B46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Upward trend"/>
        </a:ext>
      </dgm:extLst>
    </dgm:pt>
    <dgm:pt modelId="{52561675-E1B5-41BB-8FF8-51BFF2BB74CA}" type="pres">
      <dgm:prSet presAssocID="{A3D733D7-A135-4DD7-8FBD-5D80F060B46F}" presName="spaceRect" presStyleCnt="0"/>
      <dgm:spPr/>
    </dgm:pt>
    <dgm:pt modelId="{626D401E-F049-4986-95C7-9FB2A526944F}" type="pres">
      <dgm:prSet presAssocID="{A3D733D7-A135-4DD7-8FBD-5D80F060B46F}" presName="parTx" presStyleLbl="revTx" presStyleIdx="3" presStyleCnt="5" custLinFactNeighborX="-436" custLinFactNeighborY="-274">
        <dgm:presLayoutVars>
          <dgm:chMax val="0"/>
          <dgm:chPref val="0"/>
        </dgm:presLayoutVars>
      </dgm:prSet>
      <dgm:spPr/>
      <dgm:t>
        <a:bodyPr/>
        <a:lstStyle/>
        <a:p>
          <a:endParaRPr lang="en-US"/>
        </a:p>
      </dgm:t>
    </dgm:pt>
    <dgm:pt modelId="{9EB082BC-B2D8-4FFA-8915-24070CACE5A2}" type="pres">
      <dgm:prSet presAssocID="{59242086-AEEE-44B3-89FB-6E61982145D5}" presName="sibTrans" presStyleCnt="0"/>
      <dgm:spPr/>
    </dgm:pt>
    <dgm:pt modelId="{F13232A2-997C-4D93-9C81-92F5CB5950A4}" type="pres">
      <dgm:prSet presAssocID="{CCC262DB-EBCA-4691-BA3E-6687B27397E2}" presName="compNode" presStyleCnt="0"/>
      <dgm:spPr/>
    </dgm:pt>
    <dgm:pt modelId="{430BEE04-9721-40A5-BE30-A31F9DB443A1}" type="pres">
      <dgm:prSet presAssocID="{CCC262DB-EBCA-4691-BA3E-6687B27397E2}" presName="bgRect" presStyleLbl="bgShp" presStyleIdx="4" presStyleCnt="5" custLinFactNeighborY="-274"/>
      <dgm:spPr/>
    </dgm:pt>
    <dgm:pt modelId="{33E17B0A-D60A-4A03-863F-2A9ED58DCF32}" type="pres">
      <dgm:prSet presAssocID="{CCC262DB-EBCA-4691-BA3E-6687B27397E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Checkmark"/>
        </a:ext>
      </dgm:extLst>
    </dgm:pt>
    <dgm:pt modelId="{774170F3-43BE-4938-BA4A-C086354FC502}" type="pres">
      <dgm:prSet presAssocID="{CCC262DB-EBCA-4691-BA3E-6687B27397E2}" presName="spaceRect" presStyleCnt="0"/>
      <dgm:spPr/>
    </dgm:pt>
    <dgm:pt modelId="{AED2AE86-9261-4516-B2C9-D10B224E1CAF}" type="pres">
      <dgm:prSet presAssocID="{CCC262DB-EBCA-4691-BA3E-6687B27397E2}" presName="parTx" presStyleLbl="revTx" presStyleIdx="4" presStyleCnt="5">
        <dgm:presLayoutVars>
          <dgm:chMax val="0"/>
          <dgm:chPref val="0"/>
        </dgm:presLayoutVars>
      </dgm:prSet>
      <dgm:spPr/>
      <dgm:t>
        <a:bodyPr/>
        <a:lstStyle/>
        <a:p>
          <a:endParaRPr lang="en-US"/>
        </a:p>
      </dgm:t>
    </dgm:pt>
  </dgm:ptLst>
  <dgm:cxnLst>
    <dgm:cxn modelId="{69290529-4B71-4FC5-B1FE-CAF1A6A4AC56}" srcId="{14D82592-42B0-47F4-8BC7-E5AE31B7313D}" destId="{4315D21B-3578-4647-9D25-0F4C725C3A4E}" srcOrd="2" destOrd="0" parTransId="{7AE61B4A-D036-4DEE-920B-9F6502D555D3}" sibTransId="{D64C1D47-8E45-4526-88B4-09972C0CDCE1}"/>
    <dgm:cxn modelId="{6F59A52E-5CD4-47BA-98C6-EDFCEF895742}" type="presOf" srcId="{EC76D51B-76F6-4FA2-80D5-072392F500E2}" destId="{D7C7FE0C-4E09-49CA-914A-BDAD0FEF3874}" srcOrd="0" destOrd="0" presId="urn:microsoft.com/office/officeart/2018/2/layout/IconVerticalSolidList"/>
    <dgm:cxn modelId="{949D1886-5909-4CF3-8AE3-DE078EF7934C}" srcId="{14D82592-42B0-47F4-8BC7-E5AE31B7313D}" destId="{A3D733D7-A135-4DD7-8FBD-5D80F060B46F}" srcOrd="3" destOrd="0" parTransId="{E6242EE8-58B5-4303-8414-3BD3B85D0167}" sibTransId="{59242086-AEEE-44B3-89FB-6E61982145D5}"/>
    <dgm:cxn modelId="{EBA42868-4C4A-4CDB-BF2D-E32BBE1A71F0}" srcId="{14D82592-42B0-47F4-8BC7-E5AE31B7313D}" destId="{CCC262DB-EBCA-4691-BA3E-6687B27397E2}" srcOrd="4" destOrd="0" parTransId="{DA5BD128-12DC-4064-AFA4-427997BBA28F}" sibTransId="{6B0126F1-1088-4AD0-B7B7-D85518748A34}"/>
    <dgm:cxn modelId="{820A39AC-B74F-44A5-A531-79C09CE771A2}" srcId="{14D82592-42B0-47F4-8BC7-E5AE31B7313D}" destId="{B700400A-35F4-472C-B92B-48DEC616B1E2}" srcOrd="0" destOrd="0" parTransId="{7D4D3EBD-5D24-4E20-8F5F-DDD2F2A15934}" sibTransId="{9FAC3B39-E020-403B-BEF1-D6D2695BD7CC}"/>
    <dgm:cxn modelId="{B22BF23F-7F42-4EE5-BC17-BA9BE957501C}" srcId="{14D82592-42B0-47F4-8BC7-E5AE31B7313D}" destId="{EC76D51B-76F6-4FA2-80D5-072392F500E2}" srcOrd="1" destOrd="0" parTransId="{E520538F-9744-4741-9D4E-35FAB0DC9BE5}" sibTransId="{11D3C8BF-C161-46E4-AAD3-4D68EA84FA77}"/>
    <dgm:cxn modelId="{835D62C0-CD56-44E6-ACB1-066A5E13878C}" type="presOf" srcId="{4315D21B-3578-4647-9D25-0F4C725C3A4E}" destId="{AE2FDAB3-B72F-41C2-B3CF-841EDA10F0B9}" srcOrd="0" destOrd="0" presId="urn:microsoft.com/office/officeart/2018/2/layout/IconVerticalSolidList"/>
    <dgm:cxn modelId="{A3D2BFD2-DF6C-4C55-922C-7AC355558F32}" type="presOf" srcId="{B700400A-35F4-472C-B92B-48DEC616B1E2}" destId="{53D4EFA9-6556-40F7-A04D-A2017D588D1E}" srcOrd="0" destOrd="0" presId="urn:microsoft.com/office/officeart/2018/2/layout/IconVerticalSolidList"/>
    <dgm:cxn modelId="{C5F75304-88CC-4CE7-BD92-0006E0D37C25}" type="presOf" srcId="{14D82592-42B0-47F4-8BC7-E5AE31B7313D}" destId="{56271950-C951-433E-A093-F066E457AF9D}" srcOrd="0" destOrd="0" presId="urn:microsoft.com/office/officeart/2018/2/layout/IconVerticalSolidList"/>
    <dgm:cxn modelId="{37A8F5F8-72E0-447E-A734-9EC0EF24CF55}" type="presOf" srcId="{CCC262DB-EBCA-4691-BA3E-6687B27397E2}" destId="{AED2AE86-9261-4516-B2C9-D10B224E1CAF}" srcOrd="0" destOrd="0" presId="urn:microsoft.com/office/officeart/2018/2/layout/IconVerticalSolidList"/>
    <dgm:cxn modelId="{1D0E1758-DE49-44E2-B680-9917EF932BBD}" type="presOf" srcId="{A3D733D7-A135-4DD7-8FBD-5D80F060B46F}" destId="{626D401E-F049-4986-95C7-9FB2A526944F}" srcOrd="0" destOrd="0" presId="urn:microsoft.com/office/officeart/2018/2/layout/IconVerticalSolidList"/>
    <dgm:cxn modelId="{8CE7046A-9C4B-4228-B523-9C151CF2445D}" type="presParOf" srcId="{56271950-C951-433E-A093-F066E457AF9D}" destId="{D8E84F8F-19F6-4A93-9B81-8C87BA0F64C7}" srcOrd="0" destOrd="0" presId="urn:microsoft.com/office/officeart/2018/2/layout/IconVerticalSolidList"/>
    <dgm:cxn modelId="{CCB9F978-FC87-433D-8923-C734214CCD6A}" type="presParOf" srcId="{D8E84F8F-19F6-4A93-9B81-8C87BA0F64C7}" destId="{A2B5D2B3-9EC4-4D13-A3BD-34C0F95A06C5}" srcOrd="0" destOrd="0" presId="urn:microsoft.com/office/officeart/2018/2/layout/IconVerticalSolidList"/>
    <dgm:cxn modelId="{E69C8C2A-A7BA-4D21-875E-0C456236BFB3}" type="presParOf" srcId="{D8E84F8F-19F6-4A93-9B81-8C87BA0F64C7}" destId="{79C7E526-5A00-4E25-9329-26044161BBCA}" srcOrd="1" destOrd="0" presId="urn:microsoft.com/office/officeart/2018/2/layout/IconVerticalSolidList"/>
    <dgm:cxn modelId="{ED92582B-2C3C-4EB4-9198-63E5EBC05686}" type="presParOf" srcId="{D8E84F8F-19F6-4A93-9B81-8C87BA0F64C7}" destId="{55482CD9-AF7A-44B5-B91B-9EAF8F333112}" srcOrd="2" destOrd="0" presId="urn:microsoft.com/office/officeart/2018/2/layout/IconVerticalSolidList"/>
    <dgm:cxn modelId="{6D492CF5-5D80-4089-84D4-117742596134}" type="presParOf" srcId="{D8E84F8F-19F6-4A93-9B81-8C87BA0F64C7}" destId="{53D4EFA9-6556-40F7-A04D-A2017D588D1E}" srcOrd="3" destOrd="0" presId="urn:microsoft.com/office/officeart/2018/2/layout/IconVerticalSolidList"/>
    <dgm:cxn modelId="{0289C561-AC20-4841-B6C0-52327CFD20B5}" type="presParOf" srcId="{56271950-C951-433E-A093-F066E457AF9D}" destId="{751CDB61-E2F4-4D33-800A-DFA0C24B140C}" srcOrd="1" destOrd="0" presId="urn:microsoft.com/office/officeart/2018/2/layout/IconVerticalSolidList"/>
    <dgm:cxn modelId="{6352BFF1-F03D-4220-BDC7-7F8F5E908FF0}" type="presParOf" srcId="{56271950-C951-433E-A093-F066E457AF9D}" destId="{B06D22C1-C434-4860-BCCA-B9EB58AD4A6E}" srcOrd="2" destOrd="0" presId="urn:microsoft.com/office/officeart/2018/2/layout/IconVerticalSolidList"/>
    <dgm:cxn modelId="{A577D52D-84E8-4F03-8778-6619E0862ED2}" type="presParOf" srcId="{B06D22C1-C434-4860-BCCA-B9EB58AD4A6E}" destId="{16CFC68F-084E-4ECF-86B6-1DB03ED739AC}" srcOrd="0" destOrd="0" presId="urn:microsoft.com/office/officeart/2018/2/layout/IconVerticalSolidList"/>
    <dgm:cxn modelId="{D6685DD9-DD27-47E4-8875-F898846BF726}" type="presParOf" srcId="{B06D22C1-C434-4860-BCCA-B9EB58AD4A6E}" destId="{D252FBAA-7796-4570-A198-3CEFB19BACF5}" srcOrd="1" destOrd="0" presId="urn:microsoft.com/office/officeart/2018/2/layout/IconVerticalSolidList"/>
    <dgm:cxn modelId="{574CCD46-1854-4E5B-86B4-DDF4DDCE3D0F}" type="presParOf" srcId="{B06D22C1-C434-4860-BCCA-B9EB58AD4A6E}" destId="{63D18561-1428-4D2C-93BA-FA00B291304A}" srcOrd="2" destOrd="0" presId="urn:microsoft.com/office/officeart/2018/2/layout/IconVerticalSolidList"/>
    <dgm:cxn modelId="{1D0F4D4A-D4CD-4B0B-A2BA-315EC92F839D}" type="presParOf" srcId="{B06D22C1-C434-4860-BCCA-B9EB58AD4A6E}" destId="{D7C7FE0C-4E09-49CA-914A-BDAD0FEF3874}" srcOrd="3" destOrd="0" presId="urn:microsoft.com/office/officeart/2018/2/layout/IconVerticalSolidList"/>
    <dgm:cxn modelId="{C897C47E-550C-4169-A1DF-2B00B12C0350}" type="presParOf" srcId="{56271950-C951-433E-A093-F066E457AF9D}" destId="{DBA0B85A-17A5-429C-B270-33F6BBD084C9}" srcOrd="3" destOrd="0" presId="urn:microsoft.com/office/officeart/2018/2/layout/IconVerticalSolidList"/>
    <dgm:cxn modelId="{5033574E-0ADF-4791-B17D-F2AA39ABF9CD}" type="presParOf" srcId="{56271950-C951-433E-A093-F066E457AF9D}" destId="{C34C536B-AB61-48C8-BC08-46303952AAE7}" srcOrd="4" destOrd="0" presId="urn:microsoft.com/office/officeart/2018/2/layout/IconVerticalSolidList"/>
    <dgm:cxn modelId="{F21F4541-BC5B-49ED-8F72-1ECE2B68B89B}" type="presParOf" srcId="{C34C536B-AB61-48C8-BC08-46303952AAE7}" destId="{19D857B4-FE38-42A9-B7AF-2C82CE66E814}" srcOrd="0" destOrd="0" presId="urn:microsoft.com/office/officeart/2018/2/layout/IconVerticalSolidList"/>
    <dgm:cxn modelId="{5695F75F-6A0B-4DE0-9139-A9CE6515FCB8}" type="presParOf" srcId="{C34C536B-AB61-48C8-BC08-46303952AAE7}" destId="{EF614D91-7480-40AC-99C1-F723BF09724E}" srcOrd="1" destOrd="0" presId="urn:microsoft.com/office/officeart/2018/2/layout/IconVerticalSolidList"/>
    <dgm:cxn modelId="{129FE6BA-3625-44DC-95A8-A6B9EDDE495D}" type="presParOf" srcId="{C34C536B-AB61-48C8-BC08-46303952AAE7}" destId="{88A31003-1D5C-429B-BA0B-2EF1AB36AB3B}" srcOrd="2" destOrd="0" presId="urn:microsoft.com/office/officeart/2018/2/layout/IconVerticalSolidList"/>
    <dgm:cxn modelId="{42E9453B-47D7-4B1A-9EC4-1113E4C07400}" type="presParOf" srcId="{C34C536B-AB61-48C8-BC08-46303952AAE7}" destId="{AE2FDAB3-B72F-41C2-B3CF-841EDA10F0B9}" srcOrd="3" destOrd="0" presId="urn:microsoft.com/office/officeart/2018/2/layout/IconVerticalSolidList"/>
    <dgm:cxn modelId="{27DBEC8C-E018-448D-9539-60532FBA56A1}" type="presParOf" srcId="{56271950-C951-433E-A093-F066E457AF9D}" destId="{DAC3E55D-4E23-4F81-854A-A83636037C2E}" srcOrd="5" destOrd="0" presId="urn:microsoft.com/office/officeart/2018/2/layout/IconVerticalSolidList"/>
    <dgm:cxn modelId="{5772007A-847A-455F-AD0F-74C88DC69209}" type="presParOf" srcId="{56271950-C951-433E-A093-F066E457AF9D}" destId="{4E5A32C7-CE9B-465B-A0E1-5F8E392A32FA}" srcOrd="6" destOrd="0" presId="urn:microsoft.com/office/officeart/2018/2/layout/IconVerticalSolidList"/>
    <dgm:cxn modelId="{7A434451-5FC2-406E-BE16-B36C6F07BF17}" type="presParOf" srcId="{4E5A32C7-CE9B-465B-A0E1-5F8E392A32FA}" destId="{E4C618BE-C33B-4346-B489-E809312095ED}" srcOrd="0" destOrd="0" presId="urn:microsoft.com/office/officeart/2018/2/layout/IconVerticalSolidList"/>
    <dgm:cxn modelId="{F183ED57-7FD1-47B5-A439-A429A4638E89}" type="presParOf" srcId="{4E5A32C7-CE9B-465B-A0E1-5F8E392A32FA}" destId="{B2DDEB03-19E0-4747-A344-67DF673F1A55}" srcOrd="1" destOrd="0" presId="urn:microsoft.com/office/officeart/2018/2/layout/IconVerticalSolidList"/>
    <dgm:cxn modelId="{D325926E-836F-4FE0-8427-9AFFF8E0F355}" type="presParOf" srcId="{4E5A32C7-CE9B-465B-A0E1-5F8E392A32FA}" destId="{52561675-E1B5-41BB-8FF8-51BFF2BB74CA}" srcOrd="2" destOrd="0" presId="urn:microsoft.com/office/officeart/2018/2/layout/IconVerticalSolidList"/>
    <dgm:cxn modelId="{6520E3DB-774C-4EF5-B72E-B145F208357E}" type="presParOf" srcId="{4E5A32C7-CE9B-465B-A0E1-5F8E392A32FA}" destId="{626D401E-F049-4986-95C7-9FB2A526944F}" srcOrd="3" destOrd="0" presId="urn:microsoft.com/office/officeart/2018/2/layout/IconVerticalSolidList"/>
    <dgm:cxn modelId="{7E54A678-2355-48AA-BC0F-F17FEEC5F226}" type="presParOf" srcId="{56271950-C951-433E-A093-F066E457AF9D}" destId="{9EB082BC-B2D8-4FFA-8915-24070CACE5A2}" srcOrd="7" destOrd="0" presId="urn:microsoft.com/office/officeart/2018/2/layout/IconVerticalSolidList"/>
    <dgm:cxn modelId="{F5A5B63D-2A14-4D8B-9907-A4061F289599}" type="presParOf" srcId="{56271950-C951-433E-A093-F066E457AF9D}" destId="{F13232A2-997C-4D93-9C81-92F5CB5950A4}" srcOrd="8" destOrd="0" presId="urn:microsoft.com/office/officeart/2018/2/layout/IconVerticalSolidList"/>
    <dgm:cxn modelId="{DB944609-7728-4475-809A-94C2B572C9BB}" type="presParOf" srcId="{F13232A2-997C-4D93-9C81-92F5CB5950A4}" destId="{430BEE04-9721-40A5-BE30-A31F9DB443A1}" srcOrd="0" destOrd="0" presId="urn:microsoft.com/office/officeart/2018/2/layout/IconVerticalSolidList"/>
    <dgm:cxn modelId="{BF9A4403-F86C-4FAA-B867-C1A854C88985}" type="presParOf" srcId="{F13232A2-997C-4D93-9C81-92F5CB5950A4}" destId="{33E17B0A-D60A-4A03-863F-2A9ED58DCF32}" srcOrd="1" destOrd="0" presId="urn:microsoft.com/office/officeart/2018/2/layout/IconVerticalSolidList"/>
    <dgm:cxn modelId="{B07D57EA-8BBF-4DFF-9C9B-B26458EEDDED}" type="presParOf" srcId="{F13232A2-997C-4D93-9C81-92F5CB5950A4}" destId="{774170F3-43BE-4938-BA4A-C086354FC502}" srcOrd="2" destOrd="0" presId="urn:microsoft.com/office/officeart/2018/2/layout/IconVerticalSolidList"/>
    <dgm:cxn modelId="{BA8007F0-D0D1-43D8-B5EA-D3F8EE2AB63E}" type="presParOf" srcId="{F13232A2-997C-4D93-9C81-92F5CB5950A4}" destId="{AED2AE86-9261-4516-B2C9-D10B224E1CAF}" srcOrd="3" destOrd="0" presId="urn:microsoft.com/office/officeart/2018/2/layout/IconVerticalSolidList"/>
  </dgm:cxnLst>
  <dgm:bg/>
  <dgm:whole>
    <a:ln>
      <a:solidFill>
        <a:schemeClr val="accent1">
          <a:lumMod val="20000"/>
          <a:lumOff val="80000"/>
        </a:schemeClr>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669AFDC-7658-4951-B0FF-52DFF2A93C0A}" type="datetimeFigureOut">
              <a:rPr lang="en-US" smtClean="0"/>
              <a:t>4/8/2020</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F8ED99B-9732-49FC-9C16-B56FEB1B1092}" type="slidenum">
              <a:rPr lang="en-US" smtClean="0"/>
              <a:t>‹#›</a:t>
            </a:fld>
            <a:endParaRPr lang="en-US"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ABD2D7A-D230-4F91-BD59-0A39C2703BA8}" type="datetimeFigureOut">
              <a:rPr lang="en-US" smtClean="0"/>
              <a:t>4/8/2020</a:t>
            </a:fld>
            <a:endParaRPr lang="en-US" dirty="0"/>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93199CD-3E1B-4AE6-990F-76F925F5EA9F}" type="slidenum">
              <a:rPr lang="en-US" smtClean="0"/>
              <a:t>‹#›</a:t>
            </a:fld>
            <a:endParaRPr lang="en-US"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Training Snippet, sponsored by the Department of Energy’s Office of Project Management, discusses the process for  implementation of an Over Target Baseline or OTB and or an Over Target Schedule or OTS. The purpose is to provide a common understanding within DOE and among DOE contractors, and to provide consistency when the baseline is no longer deemed executable. Snippet 1-5A provides information on why  an OTB and or OTS may be implemented.</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156732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4B75FE2B-91BA-4495-8E27-F155B10AF5A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xmlns="" id="{C3CE26B3-CD26-4564-B660-DF61732E58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 The baseline graph, After Reprogramming, illustrates the adjustments to BCWS and BCWP to now co-align with the ACWP at Time Now. In other words, a single point adjustment was done setting BCWS and BCWP equal to ACWP.  The resultant PMB and ETC curves are identical as is the BAC and EAC. In this example, there was no change to the completion date; therefore, an Over Target Schedule or OTS was not necessary.  </a:t>
            </a:r>
          </a:p>
        </p:txBody>
      </p:sp>
    </p:spTree>
    <p:extLst>
      <p:ext uri="{BB962C8B-B14F-4D97-AF65-F5344CB8AC3E}">
        <p14:creationId xmlns:p14="http://schemas.microsoft.com/office/powerpoint/2010/main" val="70740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5BE6F76F-B1EA-47D4-AA88-B04798BE5362}"/>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xmlns="" id="{C6327B7E-3458-4827-8686-CD13EF7A37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Special reporting is required for an OTB project via the Contract Performance Report or Integrated Program Management Report, whichever is on contract.  Format 1 is used to reconcile the increased budget values to the CBB. Any pertinent details on the reporting of the OTB will be included in Format 5. </a:t>
            </a:r>
          </a:p>
          <a:p>
            <a:r>
              <a:rPr lang="en-US" sz="1300" dirty="0"/>
              <a:t> </a:t>
            </a:r>
          </a:p>
          <a:p>
            <a:r>
              <a:rPr lang="en-US" sz="1300" dirty="0"/>
              <a:t>As we discussed previously in step 6 of the OTB process, there are several ways to adjust the variances. Although the variances may have been re-set in the OTB process, visibility of the variance adjustments is retained in the CPR or IPMR.  If the contractor uses a portion of the additional budget to adjust or eliminate variances applicable to completed work, the adjustments made to the cost and schedule variances are also shown in Format 1. </a:t>
            </a:r>
          </a:p>
          <a:p>
            <a:r>
              <a:rPr lang="en-US" sz="1300" dirty="0"/>
              <a:t> </a:t>
            </a:r>
          </a:p>
          <a:p>
            <a:r>
              <a:rPr lang="en-US" sz="1300" dirty="0"/>
              <a:t>For more information on reporting an OTB, refer to DOE’s Data Item Description for the IPMR.</a:t>
            </a:r>
          </a:p>
        </p:txBody>
      </p:sp>
    </p:spTree>
    <p:extLst>
      <p:ext uri="{BB962C8B-B14F-4D97-AF65-F5344CB8AC3E}">
        <p14:creationId xmlns:p14="http://schemas.microsoft.com/office/powerpoint/2010/main" val="372996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C50D869B-EB8A-471B-9DAD-3ADEAEDB01D8}"/>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xmlns="" id="{06B7908D-18BF-4EB8-8E66-259BD1D609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OTB and or OTS route is a significant amount of work, so it should be carefully considered. What is the goal versus what is the cost? The ultimate goal of the process is improved project management control. The contractor should once again have an executable and achievable integrated scope, schedule, and resource baseline plan to work with and from which to measure performance. </a:t>
            </a:r>
          </a:p>
          <a:p>
            <a:r>
              <a:rPr lang="en-US" altLang="en-US" dirty="0">
                <a:latin typeface="Arial" panose="020B0604020202020204" pitchFamily="34" charset="0"/>
              </a:rPr>
              <a:t> </a:t>
            </a:r>
          </a:p>
          <a:p>
            <a:r>
              <a:rPr lang="en-US" altLang="en-US" dirty="0">
                <a:latin typeface="Arial" panose="020B0604020202020204" pitchFamily="34" charset="0"/>
              </a:rPr>
              <a:t>The contractor PM will re-establish an adequate pool of MR budget that is based on a thorough analysis of the risk in the remaining work. An adequate amount of MR is essential in order to maintain the integrity of the PMB as any risks in the remaining work are encountered. </a:t>
            </a:r>
          </a:p>
          <a:p>
            <a:r>
              <a:rPr lang="en-US" altLang="en-US" dirty="0">
                <a:latin typeface="Arial" panose="020B0604020202020204" pitchFamily="34" charset="0"/>
              </a:rPr>
              <a:t> </a:t>
            </a:r>
          </a:p>
          <a:p>
            <a:r>
              <a:rPr lang="en-US" altLang="en-US" dirty="0">
                <a:latin typeface="Arial" panose="020B0604020202020204" pitchFamily="34" charset="0"/>
              </a:rPr>
              <a:t>An OTB and/or OTS should result in a common understanding between all stakeholders of the remaining effort and resources required to complete the work. The CAMs, IPT leaders and members, PM, corporate leadership, and DOE will have a renewed buy-in to the OTB project baseline plan.</a:t>
            </a:r>
          </a:p>
          <a:p>
            <a:r>
              <a:rPr lang="en-US" altLang="en-US" dirty="0">
                <a:latin typeface="Arial" panose="020B0604020202020204" pitchFamily="34" charset="0"/>
              </a:rPr>
              <a:t> </a:t>
            </a:r>
          </a:p>
          <a:p>
            <a:r>
              <a:rPr lang="en-US" altLang="en-US" dirty="0">
                <a:latin typeface="Arial" panose="020B0604020202020204" pitchFamily="34" charset="0"/>
              </a:rPr>
              <a:t>As work is accomplished according to the new baseline plan, a more credible schedule, along with more accurate estimates, will provide the basis for more reliable performance indicators as measured against the OTB project plan. </a:t>
            </a:r>
          </a:p>
          <a:p>
            <a:r>
              <a:rPr lang="en-US" altLang="en-US" dirty="0">
                <a:latin typeface="Arial" panose="020B0604020202020204" pitchFamily="34" charset="0"/>
              </a:rPr>
              <a:t> </a:t>
            </a:r>
          </a:p>
          <a:p>
            <a:r>
              <a:rPr lang="en-US" altLang="en-US" dirty="0">
                <a:latin typeface="Arial" panose="020B0604020202020204" pitchFamily="34" charset="0"/>
              </a:rPr>
              <a:t>Ultimately, all parties should have renewed confidence in the baseline that is established for the remainder of the effort. This confidence should extend to the resulting analysis as the post-OTB indicators begin to establish new and reliable performance variance trends. Although the cost and schedule projections may be outside the bounds of the negotiated contract envelope, they represent a more credible basis for predicting the funds required for continuing the project.</a:t>
            </a:r>
          </a:p>
        </p:txBody>
      </p:sp>
    </p:spTree>
    <p:extLst>
      <p:ext uri="{BB962C8B-B14F-4D97-AF65-F5344CB8AC3E}">
        <p14:creationId xmlns:p14="http://schemas.microsoft.com/office/powerpoint/2010/main" val="218553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699">
              <a:defRPr/>
            </a:pPr>
            <a:r>
              <a:rPr lang="en-US" dirty="0"/>
              <a:t>For additional information relative to EVMS procedures, templates, helpful references, more Snippets, and training materials, please refer to DOE PM’s external EVM Home page or the internal Max.Gov PM Library. Check back periodically for updated or new information.  </a:t>
            </a:r>
          </a:p>
          <a:p>
            <a:pPr defTabSz="1021699">
              <a:defRPr/>
            </a:pPr>
            <a:endParaRPr lang="en-US" dirty="0"/>
          </a:p>
          <a:p>
            <a:pPr defTabSz="1021699"/>
            <a:r>
              <a:rPr lang="en-US" dirty="0"/>
              <a:t>Thank You for using the Snippet Library. </a:t>
            </a:r>
          </a:p>
          <a:p>
            <a:endParaRPr lang="en-US" dirty="0"/>
          </a:p>
        </p:txBody>
      </p:sp>
      <p:sp>
        <p:nvSpPr>
          <p:cNvPr id="4" name="Slide Number Placeholder 3"/>
          <p:cNvSpPr>
            <a:spLocks noGrp="1"/>
          </p:cNvSpPr>
          <p:nvPr>
            <p:ph type="sldNum" sz="quarter" idx="5"/>
          </p:nvPr>
        </p:nvSpPr>
        <p:spPr/>
        <p:txBody>
          <a:bodyPr/>
          <a:lstStyle/>
          <a:p>
            <a:fld id="{5CC2C438-CFD5-48B1-B9F1-1A6FD0970585}" type="slidenum">
              <a:rPr lang="en-US" smtClean="0"/>
              <a:t>13</a:t>
            </a:fld>
            <a:endParaRPr lang="en-US" dirty="0"/>
          </a:p>
        </p:txBody>
      </p:sp>
    </p:spTree>
    <p:extLst>
      <p:ext uri="{BB962C8B-B14F-4D97-AF65-F5344CB8AC3E}">
        <p14:creationId xmlns:p14="http://schemas.microsoft.com/office/powerpoint/2010/main" val="12904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dirty="0"/>
          </a:p>
        </p:txBody>
      </p:sp>
    </p:spTree>
    <p:extLst>
      <p:ext uri="{BB962C8B-B14F-4D97-AF65-F5344CB8AC3E}">
        <p14:creationId xmlns:p14="http://schemas.microsoft.com/office/powerpoint/2010/main" val="56176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F9477100-5AC2-42CB-A97D-FAEA6793762C}"/>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xmlns="" id="{6775D60A-3A13-44E1-9579-058B560D14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process flow on this graphic is from the OTB and OTS Guide referenced on the prior slide.  We will follow this flow as we examine the Guide’s recommended 12 steps to execution of the new PMB.  The flow chart steps refer to contractor actions and identifies when customer interaction is essential. Note that early involvement and frequent interaction with DOE is critical.  </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326272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25F17411-B8A3-4C4F-8693-1D1CD5BDDE68}"/>
              </a:ext>
            </a:extLst>
          </p:cNvPr>
          <p:cNvSpPr>
            <a:spLocks noGrp="1" noRot="1" noChangeAspect="1" noTextEdit="1"/>
          </p:cNvSpPr>
          <p:nvPr>
            <p:ph type="sldImg"/>
          </p:nvPr>
        </p:nvSpPr>
        <p:spPr>
          <a:xfrm>
            <a:off x="1360488" y="128588"/>
            <a:ext cx="4692650" cy="2640012"/>
          </a:xfrm>
          <a:ln/>
        </p:spPr>
      </p:sp>
      <p:sp>
        <p:nvSpPr>
          <p:cNvPr id="49155" name="Notes Placeholder 2">
            <a:extLst>
              <a:ext uri="{FF2B5EF4-FFF2-40B4-BE49-F238E27FC236}">
                <a16:creationId xmlns:a16="http://schemas.microsoft.com/office/drawing/2014/main" xmlns="" id="{109F5786-FE10-4551-9075-04213AACAEFA}"/>
              </a:ext>
            </a:extLst>
          </p:cNvPr>
          <p:cNvSpPr>
            <a:spLocks noGrp="1"/>
          </p:cNvSpPr>
          <p:nvPr>
            <p:ph type="body" idx="1"/>
          </p:nvPr>
        </p:nvSpPr>
        <p:spPr>
          <a:xfrm>
            <a:off x="1" y="2608660"/>
            <a:ext cx="7413413" cy="67208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Implementing an Over Target Baseline is as involved as the project’s initial baselining process, if not more so.  </a:t>
            </a:r>
          </a:p>
          <a:p>
            <a:r>
              <a:rPr lang="en-US" sz="1300" dirty="0"/>
              <a:t> </a:t>
            </a:r>
          </a:p>
          <a:p>
            <a:pPr marL="285750" indent="-285750">
              <a:buFont typeface="Arial" panose="020B0604020202020204" pitchFamily="34" charset="0"/>
              <a:buChar char="•"/>
            </a:pPr>
            <a:r>
              <a:rPr lang="en-US" sz="1300" dirty="0"/>
              <a:t>During Step 1, the contractor develops an implementation plan and schedule.  The plan identifies ground rules and assumptions, scope, impact, plans to adjust variances, potential reporting changes, documentation recommendations, and planned dates for implementation.  The DOE Federal Project Director documents expectations, such as special reporting or coordination requirements from senior management.  </a:t>
            </a:r>
          </a:p>
          <a:p>
            <a:pPr marL="0" indent="0">
              <a:buFont typeface="Arial" panose="020B0604020202020204" pitchFamily="34" charset="0"/>
              <a:buNone/>
            </a:pPr>
            <a:r>
              <a:rPr lang="en-US" sz="1300" dirty="0"/>
              <a:t> </a:t>
            </a:r>
          </a:p>
          <a:p>
            <a:pPr marL="285750" indent="-285750">
              <a:buFont typeface="Arial" panose="020B0604020202020204" pitchFamily="34" charset="0"/>
              <a:buChar char="•"/>
            </a:pPr>
            <a:r>
              <a:rPr lang="en-US" sz="1300" dirty="0"/>
              <a:t>In Step 2, the contractor submits the formal request for approval to initiate the OTB to the DOE Contracting Officer. The request includes a top-level projection of potential cost and/or schedule growth, recommendation of whether or not performance variances will be retained, and an implementation schedule.  </a:t>
            </a:r>
          </a:p>
          <a:p>
            <a:pPr marL="0" indent="0">
              <a:buFont typeface="Arial" panose="020B0604020202020204" pitchFamily="34" charset="0"/>
              <a:buNone/>
            </a:pPr>
            <a:r>
              <a:rPr lang="en-US" sz="1300" dirty="0"/>
              <a:t> </a:t>
            </a:r>
          </a:p>
          <a:p>
            <a:pPr marL="285750" indent="-285750">
              <a:buFont typeface="Arial" panose="020B0604020202020204" pitchFamily="34" charset="0"/>
              <a:buChar char="•"/>
            </a:pPr>
            <a:r>
              <a:rPr lang="en-US" sz="1300" dirty="0"/>
              <a:t>Upon approval from the Contracting Officer, the contractor and DOE will proceed to Step 3. This step is where the parties reach consensus on the scope of the remaining effort as supported by the ground rules and assumptions for the comprehensive estimate to complete.  This validation should not result in a scope change to the contract.  The level of scope review should be done at the work package/planning package level.  Any changes to the scope of the contract identified during the validation requires a bilateral modification by the Contracting Officer and should be tracked separately from the OTB process for contract budget base reconciliation purposes. </a:t>
            </a:r>
          </a:p>
          <a:p>
            <a:pPr marL="0" indent="0">
              <a:buFont typeface="Arial" panose="020B0604020202020204" pitchFamily="34" charset="0"/>
              <a:buNone/>
            </a:pPr>
            <a:r>
              <a:rPr lang="en-US" sz="1300" dirty="0"/>
              <a:t> </a:t>
            </a:r>
          </a:p>
          <a:p>
            <a:pPr marL="285750" indent="-285750">
              <a:buFont typeface="Arial" panose="020B0604020202020204" pitchFamily="34" charset="0"/>
              <a:buChar char="•"/>
            </a:pPr>
            <a:r>
              <a:rPr lang="en-US" sz="1300" dirty="0"/>
              <a:t>During Step 4, the contractor should base all revised planning on a complete, integrated, and realistic IMS.  Logic, durations, and completeness of the new schedule should be validated whether an Over Target Schedule is required or not. If contractual completion dates are affected, then an OTS is required. The new dates in the OTS are for performance measurement purposes only and do not represent an agreement to modify the contract fee, schedule, terms or conditions. The Contracting Officer will only issue a modification for the cost overrun. The new schedule should be integrated not only with related key events, but also with the key vendors, suppliers, and subcontractors as well.  This scheduling process, just as it was done at the original contract planning, is very time consuming and requires a strong, experienced scheduling support team.</a:t>
            </a:r>
          </a:p>
          <a:p>
            <a:pPr marL="0" indent="0">
              <a:buFont typeface="Arial" panose="020B0604020202020204" pitchFamily="34" charset="0"/>
              <a:buNone/>
            </a:pPr>
            <a:r>
              <a:rPr lang="en-US" sz="1300" dirty="0"/>
              <a:t> </a:t>
            </a:r>
          </a:p>
          <a:p>
            <a:pPr marL="285750" indent="-285750">
              <a:buFont typeface="Arial" panose="020B0604020202020204" pitchFamily="34" charset="0"/>
              <a:buChar char="•"/>
            </a:pPr>
            <a:r>
              <a:rPr lang="en-US" sz="1300" dirty="0"/>
              <a:t>Step 5 is the Schedule review and concurrence. This is where contractor and DOE project teams assess the logical sequencing of schedule, validate the activities and durations, and verify horizontal and vertical schedule integration and traceability. Upon approval of the IMS, the contractor proceeds to Step 6. </a:t>
            </a:r>
          </a:p>
        </p:txBody>
      </p:sp>
    </p:spTree>
    <p:extLst>
      <p:ext uri="{BB962C8B-B14F-4D97-AF65-F5344CB8AC3E}">
        <p14:creationId xmlns:p14="http://schemas.microsoft.com/office/powerpoint/2010/main" val="31519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386FCF7A-6D86-446F-94B0-D42BEA0A8C0F}"/>
              </a:ext>
            </a:extLst>
          </p:cNvPr>
          <p:cNvSpPr>
            <a:spLocks noGrp="1" noRot="1" noChangeAspect="1" noTextEdit="1"/>
          </p:cNvSpPr>
          <p:nvPr>
            <p:ph type="sldImg"/>
          </p:nvPr>
        </p:nvSpPr>
        <p:spPr>
          <a:xfrm>
            <a:off x="1360488" y="128588"/>
            <a:ext cx="4692650" cy="2640012"/>
          </a:xfrm>
          <a:ln/>
        </p:spPr>
      </p:sp>
      <p:sp>
        <p:nvSpPr>
          <p:cNvPr id="50179" name="Notes Placeholder 2">
            <a:extLst>
              <a:ext uri="{FF2B5EF4-FFF2-40B4-BE49-F238E27FC236}">
                <a16:creationId xmlns:a16="http://schemas.microsoft.com/office/drawing/2014/main" xmlns="" id="{165ECBAD-C248-4388-8276-7F120CC870E6}"/>
              </a:ext>
            </a:extLst>
          </p:cNvPr>
          <p:cNvSpPr>
            <a:spLocks noGrp="1"/>
          </p:cNvSpPr>
          <p:nvPr>
            <p:ph type="body" idx="1"/>
          </p:nvPr>
        </p:nvSpPr>
        <p:spPr>
          <a:xfrm>
            <a:off x="1" y="2608660"/>
            <a:ext cx="7413413" cy="67208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Step 6 is the point where the contractor issues a project directive to Control Account Managers (CAMs) defining remaining scope of work to be estimated, revised schedules, variances to be adjusted, and an overall schedule for completing the comprehensive estimate to complete.  This document should be provided to the DOE Federal Project Director and DOE Contracting Officer to ensure awareness of the impact to the proposed final cost.  </a:t>
            </a:r>
          </a:p>
          <a:p>
            <a:r>
              <a:rPr lang="en-US" sz="1300" dirty="0"/>
              <a:t> </a:t>
            </a:r>
          </a:p>
          <a:p>
            <a:r>
              <a:rPr lang="en-US" sz="1300" dirty="0"/>
              <a:t>It involves the entire project team, including the CAMs.  The CAMs are the managers who must take ownership of the new schedule and budget.  The comprehensive ETC, also known as the complete bottom-up estimate to complete, across the entire project, now should be accomplished.  This step should already be clearly described in the contractor’s EVM System Description Document--and be initiated preferably by a Project Manager Guidance Directive.  There should also be a kick-off meeting.  The adjustment of cost and schedule variances, or which OTB will be used, is involved at this point; any adjustment requires a contract modification issued by the Contracting Officer.</a:t>
            </a:r>
          </a:p>
          <a:p>
            <a:r>
              <a:rPr lang="en-US" sz="1300" dirty="0"/>
              <a:t> </a:t>
            </a:r>
          </a:p>
          <a:p>
            <a:r>
              <a:rPr lang="en-US" sz="1300" dirty="0"/>
              <a:t>A key consideration in implementing an OTB is to determine what to do with the variances against the pre-OTB baseline. A Single Point Adjustment (or SPA) refers to eliminating cumulative performance variances, replanning the remaining work, and reallocating the remaining budget to establish a new PMB. Either cost or schedule variances, or both, can be set to zero during an SPA depending on the Government’s requirements to retain certain historical variances for visibility. It is expected that an OTB has some form of SPA; however, it is possible to implement an OTB without adjusting past cost variances. An SPA can be implemented for the total project or selected sub-elements.</a:t>
            </a:r>
          </a:p>
          <a:p>
            <a:r>
              <a:rPr lang="en-US" sz="1300" dirty="0"/>
              <a:t> </a:t>
            </a:r>
          </a:p>
          <a:p>
            <a:r>
              <a:rPr lang="en-US" sz="1300" dirty="0"/>
              <a:t>There should be a cost/benefit analysis to support a decision to remove cost variances. The perceived benefit of starting over is offset with the cost of implementation and the distortion of common EVM metrics. If implemented, metrics will need to be recalculated from the point of OTB implementation forward. </a:t>
            </a:r>
          </a:p>
          <a:p>
            <a:r>
              <a:rPr lang="en-US" sz="1300" dirty="0"/>
              <a:t> </a:t>
            </a:r>
          </a:p>
          <a:p>
            <a:r>
              <a:rPr lang="en-US" sz="1300" dirty="0"/>
              <a:t>There are five different approaches for adjusting the variances. The first is to eliminate both cost and schedule variances.  The BCWS and BCWP are set equal to ACWP.  Although this has been used in the past in DOE, it is the least preferred and is discouraged because it does not accurately reflect the work performed at closeout and invalidates the use of the Cost Performance Index (CPI) which is used in evaluating revised estimates at completion. </a:t>
            </a:r>
          </a:p>
          <a:p>
            <a:r>
              <a:rPr lang="en-US" sz="1300" dirty="0"/>
              <a:t> </a:t>
            </a:r>
          </a:p>
          <a:p>
            <a:r>
              <a:rPr lang="en-US" sz="1300" dirty="0"/>
              <a:t>A better approach is the option which only eliminates the schedule variance. The BCWS is set equal to the BCWP, or said another way, the budget is set equal to the performance earned.  The remaining BCWS is then available for replanning into future periods as part of the replanning exercise. This is a logical approach as the budget which corresponds to the revised scope of work, provides a valid basis for measuring performance on the revised work, and historical records of actual costs associated with work performed have not been lost. </a:t>
            </a:r>
          </a:p>
          <a:p>
            <a:r>
              <a:rPr lang="en-US" sz="1300" dirty="0"/>
              <a:t> </a:t>
            </a:r>
          </a:p>
          <a:p>
            <a:r>
              <a:rPr lang="en-US" sz="1300" dirty="0"/>
              <a:t>Another option is where only the cost variances are eliminated. This is rare but is done when</a:t>
            </a:r>
            <a:r>
              <a:rPr lang="en-US" sz="1300" b="1" dirty="0"/>
              <a:t> </a:t>
            </a:r>
            <a:r>
              <a:rPr lang="en-US" sz="1300" dirty="0"/>
              <a:t>the PM and FPD believe the schedule information is valid and want to preserve it.</a:t>
            </a:r>
          </a:p>
          <a:p>
            <a:r>
              <a:rPr lang="en-US" sz="1300" dirty="0"/>
              <a:t> </a:t>
            </a:r>
          </a:p>
          <a:p>
            <a:r>
              <a:rPr lang="en-US" sz="1300" dirty="0"/>
              <a:t>The next approach is to eliminate selected variances. This would be appropriate when only certain WBS elements are causing the need for an OTB.  An example may be that a single subcontractor is out of line with the baseline. </a:t>
            </a:r>
          </a:p>
          <a:p>
            <a:endParaRPr lang="en-US" sz="1300" dirty="0"/>
          </a:p>
          <a:p>
            <a:r>
              <a:rPr lang="en-US" sz="1300" dirty="0"/>
              <a:t>Please note that even if any variances are eliminated, there is still visibility of the pre OTB variances in the IPMR. </a:t>
            </a:r>
          </a:p>
          <a:p>
            <a:r>
              <a:rPr lang="en-US" sz="1300" dirty="0"/>
              <a:t> </a:t>
            </a:r>
          </a:p>
          <a:p>
            <a:r>
              <a:rPr lang="en-US" sz="1300" dirty="0"/>
              <a:t>Another approach is to retain all variances when the contractor has been performing fairly well to the baseline plan to date with no significant variances; however, the contractor needs additional budget to complete the remaining effort. Any of the approaches recommended by the contractor would be subject to approval by the CO.   </a:t>
            </a:r>
          </a:p>
          <a:p>
            <a:r>
              <a:rPr lang="en-US" sz="1300" dirty="0"/>
              <a:t> </a:t>
            </a:r>
          </a:p>
          <a:p>
            <a:r>
              <a:rPr lang="en-US" sz="1300" dirty="0"/>
              <a:t>Note that in none of these examples is the ACWP adjusted.  The ACWP should always be reconcilable to the actual accounting records.  Also all adjustments are made in the current period. Changes to previously reported periods are not authorized.  </a:t>
            </a:r>
          </a:p>
        </p:txBody>
      </p:sp>
    </p:spTree>
    <p:extLst>
      <p:ext uri="{BB962C8B-B14F-4D97-AF65-F5344CB8AC3E}">
        <p14:creationId xmlns:p14="http://schemas.microsoft.com/office/powerpoint/2010/main" val="241393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C004190F-182E-4EE3-95AD-8DFEF279233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xmlns="" id="{8CAA1655-570C-4B89-AC7F-88D0DE361B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In step 7 the control account managers now must revise those detailed schedules, as applicable, from Step 4 and simultaneously prepare detailed estimates of all the resources required to complete the remaining contract work.</a:t>
            </a:r>
          </a:p>
          <a:p>
            <a:r>
              <a:rPr lang="en-US" sz="1300" dirty="0"/>
              <a:t> </a:t>
            </a:r>
          </a:p>
          <a:p>
            <a:r>
              <a:rPr lang="en-US" sz="1300" dirty="0"/>
              <a:t>These new Estimates to Complete should be broken down into the staffing, the material, other direct costs (ODC), purchased services, and any other elements of cost.  The remaining risk, its potential cost and/or schedule impact, probability of occurrence, and mitigation plans should all be considered in the detailed Estimate to Complete or ETC.</a:t>
            </a:r>
          </a:p>
          <a:p>
            <a:r>
              <a:rPr lang="en-US" sz="1300" dirty="0"/>
              <a:t> </a:t>
            </a:r>
          </a:p>
          <a:p>
            <a:r>
              <a:rPr lang="en-US" sz="1300" dirty="0"/>
              <a:t>The detailed comprehensive ETC obviously must include any applicable subcontractor’s OTB, which includes its detailed ETC.  </a:t>
            </a:r>
          </a:p>
          <a:p>
            <a:r>
              <a:rPr lang="en-US" sz="1300" dirty="0"/>
              <a:t> </a:t>
            </a:r>
          </a:p>
          <a:p>
            <a:r>
              <a:rPr lang="en-US" sz="1300" dirty="0"/>
              <a:t>The new amount of management reserve is based on several factors including consideration of the percentage of the project remaining, robustness of risk management processes and ability to identify risk, technical evaluation of future risks, and the amount of MR consumed to date compared to the percentage of cumulative BCWP.  </a:t>
            </a:r>
          </a:p>
          <a:p>
            <a:r>
              <a:rPr lang="en-US" sz="1300" dirty="0"/>
              <a:t> </a:t>
            </a:r>
          </a:p>
          <a:p>
            <a:r>
              <a:rPr lang="en-US" sz="1300" dirty="0"/>
              <a:t>The next step is number 8.  Once the ETC has been prepared, reviewed, and approved, it can be input into the contractor’s system as the new performance measurement baseline. It is not unusual for this process to take two accounting periods; one to input the information, and another period to perform error correction on the output from the system. </a:t>
            </a:r>
          </a:p>
          <a:p>
            <a:r>
              <a:rPr lang="en-US" sz="1300" dirty="0"/>
              <a:t> </a:t>
            </a:r>
          </a:p>
          <a:p>
            <a:r>
              <a:rPr lang="en-US" sz="1300" dirty="0"/>
              <a:t>Step 9 is where each CAM reviews the new baseline to ensure no mistakes were made. Then the contractor PM conducts a review of the new baseline, ETC, and detailed schedules with each CAM.  The DOE Federal Project Director  may be included in these discussions to ensure full understanding and communication.  The resulting EAC is reviewed and accepted by the Federal Project Director.</a:t>
            </a:r>
          </a:p>
          <a:p>
            <a:r>
              <a:rPr lang="en-US" sz="1300" dirty="0"/>
              <a:t>  </a:t>
            </a:r>
          </a:p>
          <a:p>
            <a:r>
              <a:rPr lang="en-US" sz="1300" dirty="0"/>
              <a:t>At step 10, the ETC becomes the basis for the baseline plan for those control accounts involved in the OTB. </a:t>
            </a:r>
          </a:p>
          <a:p>
            <a:r>
              <a:rPr lang="en-US" sz="1300" dirty="0"/>
              <a:t> </a:t>
            </a:r>
          </a:p>
          <a:p>
            <a:r>
              <a:rPr lang="en-US" sz="1300" dirty="0"/>
              <a:t>Step 11 is the point where any last changes are incorporated and the OTB and/or OTS is finalized. </a:t>
            </a:r>
          </a:p>
          <a:p>
            <a:r>
              <a:rPr lang="en-US" sz="1300" dirty="0"/>
              <a:t> </a:t>
            </a:r>
          </a:p>
          <a:p>
            <a:r>
              <a:rPr lang="en-US" sz="1300" dirty="0"/>
              <a:t>The last step, number 12, is the senior management review and approval by both the contractor and DOE.  This is also the opportunity for the parties to affirm their commitment to complete the effort within the cost and schedule plan.  At this point the parties determine the timing for conducting the Integrated Baseline Review.</a:t>
            </a:r>
          </a:p>
          <a:p>
            <a:r>
              <a:rPr lang="en-US" sz="1300" dirty="0"/>
              <a:t>  </a:t>
            </a:r>
          </a:p>
          <a:p>
            <a:r>
              <a:rPr lang="en-US" sz="1300" dirty="0"/>
              <a:t>In summary, this process ensures that the PMB is equal to the latest forecast of completion so therefore, it is reasonable for assessment of performance.   </a:t>
            </a:r>
          </a:p>
        </p:txBody>
      </p:sp>
    </p:spTree>
    <p:extLst>
      <p:ext uri="{BB962C8B-B14F-4D97-AF65-F5344CB8AC3E}">
        <p14:creationId xmlns:p14="http://schemas.microsoft.com/office/powerpoint/2010/main" val="311009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xmlns="" id="{9A5D9470-2E67-4BB1-85E2-392BE0BAA3D0}"/>
              </a:ext>
            </a:extLst>
          </p:cNvPr>
          <p:cNvSpPr>
            <a:spLocks noGrp="1" noRot="1" noChangeAspect="1" noChangeArrowheads="1" noTextEdit="1"/>
          </p:cNvSpPr>
          <p:nvPr>
            <p:ph type="sldImg"/>
          </p:nvPr>
        </p:nvSpPr>
        <p:spPr>
          <a:solidFill>
            <a:srgbClr val="FFFFFF"/>
          </a:solidFill>
          <a:ln/>
        </p:spPr>
      </p:sp>
      <p:sp>
        <p:nvSpPr>
          <p:cNvPr id="52227" name="Rectangle 2">
            <a:extLst>
              <a:ext uri="{FF2B5EF4-FFF2-40B4-BE49-F238E27FC236}">
                <a16:creationId xmlns:a16="http://schemas.microsoft.com/office/drawing/2014/main" xmlns="" id="{99D76829-54FF-4ED1-A56B-F9993AAB70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Let’s take a look at an example using the Single Point Adjustment method of eliminating variances and examine the before and after graphs.</a:t>
            </a:r>
          </a:p>
        </p:txBody>
      </p:sp>
    </p:spTree>
    <p:extLst>
      <p:ext uri="{BB962C8B-B14F-4D97-AF65-F5344CB8AC3E}">
        <p14:creationId xmlns:p14="http://schemas.microsoft.com/office/powerpoint/2010/main" val="2455675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097F6CB0-091B-4B20-A8AA-8DAD5B8C3457}"/>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xmlns="" id="{F390971A-0C4A-4D00-9FC4-F3844EE1B9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The following example will show before and after using the Single Point Adjustment method, where both Cost and Schedule Variances are eliminated.  It is the least preferred method, as both BCWS and BCWP are set equal to ACWP.  </a:t>
            </a:r>
          </a:p>
          <a:p>
            <a:r>
              <a:rPr lang="en-US" sz="1300" dirty="0"/>
              <a:t> </a:t>
            </a:r>
          </a:p>
          <a:p>
            <a:r>
              <a:rPr lang="en-US" sz="1300" dirty="0"/>
              <a:t>This Formal Reprogramming Method involves considerable effort, as adjustments are made to all work completed as well as to all work in process.  Because of the many budget changes involved, retroactive changes to BCWS and BCWP will probably have to be undertaken.</a:t>
            </a:r>
          </a:p>
          <a:p>
            <a:r>
              <a:rPr lang="en-US" sz="1300" dirty="0"/>
              <a:t> </a:t>
            </a:r>
          </a:p>
          <a:p>
            <a:r>
              <a:rPr lang="en-US" sz="1300" dirty="0"/>
              <a:t>And, finally, if there is to be an Over Target Schedule implementation in concert with the OTB, there’s considerable time and effort involved.  Implementing an OTB and OTS with the Single Point Adjustment takes at least as much time and effort as it did to plan the original project baseline effort.</a:t>
            </a:r>
          </a:p>
        </p:txBody>
      </p:sp>
    </p:spTree>
    <p:extLst>
      <p:ext uri="{BB962C8B-B14F-4D97-AF65-F5344CB8AC3E}">
        <p14:creationId xmlns:p14="http://schemas.microsoft.com/office/powerpoint/2010/main" val="421769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2E84DA60-428C-404C-AC4D-BC54F1E1CB5B}"/>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xmlns="" id="{DE1B438E-3742-4306-860A-0CCC8825F8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In this scenario, before reprogramming, the current overruns are not significant; however, notice that the estimate to complete the remaining effort is significantly more than the performance measurement baseline.  This indicates that the baseline may not include all the tasks required to complete the effort. </a:t>
            </a:r>
          </a:p>
          <a:p>
            <a:r>
              <a:rPr lang="en-US" altLang="en-US" dirty="0">
                <a:latin typeface="Arial" panose="020B0604020202020204" pitchFamily="34" charset="0"/>
              </a:rPr>
              <a:t> </a:t>
            </a:r>
          </a:p>
          <a:p>
            <a:r>
              <a:rPr lang="en-US" altLang="en-US" dirty="0">
                <a:latin typeface="Arial" panose="020B0604020202020204" pitchFamily="34" charset="0"/>
              </a:rPr>
              <a:t>Recall we previously stated that the primary purpose for implementing an Over Target Baseline is to improve managerial control over the remaining project.  The remaining original baseline is no longer realistic and managers will cease to recognize it as an achievable goal. The performance measurement information from an unrealistic baseline is not valid so should not be used for decision making.  All attention is directed toward the ever-increasing Estimate at Completion with little interest or sensitivity to the schedule or newly developing, potentially correctible cost and schedule problems.  Therefore, in this scenario, the contractor and DOE decide to go to an OTB. </a:t>
            </a:r>
          </a:p>
        </p:txBody>
      </p:sp>
    </p:spTree>
    <p:extLst>
      <p:ext uri="{BB962C8B-B14F-4D97-AF65-F5344CB8AC3E}">
        <p14:creationId xmlns:p14="http://schemas.microsoft.com/office/powerpoint/2010/main" val="287192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xmlns="" id="{E122127A-F97F-4EC9-B4C2-BDA198E4905D}"/>
              </a:ext>
            </a:extLst>
          </p:cNvPr>
          <p:cNvSpPr/>
          <p:nvPr userDrawn="1"/>
        </p:nvSpPr>
        <p:spPr>
          <a:xfrm>
            <a:off x="0" y="0"/>
            <a:ext cx="12188825"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ym typeface="Times New Roman" pitchFamily="18" charset="0"/>
            </a:endParaRPr>
          </a:p>
        </p:txBody>
      </p:sp>
      <p:sp>
        <p:nvSpPr>
          <p:cNvPr id="5" name="Rectangle 22">
            <a:extLst>
              <a:ext uri="{FF2B5EF4-FFF2-40B4-BE49-F238E27FC236}">
                <a16:creationId xmlns:a16="http://schemas.microsoft.com/office/drawing/2014/main" xmlns="" id="{46FC998B-1855-4646-B0E7-B3737D2A51A7}"/>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sp>
        <p:nvSpPr>
          <p:cNvPr id="6" name="Rectangle 22">
            <a:extLst>
              <a:ext uri="{FF2B5EF4-FFF2-40B4-BE49-F238E27FC236}">
                <a16:creationId xmlns:a16="http://schemas.microsoft.com/office/drawing/2014/main" xmlns="" id="{8CFC8101-BA37-4BB5-824D-94F350B7DA08}"/>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pic>
        <p:nvPicPr>
          <p:cNvPr id="7" name="Picture 7" descr="Fancy DOE Seal">
            <a:extLst>
              <a:ext uri="{FF2B5EF4-FFF2-40B4-BE49-F238E27FC236}">
                <a16:creationId xmlns:a16="http://schemas.microsoft.com/office/drawing/2014/main" xmlns="" id="{0A43AE05-788F-46BD-8E38-910333E9BCD5}"/>
              </a:ext>
            </a:extLst>
          </p:cNvPr>
          <p:cNvPicPr>
            <a:picLocks noChangeAspect="1" noChangeArrowheads="1"/>
          </p:cNvPicPr>
          <p:nvPr userDrawn="1"/>
        </p:nvPicPr>
        <p:blipFill>
          <a:blip r:embed="rId2" cstate="print"/>
          <a:srcRect/>
          <a:stretch>
            <a:fillRect/>
          </a:stretch>
        </p:blipFill>
        <p:spPr bwMode="auto">
          <a:xfrm>
            <a:off x="10055781" y="45720"/>
            <a:ext cx="1091910" cy="819146"/>
          </a:xfrm>
          <a:prstGeom prst="ellipse">
            <a:avLst/>
          </a:prstGeom>
          <a:noFill/>
          <a:ln w="9525">
            <a:noFill/>
            <a:miter lim="800000"/>
            <a:headEnd/>
            <a:tailEnd/>
          </a:ln>
        </p:spPr>
      </p:pic>
      <p:sp>
        <p:nvSpPr>
          <p:cNvPr id="13" name="Text Placeholder 12"/>
          <p:cNvSpPr>
            <a:spLocks noGrp="1"/>
          </p:cNvSpPr>
          <p:nvPr>
            <p:ph type="body" sz="quarter" idx="13"/>
          </p:nvPr>
        </p:nvSpPr>
        <p:spPr>
          <a:xfrm>
            <a:off x="0" y="0"/>
            <a:ext cx="9954207"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a:t>Click to edit Master text styles</a:t>
            </a:r>
          </a:p>
        </p:txBody>
      </p:sp>
      <p:sp>
        <p:nvSpPr>
          <p:cNvPr id="14" name="Content Placeholder 2"/>
          <p:cNvSpPr>
            <a:spLocks noGrp="1"/>
          </p:cNvSpPr>
          <p:nvPr>
            <p:ph idx="1"/>
          </p:nvPr>
        </p:nvSpPr>
        <p:spPr>
          <a:xfrm>
            <a:off x="304721" y="1066800"/>
            <a:ext cx="11579384" cy="5562600"/>
          </a:xfrm>
          <a:prstGeom prst="rect">
            <a:avLst/>
          </a:prstGeom>
        </p:spPr>
        <p:txBody>
          <a:bodyPr>
            <a:noAutofit/>
          </a:bodyPr>
          <a:lstStyle>
            <a:lvl1pPr>
              <a:buSzPct val="125000"/>
              <a:defRPr sz="2000" b="1">
                <a:solidFill>
                  <a:schemeClr val="accent1">
                    <a:lumMod val="50000"/>
                  </a:schemeClr>
                </a:solidFill>
                <a:latin typeface="Arial" pitchFamily="34" charset="0"/>
                <a:cs typeface="Arial" pitchFamily="34" charset="0"/>
              </a:defRPr>
            </a:lvl1pPr>
            <a:lvl2pPr marL="576263" indent="-228600">
              <a:defRPr sz="1800">
                <a:solidFill>
                  <a:schemeClr val="accent1">
                    <a:lumMod val="50000"/>
                  </a:schemeClr>
                </a:solidFill>
                <a:latin typeface="Arial" pitchFamily="34" charset="0"/>
                <a:cs typeface="Arial" pitchFamily="34" charset="0"/>
              </a:defRPr>
            </a:lvl2pPr>
            <a:lvl3pPr marL="804863" indent="-228600">
              <a:defRPr sz="1800">
                <a:solidFill>
                  <a:schemeClr val="accent1">
                    <a:lumMod val="50000"/>
                  </a:schemeClr>
                </a:solidFill>
                <a:latin typeface="Arial" pitchFamily="34" charset="0"/>
                <a:cs typeface="Arial" pitchFamily="34" charset="0"/>
              </a:defRPr>
            </a:lvl3pPr>
            <a:lvl4pPr marL="1033463" indent="-228600">
              <a:defRPr sz="1600">
                <a:solidFill>
                  <a:schemeClr val="accent1">
                    <a:lumMod val="50000"/>
                  </a:schemeClr>
                </a:solidFill>
                <a:latin typeface="Arial" pitchFamily="34" charset="0"/>
                <a:cs typeface="Arial" pitchFamily="34" charset="0"/>
              </a:defRPr>
            </a:lvl4pPr>
            <a:lvl5pPr marL="1262063" indent="-228600">
              <a:defRPr sz="1600">
                <a:solidFill>
                  <a:schemeClr val="accent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378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393327" y="296863"/>
            <a:ext cx="9336301" cy="696912"/>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63432" y="1522420"/>
            <a:ext cx="5499783" cy="2147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66367" y="1522420"/>
            <a:ext cx="5499785" cy="2147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432" y="3822700"/>
            <a:ext cx="5499783" cy="2147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66367" y="3822700"/>
            <a:ext cx="5499785" cy="21478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9590D7E-9E8D-442D-A039-6729627F1D44}"/>
              </a:ext>
            </a:extLst>
          </p:cNvPr>
          <p:cNvSpPr>
            <a:spLocks noGrp="1"/>
          </p:cNvSpPr>
          <p:nvPr>
            <p:ph type="dt" sz="half" idx="10"/>
          </p:nvPr>
        </p:nvSpPr>
        <p:spPr>
          <a:xfrm>
            <a:off x="9344766" y="6140450"/>
            <a:ext cx="2844059" cy="476250"/>
          </a:xfrm>
          <a:prstGeom prst="rect">
            <a:avLst/>
          </a:prstGeom>
        </p:spPr>
        <p:txBody>
          <a:bodyPr/>
          <a:lstStyle>
            <a:lvl1pPr eaLnBrk="1" hangingPunct="1">
              <a:defRPr b="1">
                <a:latin typeface="Arial" charset="0"/>
                <a:ea typeface="ヒラギノ角ゴ ProN W3" charset="0"/>
                <a:sym typeface="Times New Roman" pitchFamily="18" charset="0"/>
              </a:defRPr>
            </a:lvl1pPr>
          </a:lstStyle>
          <a:p>
            <a:pPr>
              <a:defRPr/>
            </a:pPr>
            <a:endParaRPr lang="en-US" dirty="0"/>
          </a:p>
        </p:txBody>
      </p:sp>
    </p:spTree>
    <p:extLst>
      <p:ext uri="{BB962C8B-B14F-4D97-AF65-F5344CB8AC3E}">
        <p14:creationId xmlns:p14="http://schemas.microsoft.com/office/powerpoint/2010/main" val="1012152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Rectangle 19">
            <a:extLst>
              <a:ext uri="{FF2B5EF4-FFF2-40B4-BE49-F238E27FC236}">
                <a16:creationId xmlns:a16="http://schemas.microsoft.com/office/drawing/2014/main" xmlns="" id="{409B0E10-9643-494C-853A-34D1A27CE6D4}"/>
              </a:ext>
            </a:extLst>
          </p:cNvPr>
          <p:cNvSpPr/>
          <p:nvPr userDrawn="1"/>
        </p:nvSpPr>
        <p:spPr>
          <a:xfrm>
            <a:off x="0" y="0"/>
            <a:ext cx="12188825"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ym typeface="Times New Roman" pitchFamily="18" charset="0"/>
            </a:endParaRPr>
          </a:p>
        </p:txBody>
      </p:sp>
      <p:sp>
        <p:nvSpPr>
          <p:cNvPr id="6" name="Rectangle 22">
            <a:extLst>
              <a:ext uri="{FF2B5EF4-FFF2-40B4-BE49-F238E27FC236}">
                <a16:creationId xmlns:a16="http://schemas.microsoft.com/office/drawing/2014/main" xmlns="" id="{7C7755D3-702F-4C46-A75A-78B44C2FFF51}"/>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sp>
        <p:nvSpPr>
          <p:cNvPr id="7" name="Rectangle 22">
            <a:extLst>
              <a:ext uri="{FF2B5EF4-FFF2-40B4-BE49-F238E27FC236}">
                <a16:creationId xmlns:a16="http://schemas.microsoft.com/office/drawing/2014/main" xmlns="" id="{29118E5C-4CF9-4167-A80F-6CDEEF2857ED}"/>
              </a:ext>
            </a:extLst>
          </p:cNvPr>
          <p:cNvSpPr>
            <a:spLocks noChangeArrowheads="1"/>
          </p:cNvSpPr>
          <p:nvPr userDrawn="1"/>
        </p:nvSpPr>
        <p:spPr bwMode="auto">
          <a:xfrm flipH="1" flipV="1">
            <a:off x="0" y="933451"/>
            <a:ext cx="12188825" cy="42863"/>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lvl1pPr eaLnBrk="0" hangingPunct="0">
              <a:defRPr sz="1200">
                <a:solidFill>
                  <a:srgbClr val="000000"/>
                </a:solidFill>
                <a:latin typeface="Arial" pitchFamily="34" charset="0"/>
                <a:ea typeface="ヒラギノ角ゴ ProN W3" charset="0"/>
                <a:cs typeface="ヒラギノ角ゴ ProN W3" charset="0"/>
                <a:sym typeface="Arial" pitchFamily="34" charset="0"/>
              </a:defRPr>
            </a:lvl1pPr>
            <a:lvl2pPr marL="742950" indent="-285750" eaLnBrk="0" hangingPunct="0">
              <a:defRPr sz="1200">
                <a:solidFill>
                  <a:srgbClr val="000000"/>
                </a:solidFill>
                <a:latin typeface="Arial" pitchFamily="34" charset="0"/>
                <a:ea typeface="ヒラギノ角ゴ ProN W3" charset="0"/>
                <a:cs typeface="ヒラギノ角ゴ ProN W3" charset="0"/>
                <a:sym typeface="Arial" pitchFamily="34" charset="0"/>
              </a:defRPr>
            </a:lvl2pPr>
            <a:lvl3pPr marL="11430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3pPr>
            <a:lvl4pPr marL="16002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4pPr>
            <a:lvl5pPr marL="2057400" indent="-228600" eaLnBrk="0" hangingPunct="0">
              <a:defRPr sz="1200">
                <a:solidFill>
                  <a:srgbClr val="000000"/>
                </a:solidFill>
                <a:latin typeface="Arial" pitchFamily="34" charset="0"/>
                <a:ea typeface="ヒラギノ角ゴ ProN W3" charset="0"/>
                <a:cs typeface="ヒラギノ角ゴ ProN W3"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ea typeface="ヒラギノ角ゴ ProN W3" charset="0"/>
                <a:cs typeface="ヒラギノ角ゴ ProN W3" charset="0"/>
                <a:sym typeface="Arial" pitchFamily="34" charset="0"/>
              </a:defRPr>
            </a:lvl9pPr>
          </a:lstStyle>
          <a:p>
            <a:pPr algn="ctr" eaLnBrk="1" hangingPunct="1">
              <a:defRPr/>
            </a:pPr>
            <a:endParaRPr lang="en-US" altLang="en-US" sz="1200" dirty="0">
              <a:solidFill>
                <a:srgbClr val="FFFFFF"/>
              </a:solidFill>
              <a:latin typeface="Calibri" pitchFamily="34" charset="0"/>
              <a:sym typeface="Times New Roman" pitchFamily="18" charset="0"/>
            </a:endParaRPr>
          </a:p>
        </p:txBody>
      </p:sp>
      <p:pic>
        <p:nvPicPr>
          <p:cNvPr id="8" name="Picture 7" descr="Fancy DOE Seal">
            <a:extLst>
              <a:ext uri="{FF2B5EF4-FFF2-40B4-BE49-F238E27FC236}">
                <a16:creationId xmlns:a16="http://schemas.microsoft.com/office/drawing/2014/main" xmlns="" id="{3FD8EA48-BC16-4C4D-B8CB-1793401EE2AD}"/>
              </a:ext>
            </a:extLst>
          </p:cNvPr>
          <p:cNvPicPr>
            <a:picLocks noChangeAspect="1" noChangeArrowheads="1"/>
          </p:cNvPicPr>
          <p:nvPr userDrawn="1"/>
        </p:nvPicPr>
        <p:blipFill>
          <a:blip r:embed="rId2" cstate="print"/>
          <a:srcRect/>
          <a:stretch>
            <a:fillRect/>
          </a:stretch>
        </p:blipFill>
        <p:spPr bwMode="auto">
          <a:xfrm>
            <a:off x="5548463" y="3019427"/>
            <a:ext cx="1091910" cy="819146"/>
          </a:xfrm>
          <a:prstGeom prst="ellipse">
            <a:avLst/>
          </a:prstGeom>
          <a:noFill/>
          <a:ln w="9525">
            <a:noFill/>
            <a:miter lim="800000"/>
            <a:headEnd/>
            <a:tailEnd/>
          </a:ln>
        </p:spPr>
      </p:pic>
      <p:sp>
        <p:nvSpPr>
          <p:cNvPr id="9" name="Rectangle 19">
            <a:extLst>
              <a:ext uri="{FF2B5EF4-FFF2-40B4-BE49-F238E27FC236}">
                <a16:creationId xmlns:a16="http://schemas.microsoft.com/office/drawing/2014/main" xmlns="" id="{AE8C6B2B-50E8-4EFE-8F74-391DB8283AA6}"/>
              </a:ext>
            </a:extLst>
          </p:cNvPr>
          <p:cNvSpPr/>
          <p:nvPr userDrawn="1"/>
        </p:nvSpPr>
        <p:spPr>
          <a:xfrm>
            <a:off x="0" y="6400800"/>
            <a:ext cx="12188825" cy="4572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ym typeface="Times New Roman" pitchFamily="18" charset="0"/>
            </a:endParaRPr>
          </a:p>
        </p:txBody>
      </p:sp>
      <p:sp>
        <p:nvSpPr>
          <p:cNvPr id="2" name="Title 1"/>
          <p:cNvSpPr>
            <a:spLocks noGrp="1"/>
          </p:cNvSpPr>
          <p:nvPr>
            <p:ph type="ctrTitle"/>
          </p:nvPr>
        </p:nvSpPr>
        <p:spPr>
          <a:xfrm>
            <a:off x="914162" y="2130447"/>
            <a:ext cx="10360501"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Text Placeholder 12"/>
          <p:cNvSpPr>
            <a:spLocks noGrp="1"/>
          </p:cNvSpPr>
          <p:nvPr>
            <p:ph type="body" sz="quarter" idx="13"/>
          </p:nvPr>
        </p:nvSpPr>
        <p:spPr>
          <a:xfrm>
            <a:off x="0" y="0"/>
            <a:ext cx="9954207"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a:t>Click to edit Master text styles</a:t>
            </a:r>
          </a:p>
        </p:txBody>
      </p:sp>
      <p:sp>
        <p:nvSpPr>
          <p:cNvPr id="10" name="Date Placeholder 3">
            <a:extLst>
              <a:ext uri="{FF2B5EF4-FFF2-40B4-BE49-F238E27FC236}">
                <a16:creationId xmlns:a16="http://schemas.microsoft.com/office/drawing/2014/main" xmlns="" id="{2267AB08-AF80-4E5B-B2B3-6F65B7616C00}"/>
              </a:ext>
            </a:extLst>
          </p:cNvPr>
          <p:cNvSpPr>
            <a:spLocks noGrp="1"/>
          </p:cNvSpPr>
          <p:nvPr>
            <p:ph type="dt" sz="half" idx="14"/>
          </p:nvPr>
        </p:nvSpPr>
        <p:spPr>
          <a:xfrm>
            <a:off x="609441" y="6356351"/>
            <a:ext cx="2844059" cy="365125"/>
          </a:xfrm>
          <a:prstGeom prst="rect">
            <a:avLst/>
          </a:prstGeom>
        </p:spPr>
        <p:txBody>
          <a:bodyPr/>
          <a:lstStyle>
            <a:lvl1pPr eaLnBrk="1" fontAlgn="auto" hangingPunct="1">
              <a:spcBef>
                <a:spcPts val="0"/>
              </a:spcBef>
              <a:spcAft>
                <a:spcPts val="0"/>
              </a:spcAft>
              <a:defRPr>
                <a:latin typeface="+mn-lt"/>
                <a:ea typeface="ヒラギノ角ゴ ProN W3" charset="0"/>
                <a:sym typeface="Times New Roman" pitchFamily="18" charset="0"/>
              </a:defRPr>
            </a:lvl1pPr>
          </a:lstStyle>
          <a:p>
            <a:pPr>
              <a:defRPr/>
            </a:pPr>
            <a:endParaRPr lang="en-US" dirty="0"/>
          </a:p>
        </p:txBody>
      </p:sp>
      <p:sp>
        <p:nvSpPr>
          <p:cNvPr id="11" name="Footer Placeholder 4">
            <a:extLst>
              <a:ext uri="{FF2B5EF4-FFF2-40B4-BE49-F238E27FC236}">
                <a16:creationId xmlns:a16="http://schemas.microsoft.com/office/drawing/2014/main" xmlns="" id="{3F68D22E-A854-4F48-866B-C11892285ABE}"/>
              </a:ext>
            </a:extLst>
          </p:cNvPr>
          <p:cNvSpPr>
            <a:spLocks noGrp="1"/>
          </p:cNvSpPr>
          <p:nvPr>
            <p:ph type="ftr" sz="quarter" idx="15"/>
          </p:nvPr>
        </p:nvSpPr>
        <p:spPr>
          <a:xfrm>
            <a:off x="4164515" y="6356351"/>
            <a:ext cx="3859795" cy="365125"/>
          </a:xfrm>
          <a:prstGeom prst="rect">
            <a:avLst/>
          </a:prstGeom>
        </p:spPr>
        <p:txBody>
          <a:bodyPr/>
          <a:lstStyle>
            <a:lvl1pPr eaLnBrk="1" fontAlgn="auto" hangingPunct="1">
              <a:spcBef>
                <a:spcPts val="0"/>
              </a:spcBef>
              <a:spcAft>
                <a:spcPts val="0"/>
              </a:spcAft>
              <a:defRPr>
                <a:latin typeface="+mn-lt"/>
                <a:ea typeface="ヒラギノ角ゴ ProN W3" charset="0"/>
                <a:sym typeface="Times New Roman" pitchFamily="18" charset="0"/>
              </a:defRPr>
            </a:lvl1pPr>
          </a:lstStyle>
          <a:p>
            <a:pPr>
              <a:defRPr/>
            </a:pPr>
            <a:endParaRPr lang="en-US" dirty="0"/>
          </a:p>
        </p:txBody>
      </p:sp>
      <p:sp>
        <p:nvSpPr>
          <p:cNvPr id="12" name="Slide Number Placeholder 5">
            <a:extLst>
              <a:ext uri="{FF2B5EF4-FFF2-40B4-BE49-F238E27FC236}">
                <a16:creationId xmlns:a16="http://schemas.microsoft.com/office/drawing/2014/main" xmlns="" id="{0AD822F9-BEB8-48DA-BDDF-7B8AA839E8D8}"/>
              </a:ext>
            </a:extLst>
          </p:cNvPr>
          <p:cNvSpPr>
            <a:spLocks noGrp="1"/>
          </p:cNvSpPr>
          <p:nvPr>
            <p:ph type="sldNum" sz="quarter" idx="16"/>
          </p:nvPr>
        </p:nvSpPr>
        <p:spPr>
          <a:xfrm>
            <a:off x="8735325" y="6356351"/>
            <a:ext cx="28440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sym typeface="Times New Roman" panose="02020603050405020304" pitchFamily="18" charset="0"/>
              </a:defRPr>
            </a:lvl1pPr>
          </a:lstStyle>
          <a:p>
            <a:fld id="{14DA770C-62CC-42DF-9F4E-9B0017DC8376}" type="slidenum">
              <a:rPr lang="en-US" altLang="en-US"/>
              <a:pPr/>
              <a:t>‹#›</a:t>
            </a:fld>
            <a:endParaRPr lang="en-US" altLang="en-US" dirty="0"/>
          </a:p>
        </p:txBody>
      </p:sp>
    </p:spTree>
    <p:extLst>
      <p:ext uri="{BB962C8B-B14F-4D97-AF65-F5344CB8AC3E}">
        <p14:creationId xmlns:p14="http://schemas.microsoft.com/office/powerpoint/2010/main" val="303829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177" y="381000"/>
            <a:ext cx="10360501" cy="4876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914162" y="5410200"/>
            <a:ext cx="10360501" cy="1066800"/>
          </a:xfrm>
          <a:prstGeom prst="rect">
            <a:avLst/>
          </a:prstGeo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xmlns="" id="{5A5D6983-BDBC-493D-820C-69533BAB016B}"/>
              </a:ext>
            </a:extLst>
          </p:cNvPr>
          <p:cNvSpPr>
            <a:spLocks noGrp="1"/>
          </p:cNvSpPr>
          <p:nvPr>
            <p:ph type="sldNum" sz="quarter" idx="10"/>
          </p:nvPr>
        </p:nvSpPr>
        <p:spPr>
          <a:xfrm>
            <a:off x="8735325" y="6172200"/>
            <a:ext cx="2539339"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sym typeface="Times New Roman" panose="02020603050405020304" pitchFamily="18" charset="0"/>
              </a:defRPr>
            </a:lvl1pPr>
          </a:lstStyle>
          <a:p>
            <a:fld id="{612F9B3D-EBD2-4FFA-915D-78EA89209B66}" type="slidenum">
              <a:rPr lang="en-US" altLang="en-US"/>
              <a:pPr/>
              <a:t>‹#›</a:t>
            </a:fld>
            <a:endParaRPr lang="en-US" altLang="en-US" dirty="0"/>
          </a:p>
        </p:txBody>
      </p:sp>
    </p:spTree>
    <p:extLst>
      <p:ext uri="{BB962C8B-B14F-4D97-AF65-F5344CB8AC3E}">
        <p14:creationId xmlns:p14="http://schemas.microsoft.com/office/powerpoint/2010/main" val="112783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177" y="381000"/>
            <a:ext cx="10360501" cy="48768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914162" y="5410200"/>
            <a:ext cx="10360501" cy="1066800"/>
          </a:xfrm>
          <a:prstGeom prst="rect">
            <a:avLst/>
          </a:prstGeo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xmlns="" id="{EE2495D6-22F7-4F4E-B54C-917366CF9A83}"/>
              </a:ext>
            </a:extLst>
          </p:cNvPr>
          <p:cNvSpPr>
            <a:spLocks noGrp="1"/>
          </p:cNvSpPr>
          <p:nvPr>
            <p:ph type="sldNum" sz="quarter" idx="10"/>
          </p:nvPr>
        </p:nvSpPr>
        <p:spPr>
          <a:xfrm>
            <a:off x="8735325" y="6172200"/>
            <a:ext cx="2539339"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Times New Roman" panose="02020603050405020304" pitchFamily="18" charset="0"/>
                <a:sym typeface="Times New Roman" panose="02020603050405020304" pitchFamily="18" charset="0"/>
              </a:defRPr>
            </a:lvl1pPr>
          </a:lstStyle>
          <a:p>
            <a:fld id="{E902078E-3029-48AB-AF86-12D3835FF63C}" type="slidenum">
              <a:rPr lang="en-US" altLang="en-US"/>
              <a:pPr/>
              <a:t>‹#›</a:t>
            </a:fld>
            <a:endParaRPr lang="en-US" altLang="en-US" dirty="0"/>
          </a:p>
        </p:txBody>
      </p:sp>
    </p:spTree>
    <p:extLst>
      <p:ext uri="{BB962C8B-B14F-4D97-AF65-F5344CB8AC3E}">
        <p14:creationId xmlns:p14="http://schemas.microsoft.com/office/powerpoint/2010/main" val="214488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dirty="0"/>
          </a:p>
        </p:txBody>
      </p:sp>
      <p:pic>
        <p:nvPicPr>
          <p:cNvPr id="9" name="Picture 8"/>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hyperlink" Target="http://www.energy.gov/projectmanagement/services-0/earned-value-managemen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community.max.gov/display/DOEExternal/PM+EVM+Guidanc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cq.osd.mil/evm/#/policy-guidance/guides-referen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irectives.doe.gov/guidance#b_start=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1600200"/>
            <a:ext cx="6629400" cy="3048000"/>
          </a:xfrm>
        </p:spPr>
        <p:txBody>
          <a:bodyPr>
            <a:noAutofit/>
          </a:bodyPr>
          <a:lstStyle/>
          <a:p>
            <a:pPr>
              <a:lnSpc>
                <a:spcPct val="100000"/>
              </a:lnSpc>
            </a:pPr>
            <a:r>
              <a:rPr lang="en-US" altLang="en-US" sz="4000" b="1" dirty="0"/>
              <a:t>Snippet 1-5B:</a:t>
            </a:r>
            <a:r>
              <a:rPr lang="en-US" altLang="en-US" sz="4000" b="1" dirty="0">
                <a:solidFill>
                  <a:srgbClr val="FF00FF"/>
                </a:solidFill>
              </a:rPr>
              <a:t/>
            </a:r>
            <a:br>
              <a:rPr lang="en-US" altLang="en-US" sz="4000" b="1" dirty="0">
                <a:solidFill>
                  <a:srgbClr val="FF00FF"/>
                </a:solidFill>
              </a:rPr>
            </a:br>
            <a:r>
              <a:rPr lang="en-US" altLang="en-US" sz="4000" b="1" dirty="0"/>
              <a:t>How to Implement an </a:t>
            </a:r>
            <a:br>
              <a:rPr lang="en-US" altLang="en-US" sz="4000" b="1" dirty="0"/>
            </a:br>
            <a:r>
              <a:rPr lang="en-US" altLang="en-US" sz="4000" b="1" dirty="0">
                <a:sym typeface="Arial Bold" panose="020B0704020202020204" pitchFamily="34" charset="0"/>
              </a:rPr>
              <a:t>Over Target Baseline (OTB) </a:t>
            </a:r>
            <a:br>
              <a:rPr lang="en-US" altLang="en-US" sz="4000" b="1" dirty="0">
                <a:sym typeface="Arial Bold" panose="020B0704020202020204" pitchFamily="34" charset="0"/>
              </a:rPr>
            </a:br>
            <a:r>
              <a:rPr lang="en-US" altLang="en-US" sz="4000" b="1" dirty="0">
                <a:sym typeface="Arial Bold" panose="020B0704020202020204" pitchFamily="34" charset="0"/>
              </a:rPr>
              <a:t>and/or an </a:t>
            </a:r>
            <a:r>
              <a:rPr lang="en-US" altLang="en-US" sz="4000" b="1" dirty="0">
                <a:solidFill>
                  <a:srgbClr val="FF00FF"/>
                </a:solidFill>
                <a:sym typeface="Arial Bold" panose="020B0704020202020204" pitchFamily="34" charset="0"/>
              </a:rPr>
              <a:t/>
            </a:r>
            <a:br>
              <a:rPr lang="en-US" altLang="en-US" sz="4000" b="1" dirty="0">
                <a:solidFill>
                  <a:srgbClr val="FF00FF"/>
                </a:solidFill>
                <a:sym typeface="Arial Bold" panose="020B0704020202020204" pitchFamily="34" charset="0"/>
              </a:rPr>
            </a:br>
            <a:r>
              <a:rPr lang="en-US" altLang="en-US" sz="4000" b="1" dirty="0">
                <a:sym typeface="Arial Bold" panose="020B0704020202020204" pitchFamily="34" charset="0"/>
              </a:rPr>
              <a:t>Over Target Schedule (OTS)</a:t>
            </a:r>
            <a:endParaRPr lang="en-US" sz="4000" dirty="0"/>
          </a:p>
        </p:txBody>
      </p:sp>
      <p:sp>
        <p:nvSpPr>
          <p:cNvPr id="3" name="Subtitle 2"/>
          <p:cNvSpPr>
            <a:spLocks noGrp="1"/>
          </p:cNvSpPr>
          <p:nvPr>
            <p:ph type="subTitle" idx="1"/>
          </p:nvPr>
        </p:nvSpPr>
        <p:spPr/>
        <p:txBody>
          <a:bodyPr/>
          <a:lstStyle/>
          <a:p>
            <a:r>
              <a:rPr lang="en-US" dirty="0"/>
              <a:t>Dept. Of Energy</a:t>
            </a:r>
          </a:p>
          <a:p>
            <a:r>
              <a:rPr lang="en-US" dirty="0"/>
              <a:t>Office of Project Management (PM)</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7">
            <a:extLst>
              <a:ext uri="{FF2B5EF4-FFF2-40B4-BE49-F238E27FC236}">
                <a16:creationId xmlns:a16="http://schemas.microsoft.com/office/drawing/2014/main" xmlns="" id="{ABD04B16-4261-4BD1-94A0-70AD6DE0565B}"/>
              </a:ext>
            </a:extLst>
          </p:cNvPr>
          <p:cNvSpPr>
            <a:spLocks/>
          </p:cNvSpPr>
          <p:nvPr/>
        </p:nvSpPr>
        <p:spPr bwMode="auto">
          <a:xfrm>
            <a:off x="2622550" y="195264"/>
            <a:ext cx="68453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700"/>
              </a:spcBef>
              <a:buClr>
                <a:srgbClr val="FFFF00"/>
              </a:buClr>
              <a:buSzPct val="100000"/>
              <a:buFont typeface="Times New Roman" pitchFamily="18" charset="0"/>
              <a:buChar char="•"/>
              <a:defRPr sz="3200">
                <a:solidFill>
                  <a:schemeClr val="tx1"/>
                </a:solidFill>
                <a:latin typeface="Times New Roman Bold" charset="0"/>
                <a:ea typeface="ヒラギノ明朝 ProN W6" charset="0"/>
                <a:cs typeface="ヒラギノ明朝 ProN W6" charset="0"/>
                <a:sym typeface="Times New Roman Bold" charset="0"/>
              </a:defRPr>
            </a:lvl1pPr>
            <a:lvl2pPr marL="742950" indent="-285750">
              <a:lnSpc>
                <a:spcPct val="120000"/>
              </a:lnSpc>
              <a:spcBef>
                <a:spcPts val="600"/>
              </a:spcBef>
              <a:buClr>
                <a:srgbClr val="FF3300"/>
              </a:buClr>
              <a:buSzPct val="100000"/>
              <a:buFont typeface="Times New Roman" pitchFamily="18" charset="0"/>
              <a:buChar char="–"/>
              <a:defRPr sz="2800">
                <a:solidFill>
                  <a:schemeClr val="tx1"/>
                </a:solidFill>
                <a:latin typeface="Times New Roman Bold" charset="0"/>
                <a:ea typeface="ヒラギノ明朝 ProN W6" charset="0"/>
                <a:cs typeface="ヒラギノ明朝 ProN W6" charset="0"/>
                <a:sym typeface="Times New Roman Bold" charset="0"/>
              </a:defRPr>
            </a:lvl2pPr>
            <a:lvl3pPr marL="1143000" indent="-228600">
              <a:lnSpc>
                <a:spcPct val="110000"/>
              </a:lnSpc>
              <a:spcBef>
                <a:spcPts val="500"/>
              </a:spcBef>
              <a:buClr>
                <a:srgbClr val="00FF00"/>
              </a:buClr>
              <a:buSzPct val="100000"/>
              <a:buFont typeface="Times New Roman" pitchFamily="18" charset="0"/>
              <a:buChar char="•"/>
              <a:defRPr sz="2400">
                <a:solidFill>
                  <a:schemeClr val="tx1"/>
                </a:solidFill>
                <a:latin typeface="Times New Roman Bold" charset="0"/>
                <a:ea typeface="ヒラギノ明朝 ProN W6" charset="0"/>
                <a:cs typeface="ヒラギノ明朝 ProN W6" charset="0"/>
                <a:sym typeface="Times New Roman Bold" charset="0"/>
              </a:defRPr>
            </a:lvl3pPr>
            <a:lvl4pPr marL="1600200" indent="-228600">
              <a:spcBef>
                <a:spcPts val="500"/>
              </a:spcBef>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4pPr>
            <a:lvl5pPr marL="2057400" indent="-228600">
              <a:spcBef>
                <a:spcPts val="500"/>
              </a:spcBef>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5pPr>
            <a:lvl6pPr marL="25146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6pPr>
            <a:lvl7pPr marL="29718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7pPr>
            <a:lvl8pPr marL="34290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8pPr>
            <a:lvl9pPr marL="38862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9pPr>
          </a:lstStyle>
          <a:p>
            <a:pPr algn="ctr">
              <a:lnSpc>
                <a:spcPct val="85000"/>
              </a:lnSpc>
              <a:spcBef>
                <a:spcPct val="0"/>
              </a:spcBef>
              <a:buClrTx/>
              <a:buSzTx/>
              <a:buNone/>
              <a:defRPr/>
            </a:pPr>
            <a:r>
              <a:rPr lang="en-US" altLang="en-US" sz="2400" kern="0" dirty="0">
                <a:solidFill>
                  <a:srgbClr val="000000"/>
                </a:solidFill>
                <a:latin typeface="Arial" panose="020B0604020202020204" pitchFamily="34" charset="0"/>
                <a:ea typeface="ヒラギノ角ゴ ProN W3" charset="0"/>
                <a:cs typeface="Arial" panose="020B0604020202020204" pitchFamily="34" charset="0"/>
                <a:sym typeface="Arial Bold" charset="0"/>
              </a:rPr>
              <a:t>Project Baseline And Status After Reprogramming</a:t>
            </a:r>
          </a:p>
        </p:txBody>
      </p:sp>
      <p:grpSp>
        <p:nvGrpSpPr>
          <p:cNvPr id="34819" name="Group 95">
            <a:extLst>
              <a:ext uri="{FF2B5EF4-FFF2-40B4-BE49-F238E27FC236}">
                <a16:creationId xmlns:a16="http://schemas.microsoft.com/office/drawing/2014/main" xmlns="" id="{FEC30277-545B-49D9-B9E1-4193E52AAFF2}"/>
              </a:ext>
            </a:extLst>
          </p:cNvPr>
          <p:cNvGrpSpPr>
            <a:grpSpLocks/>
          </p:cNvGrpSpPr>
          <p:nvPr/>
        </p:nvGrpSpPr>
        <p:grpSpPr bwMode="auto">
          <a:xfrm>
            <a:off x="1063626" y="595314"/>
            <a:ext cx="10136187" cy="6118225"/>
            <a:chOff x="112439" y="595313"/>
            <a:chExt cx="10136461" cy="6118027"/>
          </a:xfrm>
        </p:grpSpPr>
        <p:sp>
          <p:nvSpPr>
            <p:cNvPr id="34820" name="Line 1">
              <a:extLst>
                <a:ext uri="{FF2B5EF4-FFF2-40B4-BE49-F238E27FC236}">
                  <a16:creationId xmlns:a16="http://schemas.microsoft.com/office/drawing/2014/main" xmlns="" id="{B6AED1EE-B02C-4797-B851-65056CE63EE1}"/>
                </a:ext>
              </a:extLst>
            </p:cNvPr>
            <p:cNvSpPr>
              <a:spLocks noChangeShapeType="1"/>
            </p:cNvSpPr>
            <p:nvPr/>
          </p:nvSpPr>
          <p:spPr bwMode="auto">
            <a:xfrm rot="10800000">
              <a:off x="7908925" y="1541463"/>
              <a:ext cx="1588" cy="4597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1" name="Rectangle 2">
              <a:extLst>
                <a:ext uri="{FF2B5EF4-FFF2-40B4-BE49-F238E27FC236}">
                  <a16:creationId xmlns:a16="http://schemas.microsoft.com/office/drawing/2014/main" xmlns="" id="{811D9C33-FFA6-4B82-B8E2-6E3DD2AB641B}"/>
                </a:ext>
              </a:extLst>
            </p:cNvPr>
            <p:cNvSpPr>
              <a:spLocks/>
            </p:cNvSpPr>
            <p:nvPr/>
          </p:nvSpPr>
          <p:spPr bwMode="auto">
            <a:xfrm>
              <a:off x="584200" y="595313"/>
              <a:ext cx="9664700" cy="55451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endParaRPr lang="en-US" altLang="en-US" dirty="0"/>
            </a:p>
          </p:txBody>
        </p:sp>
        <p:sp>
          <p:nvSpPr>
            <p:cNvPr id="34822" name="Rectangle 4">
              <a:extLst>
                <a:ext uri="{FF2B5EF4-FFF2-40B4-BE49-F238E27FC236}">
                  <a16:creationId xmlns:a16="http://schemas.microsoft.com/office/drawing/2014/main" xmlns="" id="{C08F690C-B18C-450D-BDB9-AA08FA732CA7}"/>
                </a:ext>
              </a:extLst>
            </p:cNvPr>
            <p:cNvSpPr>
              <a:spLocks/>
            </p:cNvSpPr>
            <p:nvPr/>
          </p:nvSpPr>
          <p:spPr bwMode="auto">
            <a:xfrm>
              <a:off x="112439" y="356393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140</a:t>
              </a:r>
            </a:p>
          </p:txBody>
        </p:sp>
        <p:sp>
          <p:nvSpPr>
            <p:cNvPr id="34823" name="Line 5">
              <a:extLst>
                <a:ext uri="{FF2B5EF4-FFF2-40B4-BE49-F238E27FC236}">
                  <a16:creationId xmlns:a16="http://schemas.microsoft.com/office/drawing/2014/main" xmlns="" id="{761830ED-B62A-4010-8E45-352D7E94C4FB}"/>
                </a:ext>
              </a:extLst>
            </p:cNvPr>
            <p:cNvSpPr>
              <a:spLocks noChangeShapeType="1"/>
            </p:cNvSpPr>
            <p:nvPr/>
          </p:nvSpPr>
          <p:spPr bwMode="auto">
            <a:xfrm>
              <a:off x="441325" y="1285875"/>
              <a:ext cx="1381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4" name="Line 6">
              <a:extLst>
                <a:ext uri="{FF2B5EF4-FFF2-40B4-BE49-F238E27FC236}">
                  <a16:creationId xmlns:a16="http://schemas.microsoft.com/office/drawing/2014/main" xmlns="" id="{C074B590-810B-47F7-BDF2-C63DE8A8AEB3}"/>
                </a:ext>
              </a:extLst>
            </p:cNvPr>
            <p:cNvSpPr>
              <a:spLocks noChangeShapeType="1"/>
            </p:cNvSpPr>
            <p:nvPr/>
          </p:nvSpPr>
          <p:spPr bwMode="auto">
            <a:xfrm>
              <a:off x="442913" y="1978025"/>
              <a:ext cx="150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5" name="Line 7">
              <a:extLst>
                <a:ext uri="{FF2B5EF4-FFF2-40B4-BE49-F238E27FC236}">
                  <a16:creationId xmlns:a16="http://schemas.microsoft.com/office/drawing/2014/main" xmlns="" id="{9360404E-469C-4B68-B9A5-105D07DD88CB}"/>
                </a:ext>
              </a:extLst>
            </p:cNvPr>
            <p:cNvSpPr>
              <a:spLocks noChangeShapeType="1"/>
            </p:cNvSpPr>
            <p:nvPr/>
          </p:nvSpPr>
          <p:spPr bwMode="auto">
            <a:xfrm>
              <a:off x="441325" y="2668588"/>
              <a:ext cx="1381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6" name="Line 8">
              <a:extLst>
                <a:ext uri="{FF2B5EF4-FFF2-40B4-BE49-F238E27FC236}">
                  <a16:creationId xmlns:a16="http://schemas.microsoft.com/office/drawing/2014/main" xmlns="" id="{F5F13628-029F-4CC7-9088-6150A4CEB0D5}"/>
                </a:ext>
              </a:extLst>
            </p:cNvPr>
            <p:cNvSpPr>
              <a:spLocks noChangeShapeType="1"/>
            </p:cNvSpPr>
            <p:nvPr/>
          </p:nvSpPr>
          <p:spPr bwMode="auto">
            <a:xfrm>
              <a:off x="446088" y="301466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7" name="Line 9">
              <a:extLst>
                <a:ext uri="{FF2B5EF4-FFF2-40B4-BE49-F238E27FC236}">
                  <a16:creationId xmlns:a16="http://schemas.microsoft.com/office/drawing/2014/main" xmlns="" id="{BE711115-6271-418F-8F1B-7A34C0EFDE7F}"/>
                </a:ext>
              </a:extLst>
            </p:cNvPr>
            <p:cNvSpPr>
              <a:spLocks noChangeShapeType="1"/>
            </p:cNvSpPr>
            <p:nvPr/>
          </p:nvSpPr>
          <p:spPr bwMode="auto">
            <a:xfrm>
              <a:off x="452438" y="439578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8" name="Line 10">
              <a:extLst>
                <a:ext uri="{FF2B5EF4-FFF2-40B4-BE49-F238E27FC236}">
                  <a16:creationId xmlns:a16="http://schemas.microsoft.com/office/drawing/2014/main" xmlns="" id="{641E60D9-DBDB-4C3A-B386-242DE43C288A}"/>
                </a:ext>
              </a:extLst>
            </p:cNvPr>
            <p:cNvSpPr>
              <a:spLocks noChangeShapeType="1"/>
            </p:cNvSpPr>
            <p:nvPr/>
          </p:nvSpPr>
          <p:spPr bwMode="auto">
            <a:xfrm>
              <a:off x="458788" y="508793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29" name="Line 11">
              <a:extLst>
                <a:ext uri="{FF2B5EF4-FFF2-40B4-BE49-F238E27FC236}">
                  <a16:creationId xmlns:a16="http://schemas.microsoft.com/office/drawing/2014/main" xmlns="" id="{027F92F5-E384-49E2-ABA3-B7B62DE9B5C0}"/>
                </a:ext>
              </a:extLst>
            </p:cNvPr>
            <p:cNvSpPr>
              <a:spLocks noChangeShapeType="1"/>
            </p:cNvSpPr>
            <p:nvPr/>
          </p:nvSpPr>
          <p:spPr bwMode="auto">
            <a:xfrm>
              <a:off x="471488" y="5768975"/>
              <a:ext cx="10795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30" name="Line 12">
              <a:extLst>
                <a:ext uri="{FF2B5EF4-FFF2-40B4-BE49-F238E27FC236}">
                  <a16:creationId xmlns:a16="http://schemas.microsoft.com/office/drawing/2014/main" xmlns="" id="{D632EB93-81D8-48F3-8339-2F4D49AFF2DB}"/>
                </a:ext>
              </a:extLst>
            </p:cNvPr>
            <p:cNvSpPr>
              <a:spLocks noChangeShapeType="1"/>
            </p:cNvSpPr>
            <p:nvPr/>
          </p:nvSpPr>
          <p:spPr bwMode="auto">
            <a:xfrm>
              <a:off x="441325" y="6124575"/>
              <a:ext cx="149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31" name="Rectangle 13">
              <a:extLst>
                <a:ext uri="{FF2B5EF4-FFF2-40B4-BE49-F238E27FC236}">
                  <a16:creationId xmlns:a16="http://schemas.microsoft.com/office/drawing/2014/main" xmlns="" id="{9DFD354C-2FB0-49A5-B690-DD6A2BFB8AC1}"/>
                </a:ext>
              </a:extLst>
            </p:cNvPr>
            <p:cNvSpPr>
              <a:spLocks/>
            </p:cNvSpPr>
            <p:nvPr/>
          </p:nvSpPr>
          <p:spPr bwMode="auto">
            <a:xfrm>
              <a:off x="112439" y="387826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120</a:t>
              </a:r>
            </a:p>
          </p:txBody>
        </p:sp>
        <p:sp>
          <p:nvSpPr>
            <p:cNvPr id="34832" name="Rectangle 14">
              <a:extLst>
                <a:ext uri="{FF2B5EF4-FFF2-40B4-BE49-F238E27FC236}">
                  <a16:creationId xmlns:a16="http://schemas.microsoft.com/office/drawing/2014/main" xmlns="" id="{8D64766B-4285-4F62-BB20-9F25B863AB5F}"/>
                </a:ext>
              </a:extLst>
            </p:cNvPr>
            <p:cNvSpPr>
              <a:spLocks/>
            </p:cNvSpPr>
            <p:nvPr/>
          </p:nvSpPr>
          <p:spPr bwMode="auto">
            <a:xfrm>
              <a:off x="112439" y="425608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100</a:t>
              </a:r>
            </a:p>
          </p:txBody>
        </p:sp>
        <p:sp>
          <p:nvSpPr>
            <p:cNvPr id="34833" name="Rectangle 15">
              <a:extLst>
                <a:ext uri="{FF2B5EF4-FFF2-40B4-BE49-F238E27FC236}">
                  <a16:creationId xmlns:a16="http://schemas.microsoft.com/office/drawing/2014/main" xmlns="" id="{74728BCF-67A4-4A7F-ACB7-5121C7D504F3}"/>
                </a:ext>
              </a:extLst>
            </p:cNvPr>
            <p:cNvSpPr>
              <a:spLocks/>
            </p:cNvSpPr>
            <p:nvPr/>
          </p:nvSpPr>
          <p:spPr bwMode="auto">
            <a:xfrm>
              <a:off x="247998" y="458470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80</a:t>
              </a:r>
            </a:p>
          </p:txBody>
        </p:sp>
        <p:sp>
          <p:nvSpPr>
            <p:cNvPr id="34834" name="Rectangle 16">
              <a:extLst>
                <a:ext uri="{FF2B5EF4-FFF2-40B4-BE49-F238E27FC236}">
                  <a16:creationId xmlns:a16="http://schemas.microsoft.com/office/drawing/2014/main" xmlns="" id="{F5F169CE-F25F-4D97-8493-45C27953A515}"/>
                </a:ext>
              </a:extLst>
            </p:cNvPr>
            <p:cNvSpPr>
              <a:spLocks/>
            </p:cNvSpPr>
            <p:nvPr/>
          </p:nvSpPr>
          <p:spPr bwMode="auto">
            <a:xfrm>
              <a:off x="247998" y="494982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60</a:t>
              </a:r>
            </a:p>
          </p:txBody>
        </p:sp>
        <p:sp>
          <p:nvSpPr>
            <p:cNvPr id="34835" name="Rectangle 17">
              <a:extLst>
                <a:ext uri="{FF2B5EF4-FFF2-40B4-BE49-F238E27FC236}">
                  <a16:creationId xmlns:a16="http://schemas.microsoft.com/office/drawing/2014/main" xmlns="" id="{349DFC12-8812-4F20-94C0-253D8722DC0C}"/>
                </a:ext>
              </a:extLst>
            </p:cNvPr>
            <p:cNvSpPr>
              <a:spLocks/>
            </p:cNvSpPr>
            <p:nvPr/>
          </p:nvSpPr>
          <p:spPr bwMode="auto">
            <a:xfrm>
              <a:off x="252760" y="5262563"/>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40</a:t>
              </a:r>
            </a:p>
          </p:txBody>
        </p:sp>
        <p:sp>
          <p:nvSpPr>
            <p:cNvPr id="34836" name="Rectangle 18">
              <a:extLst>
                <a:ext uri="{FF2B5EF4-FFF2-40B4-BE49-F238E27FC236}">
                  <a16:creationId xmlns:a16="http://schemas.microsoft.com/office/drawing/2014/main" xmlns="" id="{B7CFD3BF-E4E4-424A-A036-F0A80ECB9039}"/>
                </a:ext>
              </a:extLst>
            </p:cNvPr>
            <p:cNvSpPr>
              <a:spLocks/>
            </p:cNvSpPr>
            <p:nvPr/>
          </p:nvSpPr>
          <p:spPr bwMode="auto">
            <a:xfrm>
              <a:off x="240060" y="561022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20</a:t>
              </a:r>
            </a:p>
          </p:txBody>
        </p:sp>
        <p:sp>
          <p:nvSpPr>
            <p:cNvPr id="34837" name="Rectangle 19">
              <a:extLst>
                <a:ext uri="{FF2B5EF4-FFF2-40B4-BE49-F238E27FC236}">
                  <a16:creationId xmlns:a16="http://schemas.microsoft.com/office/drawing/2014/main" xmlns="" id="{E9363385-006D-4BA7-B80D-24E6CE6DB86D}"/>
                </a:ext>
              </a:extLst>
            </p:cNvPr>
            <p:cNvSpPr>
              <a:spLocks/>
            </p:cNvSpPr>
            <p:nvPr/>
          </p:nvSpPr>
          <p:spPr bwMode="auto">
            <a:xfrm>
              <a:off x="378793" y="597376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0</a:t>
              </a:r>
            </a:p>
          </p:txBody>
        </p:sp>
        <p:sp>
          <p:nvSpPr>
            <p:cNvPr id="34838" name="Rectangle 20">
              <a:extLst>
                <a:ext uri="{FF2B5EF4-FFF2-40B4-BE49-F238E27FC236}">
                  <a16:creationId xmlns:a16="http://schemas.microsoft.com/office/drawing/2014/main" xmlns="" id="{E0752CA2-C4A6-4436-A7A7-1A4E03209C29}"/>
                </a:ext>
              </a:extLst>
            </p:cNvPr>
            <p:cNvSpPr>
              <a:spLocks/>
            </p:cNvSpPr>
            <p:nvPr/>
          </p:nvSpPr>
          <p:spPr bwMode="auto">
            <a:xfrm>
              <a:off x="4512867" y="6405563"/>
              <a:ext cx="5611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2000" dirty="0">
                  <a:cs typeface="Arial" panose="020B0604020202020204" pitchFamily="34" charset="0"/>
                  <a:sym typeface="Arial Bold" panose="020B0704020202020204" pitchFamily="34" charset="0"/>
                </a:rPr>
                <a:t>Time</a:t>
              </a:r>
            </a:p>
          </p:txBody>
        </p:sp>
        <p:sp>
          <p:nvSpPr>
            <p:cNvPr id="34839" name="Rectangle 21">
              <a:extLst>
                <a:ext uri="{FF2B5EF4-FFF2-40B4-BE49-F238E27FC236}">
                  <a16:creationId xmlns:a16="http://schemas.microsoft.com/office/drawing/2014/main" xmlns="" id="{53E93DDA-8F58-490C-AB84-7D6B8EA9D485}"/>
                </a:ext>
              </a:extLst>
            </p:cNvPr>
            <p:cNvSpPr>
              <a:spLocks/>
            </p:cNvSpPr>
            <p:nvPr/>
          </p:nvSpPr>
          <p:spPr bwMode="auto">
            <a:xfrm>
              <a:off x="8989811" y="1279525"/>
              <a:ext cx="41679" cy="2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300"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p>
          </p:txBody>
        </p:sp>
        <p:sp>
          <p:nvSpPr>
            <p:cNvPr id="34840" name="Line 22">
              <a:extLst>
                <a:ext uri="{FF2B5EF4-FFF2-40B4-BE49-F238E27FC236}">
                  <a16:creationId xmlns:a16="http://schemas.microsoft.com/office/drawing/2014/main" xmlns="" id="{EA910B07-D807-4DD1-9479-81189CAE0E16}"/>
                </a:ext>
              </a:extLst>
            </p:cNvPr>
            <p:cNvSpPr>
              <a:spLocks noChangeShapeType="1"/>
            </p:cNvSpPr>
            <p:nvPr/>
          </p:nvSpPr>
          <p:spPr bwMode="auto">
            <a:xfrm rot="10800000">
              <a:off x="4722813" y="1803400"/>
              <a:ext cx="1587" cy="4330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41" name="Rectangle 23">
              <a:extLst>
                <a:ext uri="{FF2B5EF4-FFF2-40B4-BE49-F238E27FC236}">
                  <a16:creationId xmlns:a16="http://schemas.microsoft.com/office/drawing/2014/main" xmlns="" id="{7CA54ADC-704F-466E-AAEE-CCC1005806C3}"/>
                </a:ext>
              </a:extLst>
            </p:cNvPr>
            <p:cNvSpPr>
              <a:spLocks/>
            </p:cNvSpPr>
            <p:nvPr/>
          </p:nvSpPr>
          <p:spPr bwMode="auto">
            <a:xfrm>
              <a:off x="1368289" y="665163"/>
              <a:ext cx="10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400" u="sng" dirty="0">
                  <a:solidFill>
                    <a:srgbClr val="0000FF"/>
                  </a:solidFill>
                  <a:cs typeface="Arial" panose="020B0604020202020204" pitchFamily="34" charset="0"/>
                  <a:sym typeface="Arial Bold" panose="020B0704020202020204" pitchFamily="34" charset="0"/>
                </a:rPr>
                <a:t>Legend ($M)</a:t>
              </a:r>
            </a:p>
          </p:txBody>
        </p:sp>
        <p:sp>
          <p:nvSpPr>
            <p:cNvPr id="34842" name="Rectangle 24">
              <a:extLst>
                <a:ext uri="{FF2B5EF4-FFF2-40B4-BE49-F238E27FC236}">
                  <a16:creationId xmlns:a16="http://schemas.microsoft.com/office/drawing/2014/main" xmlns="" id="{076BF00E-CBB4-4291-88D9-86F7352183D3}"/>
                </a:ext>
              </a:extLst>
            </p:cNvPr>
            <p:cNvSpPr>
              <a:spLocks/>
            </p:cNvSpPr>
            <p:nvPr/>
          </p:nvSpPr>
          <p:spPr bwMode="auto">
            <a:xfrm>
              <a:off x="1074738" y="941388"/>
              <a:ext cx="783890" cy="12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r>
                <a:rPr lang="en-US" altLang="en-US" dirty="0">
                  <a:solidFill>
                    <a:srgbClr val="0000FF"/>
                  </a:solidFill>
                  <a:cs typeface="Arial" panose="020B0604020202020204" pitchFamily="34" charset="0"/>
                </a:rPr>
                <a:t>CTC:</a:t>
              </a:r>
            </a:p>
            <a:p>
              <a:pPr eaLnBrk="1" hangingPunct="1"/>
              <a:r>
                <a:rPr lang="en-US" altLang="en-US" dirty="0">
                  <a:solidFill>
                    <a:srgbClr val="0000FF"/>
                  </a:solidFill>
                  <a:cs typeface="Arial" panose="020B0604020202020204" pitchFamily="34" charset="0"/>
                </a:rPr>
                <a:t>BCWS:</a:t>
              </a:r>
            </a:p>
            <a:p>
              <a:pPr eaLnBrk="1" hangingPunct="1"/>
              <a:r>
                <a:rPr lang="en-US" altLang="en-US" dirty="0">
                  <a:solidFill>
                    <a:srgbClr val="008000"/>
                  </a:solidFill>
                  <a:cs typeface="Arial" panose="020B0604020202020204" pitchFamily="34" charset="0"/>
                </a:rPr>
                <a:t>BCWP:</a:t>
              </a:r>
            </a:p>
            <a:p>
              <a:pPr eaLnBrk="1" hangingPunct="1"/>
              <a:r>
                <a:rPr lang="en-US" altLang="en-US" dirty="0">
                  <a:solidFill>
                    <a:srgbClr val="FF0000"/>
                  </a:solidFill>
                  <a:cs typeface="Arial" panose="020B0604020202020204" pitchFamily="34" charset="0"/>
                </a:rPr>
                <a:t>ACWP:</a:t>
              </a:r>
            </a:p>
            <a:p>
              <a:pPr eaLnBrk="1" hangingPunct="1"/>
              <a:r>
                <a:rPr lang="en-US" altLang="en-US" dirty="0">
                  <a:solidFill>
                    <a:srgbClr val="0000FF"/>
                  </a:solidFill>
                  <a:cs typeface="Arial" panose="020B0604020202020204" pitchFamily="34" charset="0"/>
                </a:rPr>
                <a:t>BAC:</a:t>
              </a:r>
            </a:p>
            <a:p>
              <a:pPr eaLnBrk="1" hangingPunct="1"/>
              <a:r>
                <a:rPr lang="en-US" altLang="en-US" dirty="0">
                  <a:solidFill>
                    <a:srgbClr val="FF0000"/>
                  </a:solidFill>
                  <a:cs typeface="Arial" panose="020B0604020202020204" pitchFamily="34" charset="0"/>
                </a:rPr>
                <a:t>EAC:</a:t>
              </a:r>
            </a:p>
            <a:p>
              <a:pPr eaLnBrk="1" hangingPunct="1"/>
              <a:r>
                <a:rPr lang="en-US" altLang="en-US" dirty="0">
                  <a:cs typeface="Arial" panose="020B0604020202020204" pitchFamily="34" charset="0"/>
                </a:rPr>
                <a:t>Completed </a:t>
              </a:r>
            </a:p>
          </p:txBody>
        </p:sp>
        <p:sp>
          <p:nvSpPr>
            <p:cNvPr id="34843" name="Rectangle 25">
              <a:extLst>
                <a:ext uri="{FF2B5EF4-FFF2-40B4-BE49-F238E27FC236}">
                  <a16:creationId xmlns:a16="http://schemas.microsoft.com/office/drawing/2014/main" xmlns="" id="{02186028-E98B-4A6C-9775-345DC5672120}"/>
                </a:ext>
              </a:extLst>
            </p:cNvPr>
            <p:cNvSpPr>
              <a:spLocks/>
            </p:cNvSpPr>
            <p:nvPr/>
          </p:nvSpPr>
          <p:spPr bwMode="auto">
            <a:xfrm>
              <a:off x="8532282" y="2514600"/>
              <a:ext cx="1255186"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BAC = $200M</a:t>
              </a:r>
            </a:p>
          </p:txBody>
        </p:sp>
        <p:sp>
          <p:nvSpPr>
            <p:cNvPr id="34844" name="Rectangle 26">
              <a:extLst>
                <a:ext uri="{FF2B5EF4-FFF2-40B4-BE49-F238E27FC236}">
                  <a16:creationId xmlns:a16="http://schemas.microsoft.com/office/drawing/2014/main" xmlns="" id="{FB762DF3-EE9B-4892-93EF-E5F44ECFBCAA}"/>
                </a:ext>
              </a:extLst>
            </p:cNvPr>
            <p:cNvSpPr>
              <a:spLocks/>
            </p:cNvSpPr>
            <p:nvPr/>
          </p:nvSpPr>
          <p:spPr bwMode="auto">
            <a:xfrm>
              <a:off x="3868738" y="1366838"/>
              <a:ext cx="1816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lnSpc>
                  <a:spcPct val="85000"/>
                </a:lnSpc>
              </a:pPr>
              <a:r>
                <a:rPr lang="en-US" altLang="en-US" sz="1600" dirty="0">
                  <a:cs typeface="Arial" panose="020B0604020202020204" pitchFamily="34" charset="0"/>
                  <a:sym typeface="Arial Bold" panose="020B0704020202020204" pitchFamily="34" charset="0"/>
                </a:rPr>
                <a:t>Time Now October</a:t>
              </a:r>
            </a:p>
          </p:txBody>
        </p:sp>
        <p:sp>
          <p:nvSpPr>
            <p:cNvPr id="34845" name="Rectangle 28">
              <a:extLst>
                <a:ext uri="{FF2B5EF4-FFF2-40B4-BE49-F238E27FC236}">
                  <a16:creationId xmlns:a16="http://schemas.microsoft.com/office/drawing/2014/main" xmlns="" id="{1C03E5F7-B765-480E-86E9-F3245020A908}"/>
                </a:ext>
              </a:extLst>
            </p:cNvPr>
            <p:cNvSpPr>
              <a:spLocks/>
            </p:cNvSpPr>
            <p:nvPr/>
          </p:nvSpPr>
          <p:spPr bwMode="auto">
            <a:xfrm>
              <a:off x="112439" y="320675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160</a:t>
              </a:r>
            </a:p>
          </p:txBody>
        </p:sp>
        <p:sp>
          <p:nvSpPr>
            <p:cNvPr id="34846" name="Line 29">
              <a:extLst>
                <a:ext uri="{FF2B5EF4-FFF2-40B4-BE49-F238E27FC236}">
                  <a16:creationId xmlns:a16="http://schemas.microsoft.com/office/drawing/2014/main" xmlns="" id="{6060E39D-95F7-41E5-A611-429520844133}"/>
                </a:ext>
              </a:extLst>
            </p:cNvPr>
            <p:cNvSpPr>
              <a:spLocks noChangeShapeType="1"/>
            </p:cNvSpPr>
            <p:nvPr/>
          </p:nvSpPr>
          <p:spPr bwMode="auto">
            <a:xfrm flipH="1">
              <a:off x="587375" y="3257550"/>
              <a:ext cx="73040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47" name="Rectangle 30">
              <a:extLst>
                <a:ext uri="{FF2B5EF4-FFF2-40B4-BE49-F238E27FC236}">
                  <a16:creationId xmlns:a16="http://schemas.microsoft.com/office/drawing/2014/main" xmlns="" id="{4469963B-C38F-4BAD-A1D6-5A73FB28CE6B}"/>
                </a:ext>
              </a:extLst>
            </p:cNvPr>
            <p:cNvSpPr>
              <a:spLocks/>
            </p:cNvSpPr>
            <p:nvPr/>
          </p:nvSpPr>
          <p:spPr bwMode="auto">
            <a:xfrm>
              <a:off x="112439" y="285908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180</a:t>
              </a:r>
            </a:p>
          </p:txBody>
        </p:sp>
        <p:sp>
          <p:nvSpPr>
            <p:cNvPr id="34848" name="Rectangle 31">
              <a:extLst>
                <a:ext uri="{FF2B5EF4-FFF2-40B4-BE49-F238E27FC236}">
                  <a16:creationId xmlns:a16="http://schemas.microsoft.com/office/drawing/2014/main" xmlns="" id="{651BE714-F36D-4432-A577-A3482A474A13}"/>
                </a:ext>
              </a:extLst>
            </p:cNvPr>
            <p:cNvSpPr>
              <a:spLocks/>
            </p:cNvSpPr>
            <p:nvPr/>
          </p:nvSpPr>
          <p:spPr bwMode="auto">
            <a:xfrm>
              <a:off x="112439" y="251142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200</a:t>
              </a:r>
            </a:p>
          </p:txBody>
        </p:sp>
        <p:sp>
          <p:nvSpPr>
            <p:cNvPr id="34849" name="Rectangle 32">
              <a:extLst>
                <a:ext uri="{FF2B5EF4-FFF2-40B4-BE49-F238E27FC236}">
                  <a16:creationId xmlns:a16="http://schemas.microsoft.com/office/drawing/2014/main" xmlns="" id="{B4E8E0D8-7955-45D2-BA36-ECE8C3986028}"/>
                </a:ext>
              </a:extLst>
            </p:cNvPr>
            <p:cNvSpPr>
              <a:spLocks/>
            </p:cNvSpPr>
            <p:nvPr/>
          </p:nvSpPr>
          <p:spPr bwMode="auto">
            <a:xfrm>
              <a:off x="112439" y="216376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220</a:t>
              </a:r>
            </a:p>
          </p:txBody>
        </p:sp>
        <p:sp>
          <p:nvSpPr>
            <p:cNvPr id="34850" name="Rectangle 33">
              <a:extLst>
                <a:ext uri="{FF2B5EF4-FFF2-40B4-BE49-F238E27FC236}">
                  <a16:creationId xmlns:a16="http://schemas.microsoft.com/office/drawing/2014/main" xmlns="" id="{EB0AF448-D200-448A-B275-970F30161DB6}"/>
                </a:ext>
              </a:extLst>
            </p:cNvPr>
            <p:cNvSpPr>
              <a:spLocks/>
            </p:cNvSpPr>
            <p:nvPr/>
          </p:nvSpPr>
          <p:spPr bwMode="auto">
            <a:xfrm>
              <a:off x="112439" y="181610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240</a:t>
              </a:r>
            </a:p>
          </p:txBody>
        </p:sp>
        <p:sp>
          <p:nvSpPr>
            <p:cNvPr id="34851" name="Rectangle 34">
              <a:extLst>
                <a:ext uri="{FF2B5EF4-FFF2-40B4-BE49-F238E27FC236}">
                  <a16:creationId xmlns:a16="http://schemas.microsoft.com/office/drawing/2014/main" xmlns="" id="{19EC413F-9CF8-43BA-9CFB-5094E2D0A865}"/>
                </a:ext>
              </a:extLst>
            </p:cNvPr>
            <p:cNvSpPr>
              <a:spLocks/>
            </p:cNvSpPr>
            <p:nvPr/>
          </p:nvSpPr>
          <p:spPr bwMode="auto">
            <a:xfrm>
              <a:off x="112439" y="146843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260</a:t>
              </a:r>
            </a:p>
          </p:txBody>
        </p:sp>
        <p:sp>
          <p:nvSpPr>
            <p:cNvPr id="34852" name="Rectangle 35">
              <a:extLst>
                <a:ext uri="{FF2B5EF4-FFF2-40B4-BE49-F238E27FC236}">
                  <a16:creationId xmlns:a16="http://schemas.microsoft.com/office/drawing/2014/main" xmlns="" id="{249A04DB-E223-4068-B958-D65F65DA3624}"/>
                </a:ext>
              </a:extLst>
            </p:cNvPr>
            <p:cNvSpPr>
              <a:spLocks/>
            </p:cNvSpPr>
            <p:nvPr/>
          </p:nvSpPr>
          <p:spPr bwMode="auto">
            <a:xfrm>
              <a:off x="112439" y="112077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280</a:t>
              </a:r>
            </a:p>
          </p:txBody>
        </p:sp>
        <p:sp>
          <p:nvSpPr>
            <p:cNvPr id="34853" name="Rectangle 36">
              <a:extLst>
                <a:ext uri="{FF2B5EF4-FFF2-40B4-BE49-F238E27FC236}">
                  <a16:creationId xmlns:a16="http://schemas.microsoft.com/office/drawing/2014/main" xmlns="" id="{30B50784-FB59-4C91-A117-9EC16C747E3E}"/>
                </a:ext>
              </a:extLst>
            </p:cNvPr>
            <p:cNvSpPr>
              <a:spLocks/>
            </p:cNvSpPr>
            <p:nvPr/>
          </p:nvSpPr>
          <p:spPr bwMode="auto">
            <a:xfrm>
              <a:off x="157993" y="630238"/>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$M</a:t>
              </a:r>
            </a:p>
          </p:txBody>
        </p:sp>
        <p:sp>
          <p:nvSpPr>
            <p:cNvPr id="34854" name="Rectangle 37">
              <a:extLst>
                <a:ext uri="{FF2B5EF4-FFF2-40B4-BE49-F238E27FC236}">
                  <a16:creationId xmlns:a16="http://schemas.microsoft.com/office/drawing/2014/main" xmlns="" id="{42BA86A5-B65A-47D1-8E19-FD79851E44E6}"/>
                </a:ext>
              </a:extLst>
            </p:cNvPr>
            <p:cNvSpPr>
              <a:spLocks/>
            </p:cNvSpPr>
            <p:nvPr/>
          </p:nvSpPr>
          <p:spPr bwMode="auto">
            <a:xfrm>
              <a:off x="1069975" y="2351088"/>
              <a:ext cx="504960"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r>
                <a:rPr lang="en-US" altLang="en-US" dirty="0">
                  <a:solidFill>
                    <a:srgbClr val="0000FF"/>
                  </a:solidFill>
                  <a:cs typeface="Arial" panose="020B0604020202020204" pitchFamily="34" charset="0"/>
                </a:rPr>
                <a:t>BCWS:</a:t>
              </a:r>
            </a:p>
            <a:p>
              <a:pPr eaLnBrk="1" hangingPunct="1"/>
              <a:r>
                <a:rPr lang="en-US" altLang="en-US" dirty="0">
                  <a:solidFill>
                    <a:srgbClr val="008000"/>
                  </a:solidFill>
                  <a:cs typeface="Arial" panose="020B0604020202020204" pitchFamily="34" charset="0"/>
                </a:rPr>
                <a:t>BCWP</a:t>
              </a:r>
              <a:r>
                <a:rPr lang="en-US" altLang="en-US" dirty="0">
                  <a:solidFill>
                    <a:srgbClr val="0000FF"/>
                  </a:solidFill>
                  <a:cs typeface="Arial" panose="020B0604020202020204" pitchFamily="34" charset="0"/>
                </a:rPr>
                <a:t>:</a:t>
              </a:r>
            </a:p>
            <a:p>
              <a:pPr eaLnBrk="1" hangingPunct="1"/>
              <a:r>
                <a:rPr lang="en-US" altLang="en-US" dirty="0">
                  <a:solidFill>
                    <a:srgbClr val="FF0000"/>
                  </a:solidFill>
                  <a:cs typeface="Arial" panose="020B0604020202020204" pitchFamily="34" charset="0"/>
                </a:rPr>
                <a:t>ACWP:</a:t>
              </a:r>
            </a:p>
            <a:p>
              <a:pPr eaLnBrk="1" hangingPunct="1"/>
              <a:r>
                <a:rPr lang="en-US" altLang="en-US" dirty="0">
                  <a:solidFill>
                    <a:srgbClr val="FF0000"/>
                  </a:solidFill>
                  <a:cs typeface="Arial" panose="020B0604020202020204" pitchFamily="34" charset="0"/>
                </a:rPr>
                <a:t>ETC</a:t>
              </a:r>
            </a:p>
          </p:txBody>
        </p:sp>
        <p:sp>
          <p:nvSpPr>
            <p:cNvPr id="34855" name="Rectangle 38">
              <a:extLst>
                <a:ext uri="{FF2B5EF4-FFF2-40B4-BE49-F238E27FC236}">
                  <a16:creationId xmlns:a16="http://schemas.microsoft.com/office/drawing/2014/main" xmlns="" id="{E0DC6617-F538-48C3-8845-9CE1BB7EE1F4}"/>
                </a:ext>
              </a:extLst>
            </p:cNvPr>
            <p:cNvSpPr>
              <a:spLocks/>
            </p:cNvSpPr>
            <p:nvPr/>
          </p:nvSpPr>
          <p:spPr bwMode="auto">
            <a:xfrm>
              <a:off x="8526463" y="2339975"/>
              <a:ext cx="1254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EAC = $200M</a:t>
              </a:r>
            </a:p>
          </p:txBody>
        </p:sp>
        <p:sp>
          <p:nvSpPr>
            <p:cNvPr id="34856" name="Line 39">
              <a:extLst>
                <a:ext uri="{FF2B5EF4-FFF2-40B4-BE49-F238E27FC236}">
                  <a16:creationId xmlns:a16="http://schemas.microsoft.com/office/drawing/2014/main" xmlns="" id="{10C0C2A9-C7D8-44D5-9F3A-73D0F6673F48}"/>
                </a:ext>
              </a:extLst>
            </p:cNvPr>
            <p:cNvSpPr>
              <a:spLocks noChangeShapeType="1"/>
            </p:cNvSpPr>
            <p:nvPr/>
          </p:nvSpPr>
          <p:spPr bwMode="auto">
            <a:xfrm>
              <a:off x="4751388" y="4410075"/>
              <a:ext cx="490537" cy="1588"/>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57" name="Line 40">
              <a:extLst>
                <a:ext uri="{FF2B5EF4-FFF2-40B4-BE49-F238E27FC236}">
                  <a16:creationId xmlns:a16="http://schemas.microsoft.com/office/drawing/2014/main" xmlns="" id="{BB640A00-03F7-43A3-B56B-75524DEEE460}"/>
                </a:ext>
              </a:extLst>
            </p:cNvPr>
            <p:cNvSpPr>
              <a:spLocks noChangeShapeType="1"/>
            </p:cNvSpPr>
            <p:nvPr/>
          </p:nvSpPr>
          <p:spPr bwMode="auto">
            <a:xfrm>
              <a:off x="1622425" y="2463800"/>
              <a:ext cx="873125" cy="1588"/>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58" name="Line 41">
              <a:extLst>
                <a:ext uri="{FF2B5EF4-FFF2-40B4-BE49-F238E27FC236}">
                  <a16:creationId xmlns:a16="http://schemas.microsoft.com/office/drawing/2014/main" xmlns="" id="{316E6B83-58D4-4D48-903B-7DB20D85661E}"/>
                </a:ext>
              </a:extLst>
            </p:cNvPr>
            <p:cNvSpPr>
              <a:spLocks noChangeShapeType="1"/>
            </p:cNvSpPr>
            <p:nvPr/>
          </p:nvSpPr>
          <p:spPr bwMode="auto">
            <a:xfrm>
              <a:off x="1617663" y="2630488"/>
              <a:ext cx="873125" cy="1587"/>
            </a:xfrm>
            <a:prstGeom prst="line">
              <a:avLst/>
            </a:prstGeom>
            <a:noFill/>
            <a:ln w="28575">
              <a:solidFill>
                <a:srgbClr val="008000"/>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59" name="Line 42">
              <a:extLst>
                <a:ext uri="{FF2B5EF4-FFF2-40B4-BE49-F238E27FC236}">
                  <a16:creationId xmlns:a16="http://schemas.microsoft.com/office/drawing/2014/main" xmlns="" id="{8CEAA17F-7697-4495-8A08-B4B8EBB8C084}"/>
                </a:ext>
              </a:extLst>
            </p:cNvPr>
            <p:cNvSpPr>
              <a:spLocks noChangeShapeType="1"/>
            </p:cNvSpPr>
            <p:nvPr/>
          </p:nvSpPr>
          <p:spPr bwMode="auto">
            <a:xfrm>
              <a:off x="1603375" y="2801938"/>
              <a:ext cx="887413" cy="1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60" name="Line 43">
              <a:extLst>
                <a:ext uri="{FF2B5EF4-FFF2-40B4-BE49-F238E27FC236}">
                  <a16:creationId xmlns:a16="http://schemas.microsoft.com/office/drawing/2014/main" xmlns="" id="{A60C0956-5EDD-4838-8221-317ADF7AC27D}"/>
                </a:ext>
              </a:extLst>
            </p:cNvPr>
            <p:cNvSpPr>
              <a:spLocks noChangeShapeType="1"/>
            </p:cNvSpPr>
            <p:nvPr/>
          </p:nvSpPr>
          <p:spPr bwMode="auto">
            <a:xfrm>
              <a:off x="1598613" y="3011488"/>
              <a:ext cx="887412" cy="1587"/>
            </a:xfrm>
            <a:prstGeom prst="line">
              <a:avLst/>
            </a:prstGeom>
            <a:noFill/>
            <a:ln w="28575">
              <a:solidFill>
                <a:srgbClr val="FF0000"/>
              </a:solidFill>
              <a:prstDash val="dashDot"/>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61" name="Rectangle 44">
              <a:extLst>
                <a:ext uri="{FF2B5EF4-FFF2-40B4-BE49-F238E27FC236}">
                  <a16:creationId xmlns:a16="http://schemas.microsoft.com/office/drawing/2014/main" xmlns="" id="{6FD066B7-29E7-42C3-BB36-CE8F2275FB48}"/>
                </a:ext>
              </a:extLst>
            </p:cNvPr>
            <p:cNvSpPr>
              <a:spLocks/>
            </p:cNvSpPr>
            <p:nvPr/>
          </p:nvSpPr>
          <p:spPr bwMode="auto">
            <a:xfrm>
              <a:off x="2281485" y="3011488"/>
              <a:ext cx="2404569"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cs typeface="Arial" panose="020B0604020202020204" pitchFamily="34" charset="0"/>
                  <a:sym typeface="Arial Bold" panose="020B0704020202020204" pitchFamily="34" charset="0"/>
                </a:rPr>
                <a:t>CBB/PBB = CTC = $165M</a:t>
              </a:r>
            </a:p>
          </p:txBody>
        </p:sp>
        <p:sp>
          <p:nvSpPr>
            <p:cNvPr id="34862" name="Rectangle 45">
              <a:extLst>
                <a:ext uri="{FF2B5EF4-FFF2-40B4-BE49-F238E27FC236}">
                  <a16:creationId xmlns:a16="http://schemas.microsoft.com/office/drawing/2014/main" xmlns="" id="{E4EF91AA-ED00-4147-BAB7-1868AD22C3CF}"/>
                </a:ext>
              </a:extLst>
            </p:cNvPr>
            <p:cNvSpPr>
              <a:spLocks/>
            </p:cNvSpPr>
            <p:nvPr/>
          </p:nvSpPr>
          <p:spPr bwMode="auto">
            <a:xfrm rot="19740000">
              <a:off x="6383683" y="2696293"/>
              <a:ext cx="419998"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ETC</a:t>
              </a:r>
            </a:p>
          </p:txBody>
        </p:sp>
        <p:sp>
          <p:nvSpPr>
            <p:cNvPr id="34863" name="Rectangle 46">
              <a:extLst>
                <a:ext uri="{FF2B5EF4-FFF2-40B4-BE49-F238E27FC236}">
                  <a16:creationId xmlns:a16="http://schemas.microsoft.com/office/drawing/2014/main" xmlns="" id="{4E1CA4AD-0B0D-4490-9074-C4AE70D2AD94}"/>
                </a:ext>
              </a:extLst>
            </p:cNvPr>
            <p:cNvSpPr>
              <a:spLocks/>
            </p:cNvSpPr>
            <p:nvPr/>
          </p:nvSpPr>
          <p:spPr bwMode="auto">
            <a:xfrm rot="-1200000">
              <a:off x="6580188" y="2951163"/>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PMB</a:t>
              </a:r>
            </a:p>
          </p:txBody>
        </p:sp>
        <p:sp>
          <p:nvSpPr>
            <p:cNvPr id="34864" name="Rectangle 47">
              <a:extLst>
                <a:ext uri="{FF2B5EF4-FFF2-40B4-BE49-F238E27FC236}">
                  <a16:creationId xmlns:a16="http://schemas.microsoft.com/office/drawing/2014/main" xmlns="" id="{372E09B2-E9A9-4E66-882D-65F37079E90A}"/>
                </a:ext>
              </a:extLst>
            </p:cNvPr>
            <p:cNvSpPr>
              <a:spLocks/>
            </p:cNvSpPr>
            <p:nvPr/>
          </p:nvSpPr>
          <p:spPr bwMode="auto">
            <a:xfrm>
              <a:off x="8283575" y="4960938"/>
              <a:ext cx="1600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latin typeface="Times New Roman Bold" panose="02020803070505020304" pitchFamily="18" charset="0"/>
                  <a:cs typeface="Times New Roman Bold" panose="02020803070505020304" pitchFamily="18" charset="0"/>
                  <a:sym typeface="Times New Roman Bold" panose="02020803070505020304" pitchFamily="18" charset="0"/>
                </a:rPr>
                <a:t>Contract Completion Date</a:t>
              </a:r>
            </a:p>
            <a:p>
              <a:pPr algn="ctr" eaLnBrk="1" hangingPunct="1"/>
              <a:r>
                <a:rPr lang="en-US" altLang="en-US" sz="1600" dirty="0">
                  <a:latin typeface="Times New Roman Bold" panose="02020803070505020304" pitchFamily="18" charset="0"/>
                  <a:cs typeface="Times New Roman Bold" panose="02020803070505020304" pitchFamily="18" charset="0"/>
                  <a:sym typeface="Times New Roman Bold" panose="02020803070505020304" pitchFamily="18" charset="0"/>
                </a:rPr>
                <a:t>20XX/09/30</a:t>
              </a:r>
            </a:p>
          </p:txBody>
        </p:sp>
        <p:sp>
          <p:nvSpPr>
            <p:cNvPr id="34865" name="Line 48">
              <a:extLst>
                <a:ext uri="{FF2B5EF4-FFF2-40B4-BE49-F238E27FC236}">
                  <a16:creationId xmlns:a16="http://schemas.microsoft.com/office/drawing/2014/main" xmlns="" id="{FCA3FFBE-7828-404C-ACE8-D5F36FA90CD3}"/>
                </a:ext>
              </a:extLst>
            </p:cNvPr>
            <p:cNvSpPr>
              <a:spLocks noChangeShapeType="1"/>
            </p:cNvSpPr>
            <p:nvPr/>
          </p:nvSpPr>
          <p:spPr bwMode="auto">
            <a:xfrm>
              <a:off x="7961313" y="5459413"/>
              <a:ext cx="490537" cy="1587"/>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66" name="Line 49">
              <a:extLst>
                <a:ext uri="{FF2B5EF4-FFF2-40B4-BE49-F238E27FC236}">
                  <a16:creationId xmlns:a16="http://schemas.microsoft.com/office/drawing/2014/main" xmlns="" id="{73C9C593-4E93-4B91-9DBF-9E362436474B}"/>
                </a:ext>
              </a:extLst>
            </p:cNvPr>
            <p:cNvSpPr>
              <a:spLocks noChangeShapeType="1"/>
            </p:cNvSpPr>
            <p:nvPr/>
          </p:nvSpPr>
          <p:spPr bwMode="auto">
            <a:xfrm>
              <a:off x="7937500" y="2589213"/>
              <a:ext cx="488950" cy="1587"/>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67" name="Line 50">
              <a:extLst>
                <a:ext uri="{FF2B5EF4-FFF2-40B4-BE49-F238E27FC236}">
                  <a16:creationId xmlns:a16="http://schemas.microsoft.com/office/drawing/2014/main" xmlns="" id="{F955AA56-698A-4D28-8CDB-D2866A14C6B5}"/>
                </a:ext>
              </a:extLst>
            </p:cNvPr>
            <p:cNvSpPr>
              <a:spLocks noChangeShapeType="1"/>
            </p:cNvSpPr>
            <p:nvPr/>
          </p:nvSpPr>
          <p:spPr bwMode="auto">
            <a:xfrm>
              <a:off x="436563" y="1638300"/>
              <a:ext cx="136525"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68" name="Line 51">
              <a:extLst>
                <a:ext uri="{FF2B5EF4-FFF2-40B4-BE49-F238E27FC236}">
                  <a16:creationId xmlns:a16="http://schemas.microsoft.com/office/drawing/2014/main" xmlns="" id="{317006BD-6EE6-4C0F-A781-FACCF31BBA85}"/>
                </a:ext>
              </a:extLst>
            </p:cNvPr>
            <p:cNvSpPr>
              <a:spLocks noChangeShapeType="1"/>
            </p:cNvSpPr>
            <p:nvPr/>
          </p:nvSpPr>
          <p:spPr bwMode="auto">
            <a:xfrm>
              <a:off x="438150" y="2316163"/>
              <a:ext cx="149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69" name="Line 52">
              <a:extLst>
                <a:ext uri="{FF2B5EF4-FFF2-40B4-BE49-F238E27FC236}">
                  <a16:creationId xmlns:a16="http://schemas.microsoft.com/office/drawing/2014/main" xmlns="" id="{5786C535-5E5C-4FE5-815B-06E83B1353E2}"/>
                </a:ext>
              </a:extLst>
            </p:cNvPr>
            <p:cNvSpPr>
              <a:spLocks noChangeShapeType="1"/>
            </p:cNvSpPr>
            <p:nvPr/>
          </p:nvSpPr>
          <p:spPr bwMode="auto">
            <a:xfrm>
              <a:off x="446088" y="335756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70" name="Line 53">
              <a:extLst>
                <a:ext uri="{FF2B5EF4-FFF2-40B4-BE49-F238E27FC236}">
                  <a16:creationId xmlns:a16="http://schemas.microsoft.com/office/drawing/2014/main" xmlns="" id="{BDDA87D0-27BE-4E06-8CC8-69DF703FA4BC}"/>
                </a:ext>
              </a:extLst>
            </p:cNvPr>
            <p:cNvSpPr>
              <a:spLocks noChangeShapeType="1"/>
            </p:cNvSpPr>
            <p:nvPr/>
          </p:nvSpPr>
          <p:spPr bwMode="auto">
            <a:xfrm>
              <a:off x="446088" y="371951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71" name="Line 54">
              <a:extLst>
                <a:ext uri="{FF2B5EF4-FFF2-40B4-BE49-F238E27FC236}">
                  <a16:creationId xmlns:a16="http://schemas.microsoft.com/office/drawing/2014/main" xmlns="" id="{2833A16A-77E3-4DAE-8F86-7FBC5DD28DCC}"/>
                </a:ext>
              </a:extLst>
            </p:cNvPr>
            <p:cNvSpPr>
              <a:spLocks noChangeShapeType="1"/>
            </p:cNvSpPr>
            <p:nvPr/>
          </p:nvSpPr>
          <p:spPr bwMode="auto">
            <a:xfrm>
              <a:off x="446088" y="402431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72" name="Line 55">
              <a:extLst>
                <a:ext uri="{FF2B5EF4-FFF2-40B4-BE49-F238E27FC236}">
                  <a16:creationId xmlns:a16="http://schemas.microsoft.com/office/drawing/2014/main" xmlns="" id="{2BA34A7D-0E0D-46B7-B064-53D8D91E1B73}"/>
                </a:ext>
              </a:extLst>
            </p:cNvPr>
            <p:cNvSpPr>
              <a:spLocks noChangeShapeType="1"/>
            </p:cNvSpPr>
            <p:nvPr/>
          </p:nvSpPr>
          <p:spPr bwMode="auto">
            <a:xfrm>
              <a:off x="452438" y="471963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73" name="Line 56">
              <a:extLst>
                <a:ext uri="{FF2B5EF4-FFF2-40B4-BE49-F238E27FC236}">
                  <a16:creationId xmlns:a16="http://schemas.microsoft.com/office/drawing/2014/main" xmlns="" id="{91FD0BB6-DF46-474A-B913-7209E3FBF04C}"/>
                </a:ext>
              </a:extLst>
            </p:cNvPr>
            <p:cNvSpPr>
              <a:spLocks noChangeShapeType="1"/>
            </p:cNvSpPr>
            <p:nvPr/>
          </p:nvSpPr>
          <p:spPr bwMode="auto">
            <a:xfrm>
              <a:off x="458788" y="541178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74" name="Rectangle 57">
              <a:extLst>
                <a:ext uri="{FF2B5EF4-FFF2-40B4-BE49-F238E27FC236}">
                  <a16:creationId xmlns:a16="http://schemas.microsoft.com/office/drawing/2014/main" xmlns="" id="{827DA532-14FF-475F-B0B3-74964DFC71FB}"/>
                </a:ext>
              </a:extLst>
            </p:cNvPr>
            <p:cNvSpPr>
              <a:spLocks/>
            </p:cNvSpPr>
            <p:nvPr/>
          </p:nvSpPr>
          <p:spPr bwMode="auto">
            <a:xfrm>
              <a:off x="2692677" y="3840163"/>
              <a:ext cx="1472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FF0000"/>
                  </a:solidFill>
                  <a:cs typeface="Arial" panose="020B0604020202020204" pitchFamily="34" charset="0"/>
                  <a:sym typeface="Arial Bold" panose="020B0704020202020204" pitchFamily="34" charset="0"/>
                </a:rPr>
                <a:t>ACWP = $105M</a:t>
              </a:r>
            </a:p>
          </p:txBody>
        </p:sp>
        <p:sp>
          <p:nvSpPr>
            <p:cNvPr id="34875" name="Line 58">
              <a:extLst>
                <a:ext uri="{FF2B5EF4-FFF2-40B4-BE49-F238E27FC236}">
                  <a16:creationId xmlns:a16="http://schemas.microsoft.com/office/drawing/2014/main" xmlns="" id="{AFDD6724-7A07-4CAC-B03D-39E08A8DC163}"/>
                </a:ext>
              </a:extLst>
            </p:cNvPr>
            <p:cNvSpPr>
              <a:spLocks noChangeShapeType="1"/>
            </p:cNvSpPr>
            <p:nvPr/>
          </p:nvSpPr>
          <p:spPr bwMode="auto">
            <a:xfrm>
              <a:off x="4119563" y="3940175"/>
              <a:ext cx="546100" cy="2571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76" name="Freeform 59">
              <a:extLst>
                <a:ext uri="{FF2B5EF4-FFF2-40B4-BE49-F238E27FC236}">
                  <a16:creationId xmlns:a16="http://schemas.microsoft.com/office/drawing/2014/main" xmlns="" id="{7A111280-A361-433B-BBC8-900D9DBEB19A}"/>
                </a:ext>
              </a:extLst>
            </p:cNvPr>
            <p:cNvSpPr>
              <a:spLocks/>
            </p:cNvSpPr>
            <p:nvPr/>
          </p:nvSpPr>
          <p:spPr bwMode="auto">
            <a:xfrm>
              <a:off x="587375" y="4325938"/>
              <a:ext cx="4132263" cy="181610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415" y="20947"/>
                    <a:pt x="1426" y="19048"/>
                    <a:pt x="2496" y="17684"/>
                  </a:cubicBezTo>
                  <a:cubicBezTo>
                    <a:pt x="3565" y="16319"/>
                    <a:pt x="5041" y="14895"/>
                    <a:pt x="6410" y="13431"/>
                  </a:cubicBezTo>
                  <a:cubicBezTo>
                    <a:pt x="7778" y="11967"/>
                    <a:pt x="9444" y="9969"/>
                    <a:pt x="10688" y="8842"/>
                  </a:cubicBezTo>
                  <a:cubicBezTo>
                    <a:pt x="11932" y="7714"/>
                    <a:pt x="12852" y="7418"/>
                    <a:pt x="13897" y="6626"/>
                  </a:cubicBezTo>
                  <a:cubicBezTo>
                    <a:pt x="14942" y="5835"/>
                    <a:pt x="16086" y="4866"/>
                    <a:pt x="16965" y="4075"/>
                  </a:cubicBezTo>
                  <a:cubicBezTo>
                    <a:pt x="17844" y="3284"/>
                    <a:pt x="18399" y="2532"/>
                    <a:pt x="19171" y="1859"/>
                  </a:cubicBezTo>
                  <a:cubicBezTo>
                    <a:pt x="19942" y="1187"/>
                    <a:pt x="20763" y="593"/>
                    <a:pt x="21600" y="0"/>
                  </a:cubicBezTo>
                </a:path>
              </a:pathLst>
            </a:custGeom>
            <a:noFill/>
            <a:ln w="28575" cap="flat">
              <a:solidFill>
                <a:srgbClr val="0000FF"/>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4877" name="Freeform 60">
              <a:extLst>
                <a:ext uri="{FF2B5EF4-FFF2-40B4-BE49-F238E27FC236}">
                  <a16:creationId xmlns:a16="http://schemas.microsoft.com/office/drawing/2014/main" xmlns="" id="{49052423-051B-4640-A32E-8AEA6EB64F4F}"/>
                </a:ext>
              </a:extLst>
            </p:cNvPr>
            <p:cNvSpPr>
              <a:spLocks/>
            </p:cNvSpPr>
            <p:nvPr/>
          </p:nvSpPr>
          <p:spPr bwMode="auto">
            <a:xfrm>
              <a:off x="573088" y="4257675"/>
              <a:ext cx="4149725" cy="1855788"/>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21600"/>
                  </a:moveTo>
                  <a:cubicBezTo>
                    <a:pt x="355" y="20494"/>
                    <a:pt x="711" y="19406"/>
                    <a:pt x="1421" y="18225"/>
                  </a:cubicBezTo>
                  <a:cubicBezTo>
                    <a:pt x="2132" y="17044"/>
                    <a:pt x="3247" y="15675"/>
                    <a:pt x="4264" y="14513"/>
                  </a:cubicBezTo>
                  <a:cubicBezTo>
                    <a:pt x="5280" y="13350"/>
                    <a:pt x="6511" y="12356"/>
                    <a:pt x="7528" y="11288"/>
                  </a:cubicBezTo>
                  <a:cubicBezTo>
                    <a:pt x="8544" y="10219"/>
                    <a:pt x="9519" y="8981"/>
                    <a:pt x="10370" y="8063"/>
                  </a:cubicBezTo>
                  <a:cubicBezTo>
                    <a:pt x="11221" y="7144"/>
                    <a:pt x="12122" y="6319"/>
                    <a:pt x="12643" y="5813"/>
                  </a:cubicBezTo>
                  <a:cubicBezTo>
                    <a:pt x="13163" y="5306"/>
                    <a:pt x="12891" y="5513"/>
                    <a:pt x="13502" y="5006"/>
                  </a:cubicBezTo>
                  <a:cubicBezTo>
                    <a:pt x="14114" y="4500"/>
                    <a:pt x="15378" y="3431"/>
                    <a:pt x="16336" y="2756"/>
                  </a:cubicBezTo>
                  <a:cubicBezTo>
                    <a:pt x="17295" y="2081"/>
                    <a:pt x="18377" y="1425"/>
                    <a:pt x="19253" y="975"/>
                  </a:cubicBezTo>
                  <a:cubicBezTo>
                    <a:pt x="20129" y="525"/>
                    <a:pt x="20865" y="263"/>
                    <a:pt x="21600" y="0"/>
                  </a:cubicBezTo>
                </a:path>
              </a:pathLst>
            </a:custGeom>
            <a:noFill/>
            <a:ln w="28575"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4878" name="Freeform 61">
              <a:extLst>
                <a:ext uri="{FF2B5EF4-FFF2-40B4-BE49-F238E27FC236}">
                  <a16:creationId xmlns:a16="http://schemas.microsoft.com/office/drawing/2014/main" xmlns="" id="{1D4DB787-B275-49D3-B8C5-B6F6E3A3EF8B}"/>
                </a:ext>
              </a:extLst>
            </p:cNvPr>
            <p:cNvSpPr>
              <a:spLocks/>
            </p:cNvSpPr>
            <p:nvPr/>
          </p:nvSpPr>
          <p:spPr bwMode="auto">
            <a:xfrm>
              <a:off x="4681538" y="2616200"/>
              <a:ext cx="3224212" cy="1630363"/>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21600"/>
                  </a:moveTo>
                  <a:cubicBezTo>
                    <a:pt x="279" y="21136"/>
                    <a:pt x="922" y="19904"/>
                    <a:pt x="1662" y="18794"/>
                  </a:cubicBezTo>
                  <a:cubicBezTo>
                    <a:pt x="2402" y="17684"/>
                    <a:pt x="3443" y="16190"/>
                    <a:pt x="4429" y="14979"/>
                  </a:cubicBezTo>
                  <a:cubicBezTo>
                    <a:pt x="5416" y="13767"/>
                    <a:pt x="6574" y="12576"/>
                    <a:pt x="7583" y="11466"/>
                  </a:cubicBezTo>
                  <a:cubicBezTo>
                    <a:pt x="8591" y="10356"/>
                    <a:pt x="9631" y="9185"/>
                    <a:pt x="10489" y="8277"/>
                  </a:cubicBezTo>
                  <a:cubicBezTo>
                    <a:pt x="11347" y="7388"/>
                    <a:pt x="12226" y="6500"/>
                    <a:pt x="12741" y="5975"/>
                  </a:cubicBezTo>
                  <a:cubicBezTo>
                    <a:pt x="13256" y="5450"/>
                    <a:pt x="12988" y="5673"/>
                    <a:pt x="13588" y="5148"/>
                  </a:cubicBezTo>
                  <a:cubicBezTo>
                    <a:pt x="14189" y="4623"/>
                    <a:pt x="15444" y="3533"/>
                    <a:pt x="16388" y="2826"/>
                  </a:cubicBezTo>
                  <a:cubicBezTo>
                    <a:pt x="17342" y="2140"/>
                    <a:pt x="18415" y="1474"/>
                    <a:pt x="19283" y="1009"/>
                  </a:cubicBezTo>
                  <a:cubicBezTo>
                    <a:pt x="20141" y="545"/>
                    <a:pt x="20871" y="262"/>
                    <a:pt x="21600" y="0"/>
                  </a:cubicBezTo>
                </a:path>
              </a:pathLst>
            </a:custGeom>
            <a:noFill/>
            <a:ln w="28575" cap="flat">
              <a:solidFill>
                <a:srgbClr val="FF0000"/>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4879" name="Freeform 62">
              <a:extLst>
                <a:ext uri="{FF2B5EF4-FFF2-40B4-BE49-F238E27FC236}">
                  <a16:creationId xmlns:a16="http://schemas.microsoft.com/office/drawing/2014/main" xmlns="" id="{E729DCCE-53EA-429A-A6A1-955403EED0D5}"/>
                </a:ext>
              </a:extLst>
            </p:cNvPr>
            <p:cNvSpPr>
              <a:spLocks/>
            </p:cNvSpPr>
            <p:nvPr/>
          </p:nvSpPr>
          <p:spPr bwMode="auto">
            <a:xfrm>
              <a:off x="4710113" y="2633663"/>
              <a:ext cx="3195637" cy="1709737"/>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410" y="20985"/>
                    <a:pt x="1457" y="19302"/>
                    <a:pt x="2471" y="17895"/>
                  </a:cubicBezTo>
                  <a:cubicBezTo>
                    <a:pt x="3485" y="16471"/>
                    <a:pt x="4823" y="14675"/>
                    <a:pt x="6107" y="13170"/>
                  </a:cubicBezTo>
                  <a:cubicBezTo>
                    <a:pt x="7391" y="11666"/>
                    <a:pt x="8977" y="10161"/>
                    <a:pt x="10196" y="8867"/>
                  </a:cubicBezTo>
                  <a:cubicBezTo>
                    <a:pt x="11415" y="7572"/>
                    <a:pt x="12429" y="6326"/>
                    <a:pt x="13443" y="5339"/>
                  </a:cubicBezTo>
                  <a:cubicBezTo>
                    <a:pt x="14458" y="4352"/>
                    <a:pt x="15385" y="3608"/>
                    <a:pt x="16313" y="2929"/>
                  </a:cubicBezTo>
                  <a:cubicBezTo>
                    <a:pt x="17241" y="2249"/>
                    <a:pt x="18115" y="1747"/>
                    <a:pt x="19000" y="1262"/>
                  </a:cubicBezTo>
                  <a:cubicBezTo>
                    <a:pt x="19885" y="777"/>
                    <a:pt x="21061" y="259"/>
                    <a:pt x="21600" y="0"/>
                  </a:cubicBezTo>
                </a:path>
              </a:pathLst>
            </a:custGeom>
            <a:noFill/>
            <a:ln w="28575" cap="flat">
              <a:solidFill>
                <a:srgbClr val="0000FF"/>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4880" name="Rectangle 63">
              <a:extLst>
                <a:ext uri="{FF2B5EF4-FFF2-40B4-BE49-F238E27FC236}">
                  <a16:creationId xmlns:a16="http://schemas.microsoft.com/office/drawing/2014/main" xmlns="" id="{8658AAAA-E5F4-4BAA-82FE-051E48F13E76}"/>
                </a:ext>
              </a:extLst>
            </p:cNvPr>
            <p:cNvSpPr>
              <a:spLocks/>
            </p:cNvSpPr>
            <p:nvPr/>
          </p:nvSpPr>
          <p:spPr bwMode="auto">
            <a:xfrm>
              <a:off x="2127250" y="950913"/>
              <a:ext cx="3397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r>
                <a:rPr lang="en-US" altLang="en-US" dirty="0">
                  <a:cs typeface="Arial" panose="020B0604020202020204" pitchFamily="34" charset="0"/>
                </a:rPr>
                <a:t>$165</a:t>
              </a:r>
            </a:p>
            <a:p>
              <a:pPr eaLnBrk="1" hangingPunct="1"/>
              <a:r>
                <a:rPr lang="en-US" altLang="en-US" dirty="0">
                  <a:cs typeface="Arial" panose="020B0604020202020204" pitchFamily="34" charset="0"/>
                </a:rPr>
                <a:t>$105</a:t>
              </a:r>
            </a:p>
            <a:p>
              <a:pPr eaLnBrk="1" hangingPunct="1"/>
              <a:r>
                <a:rPr lang="en-US" altLang="en-US" dirty="0">
                  <a:cs typeface="Arial" panose="020B0604020202020204" pitchFamily="34" charset="0"/>
                </a:rPr>
                <a:t>$105</a:t>
              </a:r>
            </a:p>
            <a:p>
              <a:pPr eaLnBrk="1" hangingPunct="1"/>
              <a:r>
                <a:rPr lang="en-US" altLang="en-US" dirty="0">
                  <a:cs typeface="Arial" panose="020B0604020202020204" pitchFamily="34" charset="0"/>
                </a:rPr>
                <a:t>$105</a:t>
              </a:r>
            </a:p>
            <a:p>
              <a:pPr eaLnBrk="1" hangingPunct="1"/>
              <a:r>
                <a:rPr lang="en-US" altLang="en-US" dirty="0">
                  <a:cs typeface="Arial" panose="020B0604020202020204" pitchFamily="34" charset="0"/>
                </a:rPr>
                <a:t>$200</a:t>
              </a:r>
            </a:p>
            <a:p>
              <a:pPr eaLnBrk="1" hangingPunct="1"/>
              <a:r>
                <a:rPr lang="en-US" altLang="en-US" dirty="0">
                  <a:cs typeface="Arial" panose="020B0604020202020204" pitchFamily="34" charset="0"/>
                </a:rPr>
                <a:t>$200</a:t>
              </a:r>
            </a:p>
            <a:p>
              <a:pPr eaLnBrk="1" hangingPunct="1"/>
              <a:r>
                <a:rPr lang="en-US" altLang="en-US" dirty="0">
                  <a:cs typeface="Arial" panose="020B0604020202020204" pitchFamily="34" charset="0"/>
                </a:rPr>
                <a:t>53%</a:t>
              </a:r>
            </a:p>
          </p:txBody>
        </p:sp>
        <p:sp>
          <p:nvSpPr>
            <p:cNvPr id="34881" name="Line 64">
              <a:extLst>
                <a:ext uri="{FF2B5EF4-FFF2-40B4-BE49-F238E27FC236}">
                  <a16:creationId xmlns:a16="http://schemas.microsoft.com/office/drawing/2014/main" xmlns="" id="{016505A5-47B8-4EB1-AF80-A4FF5A45309C}"/>
                </a:ext>
              </a:extLst>
            </p:cNvPr>
            <p:cNvSpPr>
              <a:spLocks noChangeShapeType="1"/>
            </p:cNvSpPr>
            <p:nvPr/>
          </p:nvSpPr>
          <p:spPr bwMode="auto">
            <a:xfrm>
              <a:off x="7945438" y="2630488"/>
              <a:ext cx="492125" cy="1587"/>
            </a:xfrm>
            <a:prstGeom prst="line">
              <a:avLst/>
            </a:prstGeom>
            <a:noFill/>
            <a:ln w="28575">
              <a:solidFill>
                <a:srgbClr val="0000FF"/>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82" name="Rectangle 65">
              <a:extLst>
                <a:ext uri="{FF2B5EF4-FFF2-40B4-BE49-F238E27FC236}">
                  <a16:creationId xmlns:a16="http://schemas.microsoft.com/office/drawing/2014/main" xmlns="" id="{0AFCA2EA-4AA2-42E8-ADA4-509F815A446E}"/>
                </a:ext>
              </a:extLst>
            </p:cNvPr>
            <p:cNvSpPr>
              <a:spLocks/>
            </p:cNvSpPr>
            <p:nvPr/>
          </p:nvSpPr>
          <p:spPr bwMode="auto">
            <a:xfrm>
              <a:off x="8270042" y="2809875"/>
              <a:ext cx="1154193"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OTB = $35M</a:t>
              </a:r>
            </a:p>
          </p:txBody>
        </p:sp>
        <p:sp>
          <p:nvSpPr>
            <p:cNvPr id="34883" name="Line 66">
              <a:extLst>
                <a:ext uri="{FF2B5EF4-FFF2-40B4-BE49-F238E27FC236}">
                  <a16:creationId xmlns:a16="http://schemas.microsoft.com/office/drawing/2014/main" xmlns="" id="{0FFB967C-7247-47DB-8B59-3A4D412D1EFD}"/>
                </a:ext>
              </a:extLst>
            </p:cNvPr>
            <p:cNvSpPr>
              <a:spLocks noChangeShapeType="1"/>
            </p:cNvSpPr>
            <p:nvPr/>
          </p:nvSpPr>
          <p:spPr bwMode="auto">
            <a:xfrm>
              <a:off x="4738688" y="4222750"/>
              <a:ext cx="1587" cy="395288"/>
            </a:xfrm>
            <a:prstGeom prst="line">
              <a:avLst/>
            </a:prstGeom>
            <a:noFill/>
            <a:ln w="57150">
              <a:solidFill>
                <a:srgbClr val="008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84" name="Rectangle 67">
              <a:extLst>
                <a:ext uri="{FF2B5EF4-FFF2-40B4-BE49-F238E27FC236}">
                  <a16:creationId xmlns:a16="http://schemas.microsoft.com/office/drawing/2014/main" xmlns="" id="{D1F5BA83-7A8F-423B-9CFE-BEB1C565C43C}"/>
                </a:ext>
              </a:extLst>
            </p:cNvPr>
            <p:cNvSpPr>
              <a:spLocks/>
            </p:cNvSpPr>
            <p:nvPr/>
          </p:nvSpPr>
          <p:spPr bwMode="auto">
            <a:xfrm>
              <a:off x="7961313" y="2525713"/>
              <a:ext cx="2809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5000" dirty="0">
                  <a:cs typeface="Arial" panose="020B0604020202020204" pitchFamily="34" charset="0"/>
                </a:rPr>
                <a:t>}</a:t>
              </a:r>
            </a:p>
          </p:txBody>
        </p:sp>
        <p:sp>
          <p:nvSpPr>
            <p:cNvPr id="34885" name="Rectangle 68">
              <a:extLst>
                <a:ext uri="{FF2B5EF4-FFF2-40B4-BE49-F238E27FC236}">
                  <a16:creationId xmlns:a16="http://schemas.microsoft.com/office/drawing/2014/main" xmlns="" id="{21C961EE-31BB-4059-9453-99597862C690}"/>
                </a:ext>
              </a:extLst>
            </p:cNvPr>
            <p:cNvSpPr>
              <a:spLocks/>
            </p:cNvSpPr>
            <p:nvPr/>
          </p:nvSpPr>
          <p:spPr bwMode="auto">
            <a:xfrm>
              <a:off x="5345989" y="4267200"/>
              <a:ext cx="23334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cs typeface="Arial" panose="020B0604020202020204" pitchFamily="34" charset="0"/>
                  <a:sym typeface="Arial Bold" panose="020B0704020202020204" pitchFamily="34" charset="0"/>
                </a:rPr>
                <a:t>BCWS = </a:t>
              </a:r>
              <a:r>
                <a:rPr lang="en-US" altLang="en-US" sz="1600" dirty="0">
                  <a:solidFill>
                    <a:srgbClr val="008000"/>
                  </a:solidFill>
                  <a:cs typeface="Arial" panose="020B0604020202020204" pitchFamily="34" charset="0"/>
                  <a:sym typeface="Arial Bold" panose="020B0704020202020204" pitchFamily="34" charset="0"/>
                </a:rPr>
                <a:t>BCWP</a:t>
              </a:r>
              <a:r>
                <a:rPr lang="en-US" altLang="en-US" sz="1600" dirty="0">
                  <a:solidFill>
                    <a:srgbClr val="0000FF"/>
                  </a:solidFill>
                  <a:cs typeface="Arial" panose="020B0604020202020204" pitchFamily="34" charset="0"/>
                  <a:sym typeface="Arial Bold" panose="020B0704020202020204" pitchFamily="34" charset="0"/>
                </a:rPr>
                <a:t> = $105M</a:t>
              </a:r>
            </a:p>
          </p:txBody>
        </p:sp>
        <p:sp>
          <p:nvSpPr>
            <p:cNvPr id="34886" name="Line 69">
              <a:extLst>
                <a:ext uri="{FF2B5EF4-FFF2-40B4-BE49-F238E27FC236}">
                  <a16:creationId xmlns:a16="http://schemas.microsoft.com/office/drawing/2014/main" xmlns="" id="{23E240FD-70B0-4E1B-93B7-CD5C59565FFC}"/>
                </a:ext>
              </a:extLst>
            </p:cNvPr>
            <p:cNvSpPr>
              <a:spLocks noChangeShapeType="1"/>
            </p:cNvSpPr>
            <p:nvPr/>
          </p:nvSpPr>
          <p:spPr bwMode="auto">
            <a:xfrm rot="10800000" flipH="1">
              <a:off x="593725" y="6135688"/>
              <a:ext cx="0"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87" name="Line 70">
              <a:extLst>
                <a:ext uri="{FF2B5EF4-FFF2-40B4-BE49-F238E27FC236}">
                  <a16:creationId xmlns:a16="http://schemas.microsoft.com/office/drawing/2014/main" xmlns="" id="{8E50D0F5-55A1-49F8-8011-9611CB410CF3}"/>
                </a:ext>
              </a:extLst>
            </p:cNvPr>
            <p:cNvSpPr>
              <a:spLocks noChangeShapeType="1"/>
            </p:cNvSpPr>
            <p:nvPr/>
          </p:nvSpPr>
          <p:spPr bwMode="auto">
            <a:xfrm rot="10800000" flipH="1">
              <a:off x="11223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88" name="Line 71">
              <a:extLst>
                <a:ext uri="{FF2B5EF4-FFF2-40B4-BE49-F238E27FC236}">
                  <a16:creationId xmlns:a16="http://schemas.microsoft.com/office/drawing/2014/main" xmlns="" id="{A1E6E6FC-1C52-4145-BEBE-EB38A5993FF0}"/>
                </a:ext>
              </a:extLst>
            </p:cNvPr>
            <p:cNvSpPr>
              <a:spLocks noChangeShapeType="1"/>
            </p:cNvSpPr>
            <p:nvPr/>
          </p:nvSpPr>
          <p:spPr bwMode="auto">
            <a:xfrm rot="10800000" flipH="1">
              <a:off x="2181225"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89" name="Line 72">
              <a:extLst>
                <a:ext uri="{FF2B5EF4-FFF2-40B4-BE49-F238E27FC236}">
                  <a16:creationId xmlns:a16="http://schemas.microsoft.com/office/drawing/2014/main" xmlns="" id="{DFAFD9BC-9AC7-4E9B-A65A-C30C77BADC23}"/>
                </a:ext>
              </a:extLst>
            </p:cNvPr>
            <p:cNvSpPr>
              <a:spLocks noChangeShapeType="1"/>
            </p:cNvSpPr>
            <p:nvPr/>
          </p:nvSpPr>
          <p:spPr bwMode="auto">
            <a:xfrm rot="10800000" flipH="1">
              <a:off x="322421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0" name="Line 73">
              <a:extLst>
                <a:ext uri="{FF2B5EF4-FFF2-40B4-BE49-F238E27FC236}">
                  <a16:creationId xmlns:a16="http://schemas.microsoft.com/office/drawing/2014/main" xmlns="" id="{2980CA22-4956-4259-9786-03F0649B0F06}"/>
                </a:ext>
              </a:extLst>
            </p:cNvPr>
            <p:cNvSpPr>
              <a:spLocks noChangeShapeType="1"/>
            </p:cNvSpPr>
            <p:nvPr/>
          </p:nvSpPr>
          <p:spPr bwMode="auto">
            <a:xfrm>
              <a:off x="4725988" y="6135688"/>
              <a:ext cx="1587"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1" name="Line 74">
              <a:extLst>
                <a:ext uri="{FF2B5EF4-FFF2-40B4-BE49-F238E27FC236}">
                  <a16:creationId xmlns:a16="http://schemas.microsoft.com/office/drawing/2014/main" xmlns="" id="{34615C94-DCFC-481A-AFD0-96C4F2557515}"/>
                </a:ext>
              </a:extLst>
            </p:cNvPr>
            <p:cNvSpPr>
              <a:spLocks noChangeShapeType="1"/>
            </p:cNvSpPr>
            <p:nvPr/>
          </p:nvSpPr>
          <p:spPr bwMode="auto">
            <a:xfrm rot="10800000" flipH="1">
              <a:off x="4254500"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2" name="Line 75">
              <a:extLst>
                <a:ext uri="{FF2B5EF4-FFF2-40B4-BE49-F238E27FC236}">
                  <a16:creationId xmlns:a16="http://schemas.microsoft.com/office/drawing/2014/main" xmlns="" id="{F48BC0F5-50BC-45B0-AA08-C4EFA99C0A5A}"/>
                </a:ext>
              </a:extLst>
            </p:cNvPr>
            <p:cNvSpPr>
              <a:spLocks noChangeShapeType="1"/>
            </p:cNvSpPr>
            <p:nvPr/>
          </p:nvSpPr>
          <p:spPr bwMode="auto">
            <a:xfrm rot="10800000" flipH="1">
              <a:off x="5170488"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3" name="Line 76">
              <a:extLst>
                <a:ext uri="{FF2B5EF4-FFF2-40B4-BE49-F238E27FC236}">
                  <a16:creationId xmlns:a16="http://schemas.microsoft.com/office/drawing/2014/main" xmlns="" id="{7F7912BD-5DE8-4A82-A7D6-DCBE83D5DB02}"/>
                </a:ext>
              </a:extLst>
            </p:cNvPr>
            <p:cNvSpPr>
              <a:spLocks noChangeShapeType="1"/>
            </p:cNvSpPr>
            <p:nvPr/>
          </p:nvSpPr>
          <p:spPr bwMode="auto">
            <a:xfrm rot="10800000" flipH="1">
              <a:off x="7000875"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4" name="Line 77">
              <a:extLst>
                <a:ext uri="{FF2B5EF4-FFF2-40B4-BE49-F238E27FC236}">
                  <a16:creationId xmlns:a16="http://schemas.microsoft.com/office/drawing/2014/main" xmlns="" id="{E930E9FC-1E1D-4C41-A45E-A689224C1C6E}"/>
                </a:ext>
              </a:extLst>
            </p:cNvPr>
            <p:cNvSpPr>
              <a:spLocks noChangeShapeType="1"/>
            </p:cNvSpPr>
            <p:nvPr/>
          </p:nvSpPr>
          <p:spPr bwMode="auto">
            <a:xfrm rot="10800000" flipH="1">
              <a:off x="74596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5" name="Line 78">
              <a:extLst>
                <a:ext uri="{FF2B5EF4-FFF2-40B4-BE49-F238E27FC236}">
                  <a16:creationId xmlns:a16="http://schemas.microsoft.com/office/drawing/2014/main" xmlns="" id="{9F46FF0C-42F1-4AD4-90D3-A6A001078E7C}"/>
                </a:ext>
              </a:extLst>
            </p:cNvPr>
            <p:cNvSpPr>
              <a:spLocks noChangeShapeType="1"/>
            </p:cNvSpPr>
            <p:nvPr/>
          </p:nvSpPr>
          <p:spPr bwMode="auto">
            <a:xfrm rot="10800000" flipH="1">
              <a:off x="8832850"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6" name="Line 79">
              <a:extLst>
                <a:ext uri="{FF2B5EF4-FFF2-40B4-BE49-F238E27FC236}">
                  <a16:creationId xmlns:a16="http://schemas.microsoft.com/office/drawing/2014/main" xmlns="" id="{D94D8091-871F-49C0-BBFC-1AB998B95D87}"/>
                </a:ext>
              </a:extLst>
            </p:cNvPr>
            <p:cNvSpPr>
              <a:spLocks noChangeShapeType="1"/>
            </p:cNvSpPr>
            <p:nvPr/>
          </p:nvSpPr>
          <p:spPr bwMode="auto">
            <a:xfrm rot="10800000" flipH="1">
              <a:off x="92757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7" name="Line 80">
              <a:extLst>
                <a:ext uri="{FF2B5EF4-FFF2-40B4-BE49-F238E27FC236}">
                  <a16:creationId xmlns:a16="http://schemas.microsoft.com/office/drawing/2014/main" xmlns="" id="{8FADEFBB-9F80-4FCA-BBCA-A6B2A81E4516}"/>
                </a:ext>
              </a:extLst>
            </p:cNvPr>
            <p:cNvSpPr>
              <a:spLocks noChangeShapeType="1"/>
            </p:cNvSpPr>
            <p:nvPr/>
          </p:nvSpPr>
          <p:spPr bwMode="auto">
            <a:xfrm rot="10800000" flipH="1">
              <a:off x="1651000" y="6130925"/>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8" name="Line 81">
              <a:extLst>
                <a:ext uri="{FF2B5EF4-FFF2-40B4-BE49-F238E27FC236}">
                  <a16:creationId xmlns:a16="http://schemas.microsoft.com/office/drawing/2014/main" xmlns="" id="{6CFFCDB5-0E41-41D4-9443-9F5A300EF642}"/>
                </a:ext>
              </a:extLst>
            </p:cNvPr>
            <p:cNvSpPr>
              <a:spLocks noChangeShapeType="1"/>
            </p:cNvSpPr>
            <p:nvPr/>
          </p:nvSpPr>
          <p:spPr bwMode="auto">
            <a:xfrm rot="10800000" flipH="1">
              <a:off x="7900988" y="6130925"/>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899" name="Line 82">
              <a:extLst>
                <a:ext uri="{FF2B5EF4-FFF2-40B4-BE49-F238E27FC236}">
                  <a16:creationId xmlns:a16="http://schemas.microsoft.com/office/drawing/2014/main" xmlns="" id="{D62DA851-1BED-442C-9BF8-36C12749AD06}"/>
                </a:ext>
              </a:extLst>
            </p:cNvPr>
            <p:cNvSpPr>
              <a:spLocks noChangeShapeType="1"/>
            </p:cNvSpPr>
            <p:nvPr/>
          </p:nvSpPr>
          <p:spPr bwMode="auto">
            <a:xfrm>
              <a:off x="6526213" y="6145213"/>
              <a:ext cx="1587"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0" name="Line 83">
              <a:extLst>
                <a:ext uri="{FF2B5EF4-FFF2-40B4-BE49-F238E27FC236}">
                  <a16:creationId xmlns:a16="http://schemas.microsoft.com/office/drawing/2014/main" xmlns="" id="{7803C90D-BD54-43D2-B516-83B5C599A172}"/>
                </a:ext>
              </a:extLst>
            </p:cNvPr>
            <p:cNvSpPr>
              <a:spLocks noChangeShapeType="1"/>
            </p:cNvSpPr>
            <p:nvPr/>
          </p:nvSpPr>
          <p:spPr bwMode="auto">
            <a:xfrm>
              <a:off x="8340725" y="6154738"/>
              <a:ext cx="1588"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1" name="Line 84">
              <a:extLst>
                <a:ext uri="{FF2B5EF4-FFF2-40B4-BE49-F238E27FC236}">
                  <a16:creationId xmlns:a16="http://schemas.microsoft.com/office/drawing/2014/main" xmlns="" id="{C4FDA468-36E6-4B15-8E2F-4D9459845299}"/>
                </a:ext>
              </a:extLst>
            </p:cNvPr>
            <p:cNvSpPr>
              <a:spLocks noChangeShapeType="1"/>
            </p:cNvSpPr>
            <p:nvPr/>
          </p:nvSpPr>
          <p:spPr bwMode="auto">
            <a:xfrm rot="10800000" flipH="1">
              <a:off x="5624513" y="6145213"/>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2" name="Line 85">
              <a:extLst>
                <a:ext uri="{FF2B5EF4-FFF2-40B4-BE49-F238E27FC236}">
                  <a16:creationId xmlns:a16="http://schemas.microsoft.com/office/drawing/2014/main" xmlns="" id="{8BEC980D-66C9-4E5E-8EAC-E035C0BE66E4}"/>
                </a:ext>
              </a:extLst>
            </p:cNvPr>
            <p:cNvSpPr>
              <a:spLocks noChangeShapeType="1"/>
            </p:cNvSpPr>
            <p:nvPr/>
          </p:nvSpPr>
          <p:spPr bwMode="auto">
            <a:xfrm rot="10800000" flipH="1">
              <a:off x="3748088" y="6145213"/>
              <a:ext cx="3175"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3" name="Line 86">
              <a:extLst>
                <a:ext uri="{FF2B5EF4-FFF2-40B4-BE49-F238E27FC236}">
                  <a16:creationId xmlns:a16="http://schemas.microsoft.com/office/drawing/2014/main" xmlns="" id="{322B7D56-6FE8-41C4-90B8-6F8DFBB84D0D}"/>
                </a:ext>
              </a:extLst>
            </p:cNvPr>
            <p:cNvSpPr>
              <a:spLocks noChangeShapeType="1"/>
            </p:cNvSpPr>
            <p:nvPr/>
          </p:nvSpPr>
          <p:spPr bwMode="auto">
            <a:xfrm>
              <a:off x="2676525" y="6145213"/>
              <a:ext cx="1588"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4" name="Line 87">
              <a:extLst>
                <a:ext uri="{FF2B5EF4-FFF2-40B4-BE49-F238E27FC236}">
                  <a16:creationId xmlns:a16="http://schemas.microsoft.com/office/drawing/2014/main" xmlns="" id="{A3000E2A-B0FE-4A4C-9891-85F3BFBF574C}"/>
                </a:ext>
              </a:extLst>
            </p:cNvPr>
            <p:cNvSpPr>
              <a:spLocks noChangeShapeType="1"/>
            </p:cNvSpPr>
            <p:nvPr/>
          </p:nvSpPr>
          <p:spPr bwMode="auto">
            <a:xfrm rot="10800000" flipH="1">
              <a:off x="6091238" y="6140450"/>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5" name="Line 88">
              <a:extLst>
                <a:ext uri="{FF2B5EF4-FFF2-40B4-BE49-F238E27FC236}">
                  <a16:creationId xmlns:a16="http://schemas.microsoft.com/office/drawing/2014/main" xmlns="" id="{94DF9165-6172-4821-904E-0200FE4DE6C1}"/>
                </a:ext>
              </a:extLst>
            </p:cNvPr>
            <p:cNvSpPr>
              <a:spLocks noChangeShapeType="1"/>
            </p:cNvSpPr>
            <p:nvPr/>
          </p:nvSpPr>
          <p:spPr bwMode="auto">
            <a:xfrm rot="10800000" flipH="1">
              <a:off x="97837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4906" name="Freeform 89">
              <a:extLst>
                <a:ext uri="{FF2B5EF4-FFF2-40B4-BE49-F238E27FC236}">
                  <a16:creationId xmlns:a16="http://schemas.microsoft.com/office/drawing/2014/main" xmlns="" id="{0F24CC01-4BC4-4A03-97BD-8BEB5794D43A}"/>
                </a:ext>
              </a:extLst>
            </p:cNvPr>
            <p:cNvSpPr>
              <a:spLocks/>
            </p:cNvSpPr>
            <p:nvPr/>
          </p:nvSpPr>
          <p:spPr bwMode="auto">
            <a:xfrm>
              <a:off x="625475" y="4613275"/>
              <a:ext cx="4111625" cy="1495425"/>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504" y="21128"/>
                    <a:pt x="1831" y="20114"/>
                    <a:pt x="3049" y="18841"/>
                  </a:cubicBezTo>
                  <a:cubicBezTo>
                    <a:pt x="4266" y="17568"/>
                    <a:pt x="5837" y="15304"/>
                    <a:pt x="7306" y="13983"/>
                  </a:cubicBezTo>
                  <a:cubicBezTo>
                    <a:pt x="8776" y="12663"/>
                    <a:pt x="10489" y="12026"/>
                    <a:pt x="11850" y="10941"/>
                  </a:cubicBezTo>
                  <a:cubicBezTo>
                    <a:pt x="13210" y="9857"/>
                    <a:pt x="14487" y="8513"/>
                    <a:pt x="15461" y="7499"/>
                  </a:cubicBezTo>
                  <a:cubicBezTo>
                    <a:pt x="16435" y="6485"/>
                    <a:pt x="16922" y="5848"/>
                    <a:pt x="17703" y="4858"/>
                  </a:cubicBezTo>
                  <a:cubicBezTo>
                    <a:pt x="18484" y="3867"/>
                    <a:pt x="19509" y="2405"/>
                    <a:pt x="20156" y="1603"/>
                  </a:cubicBezTo>
                  <a:cubicBezTo>
                    <a:pt x="20802" y="802"/>
                    <a:pt x="21298" y="330"/>
                    <a:pt x="21600" y="0"/>
                  </a:cubicBezTo>
                </a:path>
              </a:pathLst>
            </a:custGeom>
            <a:noFill/>
            <a:ln w="28575" cap="flat">
              <a:solidFill>
                <a:srgbClr val="008000"/>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4907" name="Line 90">
              <a:extLst>
                <a:ext uri="{FF2B5EF4-FFF2-40B4-BE49-F238E27FC236}">
                  <a16:creationId xmlns:a16="http://schemas.microsoft.com/office/drawing/2014/main" xmlns="" id="{40A5C6EB-8BC7-4253-BDA6-C04CFB98FBDA}"/>
                </a:ext>
              </a:extLst>
            </p:cNvPr>
            <p:cNvSpPr>
              <a:spLocks noChangeShapeType="1"/>
            </p:cNvSpPr>
            <p:nvPr/>
          </p:nvSpPr>
          <p:spPr bwMode="auto">
            <a:xfrm>
              <a:off x="4694238" y="4225925"/>
              <a:ext cx="1587" cy="122238"/>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grpSp>
      <p:sp>
        <p:nvSpPr>
          <p:cNvPr id="2" name="Oval 1">
            <a:extLst>
              <a:ext uri="{FF2B5EF4-FFF2-40B4-BE49-F238E27FC236}">
                <a16:creationId xmlns:a16="http://schemas.microsoft.com/office/drawing/2014/main" xmlns="" id="{CC8464C6-DF52-4977-9B7A-0F45528F0D1E}"/>
              </a:ext>
            </a:extLst>
          </p:cNvPr>
          <p:cNvSpPr/>
          <p:nvPr/>
        </p:nvSpPr>
        <p:spPr>
          <a:xfrm>
            <a:off x="2784000" y="3319551"/>
            <a:ext cx="5962652" cy="181615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xmlns="" id="{5EF2A7E7-8634-4D4E-8187-B4673D7B6550}"/>
              </a:ext>
            </a:extLst>
          </p:cNvPr>
          <p:cNvSpPr/>
          <p:nvPr/>
        </p:nvSpPr>
        <p:spPr>
          <a:xfrm>
            <a:off x="8670375" y="1634293"/>
            <a:ext cx="2332051" cy="245199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xmlns="" id="{21AD6FF4-233A-4660-B1FA-789D92F97048}"/>
              </a:ext>
            </a:extLst>
          </p:cNvPr>
          <p:cNvSpPr>
            <a:spLocks noGrp="1"/>
          </p:cNvSpPr>
          <p:nvPr>
            <p:ph type="sldNum" sz="quarter" idx="10"/>
          </p:nvPr>
        </p:nvSpPr>
        <p:spPr/>
        <p:txBody>
          <a:bodyPr/>
          <a:lstStyle/>
          <a:p>
            <a:fld id="{E902078E-3029-48AB-AF86-12D3835FF63C}" type="slidenum">
              <a:rPr lang="en-US" altLang="en-US" smtClean="0"/>
              <a:pPr/>
              <a:t>10</a:t>
            </a:fld>
            <a:endParaRPr lang="en-US" altLang="en-US" dirty="0"/>
          </a:p>
        </p:txBody>
      </p:sp>
    </p:spTree>
    <p:custDataLst>
      <p:tags r:id="rId1"/>
    </p:custData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643494-C12C-42C9-9671-1B9407DD1F07}"/>
              </a:ext>
            </a:extLst>
          </p:cNvPr>
          <p:cNvSpPr>
            <a:spLocks noGrp="1"/>
          </p:cNvSpPr>
          <p:nvPr>
            <p:ph type="title"/>
          </p:nvPr>
        </p:nvSpPr>
        <p:spPr>
          <a:xfrm>
            <a:off x="1522413" y="381000"/>
            <a:ext cx="9829798" cy="1219200"/>
          </a:xfrm>
          <a:prstGeom prst="rect">
            <a:avLst/>
          </a:prstGeom>
        </p:spPr>
        <p:txBody>
          <a:bodyPr anchor="b">
            <a:normAutofit/>
          </a:bodyPr>
          <a:lstStyle/>
          <a:p>
            <a:r>
              <a:rPr lang="en-US" dirty="0"/>
              <a:t>Reporting the OTB in the IPMR</a:t>
            </a:r>
          </a:p>
        </p:txBody>
      </p:sp>
      <p:sp>
        <p:nvSpPr>
          <p:cNvPr id="3" name="Content Placeholder 2">
            <a:extLst>
              <a:ext uri="{FF2B5EF4-FFF2-40B4-BE49-F238E27FC236}">
                <a16:creationId xmlns:a16="http://schemas.microsoft.com/office/drawing/2014/main" xmlns="" id="{FF8AA7D6-0638-4E28-8684-9ED11919CD08}"/>
              </a:ext>
            </a:extLst>
          </p:cNvPr>
          <p:cNvSpPr>
            <a:spLocks noGrp="1"/>
          </p:cNvSpPr>
          <p:nvPr>
            <p:ph sz="half" idx="2"/>
          </p:nvPr>
        </p:nvSpPr>
        <p:spPr>
          <a:xfrm>
            <a:off x="1663624" y="2060575"/>
            <a:ext cx="6529388" cy="4416425"/>
          </a:xfrm>
          <a:prstGeom prst="rect">
            <a:avLst/>
          </a:prstGeom>
        </p:spPr>
        <p:txBody>
          <a:bodyPr>
            <a:normAutofit/>
          </a:bodyPr>
          <a:lstStyle/>
          <a:p>
            <a:pPr>
              <a:spcBef>
                <a:spcPts val="1200"/>
              </a:spcBef>
              <a:buClr>
                <a:schemeClr val="accent1">
                  <a:lumMod val="75000"/>
                </a:schemeClr>
              </a:buClr>
              <a:buSzPct val="131000"/>
              <a:defRPr/>
            </a:pPr>
            <a:r>
              <a:rPr lang="en-US" dirty="0"/>
              <a:t>Special reporting for an OTB</a:t>
            </a:r>
          </a:p>
          <a:p>
            <a:pPr lvl="1">
              <a:spcBef>
                <a:spcPts val="1200"/>
              </a:spcBef>
              <a:buClr>
                <a:schemeClr val="accent1">
                  <a:lumMod val="75000"/>
                </a:schemeClr>
              </a:buClr>
              <a:buSzPct val="116000"/>
              <a:defRPr/>
            </a:pPr>
            <a:r>
              <a:rPr lang="en-US" sz="2400" dirty="0"/>
              <a:t>Blocks are included in the Integrated Program Management Report (IPMR) Format 1 </a:t>
            </a:r>
          </a:p>
          <a:p>
            <a:pPr lvl="2">
              <a:spcBef>
                <a:spcPts val="1200"/>
              </a:spcBef>
              <a:buClr>
                <a:schemeClr val="accent1">
                  <a:lumMod val="75000"/>
                </a:schemeClr>
              </a:buClr>
              <a:buSzPct val="97000"/>
              <a:defRPr/>
            </a:pPr>
            <a:r>
              <a:rPr lang="en-US" sz="2400" dirty="0"/>
              <a:t>Increased budget values are identified</a:t>
            </a:r>
          </a:p>
          <a:p>
            <a:pPr lvl="2">
              <a:spcBef>
                <a:spcPts val="1200"/>
              </a:spcBef>
              <a:buClr>
                <a:schemeClr val="accent1">
                  <a:lumMod val="75000"/>
                </a:schemeClr>
              </a:buClr>
              <a:buSzPct val="97000"/>
              <a:defRPr/>
            </a:pPr>
            <a:r>
              <a:rPr lang="en-US" sz="2400" dirty="0"/>
              <a:t>Retains visibility of schedule and variance adjustments</a:t>
            </a:r>
          </a:p>
          <a:p>
            <a:pPr>
              <a:spcBef>
                <a:spcPts val="1200"/>
              </a:spcBef>
              <a:buClr>
                <a:schemeClr val="accent1">
                  <a:lumMod val="75000"/>
                </a:schemeClr>
              </a:buClr>
              <a:buSzPct val="131000"/>
              <a:defRPr/>
            </a:pPr>
            <a:r>
              <a:rPr lang="en-US" dirty="0"/>
              <a:t>Refer to DOE’s IPMR data item description</a:t>
            </a:r>
            <a:endParaRPr lang="en-US" dirty="0">
              <a:highlight>
                <a:srgbClr val="FFFF00"/>
              </a:highlight>
            </a:endParaRPr>
          </a:p>
        </p:txBody>
      </p:sp>
      <p:pic>
        <p:nvPicPr>
          <p:cNvPr id="2" name="Picture 1">
            <a:extLst>
              <a:ext uri="{FF2B5EF4-FFF2-40B4-BE49-F238E27FC236}">
                <a16:creationId xmlns:a16="http://schemas.microsoft.com/office/drawing/2014/main" xmlns="" id="{13E50A43-6866-4FFE-AF53-FC47C365DE32}"/>
              </a:ext>
            </a:extLst>
          </p:cNvPr>
          <p:cNvPicPr>
            <a:picLocks noChangeAspect="1"/>
          </p:cNvPicPr>
          <p:nvPr/>
        </p:nvPicPr>
        <p:blipFill rotWithShape="1">
          <a:blip r:embed="rId4"/>
          <a:srcRect t="3090"/>
          <a:stretch/>
        </p:blipFill>
        <p:spPr>
          <a:xfrm>
            <a:off x="8215585" y="2514600"/>
            <a:ext cx="3253460" cy="2389782"/>
          </a:xfrm>
          <a:prstGeom prst="rect">
            <a:avLst/>
          </a:prstGeom>
          <a:noFill/>
        </p:spPr>
      </p:pic>
      <p:sp>
        <p:nvSpPr>
          <p:cNvPr id="5" name="Slide Number Placeholder 4">
            <a:extLst>
              <a:ext uri="{FF2B5EF4-FFF2-40B4-BE49-F238E27FC236}">
                <a16:creationId xmlns:a16="http://schemas.microsoft.com/office/drawing/2014/main" xmlns="" id="{6265B6F9-80FB-4DB6-9509-08A0A708175D}"/>
              </a:ext>
            </a:extLst>
          </p:cNvPr>
          <p:cNvSpPr>
            <a:spLocks noGrp="1"/>
          </p:cNvSpPr>
          <p:nvPr>
            <p:ph type="sldNum" sz="quarter" idx="12"/>
          </p:nvPr>
        </p:nvSpPr>
        <p:spPr/>
        <p:txBody>
          <a:bodyPr/>
          <a:lstStyle/>
          <a:p>
            <a:fld id="{2A013F82-EE5E-44EE-A61D-E31C6657F26F}" type="slidenum">
              <a:rPr lang="en-US" smtClean="0"/>
              <a:t>11</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2EE4F5C-E3DB-42E3-9FCB-66175F1CC7DF}"/>
              </a:ext>
            </a:extLst>
          </p:cNvPr>
          <p:cNvSpPr>
            <a:spLocks noGrp="1"/>
          </p:cNvSpPr>
          <p:nvPr>
            <p:ph type="title"/>
          </p:nvPr>
        </p:nvSpPr>
        <p:spPr>
          <a:xfrm>
            <a:off x="1522413" y="685800"/>
            <a:ext cx="4114800" cy="1925637"/>
          </a:xfrm>
          <a:prstGeom prst="rect">
            <a:avLst/>
          </a:prstGeom>
        </p:spPr>
        <p:txBody>
          <a:bodyPr anchor="b">
            <a:normAutofit/>
          </a:bodyPr>
          <a:lstStyle/>
          <a:p>
            <a:r>
              <a:rPr lang="en-US" dirty="0"/>
              <a:t>Post OTB Expectations</a:t>
            </a:r>
          </a:p>
        </p:txBody>
      </p:sp>
      <p:graphicFrame>
        <p:nvGraphicFramePr>
          <p:cNvPr id="36870" name="Content Placeholder 2">
            <a:extLst>
              <a:ext uri="{FF2B5EF4-FFF2-40B4-BE49-F238E27FC236}">
                <a16:creationId xmlns:a16="http://schemas.microsoft.com/office/drawing/2014/main" xmlns="" id="{DABA1883-B6E7-4F79-9F44-055B058F1779}"/>
              </a:ext>
            </a:extLst>
          </p:cNvPr>
          <p:cNvGraphicFramePr>
            <a:graphicFrameLocks noGrp="1"/>
          </p:cNvGraphicFramePr>
          <p:nvPr>
            <p:ph idx="1"/>
            <p:extLst>
              <p:ext uri="{D42A27DB-BD31-4B8C-83A1-F6EECF244321}">
                <p14:modId xmlns:p14="http://schemas.microsoft.com/office/powerpoint/2010/main" val="2258958600"/>
              </p:ext>
            </p:extLst>
          </p:nvPr>
        </p:nvGraphicFramePr>
        <p:xfrm>
          <a:off x="6094414" y="685800"/>
          <a:ext cx="5257799"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xmlns="" id="{1820D0CE-1122-48A2-B8C8-3B7B564FFEB3}"/>
              </a:ext>
            </a:extLst>
          </p:cNvPr>
          <p:cNvSpPr>
            <a:spLocks noGrp="1"/>
          </p:cNvSpPr>
          <p:nvPr>
            <p:ph type="sldNum" sz="quarter" idx="12"/>
          </p:nvPr>
        </p:nvSpPr>
        <p:spPr/>
        <p:txBody>
          <a:bodyPr/>
          <a:lstStyle/>
          <a:p>
            <a:fld id="{2A013F82-EE5E-44EE-A61D-E31C6657F26F}" type="slidenum">
              <a:rPr lang="en-US" smtClean="0"/>
              <a:t>12</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29217B1-D04E-456B-843A-C528C0071A96}"/>
              </a:ext>
            </a:extLst>
          </p:cNvPr>
          <p:cNvSpPr txBox="1">
            <a:spLocks noGrp="1"/>
          </p:cNvSpPr>
          <p:nvPr>
            <p:ph sz="half" idx="2"/>
          </p:nvPr>
        </p:nvSpPr>
        <p:spPr>
          <a:xfrm>
            <a:off x="4113212" y="533400"/>
            <a:ext cx="7391401" cy="4648200"/>
          </a:xfrm>
          <a:prstGeom prst="rect">
            <a:avLst/>
          </a:prstGeom>
        </p:spPr>
        <p:txBody>
          <a:bodyPr rtlCol="0">
            <a:normAutofit/>
          </a:bodyPr>
          <a:lstStyle/>
          <a:p>
            <a:pPr marL="0" indent="0">
              <a:spcBef>
                <a:spcPts val="450"/>
              </a:spcBef>
              <a:buNone/>
            </a:pPr>
            <a:r>
              <a:rPr lang="en-US" b="1" dirty="0"/>
              <a:t>For additional information, please browse our library at the following Project Management Earned Value Management websites.</a:t>
            </a:r>
          </a:p>
          <a:p>
            <a:pPr marL="0" indent="0">
              <a:spcBef>
                <a:spcPts val="450"/>
              </a:spcBef>
              <a:buNone/>
            </a:pPr>
            <a:endParaRPr lang="en-US" dirty="0"/>
          </a:p>
          <a:p>
            <a:pPr marL="0" indent="0">
              <a:spcBef>
                <a:spcPts val="450"/>
              </a:spcBef>
              <a:buNone/>
            </a:pPr>
            <a:r>
              <a:rPr lang="en-US" b="1" dirty="0"/>
              <a:t>External:</a:t>
            </a:r>
          </a:p>
          <a:p>
            <a:pPr marL="0" indent="0">
              <a:spcBef>
                <a:spcPts val="450"/>
              </a:spcBef>
              <a:buNone/>
            </a:pPr>
            <a:r>
              <a:rPr lang="en-US" dirty="0"/>
              <a:t>https://</a:t>
            </a:r>
            <a:r>
              <a:rPr lang="en-US" altLang="en-US" dirty="0">
                <a:hlinkClick r:id="rId3">
                  <a:extLst>
                    <a:ext uri="{A12FA001-AC4F-418D-AE19-62706E023703}">
                      <ahyp:hlinkClr xmlns:ahyp="http://schemas.microsoft.com/office/drawing/2018/hyperlinkcolor" xmlns="" val="tx"/>
                    </a:ext>
                  </a:extLst>
                </a:hlinkClick>
              </a:rPr>
              <a:t>www.energy.gov/projectmanagement/services-0/earned-value-management</a:t>
            </a:r>
            <a:endParaRPr lang="en-US" dirty="0"/>
          </a:p>
          <a:p>
            <a:pPr marL="0" indent="0">
              <a:spcBef>
                <a:spcPts val="450"/>
              </a:spcBef>
              <a:buNone/>
            </a:pPr>
            <a:endParaRPr lang="en-US" dirty="0"/>
          </a:p>
          <a:p>
            <a:pPr marL="0" indent="0">
              <a:spcBef>
                <a:spcPts val="450"/>
              </a:spcBef>
              <a:buNone/>
            </a:pPr>
            <a:r>
              <a:rPr lang="en-US" b="1" dirty="0"/>
              <a:t>Internal:</a:t>
            </a:r>
          </a:p>
          <a:p>
            <a:pPr marL="0" indent="0">
              <a:spcBef>
                <a:spcPts val="450"/>
              </a:spcBef>
              <a:buNone/>
            </a:pPr>
            <a:r>
              <a:rPr lang="en-US" u="sng" dirty="0">
                <a:hlinkClick r:id="rId4">
                  <a:extLst>
                    <a:ext uri="{A12FA001-AC4F-418D-AE19-62706E023703}">
                      <ahyp:hlinkClr xmlns:ahyp="http://schemas.microsoft.com/office/drawing/2018/hyperlinkcolor" xmlns="" val="tx"/>
                    </a:ext>
                  </a:extLst>
                </a:hlinkClick>
              </a:rPr>
              <a:t>https://community.max.gov/display/DOEExternal/PM+EVM+Guidance</a:t>
            </a:r>
            <a:endParaRPr lang="en-US" dirty="0"/>
          </a:p>
          <a:p>
            <a:endParaRPr lang="en-US" sz="2000" dirty="0"/>
          </a:p>
        </p:txBody>
      </p:sp>
      <p:sp>
        <p:nvSpPr>
          <p:cNvPr id="4" name="Slide Number Placeholder 3" hidden="1">
            <a:extLst>
              <a:ext uri="{FF2B5EF4-FFF2-40B4-BE49-F238E27FC236}">
                <a16:creationId xmlns:a16="http://schemas.microsoft.com/office/drawing/2014/main" xmlns="" id="{C46646A1-F3F2-4914-884A-02FD50762B39}"/>
              </a:ext>
            </a:extLst>
          </p:cNvPr>
          <p:cNvSpPr>
            <a:spLocks noGrp="1"/>
          </p:cNvSpPr>
          <p:nvPr>
            <p:ph type="sldNum" sz="quarter" idx="12"/>
          </p:nvPr>
        </p:nvSpPr>
        <p:spPr>
          <a:xfrm>
            <a:off x="10795363" y="5772222"/>
            <a:ext cx="906950" cy="498340"/>
          </a:xfrm>
        </p:spPr>
        <p:txBody>
          <a:bodyPr>
            <a:normAutofit/>
          </a:bodyPr>
          <a:lstStyle/>
          <a:p>
            <a:pPr>
              <a:lnSpc>
                <a:spcPct val="90000"/>
              </a:lnSpc>
              <a:spcAft>
                <a:spcPts val="600"/>
              </a:spcAft>
            </a:pPr>
            <a:fld id="{49BC6C7A-2ECB-4EA1-BA90-BFD30D2D1B64}" type="slidenum">
              <a:rPr lang="en-US" sz="2699"/>
              <a:pPr>
                <a:lnSpc>
                  <a:spcPct val="90000"/>
                </a:lnSpc>
                <a:spcAft>
                  <a:spcPts val="600"/>
                </a:spcAft>
              </a:pPr>
              <a:t>13</a:t>
            </a:fld>
            <a:endParaRPr lang="en-US" sz="2699" dirty="0"/>
          </a:p>
        </p:txBody>
      </p:sp>
      <p:pic>
        <p:nvPicPr>
          <p:cNvPr id="8" name="Picture 7" descr="A close up of a logo&#10;&#10;Description automatically generated">
            <a:extLst>
              <a:ext uri="{FF2B5EF4-FFF2-40B4-BE49-F238E27FC236}">
                <a16:creationId xmlns:a16="http://schemas.microsoft.com/office/drawing/2014/main" xmlns="" id="{67FD5272-9038-410B-AC1A-4454D930F528}"/>
              </a:ext>
            </a:extLst>
          </p:cNvPr>
          <p:cNvPicPr>
            <a:picLocks noChangeAspect="1"/>
          </p:cNvPicPr>
          <p:nvPr/>
        </p:nvPicPr>
        <p:blipFill rotWithShape="1">
          <a:blip r:embed="rId5">
            <a:extLst>
              <a:ext uri="{28A0092B-C50C-407E-A947-70E740481C1C}">
                <a14:useLocalDpi xmlns:a14="http://schemas.microsoft.com/office/drawing/2010/main" val="0"/>
              </a:ext>
            </a:extLst>
          </a:blip>
          <a:srcRect l="30151" t="32160" b="1"/>
          <a:stretch/>
        </p:blipFill>
        <p:spPr>
          <a:xfrm>
            <a:off x="1598612" y="762000"/>
            <a:ext cx="2335107" cy="2267909"/>
          </a:xfrm>
          <a:prstGeom prst="rect">
            <a:avLst/>
          </a:prstGeom>
        </p:spPr>
      </p:pic>
      <p:sp>
        <p:nvSpPr>
          <p:cNvPr id="6" name="Slide Number Placeholder 4">
            <a:extLst>
              <a:ext uri="{FF2B5EF4-FFF2-40B4-BE49-F238E27FC236}">
                <a16:creationId xmlns:a16="http://schemas.microsoft.com/office/drawing/2014/main" xmlns="" id="{B3C77F6B-3B0E-477D-9522-04134B05F81F}"/>
              </a:ext>
            </a:extLst>
          </p:cNvPr>
          <p:cNvSpPr txBox="1">
            <a:spLocks/>
          </p:cNvSpPr>
          <p:nvPr/>
        </p:nvSpPr>
        <p:spPr>
          <a:xfrm>
            <a:off x="10285411" y="6400800"/>
            <a:ext cx="1066802" cy="276228"/>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13</a:t>
            </a:fld>
            <a:endParaRPr lang="en-US" dirty="0"/>
          </a:p>
        </p:txBody>
      </p:sp>
    </p:spTree>
    <p:extLst>
      <p:ext uri="{BB962C8B-B14F-4D97-AF65-F5344CB8AC3E}">
        <p14:creationId xmlns:p14="http://schemas.microsoft.com/office/powerpoint/2010/main" val="222922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CDA84-FCA0-4B8E-8675-D5B451199D01}"/>
              </a:ext>
            </a:extLst>
          </p:cNvPr>
          <p:cNvSpPr>
            <a:spLocks noGrp="1"/>
          </p:cNvSpPr>
          <p:nvPr>
            <p:ph type="title"/>
          </p:nvPr>
        </p:nvSpPr>
        <p:spPr/>
        <p:txBody>
          <a:bodyPr/>
          <a:lstStyle/>
          <a:p>
            <a:r>
              <a:rPr lang="en-US" dirty="0">
                <a:sym typeface="Arial Bold" charset="0"/>
              </a:rPr>
              <a:t>Primary References</a:t>
            </a:r>
            <a:endParaRPr lang="en-US" dirty="0"/>
          </a:p>
        </p:txBody>
      </p:sp>
      <p:sp>
        <p:nvSpPr>
          <p:cNvPr id="3" name="Content Placeholder 2">
            <a:extLst>
              <a:ext uri="{FF2B5EF4-FFF2-40B4-BE49-F238E27FC236}">
                <a16:creationId xmlns:a16="http://schemas.microsoft.com/office/drawing/2014/main" xmlns="" id="{94F195AB-9389-4700-9F65-149E67939577}"/>
              </a:ext>
            </a:extLst>
          </p:cNvPr>
          <p:cNvSpPr>
            <a:spLocks noGrp="1"/>
          </p:cNvSpPr>
          <p:nvPr>
            <p:ph idx="1"/>
          </p:nvPr>
        </p:nvSpPr>
        <p:spPr>
          <a:xfrm>
            <a:off x="1370012" y="2057400"/>
            <a:ext cx="10439400" cy="4187825"/>
          </a:xfrm>
        </p:spPr>
        <p:txBody>
          <a:bodyPr>
            <a:normAutofit/>
          </a:bodyPr>
          <a:lstStyle/>
          <a:p>
            <a:pPr>
              <a:buClr>
                <a:schemeClr val="accent1">
                  <a:lumMod val="75000"/>
                </a:schemeClr>
              </a:buClr>
              <a:buFont typeface="Wingdings" panose="05000000000000000000" pitchFamily="2" charset="2"/>
              <a:buChar char="Ø"/>
              <a:defRPr/>
            </a:pPr>
            <a:r>
              <a:rPr lang="en-US" dirty="0"/>
              <a:t>Department of Defense (DoD) Over Target Baseline (OTB) and Over Target Schedule (OTS) Guide, 12/05/2012</a:t>
            </a:r>
          </a:p>
          <a:p>
            <a:pPr marL="282575" lvl="1" indent="0">
              <a:buClr>
                <a:schemeClr val="accent1">
                  <a:lumMod val="75000"/>
                </a:schemeClr>
              </a:buClr>
              <a:buNone/>
              <a:defRPr/>
            </a:pPr>
            <a:r>
              <a:rPr lang="en-US" sz="2400" dirty="0">
                <a:solidFill>
                  <a:schemeClr val="tx1">
                    <a:lumMod val="75000"/>
                    <a:lumOff val="25000"/>
                  </a:schemeClr>
                </a:solidFill>
                <a:hlinkClick r:id="rId3">
                  <a:extLst>
                    <a:ext uri="{A12FA001-AC4F-418D-AE19-62706E023703}">
                      <ahyp:hlinkClr xmlns:ahyp="http://schemas.microsoft.com/office/drawing/2018/hyperlinkcolor" xmlns="" val="tx"/>
                    </a:ext>
                  </a:extLst>
                </a:hlinkClick>
              </a:rPr>
              <a:t>https://www.acq.osd.mil/evm/#/policy-guidance/guides-references</a:t>
            </a:r>
            <a:endParaRPr lang="en-US" sz="2400" dirty="0">
              <a:solidFill>
                <a:schemeClr val="tx1">
                  <a:lumMod val="75000"/>
                  <a:lumOff val="25000"/>
                </a:schemeClr>
              </a:solidFill>
            </a:endParaRPr>
          </a:p>
          <a:p>
            <a:pPr marL="282575" lvl="1" indent="0">
              <a:buClr>
                <a:schemeClr val="accent1">
                  <a:lumMod val="75000"/>
                </a:schemeClr>
              </a:buClr>
              <a:buNone/>
              <a:defRPr/>
            </a:pPr>
            <a:endParaRPr lang="en-US" sz="2400" dirty="0">
              <a:solidFill>
                <a:schemeClr val="tx1">
                  <a:lumMod val="75000"/>
                  <a:lumOff val="25000"/>
                </a:schemeClr>
              </a:solidFill>
            </a:endParaRPr>
          </a:p>
          <a:p>
            <a:pPr>
              <a:lnSpc>
                <a:spcPct val="100000"/>
              </a:lnSpc>
              <a:spcBef>
                <a:spcPts val="0"/>
              </a:spcBef>
              <a:buClr>
                <a:schemeClr val="accent1">
                  <a:lumMod val="75000"/>
                </a:schemeClr>
              </a:buClr>
              <a:buFont typeface="Wingdings" panose="05000000000000000000" pitchFamily="2" charset="2"/>
              <a:buChar char="Ø"/>
              <a:defRPr/>
            </a:pPr>
            <a:r>
              <a:rPr lang="en-US" dirty="0"/>
              <a:t>Department of Energy (DOE) 413.3-20 Change Control Management Guide, Washington, DC, 0729/2-11 (Chg 1 10/22/2015)</a:t>
            </a:r>
          </a:p>
          <a:p>
            <a:pPr marL="284163" indent="0">
              <a:buNone/>
            </a:pPr>
            <a:r>
              <a:rPr lang="en-US" dirty="0">
                <a:hlinkClick r:id="rId4"/>
              </a:rPr>
              <a:t>https://www.directives.doe.gov/guidance#b_start=0</a:t>
            </a:r>
            <a:r>
              <a:rPr lang="en-US" dirty="0"/>
              <a:t>  </a:t>
            </a:r>
          </a:p>
          <a:p>
            <a:pPr marL="284163" indent="0">
              <a:buNone/>
            </a:pPr>
            <a:endParaRPr lang="en-US" dirty="0"/>
          </a:p>
        </p:txBody>
      </p:sp>
      <p:sp>
        <p:nvSpPr>
          <p:cNvPr id="5" name="Slide Number Placeholder 4">
            <a:extLst>
              <a:ext uri="{FF2B5EF4-FFF2-40B4-BE49-F238E27FC236}">
                <a16:creationId xmlns:a16="http://schemas.microsoft.com/office/drawing/2014/main" xmlns="" id="{09CAF533-9872-49FB-B979-C2CDCD472346}"/>
              </a:ext>
            </a:extLst>
          </p:cNvPr>
          <p:cNvSpPr>
            <a:spLocks noGrp="1"/>
          </p:cNvSpPr>
          <p:nvPr>
            <p:ph type="sldNum" sz="quarter" idx="12"/>
          </p:nvPr>
        </p:nvSpPr>
        <p:spPr/>
        <p:txBody>
          <a:bodyPr/>
          <a:lstStyle/>
          <a:p>
            <a:fld id="{2A013F82-EE5E-44EE-A61D-E31C6657F26F}" type="slidenum">
              <a:rPr lang="en-US" smtClean="0"/>
              <a:t>2</a:t>
            </a:fld>
            <a:endParaRPr lang="en-US" dirty="0"/>
          </a:p>
        </p:txBody>
      </p:sp>
    </p:spTree>
    <p:extLst>
      <p:ext uri="{BB962C8B-B14F-4D97-AF65-F5344CB8AC3E}">
        <p14:creationId xmlns:p14="http://schemas.microsoft.com/office/powerpoint/2010/main" val="3394723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xmlns="" id="{134523D8-569C-44F8-A67F-276E1085360B}"/>
              </a:ext>
            </a:extLst>
          </p:cNvPr>
          <p:cNvSpPr>
            <a:spLocks noGrp="1"/>
          </p:cNvSpPr>
          <p:nvPr>
            <p:ph type="title" sz="quarter"/>
          </p:nvPr>
        </p:nvSpPr>
        <p:spPr bwMode="auto">
          <a:xfrm>
            <a:off x="2101850" y="228601"/>
            <a:ext cx="7880350" cy="69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a:r>
              <a:rPr lang="en-US" altLang="en-US" sz="2800" b="1" dirty="0"/>
              <a:t>OTB Process Flow</a:t>
            </a:r>
          </a:p>
        </p:txBody>
      </p:sp>
      <p:pic>
        <p:nvPicPr>
          <p:cNvPr id="27651" name="Picture 5">
            <a:extLst>
              <a:ext uri="{FF2B5EF4-FFF2-40B4-BE49-F238E27FC236}">
                <a16:creationId xmlns:a16="http://schemas.microsoft.com/office/drawing/2014/main" xmlns="" id="{2BC4E556-FA8E-420B-A0E3-E57DAB9BA0E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762001"/>
            <a:ext cx="9705975" cy="58912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xmlns="" id="{AC08605F-C57D-4245-9839-A4376D656A46}"/>
              </a:ext>
            </a:extLst>
          </p:cNvPr>
          <p:cNvSpPr txBox="1">
            <a:spLocks/>
          </p:cNvSpPr>
          <p:nvPr/>
        </p:nvSpPr>
        <p:spPr>
          <a:xfrm>
            <a:off x="11276012" y="6460962"/>
            <a:ext cx="1066802" cy="27622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9AF02-13CD-49E4-98FC-DDC600573E36}"/>
              </a:ext>
            </a:extLst>
          </p:cNvPr>
          <p:cNvSpPr>
            <a:spLocks noGrp="1"/>
          </p:cNvSpPr>
          <p:nvPr>
            <p:ph type="title"/>
          </p:nvPr>
        </p:nvSpPr>
        <p:spPr>
          <a:xfrm>
            <a:off x="1522413" y="685800"/>
            <a:ext cx="4114800" cy="1925637"/>
          </a:xfrm>
          <a:prstGeom prst="rect">
            <a:avLst/>
          </a:prstGeom>
        </p:spPr>
        <p:txBody>
          <a:bodyPr anchor="b">
            <a:normAutofit/>
          </a:bodyPr>
          <a:lstStyle/>
          <a:p>
            <a:r>
              <a:rPr lang="en-US" dirty="0"/>
              <a:t>Steps 1 through 5</a:t>
            </a:r>
          </a:p>
        </p:txBody>
      </p:sp>
      <p:graphicFrame>
        <p:nvGraphicFramePr>
          <p:cNvPr id="28678" name="Content Placeholder 4">
            <a:extLst>
              <a:ext uri="{FF2B5EF4-FFF2-40B4-BE49-F238E27FC236}">
                <a16:creationId xmlns:a16="http://schemas.microsoft.com/office/drawing/2014/main" xmlns="" id="{2CDAFD7E-ED0A-411C-8E17-1920C3EB903C}"/>
              </a:ext>
            </a:extLst>
          </p:cNvPr>
          <p:cNvGraphicFramePr>
            <a:graphicFrameLocks noGrp="1"/>
          </p:cNvGraphicFramePr>
          <p:nvPr>
            <p:ph idx="1"/>
            <p:extLst>
              <p:ext uri="{D42A27DB-BD31-4B8C-83A1-F6EECF244321}">
                <p14:modId xmlns:p14="http://schemas.microsoft.com/office/powerpoint/2010/main" val="3416972088"/>
              </p:ext>
            </p:extLst>
          </p:nvPr>
        </p:nvGraphicFramePr>
        <p:xfrm>
          <a:off x="6094414" y="685800"/>
          <a:ext cx="5257799"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xmlns="" id="{92F49F72-F4D5-4FF7-9840-F73451856B95}"/>
              </a:ext>
            </a:extLst>
          </p:cNvPr>
          <p:cNvSpPr>
            <a:spLocks noGrp="1"/>
          </p:cNvSpPr>
          <p:nvPr>
            <p:ph type="sldNum" sz="quarter" idx="12"/>
          </p:nvPr>
        </p:nvSpPr>
        <p:spPr/>
        <p:txBody>
          <a:bodyPr/>
          <a:lstStyle/>
          <a:p>
            <a:fld id="{2A013F82-EE5E-44EE-A61D-E31C6657F26F}" type="slidenum">
              <a:rPr lang="en-US" smtClean="0"/>
              <a:t>4</a:t>
            </a:fld>
            <a:endParaRPr lang="en-US" dirty="0"/>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8500A-4BF4-4140-8AF5-43D970A9EF33}"/>
              </a:ext>
            </a:extLst>
          </p:cNvPr>
          <p:cNvSpPr>
            <a:spLocks noGrp="1"/>
          </p:cNvSpPr>
          <p:nvPr>
            <p:ph type="title"/>
          </p:nvPr>
        </p:nvSpPr>
        <p:spPr/>
        <p:txBody>
          <a:bodyPr/>
          <a:lstStyle/>
          <a:p>
            <a:r>
              <a:rPr lang="en-US" dirty="0">
                <a:sym typeface="Arial Bold" charset="0"/>
              </a:rPr>
              <a:t>Step 6</a:t>
            </a:r>
            <a:endParaRPr lang="en-US" dirty="0"/>
          </a:p>
        </p:txBody>
      </p:sp>
      <p:sp>
        <p:nvSpPr>
          <p:cNvPr id="5" name="Content Placeholder 4">
            <a:extLst>
              <a:ext uri="{FF2B5EF4-FFF2-40B4-BE49-F238E27FC236}">
                <a16:creationId xmlns:a16="http://schemas.microsoft.com/office/drawing/2014/main" xmlns="" id="{4D69F761-0C66-440B-9F4C-B32AD471BB24}"/>
              </a:ext>
            </a:extLst>
          </p:cNvPr>
          <p:cNvSpPr>
            <a:spLocks noGrp="1"/>
          </p:cNvSpPr>
          <p:nvPr>
            <p:ph idx="1"/>
          </p:nvPr>
        </p:nvSpPr>
        <p:spPr>
          <a:xfrm>
            <a:off x="1522413" y="1752600"/>
            <a:ext cx="9829799" cy="4724400"/>
          </a:xfrm>
        </p:spPr>
        <p:txBody>
          <a:bodyPr>
            <a:normAutofit/>
          </a:bodyPr>
          <a:lstStyle/>
          <a:p>
            <a:pPr marL="579438" indent="-514350">
              <a:spcBef>
                <a:spcPts val="0"/>
              </a:spcBef>
              <a:spcAft>
                <a:spcPts val="600"/>
              </a:spcAft>
              <a:buClr>
                <a:schemeClr val="accent1">
                  <a:lumMod val="50000"/>
                </a:schemeClr>
              </a:buClr>
              <a:buSzPct val="100000"/>
              <a:buFont typeface="+mj-lt"/>
              <a:buAutoNum type="arabicPeriod" startAt="6"/>
              <a:defRPr/>
            </a:pPr>
            <a:r>
              <a:rPr lang="en-US" dirty="0">
                <a:sym typeface="Arial Bold" charset="0"/>
              </a:rPr>
              <a:t>Issue guidance to re-plan control accounts</a:t>
            </a:r>
          </a:p>
          <a:p>
            <a:pPr marL="1162051" lvl="3" indent="-514350">
              <a:spcBef>
                <a:spcPts val="0"/>
              </a:spcBef>
              <a:spcAft>
                <a:spcPts val="600"/>
              </a:spcAft>
              <a:buClr>
                <a:schemeClr val="accent1">
                  <a:lumMod val="50000"/>
                </a:schemeClr>
              </a:buClr>
              <a:buSzPct val="125000"/>
              <a:defRPr/>
            </a:pPr>
            <a:r>
              <a:rPr lang="en-US" sz="2200" dirty="0">
                <a:sym typeface="Arial Bold" charset="0"/>
              </a:rPr>
              <a:t>Issue project directive to CAMs: revised schedule,  comprehensive ETC, variance adjustments, etc.</a:t>
            </a:r>
          </a:p>
          <a:p>
            <a:pPr marL="1162051" lvl="3" indent="-514350">
              <a:spcBef>
                <a:spcPts val="0"/>
              </a:spcBef>
              <a:spcAft>
                <a:spcPts val="600"/>
              </a:spcAft>
              <a:buClr>
                <a:schemeClr val="accent1">
                  <a:lumMod val="50000"/>
                </a:schemeClr>
              </a:buClr>
              <a:buSzPct val="125000"/>
              <a:defRPr/>
            </a:pPr>
            <a:r>
              <a:rPr lang="en-US" sz="2200" dirty="0">
                <a:sym typeface="Arial Bold" charset="0"/>
              </a:rPr>
              <a:t>Adjust Variances</a:t>
            </a:r>
          </a:p>
          <a:p>
            <a:pPr marL="1562609" lvl="5" indent="-514350">
              <a:spcBef>
                <a:spcPts val="0"/>
              </a:spcBef>
              <a:spcAft>
                <a:spcPts val="600"/>
              </a:spcAft>
              <a:buClr>
                <a:schemeClr val="accent1">
                  <a:lumMod val="50000"/>
                </a:schemeClr>
              </a:buClr>
              <a:buSzPct val="125000"/>
              <a:defRPr/>
            </a:pPr>
            <a:r>
              <a:rPr lang="en-US" sz="1800" dirty="0">
                <a:sym typeface="Arial Bold" charset="0"/>
              </a:rPr>
              <a:t>Eliminate all variances; set BCWS and BCWP = ACWP (least preferred)</a:t>
            </a:r>
          </a:p>
          <a:p>
            <a:pPr marL="1562609" lvl="5" indent="-514350">
              <a:spcBef>
                <a:spcPts val="0"/>
              </a:spcBef>
              <a:spcAft>
                <a:spcPts val="600"/>
              </a:spcAft>
              <a:buClr>
                <a:schemeClr val="accent1">
                  <a:lumMod val="50000"/>
                </a:schemeClr>
              </a:buClr>
              <a:buSzPct val="125000"/>
              <a:defRPr/>
            </a:pPr>
            <a:r>
              <a:rPr lang="en-US" sz="1800" dirty="0">
                <a:sym typeface="Arial Bold" charset="0"/>
              </a:rPr>
              <a:t>Eliminate the schedule variances only; set BCWS = BCWP </a:t>
            </a:r>
          </a:p>
          <a:p>
            <a:pPr marL="1562609" lvl="5" indent="-514350">
              <a:spcBef>
                <a:spcPts val="0"/>
              </a:spcBef>
              <a:spcAft>
                <a:spcPts val="600"/>
              </a:spcAft>
              <a:buClr>
                <a:schemeClr val="accent1">
                  <a:lumMod val="50000"/>
                </a:schemeClr>
              </a:buClr>
              <a:buSzPct val="125000"/>
              <a:defRPr/>
            </a:pPr>
            <a:r>
              <a:rPr lang="en-US" sz="1800" dirty="0">
                <a:sym typeface="Arial Bold" charset="0"/>
              </a:rPr>
              <a:t>Eliminate the cost variance only (rare); set BCWP = ACWP </a:t>
            </a:r>
          </a:p>
          <a:p>
            <a:pPr marL="1562609" lvl="5" indent="-514350">
              <a:spcBef>
                <a:spcPts val="0"/>
              </a:spcBef>
              <a:spcAft>
                <a:spcPts val="600"/>
              </a:spcAft>
              <a:buClr>
                <a:schemeClr val="accent1">
                  <a:lumMod val="50000"/>
                </a:schemeClr>
              </a:buClr>
              <a:buSzPct val="125000"/>
              <a:defRPr/>
            </a:pPr>
            <a:r>
              <a:rPr lang="en-US" sz="1800" dirty="0">
                <a:sym typeface="Arial Bold" charset="0"/>
              </a:rPr>
              <a:t>Eliminate selected variances</a:t>
            </a:r>
          </a:p>
          <a:p>
            <a:pPr marL="1562609" lvl="5" indent="-514350">
              <a:spcBef>
                <a:spcPts val="0"/>
              </a:spcBef>
              <a:spcAft>
                <a:spcPts val="600"/>
              </a:spcAft>
              <a:buClr>
                <a:schemeClr val="accent1">
                  <a:lumMod val="50000"/>
                </a:schemeClr>
              </a:buClr>
              <a:buSzPct val="125000"/>
              <a:defRPr/>
            </a:pPr>
            <a:r>
              <a:rPr lang="en-US" sz="1800" dirty="0">
                <a:sym typeface="Arial Bold" charset="0"/>
              </a:rPr>
              <a:t>Retain all variances</a:t>
            </a:r>
          </a:p>
          <a:p>
            <a:pPr marL="1162051" lvl="3" indent="-514350">
              <a:spcBef>
                <a:spcPts val="0"/>
              </a:spcBef>
              <a:spcAft>
                <a:spcPts val="600"/>
              </a:spcAft>
              <a:buClr>
                <a:schemeClr val="accent1">
                  <a:lumMod val="50000"/>
                </a:schemeClr>
              </a:buClr>
              <a:buSzPct val="125000"/>
              <a:defRPr/>
            </a:pPr>
            <a:r>
              <a:rPr lang="en-US" sz="2200" dirty="0">
                <a:sym typeface="Arial Bold" charset="0"/>
              </a:rPr>
              <a:t>Never change ACWP</a:t>
            </a:r>
          </a:p>
          <a:p>
            <a:pPr marL="1162051" lvl="3" indent="-514350">
              <a:spcBef>
                <a:spcPts val="0"/>
              </a:spcBef>
              <a:spcAft>
                <a:spcPts val="600"/>
              </a:spcAft>
              <a:buClr>
                <a:schemeClr val="accent1">
                  <a:lumMod val="50000"/>
                </a:schemeClr>
              </a:buClr>
              <a:buSzPct val="125000"/>
              <a:defRPr/>
            </a:pPr>
            <a:r>
              <a:rPr lang="en-US" sz="2200" dirty="0">
                <a:sym typeface="Arial Bold" charset="0"/>
              </a:rPr>
              <a:t>Variance elimination actions are always made in the current period; never change history</a:t>
            </a:r>
          </a:p>
          <a:p>
            <a:pPr marL="812801" lvl="1" indent="-514350">
              <a:lnSpc>
                <a:spcPct val="150000"/>
              </a:lnSpc>
              <a:spcBef>
                <a:spcPts val="600"/>
              </a:spcBef>
              <a:spcAft>
                <a:spcPts val="600"/>
              </a:spcAft>
              <a:buClr>
                <a:schemeClr val="accent1">
                  <a:lumMod val="50000"/>
                </a:schemeClr>
              </a:buClr>
              <a:buSzPct val="100000"/>
              <a:defRPr/>
            </a:pPr>
            <a:endParaRPr lang="en-US" sz="2600" dirty="0">
              <a:sym typeface="Arial Bold" charset="0"/>
            </a:endParaRPr>
          </a:p>
          <a:p>
            <a:pPr marL="352425" lvl="1" indent="0">
              <a:lnSpc>
                <a:spcPct val="85000"/>
              </a:lnSpc>
              <a:buClr>
                <a:schemeClr val="accent1">
                  <a:lumMod val="50000"/>
                </a:schemeClr>
              </a:buClr>
              <a:buNone/>
              <a:defRPr/>
            </a:pPr>
            <a:endParaRPr lang="en-US" sz="1800" dirty="0">
              <a:sym typeface="Arial Bold" charset="0"/>
            </a:endParaRPr>
          </a:p>
        </p:txBody>
      </p:sp>
      <p:sp>
        <p:nvSpPr>
          <p:cNvPr id="29700" name="TextBox 3">
            <a:extLst>
              <a:ext uri="{FF2B5EF4-FFF2-40B4-BE49-F238E27FC236}">
                <a16:creationId xmlns:a16="http://schemas.microsoft.com/office/drawing/2014/main" xmlns="" id="{F8F6BAD9-260F-442A-86F2-B8E30FCA9041}"/>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2A432045-EDF6-40F8-9C11-56CD21927798}"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5</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898FAECF-0EFE-42D8-96DA-7990567464BA}"/>
              </a:ext>
            </a:extLst>
          </p:cNvPr>
          <p:cNvSpPr>
            <a:spLocks noGrp="1"/>
          </p:cNvSpPr>
          <p:nvPr>
            <p:ph type="sldNum" sz="quarter" idx="12"/>
          </p:nvPr>
        </p:nvSpPr>
        <p:spPr/>
        <p:txBody>
          <a:bodyPr/>
          <a:lstStyle/>
          <a:p>
            <a:fld id="{2A013F82-EE5E-44EE-A61D-E31C6657F26F}" type="slidenum">
              <a:rPr lang="en-US" smtClean="0"/>
              <a:t>5</a:t>
            </a:fld>
            <a:endParaRPr lang="en-US" dirty="0"/>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2F8F6-8266-4D0F-8D3F-0A544566424B}"/>
              </a:ext>
            </a:extLst>
          </p:cNvPr>
          <p:cNvSpPr>
            <a:spLocks noGrp="1"/>
          </p:cNvSpPr>
          <p:nvPr>
            <p:ph type="title"/>
          </p:nvPr>
        </p:nvSpPr>
        <p:spPr/>
        <p:txBody>
          <a:bodyPr/>
          <a:lstStyle/>
          <a:p>
            <a:r>
              <a:rPr lang="en-US" dirty="0">
                <a:sym typeface="Arial Bold" charset="0"/>
              </a:rPr>
              <a:t>Steps 7 - 12</a:t>
            </a:r>
            <a:endParaRPr lang="en-US" dirty="0"/>
          </a:p>
        </p:txBody>
      </p:sp>
      <p:sp>
        <p:nvSpPr>
          <p:cNvPr id="5" name="Content Placeholder 4">
            <a:extLst>
              <a:ext uri="{FF2B5EF4-FFF2-40B4-BE49-F238E27FC236}">
                <a16:creationId xmlns:a16="http://schemas.microsoft.com/office/drawing/2014/main" xmlns="" id="{E30EB4C9-0DE0-48F6-B82B-CE1EA8378829}"/>
              </a:ext>
            </a:extLst>
          </p:cNvPr>
          <p:cNvSpPr>
            <a:spLocks noGrp="1"/>
          </p:cNvSpPr>
          <p:nvPr>
            <p:ph idx="1"/>
          </p:nvPr>
        </p:nvSpPr>
        <p:spPr/>
        <p:txBody>
          <a:bodyPr/>
          <a:lstStyle/>
          <a:p>
            <a:pPr marL="579438" indent="-514350">
              <a:spcBef>
                <a:spcPts val="0"/>
              </a:spcBef>
              <a:buClr>
                <a:schemeClr val="accent1">
                  <a:lumMod val="50000"/>
                </a:schemeClr>
              </a:buClr>
              <a:buSzPct val="100000"/>
              <a:buFont typeface="+mj-lt"/>
              <a:buAutoNum type="arabicPeriod" startAt="7"/>
              <a:defRPr/>
            </a:pPr>
            <a:r>
              <a:rPr lang="en-US" sz="2800" dirty="0">
                <a:sym typeface="Arial Bold" charset="0"/>
              </a:rPr>
              <a:t>Revise detailed schedules and prepare estimate to complete</a:t>
            </a:r>
          </a:p>
          <a:p>
            <a:pPr marL="579438" indent="-514350">
              <a:lnSpc>
                <a:spcPct val="150000"/>
              </a:lnSpc>
              <a:spcBef>
                <a:spcPts val="0"/>
              </a:spcBef>
              <a:buClr>
                <a:schemeClr val="accent1">
                  <a:lumMod val="50000"/>
                </a:schemeClr>
              </a:buClr>
              <a:buSzPct val="100000"/>
              <a:buFont typeface="+mj-lt"/>
              <a:buAutoNum type="arabicPeriod" startAt="7"/>
              <a:defRPr/>
            </a:pPr>
            <a:r>
              <a:rPr lang="en-US" sz="2800" dirty="0">
                <a:sym typeface="Arial Bold" charset="0"/>
              </a:rPr>
              <a:t>Input ETC into the EVM System</a:t>
            </a:r>
          </a:p>
          <a:p>
            <a:pPr marL="579438" indent="-514350">
              <a:lnSpc>
                <a:spcPct val="150000"/>
              </a:lnSpc>
              <a:spcBef>
                <a:spcPts val="0"/>
              </a:spcBef>
              <a:buClr>
                <a:schemeClr val="accent1">
                  <a:lumMod val="50000"/>
                </a:schemeClr>
              </a:buClr>
              <a:buSzPct val="100000"/>
              <a:buFont typeface="+mj-lt"/>
              <a:buAutoNum type="arabicPeriod" startAt="7"/>
              <a:defRPr/>
            </a:pPr>
            <a:r>
              <a:rPr lang="en-US" sz="2800" dirty="0">
                <a:sym typeface="Arial Bold" charset="0"/>
              </a:rPr>
              <a:t>CAM reviews and ETC ‘scrubbing’</a:t>
            </a:r>
          </a:p>
          <a:p>
            <a:pPr marL="579438" indent="-514350">
              <a:lnSpc>
                <a:spcPct val="150000"/>
              </a:lnSpc>
              <a:spcBef>
                <a:spcPts val="0"/>
              </a:spcBef>
              <a:buClr>
                <a:schemeClr val="accent1">
                  <a:lumMod val="50000"/>
                </a:schemeClr>
              </a:buClr>
              <a:buSzPct val="100000"/>
              <a:buFont typeface="+mj-lt"/>
              <a:buAutoNum type="arabicPeriod" startAt="7"/>
              <a:defRPr/>
            </a:pPr>
            <a:r>
              <a:rPr lang="en-US" sz="2800" dirty="0">
                <a:sym typeface="Arial Bold" charset="0"/>
              </a:rPr>
              <a:t> Set Baseline equal to ETC for the work remaining</a:t>
            </a:r>
          </a:p>
          <a:p>
            <a:pPr marL="579438" indent="-514350">
              <a:lnSpc>
                <a:spcPct val="150000"/>
              </a:lnSpc>
              <a:spcBef>
                <a:spcPts val="0"/>
              </a:spcBef>
              <a:buClr>
                <a:schemeClr val="accent1">
                  <a:lumMod val="50000"/>
                </a:schemeClr>
              </a:buClr>
              <a:buSzPct val="100000"/>
              <a:buFont typeface="+mj-lt"/>
              <a:buAutoNum type="arabicPeriod" startAt="7"/>
              <a:defRPr/>
            </a:pPr>
            <a:r>
              <a:rPr lang="en-US" sz="2800" dirty="0">
                <a:sym typeface="Arial Bold" charset="0"/>
              </a:rPr>
              <a:t> Finalize OTB/OTS cost and schedule</a:t>
            </a:r>
          </a:p>
          <a:p>
            <a:pPr marL="579438" indent="-514350">
              <a:lnSpc>
                <a:spcPct val="150000"/>
              </a:lnSpc>
              <a:spcBef>
                <a:spcPts val="0"/>
              </a:spcBef>
              <a:buClr>
                <a:schemeClr val="accent1">
                  <a:lumMod val="50000"/>
                </a:schemeClr>
              </a:buClr>
              <a:buSzPct val="100000"/>
              <a:buFont typeface="+mj-lt"/>
              <a:buAutoNum type="arabicPeriod" startAt="7"/>
              <a:defRPr/>
            </a:pPr>
            <a:r>
              <a:rPr lang="en-US" sz="2800" dirty="0">
                <a:sym typeface="Arial Bold" charset="0"/>
              </a:rPr>
              <a:t> Senior management cost and schedule review</a:t>
            </a:r>
          </a:p>
          <a:p>
            <a:pPr marL="579438" indent="-514350">
              <a:lnSpc>
                <a:spcPct val="85000"/>
              </a:lnSpc>
              <a:spcBef>
                <a:spcPts val="600"/>
              </a:spcBef>
              <a:spcAft>
                <a:spcPts val="600"/>
              </a:spcAft>
              <a:buClr>
                <a:schemeClr val="accent1">
                  <a:lumMod val="50000"/>
                </a:schemeClr>
              </a:buClr>
              <a:buFont typeface="+mj-lt"/>
              <a:buAutoNum type="arabicPeriod" startAt="7"/>
              <a:defRPr/>
            </a:pPr>
            <a:endParaRPr lang="en-US" sz="2800" dirty="0">
              <a:sym typeface="Arial Bold" charset="0"/>
            </a:endParaRPr>
          </a:p>
          <a:p>
            <a:pPr marL="579438" indent="-514350">
              <a:lnSpc>
                <a:spcPct val="85000"/>
              </a:lnSpc>
              <a:spcBef>
                <a:spcPts val="600"/>
              </a:spcBef>
              <a:spcAft>
                <a:spcPts val="600"/>
              </a:spcAft>
              <a:buClr>
                <a:schemeClr val="accent1">
                  <a:lumMod val="50000"/>
                </a:schemeClr>
              </a:buClr>
              <a:buFont typeface="+mj-lt"/>
              <a:buAutoNum type="arabicPeriod" startAt="7"/>
              <a:defRPr/>
            </a:pPr>
            <a:endParaRPr lang="en-US" sz="2800" dirty="0">
              <a:sym typeface="Arial Bold" charset="0"/>
            </a:endParaRPr>
          </a:p>
        </p:txBody>
      </p:sp>
      <p:sp>
        <p:nvSpPr>
          <p:cNvPr id="33795" name="Rectangle 2">
            <a:extLst>
              <a:ext uri="{FF2B5EF4-FFF2-40B4-BE49-F238E27FC236}">
                <a16:creationId xmlns:a16="http://schemas.microsoft.com/office/drawing/2014/main" xmlns="" id="{F4CA83C4-F552-45CD-8287-BD0B89964010}"/>
              </a:ext>
            </a:extLst>
          </p:cNvPr>
          <p:cNvSpPr>
            <a:spLocks noGrp="1" noChangeArrowheads="1"/>
          </p:cNvSpPr>
          <p:nvPr>
            <p:ph type="body" sz="quarter" idx="4294967295"/>
          </p:nvPr>
        </p:nvSpPr>
        <p:spPr>
          <a:xfrm>
            <a:off x="0" y="0"/>
            <a:ext cx="9953625" cy="914400"/>
          </a:xfrm>
        </p:spPr>
        <p:txBody>
          <a:bodyPr vert="horz" lIns="0" tIns="0" rIns="5078" bIns="0" rtlCol="0" anchor="ctr">
            <a:normAutofit/>
          </a:bodyPr>
          <a:lstStyle/>
          <a:p>
            <a:pPr marL="674688" indent="-609600">
              <a:lnSpc>
                <a:spcPct val="85000"/>
              </a:lnSpc>
              <a:spcBef>
                <a:spcPct val="0"/>
              </a:spcBef>
              <a:buSzPct val="99000"/>
              <a:buFont typeface="Arial" charset="0"/>
              <a:buAutoNum type="arabicPeriod" startAt="7"/>
              <a:defRPr/>
            </a:pPr>
            <a:endParaRPr lang="en-US" sz="2200" dirty="0">
              <a:solidFill>
                <a:srgbClr val="FF0000"/>
              </a:solidFill>
              <a:ea typeface="ヒラギノ角ゴ ProN W6" charset="0"/>
              <a:cs typeface="ヒラギノ角ゴ ProN W6" charset="0"/>
              <a:sym typeface="Arial Bold" charset="0"/>
            </a:endParaRPr>
          </a:p>
          <a:p>
            <a:pPr marL="674688" indent="-609600">
              <a:lnSpc>
                <a:spcPct val="85000"/>
              </a:lnSpc>
              <a:spcBef>
                <a:spcPct val="0"/>
              </a:spcBef>
              <a:buSzPct val="99000"/>
              <a:buFont typeface="Arial" charset="0"/>
              <a:buAutoNum type="arabicPeriod" startAt="7"/>
              <a:defRPr/>
            </a:pPr>
            <a:endParaRPr lang="en-US" sz="2200" dirty="0">
              <a:solidFill>
                <a:srgbClr val="FF0000"/>
              </a:solidFill>
              <a:ea typeface="ヒラギノ角ゴ ProN W6" charset="0"/>
              <a:cs typeface="ヒラギノ角ゴ ProN W6" charset="0"/>
              <a:sym typeface="Arial Bold" charset="0"/>
            </a:endParaRPr>
          </a:p>
        </p:txBody>
      </p:sp>
      <p:sp>
        <p:nvSpPr>
          <p:cNvPr id="30725" name="TextBox 6">
            <a:extLst>
              <a:ext uri="{FF2B5EF4-FFF2-40B4-BE49-F238E27FC236}">
                <a16:creationId xmlns:a16="http://schemas.microsoft.com/office/drawing/2014/main" xmlns="" id="{5EE4501C-9AC8-4C13-9809-4F7803E0B066}"/>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A2E7B8B7-16CA-49A4-B262-FFEC5C7852A3}"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6</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ACDF2526-BEEF-4DB2-8265-B025F1BA60D6}"/>
              </a:ext>
            </a:extLst>
          </p:cNvPr>
          <p:cNvSpPr>
            <a:spLocks noGrp="1"/>
          </p:cNvSpPr>
          <p:nvPr>
            <p:ph type="sldNum" sz="quarter" idx="12"/>
          </p:nvPr>
        </p:nvSpPr>
        <p:spPr/>
        <p:txBody>
          <a:bodyPr/>
          <a:lstStyle/>
          <a:p>
            <a:fld id="{2A013F82-EE5E-44EE-A61D-E31C6657F26F}" type="slidenum">
              <a:rPr lang="en-US" smtClean="0"/>
              <a:t>6</a:t>
            </a:fld>
            <a:endParaRPr lang="en-US" dirty="0"/>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A4E93-22F8-43B0-ABE4-F0770F6635BA}"/>
              </a:ext>
            </a:extLst>
          </p:cNvPr>
          <p:cNvSpPr>
            <a:spLocks noGrp="1"/>
          </p:cNvSpPr>
          <p:nvPr>
            <p:ph type="title"/>
          </p:nvPr>
        </p:nvSpPr>
        <p:spPr>
          <a:xfrm>
            <a:off x="1522410" y="2895600"/>
            <a:ext cx="8229601" cy="1752599"/>
          </a:xfrm>
        </p:spPr>
        <p:txBody>
          <a:bodyPr/>
          <a:lstStyle/>
          <a:p>
            <a:r>
              <a:rPr lang="en-US" altLang="en-US" b="1" dirty="0">
                <a:cs typeface="Arial" panose="020B0604020202020204" pitchFamily="34" charset="0"/>
                <a:sym typeface="Arial Bold" panose="020B0704020202020204" pitchFamily="34" charset="0"/>
              </a:rPr>
              <a:t>OTB/OTS Example</a:t>
            </a:r>
            <a:endParaRPr lang="en-US" dirty="0"/>
          </a:p>
        </p:txBody>
      </p:sp>
      <p:sp>
        <p:nvSpPr>
          <p:cNvPr id="3" name="Text Placeholder 2">
            <a:extLst>
              <a:ext uri="{FF2B5EF4-FFF2-40B4-BE49-F238E27FC236}">
                <a16:creationId xmlns:a16="http://schemas.microsoft.com/office/drawing/2014/main" xmlns="" id="{3064EDAE-B23E-46FD-9D7B-E7587365D7D1}"/>
              </a:ext>
            </a:extLst>
          </p:cNvPr>
          <p:cNvSpPr>
            <a:spLocks noGrp="1"/>
          </p:cNvSpPr>
          <p:nvPr>
            <p:ph type="body" idx="1"/>
          </p:nvPr>
        </p:nvSpPr>
        <p:spPr/>
        <p:txBody>
          <a:bodyPr/>
          <a:lstStyle/>
          <a:p>
            <a:r>
              <a:rPr lang="en-US" dirty="0"/>
              <a:t>Using Single Point Adjustment (SPA)</a:t>
            </a:r>
          </a:p>
        </p:txBody>
      </p:sp>
      <p:sp>
        <p:nvSpPr>
          <p:cNvPr id="4" name="Slide Number Placeholder 3">
            <a:extLst>
              <a:ext uri="{FF2B5EF4-FFF2-40B4-BE49-F238E27FC236}">
                <a16:creationId xmlns:a16="http://schemas.microsoft.com/office/drawing/2014/main" xmlns="" id="{EE13AA83-EE5E-4160-9CF1-7BE4726DECFA}"/>
              </a:ext>
            </a:extLst>
          </p:cNvPr>
          <p:cNvSpPr>
            <a:spLocks noGrp="1"/>
          </p:cNvSpPr>
          <p:nvPr>
            <p:ph type="sldNum" sz="quarter" idx="12"/>
          </p:nvPr>
        </p:nvSpPr>
        <p:spPr/>
        <p:txBody>
          <a:bodyPr/>
          <a:lstStyle/>
          <a:p>
            <a:fld id="{2A013F82-EE5E-44EE-A61D-E31C6657F26F}" type="slidenum">
              <a:rPr lang="en-US" smtClean="0"/>
              <a:t>7</a:t>
            </a:fld>
            <a:endParaRPr lang="en-US" dirty="0"/>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F5262B-E3B5-4723-99F3-FFABBFA573CB}"/>
              </a:ext>
            </a:extLst>
          </p:cNvPr>
          <p:cNvSpPr>
            <a:spLocks noGrp="1"/>
          </p:cNvSpPr>
          <p:nvPr>
            <p:ph type="title"/>
          </p:nvPr>
        </p:nvSpPr>
        <p:spPr/>
        <p:txBody>
          <a:bodyPr/>
          <a:lstStyle/>
          <a:p>
            <a:r>
              <a:rPr lang="en-US" dirty="0">
                <a:sym typeface="Arial Bold Italic" charset="0"/>
              </a:rPr>
              <a:t>OTB/OTS Example Using Single Point Adjustment</a:t>
            </a:r>
            <a:endParaRPr lang="en-US" dirty="0"/>
          </a:p>
        </p:txBody>
      </p:sp>
      <p:sp>
        <p:nvSpPr>
          <p:cNvPr id="7" name="Content Placeholder 6">
            <a:extLst>
              <a:ext uri="{FF2B5EF4-FFF2-40B4-BE49-F238E27FC236}">
                <a16:creationId xmlns:a16="http://schemas.microsoft.com/office/drawing/2014/main" xmlns="" id="{F475BB27-2A05-47D1-8DEB-99B0C2152B63}"/>
              </a:ext>
            </a:extLst>
          </p:cNvPr>
          <p:cNvSpPr>
            <a:spLocks noGrp="1"/>
          </p:cNvSpPr>
          <p:nvPr>
            <p:ph idx="1"/>
          </p:nvPr>
        </p:nvSpPr>
        <p:spPr/>
        <p:txBody>
          <a:bodyPr>
            <a:normAutofit/>
          </a:bodyPr>
          <a:lstStyle/>
          <a:p>
            <a:pPr marL="293688" indent="-228600">
              <a:spcBef>
                <a:spcPts val="600"/>
              </a:spcBef>
              <a:spcAft>
                <a:spcPts val="600"/>
              </a:spcAft>
              <a:buClr>
                <a:schemeClr val="accent1">
                  <a:lumMod val="50000"/>
                </a:schemeClr>
              </a:buClr>
              <a:buFont typeface="Arial" charset="0"/>
              <a:buChar char="•"/>
              <a:defRPr/>
            </a:pPr>
            <a:r>
              <a:rPr lang="en-US" sz="2800" dirty="0">
                <a:sym typeface="Arial Bold Italic" charset="0"/>
              </a:rPr>
              <a:t>Eliminate Both Cost and Schedule Variances</a:t>
            </a:r>
            <a:endParaRPr lang="en-US" sz="2800" dirty="0">
              <a:sym typeface="Arial Bold" charset="0"/>
            </a:endParaRPr>
          </a:p>
          <a:p>
            <a:pPr marL="527051" lvl="1">
              <a:spcBef>
                <a:spcPts val="600"/>
              </a:spcBef>
              <a:spcAft>
                <a:spcPts val="600"/>
              </a:spcAft>
              <a:buClr>
                <a:schemeClr val="accent1">
                  <a:lumMod val="50000"/>
                </a:schemeClr>
              </a:buClr>
              <a:buFont typeface="Arial" charset="0"/>
              <a:buChar char="•"/>
              <a:defRPr/>
            </a:pPr>
            <a:r>
              <a:rPr lang="en-US" sz="2400" dirty="0">
                <a:sym typeface="Arial Bold" charset="0"/>
              </a:rPr>
              <a:t>Least preferred method</a:t>
            </a:r>
          </a:p>
          <a:p>
            <a:pPr marL="293688" indent="-228600">
              <a:buClr>
                <a:schemeClr val="accent1">
                  <a:lumMod val="50000"/>
                </a:schemeClr>
              </a:buClr>
              <a:buFont typeface="Arial" charset="0"/>
              <a:buChar char="•"/>
              <a:defRPr/>
            </a:pPr>
            <a:r>
              <a:rPr lang="en-US" sz="2800" dirty="0">
                <a:sym typeface="Arial Bold" charset="0"/>
              </a:rPr>
              <a:t>May require retroactive changes to in-process and completed work</a:t>
            </a:r>
          </a:p>
          <a:p>
            <a:pPr marL="641351" lvl="1" indent="-342900">
              <a:buClr>
                <a:schemeClr val="accent1">
                  <a:lumMod val="50000"/>
                </a:schemeClr>
              </a:buClr>
              <a:buFont typeface="Arial" panose="020B0604020202020204" pitchFamily="34" charset="0"/>
              <a:buChar char="‒"/>
              <a:defRPr/>
            </a:pPr>
            <a:r>
              <a:rPr lang="en-US" sz="2400" dirty="0">
                <a:sym typeface="Arial Bold" charset="0"/>
              </a:rPr>
              <a:t>Ensure they are done in the period when the OTB is taking place, i.e. no changes to historical data</a:t>
            </a:r>
          </a:p>
          <a:p>
            <a:pPr marL="293688" indent="-228600">
              <a:buClr>
                <a:schemeClr val="accent1">
                  <a:lumMod val="50000"/>
                </a:schemeClr>
              </a:buClr>
              <a:buFont typeface="Arial" charset="0"/>
              <a:buChar char="•"/>
              <a:defRPr/>
            </a:pPr>
            <a:r>
              <a:rPr lang="en-US" sz="2800" dirty="0">
                <a:sym typeface="Arial Bold" charset="0"/>
              </a:rPr>
              <a:t>May require a simultaneous Over Target Schedule (OTS) implementation; time intensive.</a:t>
            </a:r>
          </a:p>
          <a:p>
            <a:pPr marL="65088" indent="0">
              <a:buClr>
                <a:schemeClr val="accent1">
                  <a:lumMod val="50000"/>
                </a:schemeClr>
              </a:buClr>
              <a:buNone/>
              <a:defRPr/>
            </a:pPr>
            <a:endParaRPr lang="en-US" sz="2800" dirty="0">
              <a:sym typeface="Arial Bold" charset="0"/>
            </a:endParaRPr>
          </a:p>
          <a:p>
            <a:pPr marL="65088" indent="0">
              <a:lnSpc>
                <a:spcPct val="85000"/>
              </a:lnSpc>
              <a:buClr>
                <a:schemeClr val="accent1">
                  <a:lumMod val="50000"/>
                </a:schemeClr>
              </a:buClr>
              <a:buNone/>
              <a:defRPr/>
            </a:pPr>
            <a:endParaRPr lang="en-US" sz="2400" dirty="0">
              <a:sym typeface="Arial Bold" charset="0"/>
            </a:endParaRPr>
          </a:p>
        </p:txBody>
      </p:sp>
      <p:sp>
        <p:nvSpPr>
          <p:cNvPr id="32772" name="TextBox 3">
            <a:extLst>
              <a:ext uri="{FF2B5EF4-FFF2-40B4-BE49-F238E27FC236}">
                <a16:creationId xmlns:a16="http://schemas.microsoft.com/office/drawing/2014/main" xmlns="" id="{7638D29E-B7F5-4B1E-9145-2930CFAD3672}"/>
              </a:ext>
            </a:extLst>
          </p:cNvPr>
          <p:cNvSpPr txBox="1">
            <a:spLocks noChangeArrowheads="1"/>
          </p:cNvSpPr>
          <p:nvPr/>
        </p:nvSpPr>
        <p:spPr bwMode="auto">
          <a:xfrm>
            <a:off x="9952038" y="533400"/>
            <a:ext cx="128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r" eaLnBrk="1" hangingPunct="1"/>
            <a:r>
              <a:rPr lang="en-US" altLang="en-US" sz="1000" dirty="0">
                <a:solidFill>
                  <a:schemeClr val="bg1"/>
                </a:solidFill>
                <a:latin typeface="Times New Roman" panose="02020603050405020304" pitchFamily="18" charset="0"/>
                <a:sym typeface="Times New Roman" panose="02020603050405020304" pitchFamily="18" charset="0"/>
              </a:rPr>
              <a:t>Page </a:t>
            </a:r>
            <a:fld id="{E6AE2B7D-C093-4CCC-A6B1-A3B41FDB8F84}" type="slidenum">
              <a:rPr lang="en-US" altLang="en-US" sz="1000">
                <a:solidFill>
                  <a:schemeClr val="bg1"/>
                </a:solidFill>
                <a:latin typeface="Times New Roman" panose="02020603050405020304" pitchFamily="18" charset="0"/>
                <a:sym typeface="Times New Roman" panose="02020603050405020304" pitchFamily="18" charset="0"/>
              </a:rPr>
              <a:pPr algn="r" eaLnBrk="1" hangingPunct="1"/>
              <a:t>8</a:t>
            </a:fld>
            <a:endParaRPr lang="en-US" altLang="en-US" sz="1000" dirty="0">
              <a:solidFill>
                <a:schemeClr val="bg1"/>
              </a:solidFill>
              <a:latin typeface="Times New Roman" panose="02020603050405020304" pitchFamily="18" charset="0"/>
              <a:sym typeface="Times New Roman" panose="02020603050405020304" pitchFamily="18" charset="0"/>
            </a:endParaRPr>
          </a:p>
          <a:p>
            <a:pPr algn="r" eaLnBrk="1" hangingPunct="1"/>
            <a:endParaRPr lang="en-US" altLang="en-US" sz="1000" dirty="0">
              <a:solidFill>
                <a:schemeClr val="bg1"/>
              </a:solidFill>
              <a:latin typeface="Times New Roman" panose="02020603050405020304" pitchFamily="18" charset="0"/>
              <a:sym typeface="Times New Roman" panose="02020603050405020304" pitchFamily="18" charset="0"/>
            </a:endParaRPr>
          </a:p>
        </p:txBody>
      </p:sp>
      <p:sp>
        <p:nvSpPr>
          <p:cNvPr id="3" name="Slide Number Placeholder 2">
            <a:extLst>
              <a:ext uri="{FF2B5EF4-FFF2-40B4-BE49-F238E27FC236}">
                <a16:creationId xmlns:a16="http://schemas.microsoft.com/office/drawing/2014/main" xmlns="" id="{93B8C6F1-B537-4AA6-8D2D-28C91AC7CFBF}"/>
              </a:ext>
            </a:extLst>
          </p:cNvPr>
          <p:cNvSpPr>
            <a:spLocks noGrp="1"/>
          </p:cNvSpPr>
          <p:nvPr>
            <p:ph type="sldNum" sz="quarter" idx="12"/>
          </p:nvPr>
        </p:nvSpPr>
        <p:spPr/>
        <p:txBody>
          <a:bodyPr/>
          <a:lstStyle/>
          <a:p>
            <a:fld id="{2A013F82-EE5E-44EE-A61D-E31C6657F26F}" type="slidenum">
              <a:rPr lang="en-US" smtClean="0"/>
              <a:t>8</a:t>
            </a:fld>
            <a:endParaRPr lang="en-US" dirty="0"/>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28">
            <a:extLst>
              <a:ext uri="{FF2B5EF4-FFF2-40B4-BE49-F238E27FC236}">
                <a16:creationId xmlns:a16="http://schemas.microsoft.com/office/drawing/2014/main" xmlns="" id="{83A813EA-8A23-4569-976E-FE70348745EF}"/>
              </a:ext>
            </a:extLst>
          </p:cNvPr>
          <p:cNvSpPr>
            <a:spLocks/>
          </p:cNvSpPr>
          <p:nvPr/>
        </p:nvSpPr>
        <p:spPr bwMode="auto">
          <a:xfrm>
            <a:off x="2705100" y="182564"/>
            <a:ext cx="71040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spcBef>
                <a:spcPts val="700"/>
              </a:spcBef>
              <a:buClr>
                <a:srgbClr val="FFFF00"/>
              </a:buClr>
              <a:buSzPct val="100000"/>
              <a:buFont typeface="Times New Roman" pitchFamily="18" charset="0"/>
              <a:buChar char="•"/>
              <a:defRPr sz="3200">
                <a:solidFill>
                  <a:schemeClr val="tx1"/>
                </a:solidFill>
                <a:latin typeface="Times New Roman Bold" charset="0"/>
                <a:ea typeface="ヒラギノ明朝 ProN W6" charset="0"/>
                <a:cs typeface="ヒラギノ明朝 ProN W6" charset="0"/>
                <a:sym typeface="Times New Roman Bold" charset="0"/>
              </a:defRPr>
            </a:lvl1pPr>
            <a:lvl2pPr marL="742950" indent="-285750">
              <a:lnSpc>
                <a:spcPct val="120000"/>
              </a:lnSpc>
              <a:spcBef>
                <a:spcPts val="600"/>
              </a:spcBef>
              <a:buClr>
                <a:srgbClr val="FF3300"/>
              </a:buClr>
              <a:buSzPct val="100000"/>
              <a:buFont typeface="Times New Roman" pitchFamily="18" charset="0"/>
              <a:buChar char="–"/>
              <a:defRPr sz="2800">
                <a:solidFill>
                  <a:schemeClr val="tx1"/>
                </a:solidFill>
                <a:latin typeface="Times New Roman Bold" charset="0"/>
                <a:ea typeface="ヒラギノ明朝 ProN W6" charset="0"/>
                <a:cs typeface="ヒラギノ明朝 ProN W6" charset="0"/>
                <a:sym typeface="Times New Roman Bold" charset="0"/>
              </a:defRPr>
            </a:lvl2pPr>
            <a:lvl3pPr marL="1143000" indent="-228600">
              <a:lnSpc>
                <a:spcPct val="110000"/>
              </a:lnSpc>
              <a:spcBef>
                <a:spcPts val="500"/>
              </a:spcBef>
              <a:buClr>
                <a:srgbClr val="00FF00"/>
              </a:buClr>
              <a:buSzPct val="100000"/>
              <a:buFont typeface="Times New Roman" pitchFamily="18" charset="0"/>
              <a:buChar char="•"/>
              <a:defRPr sz="2400">
                <a:solidFill>
                  <a:schemeClr val="tx1"/>
                </a:solidFill>
                <a:latin typeface="Times New Roman Bold" charset="0"/>
                <a:ea typeface="ヒラギノ明朝 ProN W6" charset="0"/>
                <a:cs typeface="ヒラギノ明朝 ProN W6" charset="0"/>
                <a:sym typeface="Times New Roman Bold" charset="0"/>
              </a:defRPr>
            </a:lvl3pPr>
            <a:lvl4pPr marL="1600200" indent="-228600">
              <a:spcBef>
                <a:spcPts val="500"/>
              </a:spcBef>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4pPr>
            <a:lvl5pPr marL="2057400" indent="-228600">
              <a:spcBef>
                <a:spcPts val="500"/>
              </a:spcBef>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5pPr>
            <a:lvl6pPr marL="25146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6pPr>
            <a:lvl7pPr marL="29718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7pPr>
            <a:lvl8pPr marL="34290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8pPr>
            <a:lvl9pPr marL="3886200" indent="-228600" eaLnBrk="0" fontAlgn="base" hangingPunct="0">
              <a:spcBef>
                <a:spcPts val="500"/>
              </a:spcBef>
              <a:spcAft>
                <a:spcPct val="0"/>
              </a:spcAft>
              <a:buClr>
                <a:srgbClr val="FFFFFF"/>
              </a:buClr>
              <a:buSzPct val="100000"/>
              <a:buFont typeface="Times New Roman" pitchFamily="18" charset="0"/>
              <a:buChar char="»"/>
              <a:defRPr sz="2000">
                <a:solidFill>
                  <a:schemeClr val="tx1"/>
                </a:solidFill>
                <a:latin typeface="Times New Roman Bold" charset="0"/>
                <a:ea typeface="ヒラギノ明朝 ProN W6" charset="0"/>
                <a:cs typeface="ヒラギノ明朝 ProN W6" charset="0"/>
                <a:sym typeface="Times New Roman Bold" charset="0"/>
              </a:defRPr>
            </a:lvl9pPr>
          </a:lstStyle>
          <a:p>
            <a:pPr algn="ctr">
              <a:lnSpc>
                <a:spcPct val="85000"/>
              </a:lnSpc>
              <a:spcBef>
                <a:spcPct val="0"/>
              </a:spcBef>
              <a:buClrTx/>
              <a:buSzTx/>
              <a:buNone/>
              <a:defRPr/>
            </a:pPr>
            <a:r>
              <a:rPr lang="en-US" altLang="en-US" sz="2400" kern="0" dirty="0">
                <a:solidFill>
                  <a:srgbClr val="000000"/>
                </a:solidFill>
                <a:latin typeface="Arial" panose="020B0604020202020204" pitchFamily="34" charset="0"/>
                <a:ea typeface="ヒラギノ角ゴ ProN W3" charset="0"/>
                <a:cs typeface="Arial" panose="020B0604020202020204" pitchFamily="34" charset="0"/>
                <a:sym typeface="Arial Bold" charset="0"/>
              </a:rPr>
              <a:t>Project Baseline And Status Before Reprogramming</a:t>
            </a:r>
          </a:p>
        </p:txBody>
      </p:sp>
      <p:grpSp>
        <p:nvGrpSpPr>
          <p:cNvPr id="33795" name="Group 89">
            <a:extLst>
              <a:ext uri="{FF2B5EF4-FFF2-40B4-BE49-F238E27FC236}">
                <a16:creationId xmlns:a16="http://schemas.microsoft.com/office/drawing/2014/main" xmlns="" id="{2F1B61BE-D239-4C2F-A504-6DA7155951F1}"/>
              </a:ext>
            </a:extLst>
          </p:cNvPr>
          <p:cNvGrpSpPr>
            <a:grpSpLocks/>
          </p:cNvGrpSpPr>
          <p:nvPr/>
        </p:nvGrpSpPr>
        <p:grpSpPr bwMode="auto">
          <a:xfrm>
            <a:off x="1063626" y="595314"/>
            <a:ext cx="10136187" cy="6118225"/>
            <a:chOff x="112439" y="595313"/>
            <a:chExt cx="10136461" cy="6118027"/>
          </a:xfrm>
        </p:grpSpPr>
        <p:sp>
          <p:nvSpPr>
            <p:cNvPr id="33796" name="Line 1">
              <a:extLst>
                <a:ext uri="{FF2B5EF4-FFF2-40B4-BE49-F238E27FC236}">
                  <a16:creationId xmlns:a16="http://schemas.microsoft.com/office/drawing/2014/main" xmlns="" id="{6CDB3BB3-FD8B-4E27-ACD3-9E5A53CBED5D}"/>
                </a:ext>
              </a:extLst>
            </p:cNvPr>
            <p:cNvSpPr>
              <a:spLocks noChangeShapeType="1"/>
            </p:cNvSpPr>
            <p:nvPr/>
          </p:nvSpPr>
          <p:spPr bwMode="auto">
            <a:xfrm rot="10800000">
              <a:off x="7908925" y="1541463"/>
              <a:ext cx="1588" cy="4597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797" name="Rectangle 2">
              <a:extLst>
                <a:ext uri="{FF2B5EF4-FFF2-40B4-BE49-F238E27FC236}">
                  <a16:creationId xmlns:a16="http://schemas.microsoft.com/office/drawing/2014/main" xmlns="" id="{3E3A6F99-741C-45B6-8D0A-835242F1D188}"/>
                </a:ext>
              </a:extLst>
            </p:cNvPr>
            <p:cNvSpPr>
              <a:spLocks/>
            </p:cNvSpPr>
            <p:nvPr/>
          </p:nvSpPr>
          <p:spPr bwMode="auto">
            <a:xfrm>
              <a:off x="584200" y="595313"/>
              <a:ext cx="9664700" cy="55451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endParaRPr lang="en-US" altLang="en-US" dirty="0"/>
            </a:p>
          </p:txBody>
        </p:sp>
        <p:sp>
          <p:nvSpPr>
            <p:cNvPr id="33798" name="Rectangle 4">
              <a:extLst>
                <a:ext uri="{FF2B5EF4-FFF2-40B4-BE49-F238E27FC236}">
                  <a16:creationId xmlns:a16="http://schemas.microsoft.com/office/drawing/2014/main" xmlns="" id="{8B368C09-B07D-4968-86AB-7045F1872D00}"/>
                </a:ext>
              </a:extLst>
            </p:cNvPr>
            <p:cNvSpPr>
              <a:spLocks/>
            </p:cNvSpPr>
            <p:nvPr/>
          </p:nvSpPr>
          <p:spPr bwMode="auto">
            <a:xfrm>
              <a:off x="112439" y="356393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140</a:t>
              </a:r>
            </a:p>
          </p:txBody>
        </p:sp>
        <p:sp>
          <p:nvSpPr>
            <p:cNvPr id="33799" name="Line 5">
              <a:extLst>
                <a:ext uri="{FF2B5EF4-FFF2-40B4-BE49-F238E27FC236}">
                  <a16:creationId xmlns:a16="http://schemas.microsoft.com/office/drawing/2014/main" xmlns="" id="{A4D77BBD-0392-48D2-A291-021AD27F1B17}"/>
                </a:ext>
              </a:extLst>
            </p:cNvPr>
            <p:cNvSpPr>
              <a:spLocks noChangeShapeType="1"/>
            </p:cNvSpPr>
            <p:nvPr/>
          </p:nvSpPr>
          <p:spPr bwMode="auto">
            <a:xfrm>
              <a:off x="441325" y="1285875"/>
              <a:ext cx="1381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0" name="Line 6">
              <a:extLst>
                <a:ext uri="{FF2B5EF4-FFF2-40B4-BE49-F238E27FC236}">
                  <a16:creationId xmlns:a16="http://schemas.microsoft.com/office/drawing/2014/main" xmlns="" id="{81283729-FE19-4C7D-86AD-604806BD1CFC}"/>
                </a:ext>
              </a:extLst>
            </p:cNvPr>
            <p:cNvSpPr>
              <a:spLocks noChangeShapeType="1"/>
            </p:cNvSpPr>
            <p:nvPr/>
          </p:nvSpPr>
          <p:spPr bwMode="auto">
            <a:xfrm>
              <a:off x="442913" y="1978025"/>
              <a:ext cx="150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1" name="Line 7">
              <a:extLst>
                <a:ext uri="{FF2B5EF4-FFF2-40B4-BE49-F238E27FC236}">
                  <a16:creationId xmlns:a16="http://schemas.microsoft.com/office/drawing/2014/main" xmlns="" id="{E71E1539-E8D7-45A8-9150-898FB7D78C2A}"/>
                </a:ext>
              </a:extLst>
            </p:cNvPr>
            <p:cNvSpPr>
              <a:spLocks noChangeShapeType="1"/>
            </p:cNvSpPr>
            <p:nvPr/>
          </p:nvSpPr>
          <p:spPr bwMode="auto">
            <a:xfrm>
              <a:off x="441325" y="2668588"/>
              <a:ext cx="1381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2" name="Line 8">
              <a:extLst>
                <a:ext uri="{FF2B5EF4-FFF2-40B4-BE49-F238E27FC236}">
                  <a16:creationId xmlns:a16="http://schemas.microsoft.com/office/drawing/2014/main" xmlns="" id="{A76B69B6-4DE3-43DD-8B47-185EC6E9B292}"/>
                </a:ext>
              </a:extLst>
            </p:cNvPr>
            <p:cNvSpPr>
              <a:spLocks noChangeShapeType="1"/>
            </p:cNvSpPr>
            <p:nvPr/>
          </p:nvSpPr>
          <p:spPr bwMode="auto">
            <a:xfrm>
              <a:off x="446088" y="301466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3" name="Line 9">
              <a:extLst>
                <a:ext uri="{FF2B5EF4-FFF2-40B4-BE49-F238E27FC236}">
                  <a16:creationId xmlns:a16="http://schemas.microsoft.com/office/drawing/2014/main" xmlns="" id="{19C4F30E-3FAA-4985-BBB5-B48C31AF8106}"/>
                </a:ext>
              </a:extLst>
            </p:cNvPr>
            <p:cNvSpPr>
              <a:spLocks noChangeShapeType="1"/>
            </p:cNvSpPr>
            <p:nvPr/>
          </p:nvSpPr>
          <p:spPr bwMode="auto">
            <a:xfrm>
              <a:off x="452438" y="439578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4" name="Line 10">
              <a:extLst>
                <a:ext uri="{FF2B5EF4-FFF2-40B4-BE49-F238E27FC236}">
                  <a16:creationId xmlns:a16="http://schemas.microsoft.com/office/drawing/2014/main" xmlns="" id="{FA89F166-8D16-418B-AD86-0F0A314158B3}"/>
                </a:ext>
              </a:extLst>
            </p:cNvPr>
            <p:cNvSpPr>
              <a:spLocks noChangeShapeType="1"/>
            </p:cNvSpPr>
            <p:nvPr/>
          </p:nvSpPr>
          <p:spPr bwMode="auto">
            <a:xfrm>
              <a:off x="458788" y="508793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5" name="Line 11">
              <a:extLst>
                <a:ext uri="{FF2B5EF4-FFF2-40B4-BE49-F238E27FC236}">
                  <a16:creationId xmlns:a16="http://schemas.microsoft.com/office/drawing/2014/main" xmlns="" id="{901CF400-BD7E-46A3-8695-A4349FACB220}"/>
                </a:ext>
              </a:extLst>
            </p:cNvPr>
            <p:cNvSpPr>
              <a:spLocks noChangeShapeType="1"/>
            </p:cNvSpPr>
            <p:nvPr/>
          </p:nvSpPr>
          <p:spPr bwMode="auto">
            <a:xfrm>
              <a:off x="471488" y="5768975"/>
              <a:ext cx="10795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6" name="Line 12">
              <a:extLst>
                <a:ext uri="{FF2B5EF4-FFF2-40B4-BE49-F238E27FC236}">
                  <a16:creationId xmlns:a16="http://schemas.microsoft.com/office/drawing/2014/main" xmlns="" id="{FD19068B-32E7-4312-882B-A7C52B2AFE56}"/>
                </a:ext>
              </a:extLst>
            </p:cNvPr>
            <p:cNvSpPr>
              <a:spLocks noChangeShapeType="1"/>
            </p:cNvSpPr>
            <p:nvPr/>
          </p:nvSpPr>
          <p:spPr bwMode="auto">
            <a:xfrm>
              <a:off x="441325" y="6124575"/>
              <a:ext cx="149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07" name="Rectangle 13">
              <a:extLst>
                <a:ext uri="{FF2B5EF4-FFF2-40B4-BE49-F238E27FC236}">
                  <a16:creationId xmlns:a16="http://schemas.microsoft.com/office/drawing/2014/main" xmlns="" id="{E32F2545-15FC-4ACE-A8EB-E404FC531921}"/>
                </a:ext>
              </a:extLst>
            </p:cNvPr>
            <p:cNvSpPr>
              <a:spLocks/>
            </p:cNvSpPr>
            <p:nvPr/>
          </p:nvSpPr>
          <p:spPr bwMode="auto">
            <a:xfrm>
              <a:off x="112439" y="387826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120</a:t>
              </a:r>
            </a:p>
          </p:txBody>
        </p:sp>
        <p:sp>
          <p:nvSpPr>
            <p:cNvPr id="33808" name="Rectangle 14">
              <a:extLst>
                <a:ext uri="{FF2B5EF4-FFF2-40B4-BE49-F238E27FC236}">
                  <a16:creationId xmlns:a16="http://schemas.microsoft.com/office/drawing/2014/main" xmlns="" id="{C6C807D8-0F50-4B11-9003-E8210AE4C017}"/>
                </a:ext>
              </a:extLst>
            </p:cNvPr>
            <p:cNvSpPr>
              <a:spLocks/>
            </p:cNvSpPr>
            <p:nvPr/>
          </p:nvSpPr>
          <p:spPr bwMode="auto">
            <a:xfrm>
              <a:off x="112439" y="425608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100</a:t>
              </a:r>
            </a:p>
          </p:txBody>
        </p:sp>
        <p:sp>
          <p:nvSpPr>
            <p:cNvPr id="33809" name="Rectangle 15">
              <a:extLst>
                <a:ext uri="{FF2B5EF4-FFF2-40B4-BE49-F238E27FC236}">
                  <a16:creationId xmlns:a16="http://schemas.microsoft.com/office/drawing/2014/main" xmlns="" id="{CC6809D0-F304-43B4-BB89-F53C9831A0BB}"/>
                </a:ext>
              </a:extLst>
            </p:cNvPr>
            <p:cNvSpPr>
              <a:spLocks/>
            </p:cNvSpPr>
            <p:nvPr/>
          </p:nvSpPr>
          <p:spPr bwMode="auto">
            <a:xfrm>
              <a:off x="247998" y="4584700"/>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80</a:t>
              </a:r>
            </a:p>
          </p:txBody>
        </p:sp>
        <p:sp>
          <p:nvSpPr>
            <p:cNvPr id="33810" name="Rectangle 16">
              <a:extLst>
                <a:ext uri="{FF2B5EF4-FFF2-40B4-BE49-F238E27FC236}">
                  <a16:creationId xmlns:a16="http://schemas.microsoft.com/office/drawing/2014/main" xmlns="" id="{A958B230-C278-4A51-A72B-E2C1B4E9E530}"/>
                </a:ext>
              </a:extLst>
            </p:cNvPr>
            <p:cNvSpPr>
              <a:spLocks/>
            </p:cNvSpPr>
            <p:nvPr/>
          </p:nvSpPr>
          <p:spPr bwMode="auto">
            <a:xfrm>
              <a:off x="247998" y="494982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60</a:t>
              </a:r>
            </a:p>
          </p:txBody>
        </p:sp>
        <p:sp>
          <p:nvSpPr>
            <p:cNvPr id="33811" name="Rectangle 17">
              <a:extLst>
                <a:ext uri="{FF2B5EF4-FFF2-40B4-BE49-F238E27FC236}">
                  <a16:creationId xmlns:a16="http://schemas.microsoft.com/office/drawing/2014/main" xmlns="" id="{C907041A-1B0A-41F9-B366-8A799AEB6826}"/>
                </a:ext>
              </a:extLst>
            </p:cNvPr>
            <p:cNvSpPr>
              <a:spLocks/>
            </p:cNvSpPr>
            <p:nvPr/>
          </p:nvSpPr>
          <p:spPr bwMode="auto">
            <a:xfrm>
              <a:off x="252760" y="5262563"/>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40</a:t>
              </a:r>
            </a:p>
          </p:txBody>
        </p:sp>
        <p:sp>
          <p:nvSpPr>
            <p:cNvPr id="33812" name="Rectangle 18">
              <a:extLst>
                <a:ext uri="{FF2B5EF4-FFF2-40B4-BE49-F238E27FC236}">
                  <a16:creationId xmlns:a16="http://schemas.microsoft.com/office/drawing/2014/main" xmlns="" id="{8CC75C5B-2E2D-47FE-A138-D23DCDD0DE84}"/>
                </a:ext>
              </a:extLst>
            </p:cNvPr>
            <p:cNvSpPr>
              <a:spLocks/>
            </p:cNvSpPr>
            <p:nvPr/>
          </p:nvSpPr>
          <p:spPr bwMode="auto">
            <a:xfrm>
              <a:off x="240060" y="5610225"/>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20</a:t>
              </a:r>
            </a:p>
          </p:txBody>
        </p:sp>
        <p:sp>
          <p:nvSpPr>
            <p:cNvPr id="33813" name="Rectangle 19">
              <a:extLst>
                <a:ext uri="{FF2B5EF4-FFF2-40B4-BE49-F238E27FC236}">
                  <a16:creationId xmlns:a16="http://schemas.microsoft.com/office/drawing/2014/main" xmlns="" id="{F8877A25-8151-4B45-90E7-22FB81A9B15D}"/>
                </a:ext>
              </a:extLst>
            </p:cNvPr>
            <p:cNvSpPr>
              <a:spLocks/>
            </p:cNvSpPr>
            <p:nvPr/>
          </p:nvSpPr>
          <p:spPr bwMode="auto">
            <a:xfrm>
              <a:off x="378793" y="597376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0</a:t>
              </a:r>
            </a:p>
          </p:txBody>
        </p:sp>
        <p:sp>
          <p:nvSpPr>
            <p:cNvPr id="33814" name="Rectangle 20">
              <a:extLst>
                <a:ext uri="{FF2B5EF4-FFF2-40B4-BE49-F238E27FC236}">
                  <a16:creationId xmlns:a16="http://schemas.microsoft.com/office/drawing/2014/main" xmlns="" id="{46CD690F-015C-4EFF-8B89-D7992CCFE855}"/>
                </a:ext>
              </a:extLst>
            </p:cNvPr>
            <p:cNvSpPr>
              <a:spLocks/>
            </p:cNvSpPr>
            <p:nvPr/>
          </p:nvSpPr>
          <p:spPr bwMode="auto">
            <a:xfrm>
              <a:off x="4512867" y="6405563"/>
              <a:ext cx="5611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2000" dirty="0">
                  <a:cs typeface="Arial" panose="020B0604020202020204" pitchFamily="34" charset="0"/>
                  <a:sym typeface="Arial Bold" panose="020B0704020202020204" pitchFamily="34" charset="0"/>
                </a:rPr>
                <a:t>Time</a:t>
              </a:r>
            </a:p>
          </p:txBody>
        </p:sp>
        <p:sp>
          <p:nvSpPr>
            <p:cNvPr id="33815" name="Rectangle 21">
              <a:extLst>
                <a:ext uri="{FF2B5EF4-FFF2-40B4-BE49-F238E27FC236}">
                  <a16:creationId xmlns:a16="http://schemas.microsoft.com/office/drawing/2014/main" xmlns="" id="{9EF0D48E-63C4-48E3-AF93-107058580F5F}"/>
                </a:ext>
              </a:extLst>
            </p:cNvPr>
            <p:cNvSpPr>
              <a:spLocks/>
            </p:cNvSpPr>
            <p:nvPr/>
          </p:nvSpPr>
          <p:spPr bwMode="auto">
            <a:xfrm>
              <a:off x="8989811" y="1279525"/>
              <a:ext cx="41679" cy="2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300" dirty="0">
                  <a:solidFill>
                    <a:srgbClr val="0000FF"/>
                  </a:solidFill>
                  <a:latin typeface="Times New Roman" panose="02020603050405020304" pitchFamily="18" charset="0"/>
                  <a:cs typeface="Times New Roman" panose="02020603050405020304" pitchFamily="18" charset="0"/>
                  <a:sym typeface="Times New Roman" panose="02020603050405020304" pitchFamily="18" charset="0"/>
                </a:rPr>
                <a:t> </a:t>
              </a:r>
            </a:p>
          </p:txBody>
        </p:sp>
        <p:sp>
          <p:nvSpPr>
            <p:cNvPr id="33816" name="Rectangle 22">
              <a:extLst>
                <a:ext uri="{FF2B5EF4-FFF2-40B4-BE49-F238E27FC236}">
                  <a16:creationId xmlns:a16="http://schemas.microsoft.com/office/drawing/2014/main" xmlns="" id="{BF2BB13A-D8A7-4670-850C-C3830AFF2A4B}"/>
                </a:ext>
              </a:extLst>
            </p:cNvPr>
            <p:cNvSpPr>
              <a:spLocks/>
            </p:cNvSpPr>
            <p:nvPr/>
          </p:nvSpPr>
          <p:spPr bwMode="auto">
            <a:xfrm>
              <a:off x="5358639" y="4519613"/>
              <a:ext cx="13588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8000"/>
                  </a:solidFill>
                  <a:cs typeface="Arial" panose="020B0604020202020204" pitchFamily="34" charset="0"/>
                  <a:sym typeface="Arial Bold" panose="020B0704020202020204" pitchFamily="34" charset="0"/>
                </a:rPr>
                <a:t>BCWP = $80M</a:t>
              </a:r>
            </a:p>
          </p:txBody>
        </p:sp>
        <p:sp>
          <p:nvSpPr>
            <p:cNvPr id="33817" name="Line 23">
              <a:extLst>
                <a:ext uri="{FF2B5EF4-FFF2-40B4-BE49-F238E27FC236}">
                  <a16:creationId xmlns:a16="http://schemas.microsoft.com/office/drawing/2014/main" xmlns="" id="{9E251652-8A70-4776-AFCA-4E780236CA96}"/>
                </a:ext>
              </a:extLst>
            </p:cNvPr>
            <p:cNvSpPr>
              <a:spLocks noChangeShapeType="1"/>
            </p:cNvSpPr>
            <p:nvPr/>
          </p:nvSpPr>
          <p:spPr bwMode="auto">
            <a:xfrm rot="10800000">
              <a:off x="4722813" y="1803400"/>
              <a:ext cx="1587" cy="4330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18" name="Rectangle 24">
              <a:extLst>
                <a:ext uri="{FF2B5EF4-FFF2-40B4-BE49-F238E27FC236}">
                  <a16:creationId xmlns:a16="http://schemas.microsoft.com/office/drawing/2014/main" xmlns="" id="{AB7F5896-F4C0-496D-ABF2-E23DE6C594BF}"/>
                </a:ext>
              </a:extLst>
            </p:cNvPr>
            <p:cNvSpPr>
              <a:spLocks/>
            </p:cNvSpPr>
            <p:nvPr/>
          </p:nvSpPr>
          <p:spPr bwMode="auto">
            <a:xfrm>
              <a:off x="1368289" y="665163"/>
              <a:ext cx="10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400" u="sng" dirty="0">
                  <a:solidFill>
                    <a:srgbClr val="0000FF"/>
                  </a:solidFill>
                  <a:cs typeface="Arial" panose="020B0604020202020204" pitchFamily="34" charset="0"/>
                  <a:sym typeface="Arial Bold" panose="020B0704020202020204" pitchFamily="34" charset="0"/>
                </a:rPr>
                <a:t>Legend ($M)</a:t>
              </a:r>
            </a:p>
          </p:txBody>
        </p:sp>
        <p:sp>
          <p:nvSpPr>
            <p:cNvPr id="33819" name="Rectangle 25">
              <a:extLst>
                <a:ext uri="{FF2B5EF4-FFF2-40B4-BE49-F238E27FC236}">
                  <a16:creationId xmlns:a16="http://schemas.microsoft.com/office/drawing/2014/main" xmlns="" id="{C510EB38-741B-43AB-920D-5076A0115A95}"/>
                </a:ext>
              </a:extLst>
            </p:cNvPr>
            <p:cNvSpPr>
              <a:spLocks/>
            </p:cNvSpPr>
            <p:nvPr/>
          </p:nvSpPr>
          <p:spPr bwMode="auto">
            <a:xfrm>
              <a:off x="1074738" y="941388"/>
              <a:ext cx="783890" cy="12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r>
                <a:rPr lang="en-US" altLang="en-US" dirty="0">
                  <a:solidFill>
                    <a:srgbClr val="0000FF"/>
                  </a:solidFill>
                  <a:cs typeface="Arial" panose="020B0604020202020204" pitchFamily="34" charset="0"/>
                </a:rPr>
                <a:t>CTC:</a:t>
              </a:r>
            </a:p>
            <a:p>
              <a:pPr eaLnBrk="1" hangingPunct="1"/>
              <a:r>
                <a:rPr lang="en-US" altLang="en-US" dirty="0">
                  <a:solidFill>
                    <a:srgbClr val="0000FF"/>
                  </a:solidFill>
                  <a:cs typeface="Arial" panose="020B0604020202020204" pitchFamily="34" charset="0"/>
                </a:rPr>
                <a:t>BCWS:</a:t>
              </a:r>
            </a:p>
            <a:p>
              <a:pPr eaLnBrk="1" hangingPunct="1"/>
              <a:r>
                <a:rPr lang="en-US" altLang="en-US" dirty="0">
                  <a:solidFill>
                    <a:srgbClr val="008000"/>
                  </a:solidFill>
                  <a:cs typeface="Arial" panose="020B0604020202020204" pitchFamily="34" charset="0"/>
                </a:rPr>
                <a:t>BCWP:</a:t>
              </a:r>
            </a:p>
            <a:p>
              <a:pPr eaLnBrk="1" hangingPunct="1"/>
              <a:r>
                <a:rPr lang="en-US" altLang="en-US" dirty="0">
                  <a:solidFill>
                    <a:srgbClr val="FF0000"/>
                  </a:solidFill>
                  <a:cs typeface="Arial" panose="020B0604020202020204" pitchFamily="34" charset="0"/>
                </a:rPr>
                <a:t>ACWP:</a:t>
              </a:r>
            </a:p>
            <a:p>
              <a:pPr eaLnBrk="1" hangingPunct="1"/>
              <a:r>
                <a:rPr lang="en-US" altLang="en-US" dirty="0">
                  <a:solidFill>
                    <a:srgbClr val="0000FF"/>
                  </a:solidFill>
                  <a:cs typeface="Arial" panose="020B0604020202020204" pitchFamily="34" charset="0"/>
                </a:rPr>
                <a:t>BAC:</a:t>
              </a:r>
            </a:p>
            <a:p>
              <a:pPr eaLnBrk="1" hangingPunct="1"/>
              <a:r>
                <a:rPr lang="en-US" altLang="en-US" dirty="0">
                  <a:solidFill>
                    <a:srgbClr val="FF0000"/>
                  </a:solidFill>
                  <a:cs typeface="Arial" panose="020B0604020202020204" pitchFamily="34" charset="0"/>
                </a:rPr>
                <a:t>EAC:</a:t>
              </a:r>
            </a:p>
            <a:p>
              <a:pPr eaLnBrk="1" hangingPunct="1"/>
              <a:r>
                <a:rPr lang="en-US" altLang="en-US" dirty="0">
                  <a:cs typeface="Arial" panose="020B0604020202020204" pitchFamily="34" charset="0"/>
                </a:rPr>
                <a:t>Completed </a:t>
              </a:r>
            </a:p>
          </p:txBody>
        </p:sp>
        <p:sp>
          <p:nvSpPr>
            <p:cNvPr id="33820" name="Rectangle 26">
              <a:extLst>
                <a:ext uri="{FF2B5EF4-FFF2-40B4-BE49-F238E27FC236}">
                  <a16:creationId xmlns:a16="http://schemas.microsoft.com/office/drawing/2014/main" xmlns="" id="{A12902FC-9383-4CBA-9084-172674760CEB}"/>
                </a:ext>
              </a:extLst>
            </p:cNvPr>
            <p:cNvSpPr>
              <a:spLocks/>
            </p:cNvSpPr>
            <p:nvPr/>
          </p:nvSpPr>
          <p:spPr bwMode="auto">
            <a:xfrm>
              <a:off x="8532282" y="3500438"/>
              <a:ext cx="1255186"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BAC = $165M</a:t>
              </a:r>
            </a:p>
          </p:txBody>
        </p:sp>
        <p:sp>
          <p:nvSpPr>
            <p:cNvPr id="33821" name="Rectangle 27">
              <a:extLst>
                <a:ext uri="{FF2B5EF4-FFF2-40B4-BE49-F238E27FC236}">
                  <a16:creationId xmlns:a16="http://schemas.microsoft.com/office/drawing/2014/main" xmlns="" id="{E4625618-033E-43C5-89AC-5559EB5AE438}"/>
                </a:ext>
              </a:extLst>
            </p:cNvPr>
            <p:cNvSpPr>
              <a:spLocks/>
            </p:cNvSpPr>
            <p:nvPr/>
          </p:nvSpPr>
          <p:spPr bwMode="auto">
            <a:xfrm>
              <a:off x="4276083" y="1366838"/>
              <a:ext cx="914096" cy="4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lnSpc>
                  <a:spcPct val="85000"/>
                </a:lnSpc>
              </a:pPr>
              <a:r>
                <a:rPr lang="en-US" altLang="en-US" sz="1600" dirty="0">
                  <a:cs typeface="Arial" panose="020B0604020202020204" pitchFamily="34" charset="0"/>
                  <a:sym typeface="Arial Bold" panose="020B0704020202020204" pitchFamily="34" charset="0"/>
                </a:rPr>
                <a:t>Time Now</a:t>
              </a:r>
            </a:p>
            <a:p>
              <a:pPr algn="ctr" eaLnBrk="1" hangingPunct="1">
                <a:lnSpc>
                  <a:spcPct val="85000"/>
                </a:lnSpc>
              </a:pPr>
              <a:r>
                <a:rPr lang="en-US" altLang="en-US" sz="1600" dirty="0">
                  <a:cs typeface="Arial" panose="020B0604020202020204" pitchFamily="34" charset="0"/>
                  <a:sym typeface="Arial Bold" panose="020B0704020202020204" pitchFamily="34" charset="0"/>
                </a:rPr>
                <a:t>October</a:t>
              </a:r>
            </a:p>
          </p:txBody>
        </p:sp>
        <p:sp>
          <p:nvSpPr>
            <p:cNvPr id="33822" name="Rectangle 29">
              <a:extLst>
                <a:ext uri="{FF2B5EF4-FFF2-40B4-BE49-F238E27FC236}">
                  <a16:creationId xmlns:a16="http://schemas.microsoft.com/office/drawing/2014/main" xmlns="" id="{6AC65746-41BF-4335-9064-1A323BDB5EEB}"/>
                </a:ext>
              </a:extLst>
            </p:cNvPr>
            <p:cNvSpPr>
              <a:spLocks/>
            </p:cNvSpPr>
            <p:nvPr/>
          </p:nvSpPr>
          <p:spPr bwMode="auto">
            <a:xfrm>
              <a:off x="112439" y="320675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160</a:t>
              </a:r>
            </a:p>
          </p:txBody>
        </p:sp>
        <p:sp>
          <p:nvSpPr>
            <p:cNvPr id="33823" name="Line 30">
              <a:extLst>
                <a:ext uri="{FF2B5EF4-FFF2-40B4-BE49-F238E27FC236}">
                  <a16:creationId xmlns:a16="http://schemas.microsoft.com/office/drawing/2014/main" xmlns="" id="{2070389B-5790-48A3-B5D0-C627E3A97D7C}"/>
                </a:ext>
              </a:extLst>
            </p:cNvPr>
            <p:cNvSpPr>
              <a:spLocks noChangeShapeType="1"/>
            </p:cNvSpPr>
            <p:nvPr/>
          </p:nvSpPr>
          <p:spPr bwMode="auto">
            <a:xfrm flipH="1">
              <a:off x="587375" y="3257550"/>
              <a:ext cx="73040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24" name="Rectangle 31">
              <a:extLst>
                <a:ext uri="{FF2B5EF4-FFF2-40B4-BE49-F238E27FC236}">
                  <a16:creationId xmlns:a16="http://schemas.microsoft.com/office/drawing/2014/main" xmlns="" id="{1AA1ED9F-CCD2-4BD0-AB21-4D7E09B9D0D7}"/>
                </a:ext>
              </a:extLst>
            </p:cNvPr>
            <p:cNvSpPr>
              <a:spLocks/>
            </p:cNvSpPr>
            <p:nvPr/>
          </p:nvSpPr>
          <p:spPr bwMode="auto">
            <a:xfrm>
              <a:off x="112439" y="285908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180</a:t>
              </a:r>
            </a:p>
          </p:txBody>
        </p:sp>
        <p:sp>
          <p:nvSpPr>
            <p:cNvPr id="33825" name="Rectangle 32">
              <a:extLst>
                <a:ext uri="{FF2B5EF4-FFF2-40B4-BE49-F238E27FC236}">
                  <a16:creationId xmlns:a16="http://schemas.microsoft.com/office/drawing/2014/main" xmlns="" id="{E9B3300D-85AD-4B42-9D66-EE8C83520BBF}"/>
                </a:ext>
              </a:extLst>
            </p:cNvPr>
            <p:cNvSpPr>
              <a:spLocks/>
            </p:cNvSpPr>
            <p:nvPr/>
          </p:nvSpPr>
          <p:spPr bwMode="auto">
            <a:xfrm>
              <a:off x="112439" y="251142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200</a:t>
              </a:r>
            </a:p>
          </p:txBody>
        </p:sp>
        <p:sp>
          <p:nvSpPr>
            <p:cNvPr id="33826" name="Rectangle 33">
              <a:extLst>
                <a:ext uri="{FF2B5EF4-FFF2-40B4-BE49-F238E27FC236}">
                  <a16:creationId xmlns:a16="http://schemas.microsoft.com/office/drawing/2014/main" xmlns="" id="{3BDD5F9F-355C-4742-8988-DDA51D59949E}"/>
                </a:ext>
              </a:extLst>
            </p:cNvPr>
            <p:cNvSpPr>
              <a:spLocks/>
            </p:cNvSpPr>
            <p:nvPr/>
          </p:nvSpPr>
          <p:spPr bwMode="auto">
            <a:xfrm>
              <a:off x="112439" y="2163763"/>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220</a:t>
              </a:r>
            </a:p>
          </p:txBody>
        </p:sp>
        <p:sp>
          <p:nvSpPr>
            <p:cNvPr id="33827" name="Rectangle 34">
              <a:extLst>
                <a:ext uri="{FF2B5EF4-FFF2-40B4-BE49-F238E27FC236}">
                  <a16:creationId xmlns:a16="http://schemas.microsoft.com/office/drawing/2014/main" xmlns="" id="{A46ADBA2-1200-4E51-8BC8-3039E23DD1DC}"/>
                </a:ext>
              </a:extLst>
            </p:cNvPr>
            <p:cNvSpPr>
              <a:spLocks/>
            </p:cNvSpPr>
            <p:nvPr/>
          </p:nvSpPr>
          <p:spPr bwMode="auto">
            <a:xfrm>
              <a:off x="112439" y="1816100"/>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240</a:t>
              </a:r>
            </a:p>
          </p:txBody>
        </p:sp>
        <p:sp>
          <p:nvSpPr>
            <p:cNvPr id="33828" name="Rectangle 35">
              <a:extLst>
                <a:ext uri="{FF2B5EF4-FFF2-40B4-BE49-F238E27FC236}">
                  <a16:creationId xmlns:a16="http://schemas.microsoft.com/office/drawing/2014/main" xmlns="" id="{FD690C86-948C-4B7E-8ABB-AF7505AE4780}"/>
                </a:ext>
              </a:extLst>
            </p:cNvPr>
            <p:cNvSpPr>
              <a:spLocks/>
            </p:cNvSpPr>
            <p:nvPr/>
          </p:nvSpPr>
          <p:spPr bwMode="auto">
            <a:xfrm>
              <a:off x="112439" y="1468438"/>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260</a:t>
              </a:r>
            </a:p>
          </p:txBody>
        </p:sp>
        <p:sp>
          <p:nvSpPr>
            <p:cNvPr id="33829" name="Rectangle 36">
              <a:extLst>
                <a:ext uri="{FF2B5EF4-FFF2-40B4-BE49-F238E27FC236}">
                  <a16:creationId xmlns:a16="http://schemas.microsoft.com/office/drawing/2014/main" xmlns="" id="{1444978F-1585-4395-8033-573BB3438DA9}"/>
                </a:ext>
              </a:extLst>
            </p:cNvPr>
            <p:cNvSpPr>
              <a:spLocks/>
            </p:cNvSpPr>
            <p:nvPr/>
          </p:nvSpPr>
          <p:spPr bwMode="auto">
            <a:xfrm>
              <a:off x="112439" y="1120775"/>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280</a:t>
              </a:r>
            </a:p>
          </p:txBody>
        </p:sp>
        <p:sp>
          <p:nvSpPr>
            <p:cNvPr id="33830" name="Rectangle 37">
              <a:extLst>
                <a:ext uri="{FF2B5EF4-FFF2-40B4-BE49-F238E27FC236}">
                  <a16:creationId xmlns:a16="http://schemas.microsoft.com/office/drawing/2014/main" xmlns="" id="{65A20E16-757E-4D10-914C-44819612D4EE}"/>
                </a:ext>
              </a:extLst>
            </p:cNvPr>
            <p:cNvSpPr>
              <a:spLocks/>
            </p:cNvSpPr>
            <p:nvPr/>
          </p:nvSpPr>
          <p:spPr bwMode="auto">
            <a:xfrm>
              <a:off x="157993" y="630238"/>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800" dirty="0">
                  <a:solidFill>
                    <a:srgbClr val="3333FF"/>
                  </a:solidFill>
                  <a:cs typeface="Arial" panose="020B0604020202020204" pitchFamily="34" charset="0"/>
                  <a:sym typeface="Arial Bold" panose="020B0704020202020204" pitchFamily="34" charset="0"/>
                </a:rPr>
                <a:t>$M</a:t>
              </a:r>
            </a:p>
          </p:txBody>
        </p:sp>
        <p:sp>
          <p:nvSpPr>
            <p:cNvPr id="33831" name="Rectangle 38">
              <a:extLst>
                <a:ext uri="{FF2B5EF4-FFF2-40B4-BE49-F238E27FC236}">
                  <a16:creationId xmlns:a16="http://schemas.microsoft.com/office/drawing/2014/main" xmlns="" id="{DA79284C-8465-43DA-B784-1D67AD8F68EC}"/>
                </a:ext>
              </a:extLst>
            </p:cNvPr>
            <p:cNvSpPr>
              <a:spLocks/>
            </p:cNvSpPr>
            <p:nvPr/>
          </p:nvSpPr>
          <p:spPr bwMode="auto">
            <a:xfrm>
              <a:off x="1069975" y="2351088"/>
              <a:ext cx="504960" cy="73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r>
                <a:rPr lang="en-US" altLang="en-US" dirty="0">
                  <a:solidFill>
                    <a:srgbClr val="0000FF"/>
                  </a:solidFill>
                  <a:cs typeface="Arial" panose="020B0604020202020204" pitchFamily="34" charset="0"/>
                </a:rPr>
                <a:t>BCWS:</a:t>
              </a:r>
            </a:p>
            <a:p>
              <a:pPr eaLnBrk="1" hangingPunct="1"/>
              <a:r>
                <a:rPr lang="en-US" altLang="en-US" dirty="0">
                  <a:solidFill>
                    <a:srgbClr val="008000"/>
                  </a:solidFill>
                  <a:cs typeface="Arial" panose="020B0604020202020204" pitchFamily="34" charset="0"/>
                </a:rPr>
                <a:t>BCWP</a:t>
              </a:r>
              <a:r>
                <a:rPr lang="en-US" altLang="en-US" dirty="0">
                  <a:solidFill>
                    <a:srgbClr val="0000FF"/>
                  </a:solidFill>
                  <a:cs typeface="Arial" panose="020B0604020202020204" pitchFamily="34" charset="0"/>
                </a:rPr>
                <a:t>:</a:t>
              </a:r>
            </a:p>
            <a:p>
              <a:pPr eaLnBrk="1" hangingPunct="1"/>
              <a:r>
                <a:rPr lang="en-US" altLang="en-US" dirty="0">
                  <a:solidFill>
                    <a:srgbClr val="FF0000"/>
                  </a:solidFill>
                  <a:cs typeface="Arial" panose="020B0604020202020204" pitchFamily="34" charset="0"/>
                </a:rPr>
                <a:t>ACWP:</a:t>
              </a:r>
            </a:p>
            <a:p>
              <a:pPr eaLnBrk="1" hangingPunct="1"/>
              <a:r>
                <a:rPr lang="en-US" altLang="en-US" dirty="0">
                  <a:solidFill>
                    <a:srgbClr val="FF0000"/>
                  </a:solidFill>
                  <a:cs typeface="Arial" panose="020B0604020202020204" pitchFamily="34" charset="0"/>
                </a:rPr>
                <a:t>ETC</a:t>
              </a:r>
            </a:p>
          </p:txBody>
        </p:sp>
        <p:sp>
          <p:nvSpPr>
            <p:cNvPr id="33832" name="Rectangle 39">
              <a:extLst>
                <a:ext uri="{FF2B5EF4-FFF2-40B4-BE49-F238E27FC236}">
                  <a16:creationId xmlns:a16="http://schemas.microsoft.com/office/drawing/2014/main" xmlns="" id="{A036D183-CD78-4915-A0B8-6EC639C76D15}"/>
                </a:ext>
              </a:extLst>
            </p:cNvPr>
            <p:cNvSpPr>
              <a:spLocks/>
            </p:cNvSpPr>
            <p:nvPr/>
          </p:nvSpPr>
          <p:spPr bwMode="auto">
            <a:xfrm>
              <a:off x="8526463" y="2339975"/>
              <a:ext cx="1254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EAC = $200M</a:t>
              </a:r>
            </a:p>
          </p:txBody>
        </p:sp>
        <p:sp>
          <p:nvSpPr>
            <p:cNvPr id="33833" name="Line 40">
              <a:extLst>
                <a:ext uri="{FF2B5EF4-FFF2-40B4-BE49-F238E27FC236}">
                  <a16:creationId xmlns:a16="http://schemas.microsoft.com/office/drawing/2014/main" xmlns="" id="{21AB7332-6215-4B5D-AD19-ECAFAFC13224}"/>
                </a:ext>
              </a:extLst>
            </p:cNvPr>
            <p:cNvSpPr>
              <a:spLocks noChangeShapeType="1"/>
            </p:cNvSpPr>
            <p:nvPr/>
          </p:nvSpPr>
          <p:spPr bwMode="auto">
            <a:xfrm>
              <a:off x="4751388" y="4654550"/>
              <a:ext cx="490537" cy="1588"/>
            </a:xfrm>
            <a:prstGeom prst="line">
              <a:avLst/>
            </a:prstGeom>
            <a:noFill/>
            <a:ln w="28575">
              <a:solidFill>
                <a:srgbClr val="008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34" name="Line 41">
              <a:extLst>
                <a:ext uri="{FF2B5EF4-FFF2-40B4-BE49-F238E27FC236}">
                  <a16:creationId xmlns:a16="http://schemas.microsoft.com/office/drawing/2014/main" xmlns="" id="{299719DD-97D5-4419-80E0-7452F48F51F7}"/>
                </a:ext>
              </a:extLst>
            </p:cNvPr>
            <p:cNvSpPr>
              <a:spLocks noChangeShapeType="1"/>
            </p:cNvSpPr>
            <p:nvPr/>
          </p:nvSpPr>
          <p:spPr bwMode="auto">
            <a:xfrm>
              <a:off x="1622425" y="2463800"/>
              <a:ext cx="873125" cy="1588"/>
            </a:xfrm>
            <a:prstGeom prst="line">
              <a:avLst/>
            </a:prstGeom>
            <a:noFill/>
            <a:ln w="28575">
              <a:solidFill>
                <a:srgbClr val="0000FF"/>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35" name="Line 42">
              <a:extLst>
                <a:ext uri="{FF2B5EF4-FFF2-40B4-BE49-F238E27FC236}">
                  <a16:creationId xmlns:a16="http://schemas.microsoft.com/office/drawing/2014/main" xmlns="" id="{8309B8BB-030F-4B0C-952F-455698D71C97}"/>
                </a:ext>
              </a:extLst>
            </p:cNvPr>
            <p:cNvSpPr>
              <a:spLocks noChangeShapeType="1"/>
            </p:cNvSpPr>
            <p:nvPr/>
          </p:nvSpPr>
          <p:spPr bwMode="auto">
            <a:xfrm>
              <a:off x="1617663" y="2630488"/>
              <a:ext cx="873125" cy="1587"/>
            </a:xfrm>
            <a:prstGeom prst="line">
              <a:avLst/>
            </a:prstGeom>
            <a:noFill/>
            <a:ln w="28575">
              <a:solidFill>
                <a:srgbClr val="008000"/>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36" name="Line 43">
              <a:extLst>
                <a:ext uri="{FF2B5EF4-FFF2-40B4-BE49-F238E27FC236}">
                  <a16:creationId xmlns:a16="http://schemas.microsoft.com/office/drawing/2014/main" xmlns="" id="{F5CCA46B-B6C2-45EA-823A-12CAF52DD593}"/>
                </a:ext>
              </a:extLst>
            </p:cNvPr>
            <p:cNvSpPr>
              <a:spLocks noChangeShapeType="1"/>
            </p:cNvSpPr>
            <p:nvPr/>
          </p:nvSpPr>
          <p:spPr bwMode="auto">
            <a:xfrm>
              <a:off x="1603375" y="2801938"/>
              <a:ext cx="887413" cy="1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37" name="Line 44">
              <a:extLst>
                <a:ext uri="{FF2B5EF4-FFF2-40B4-BE49-F238E27FC236}">
                  <a16:creationId xmlns:a16="http://schemas.microsoft.com/office/drawing/2014/main" xmlns="" id="{60444882-D150-447B-B0C9-CC1ED2C5137C}"/>
                </a:ext>
              </a:extLst>
            </p:cNvPr>
            <p:cNvSpPr>
              <a:spLocks noChangeShapeType="1"/>
            </p:cNvSpPr>
            <p:nvPr/>
          </p:nvSpPr>
          <p:spPr bwMode="auto">
            <a:xfrm>
              <a:off x="1598613" y="3011488"/>
              <a:ext cx="887412" cy="1587"/>
            </a:xfrm>
            <a:prstGeom prst="line">
              <a:avLst/>
            </a:prstGeom>
            <a:noFill/>
            <a:ln w="28575">
              <a:solidFill>
                <a:srgbClr val="FF0000"/>
              </a:solidFill>
              <a:prstDash val="dashDot"/>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38" name="Rectangle 45">
              <a:extLst>
                <a:ext uri="{FF2B5EF4-FFF2-40B4-BE49-F238E27FC236}">
                  <a16:creationId xmlns:a16="http://schemas.microsoft.com/office/drawing/2014/main" xmlns="" id="{41614776-8E4E-4877-AAF9-E8B8B8D59071}"/>
                </a:ext>
              </a:extLst>
            </p:cNvPr>
            <p:cNvSpPr>
              <a:spLocks/>
            </p:cNvSpPr>
            <p:nvPr/>
          </p:nvSpPr>
          <p:spPr bwMode="auto">
            <a:xfrm>
              <a:off x="2281485" y="3011488"/>
              <a:ext cx="2404569"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cs typeface="Arial" panose="020B0604020202020204" pitchFamily="34" charset="0"/>
                  <a:sym typeface="Arial Bold" panose="020B0704020202020204" pitchFamily="34" charset="0"/>
                </a:rPr>
                <a:t>CBB/PBB = CTC = $165M</a:t>
              </a:r>
            </a:p>
          </p:txBody>
        </p:sp>
        <p:sp>
          <p:nvSpPr>
            <p:cNvPr id="33839" name="Rectangle 46">
              <a:extLst>
                <a:ext uri="{FF2B5EF4-FFF2-40B4-BE49-F238E27FC236}">
                  <a16:creationId xmlns:a16="http://schemas.microsoft.com/office/drawing/2014/main" xmlns="" id="{86B873C4-F039-4B57-906B-6B9D9745FA7E}"/>
                </a:ext>
              </a:extLst>
            </p:cNvPr>
            <p:cNvSpPr>
              <a:spLocks/>
            </p:cNvSpPr>
            <p:nvPr/>
          </p:nvSpPr>
          <p:spPr bwMode="auto">
            <a:xfrm rot="19740000">
              <a:off x="6383683" y="2753443"/>
              <a:ext cx="419998" cy="2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FF0000"/>
                  </a:solidFill>
                  <a:latin typeface="Times New Roman Bold" panose="02020803070505020304" pitchFamily="18" charset="0"/>
                  <a:cs typeface="Times New Roman Bold" panose="02020803070505020304" pitchFamily="18" charset="0"/>
                  <a:sym typeface="Times New Roman Bold" panose="02020803070505020304" pitchFamily="18" charset="0"/>
                </a:rPr>
                <a:t>ETC</a:t>
              </a:r>
            </a:p>
          </p:txBody>
        </p:sp>
        <p:sp>
          <p:nvSpPr>
            <p:cNvPr id="33840" name="Rectangle 47">
              <a:extLst>
                <a:ext uri="{FF2B5EF4-FFF2-40B4-BE49-F238E27FC236}">
                  <a16:creationId xmlns:a16="http://schemas.microsoft.com/office/drawing/2014/main" xmlns="" id="{3669447E-715B-42AD-B565-072957BDA4CC}"/>
                </a:ext>
              </a:extLst>
            </p:cNvPr>
            <p:cNvSpPr>
              <a:spLocks/>
            </p:cNvSpPr>
            <p:nvPr/>
          </p:nvSpPr>
          <p:spPr bwMode="auto">
            <a:xfrm rot="-1380000">
              <a:off x="5719763" y="3486150"/>
              <a:ext cx="774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latin typeface="Times New Roman Bold" panose="02020803070505020304" pitchFamily="18" charset="0"/>
                  <a:cs typeface="Times New Roman Bold" panose="02020803070505020304" pitchFamily="18" charset="0"/>
                  <a:sym typeface="Times New Roman Bold" panose="02020803070505020304" pitchFamily="18" charset="0"/>
                </a:rPr>
                <a:t>PMB</a:t>
              </a:r>
            </a:p>
          </p:txBody>
        </p:sp>
        <p:sp>
          <p:nvSpPr>
            <p:cNvPr id="33841" name="Rectangle 48">
              <a:extLst>
                <a:ext uri="{FF2B5EF4-FFF2-40B4-BE49-F238E27FC236}">
                  <a16:creationId xmlns:a16="http://schemas.microsoft.com/office/drawing/2014/main" xmlns="" id="{83BC6DFA-C086-43C0-B727-B05D671CB5A0}"/>
                </a:ext>
              </a:extLst>
            </p:cNvPr>
            <p:cNvSpPr>
              <a:spLocks/>
            </p:cNvSpPr>
            <p:nvPr/>
          </p:nvSpPr>
          <p:spPr bwMode="auto">
            <a:xfrm>
              <a:off x="8283575" y="4960938"/>
              <a:ext cx="16002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latin typeface="Times New Roman Bold" panose="02020803070505020304" pitchFamily="18" charset="0"/>
                  <a:cs typeface="Times New Roman Bold" panose="02020803070505020304" pitchFamily="18" charset="0"/>
                  <a:sym typeface="Times New Roman Bold" panose="02020803070505020304" pitchFamily="18" charset="0"/>
                </a:rPr>
                <a:t>Contract Completion Date</a:t>
              </a:r>
            </a:p>
            <a:p>
              <a:pPr algn="ctr" eaLnBrk="1" hangingPunct="1"/>
              <a:r>
                <a:rPr lang="en-US" altLang="en-US" sz="1600" dirty="0">
                  <a:latin typeface="Times New Roman Bold" panose="02020803070505020304" pitchFamily="18" charset="0"/>
                  <a:cs typeface="Times New Roman Bold" panose="02020803070505020304" pitchFamily="18" charset="0"/>
                  <a:sym typeface="Times New Roman Bold" panose="02020803070505020304" pitchFamily="18" charset="0"/>
                </a:rPr>
                <a:t>20XX/09/30</a:t>
              </a:r>
            </a:p>
          </p:txBody>
        </p:sp>
        <p:sp>
          <p:nvSpPr>
            <p:cNvPr id="33842" name="Line 49">
              <a:extLst>
                <a:ext uri="{FF2B5EF4-FFF2-40B4-BE49-F238E27FC236}">
                  <a16:creationId xmlns:a16="http://schemas.microsoft.com/office/drawing/2014/main" xmlns="" id="{83D2CB97-B99E-435B-AB74-4B1F2475ADFB}"/>
                </a:ext>
              </a:extLst>
            </p:cNvPr>
            <p:cNvSpPr>
              <a:spLocks noChangeShapeType="1"/>
            </p:cNvSpPr>
            <p:nvPr/>
          </p:nvSpPr>
          <p:spPr bwMode="auto">
            <a:xfrm>
              <a:off x="7961313" y="5459413"/>
              <a:ext cx="490537" cy="1587"/>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3" name="Line 50">
              <a:extLst>
                <a:ext uri="{FF2B5EF4-FFF2-40B4-BE49-F238E27FC236}">
                  <a16:creationId xmlns:a16="http://schemas.microsoft.com/office/drawing/2014/main" xmlns="" id="{DC931362-E2A4-4587-B08A-5E9A12C5ECF5}"/>
                </a:ext>
              </a:extLst>
            </p:cNvPr>
            <p:cNvSpPr>
              <a:spLocks noChangeShapeType="1"/>
            </p:cNvSpPr>
            <p:nvPr/>
          </p:nvSpPr>
          <p:spPr bwMode="auto">
            <a:xfrm>
              <a:off x="7937500" y="2478088"/>
              <a:ext cx="488950" cy="1587"/>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4" name="Line 51">
              <a:extLst>
                <a:ext uri="{FF2B5EF4-FFF2-40B4-BE49-F238E27FC236}">
                  <a16:creationId xmlns:a16="http://schemas.microsoft.com/office/drawing/2014/main" xmlns="" id="{3C146ABB-1910-403B-9201-28EAA11275AB}"/>
                </a:ext>
              </a:extLst>
            </p:cNvPr>
            <p:cNvSpPr>
              <a:spLocks noChangeShapeType="1"/>
            </p:cNvSpPr>
            <p:nvPr/>
          </p:nvSpPr>
          <p:spPr bwMode="auto">
            <a:xfrm>
              <a:off x="436563" y="1638300"/>
              <a:ext cx="136525"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5" name="Line 52">
              <a:extLst>
                <a:ext uri="{FF2B5EF4-FFF2-40B4-BE49-F238E27FC236}">
                  <a16:creationId xmlns:a16="http://schemas.microsoft.com/office/drawing/2014/main" xmlns="" id="{9F60AAEF-F1FE-4D94-94F8-6A80019FD0DF}"/>
                </a:ext>
              </a:extLst>
            </p:cNvPr>
            <p:cNvSpPr>
              <a:spLocks noChangeShapeType="1"/>
            </p:cNvSpPr>
            <p:nvPr/>
          </p:nvSpPr>
          <p:spPr bwMode="auto">
            <a:xfrm>
              <a:off x="438150" y="2316163"/>
              <a:ext cx="149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6" name="Line 53">
              <a:extLst>
                <a:ext uri="{FF2B5EF4-FFF2-40B4-BE49-F238E27FC236}">
                  <a16:creationId xmlns:a16="http://schemas.microsoft.com/office/drawing/2014/main" xmlns="" id="{FDCE2B4A-BE2E-4BDE-AB02-73489659947F}"/>
                </a:ext>
              </a:extLst>
            </p:cNvPr>
            <p:cNvSpPr>
              <a:spLocks noChangeShapeType="1"/>
            </p:cNvSpPr>
            <p:nvPr/>
          </p:nvSpPr>
          <p:spPr bwMode="auto">
            <a:xfrm>
              <a:off x="446088" y="335756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7" name="Line 54">
              <a:extLst>
                <a:ext uri="{FF2B5EF4-FFF2-40B4-BE49-F238E27FC236}">
                  <a16:creationId xmlns:a16="http://schemas.microsoft.com/office/drawing/2014/main" xmlns="" id="{DFBE3DB0-9BF8-4533-AEE4-EAC9BFB84186}"/>
                </a:ext>
              </a:extLst>
            </p:cNvPr>
            <p:cNvSpPr>
              <a:spLocks noChangeShapeType="1"/>
            </p:cNvSpPr>
            <p:nvPr/>
          </p:nvSpPr>
          <p:spPr bwMode="auto">
            <a:xfrm>
              <a:off x="446088" y="371951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8" name="Line 55">
              <a:extLst>
                <a:ext uri="{FF2B5EF4-FFF2-40B4-BE49-F238E27FC236}">
                  <a16:creationId xmlns:a16="http://schemas.microsoft.com/office/drawing/2014/main" xmlns="" id="{228EC8B5-4C59-4EEC-B6B2-ECCD5A49A715}"/>
                </a:ext>
              </a:extLst>
            </p:cNvPr>
            <p:cNvSpPr>
              <a:spLocks noChangeShapeType="1"/>
            </p:cNvSpPr>
            <p:nvPr/>
          </p:nvSpPr>
          <p:spPr bwMode="auto">
            <a:xfrm>
              <a:off x="446088" y="4024313"/>
              <a:ext cx="1190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49" name="Line 56">
              <a:extLst>
                <a:ext uri="{FF2B5EF4-FFF2-40B4-BE49-F238E27FC236}">
                  <a16:creationId xmlns:a16="http://schemas.microsoft.com/office/drawing/2014/main" xmlns="" id="{CE925F01-B73D-4F01-A1A1-D089AEA4CE16}"/>
                </a:ext>
              </a:extLst>
            </p:cNvPr>
            <p:cNvSpPr>
              <a:spLocks noChangeShapeType="1"/>
            </p:cNvSpPr>
            <p:nvPr/>
          </p:nvSpPr>
          <p:spPr bwMode="auto">
            <a:xfrm>
              <a:off x="452438" y="471963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50" name="Line 57">
              <a:extLst>
                <a:ext uri="{FF2B5EF4-FFF2-40B4-BE49-F238E27FC236}">
                  <a16:creationId xmlns:a16="http://schemas.microsoft.com/office/drawing/2014/main" xmlns="" id="{48FCFAB0-019A-430F-92A0-8495C228F250}"/>
                </a:ext>
              </a:extLst>
            </p:cNvPr>
            <p:cNvSpPr>
              <a:spLocks noChangeShapeType="1"/>
            </p:cNvSpPr>
            <p:nvPr/>
          </p:nvSpPr>
          <p:spPr bwMode="auto">
            <a:xfrm>
              <a:off x="458788" y="5411788"/>
              <a:ext cx="1206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51" name="Rectangle 58">
              <a:extLst>
                <a:ext uri="{FF2B5EF4-FFF2-40B4-BE49-F238E27FC236}">
                  <a16:creationId xmlns:a16="http://schemas.microsoft.com/office/drawing/2014/main" xmlns="" id="{CA0A6C86-94E3-4143-BFBF-04E48A0AD2CC}"/>
                </a:ext>
              </a:extLst>
            </p:cNvPr>
            <p:cNvSpPr>
              <a:spLocks/>
            </p:cNvSpPr>
            <p:nvPr/>
          </p:nvSpPr>
          <p:spPr bwMode="auto">
            <a:xfrm>
              <a:off x="2978427" y="3683000"/>
              <a:ext cx="1472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FF0000"/>
                  </a:solidFill>
                  <a:cs typeface="Arial" panose="020B0604020202020204" pitchFamily="34" charset="0"/>
                  <a:sym typeface="Arial Bold" panose="020B0704020202020204" pitchFamily="34" charset="0"/>
                </a:rPr>
                <a:t>ACWP = $105M</a:t>
              </a:r>
            </a:p>
          </p:txBody>
        </p:sp>
        <p:sp>
          <p:nvSpPr>
            <p:cNvPr id="33852" name="Line 59">
              <a:extLst>
                <a:ext uri="{FF2B5EF4-FFF2-40B4-BE49-F238E27FC236}">
                  <a16:creationId xmlns:a16="http://schemas.microsoft.com/office/drawing/2014/main" xmlns="" id="{058FC933-AD1C-4E46-B729-423640675FE2}"/>
                </a:ext>
              </a:extLst>
            </p:cNvPr>
            <p:cNvSpPr>
              <a:spLocks noChangeShapeType="1"/>
            </p:cNvSpPr>
            <p:nvPr/>
          </p:nvSpPr>
          <p:spPr bwMode="auto">
            <a:xfrm>
              <a:off x="4119563" y="3940175"/>
              <a:ext cx="546100" cy="2571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53" name="Freeform 60">
              <a:extLst>
                <a:ext uri="{FF2B5EF4-FFF2-40B4-BE49-F238E27FC236}">
                  <a16:creationId xmlns:a16="http://schemas.microsoft.com/office/drawing/2014/main" xmlns="" id="{E880A610-107B-4B6E-8221-AD408E51E20D}"/>
                </a:ext>
              </a:extLst>
            </p:cNvPr>
            <p:cNvSpPr>
              <a:spLocks/>
            </p:cNvSpPr>
            <p:nvPr/>
          </p:nvSpPr>
          <p:spPr bwMode="auto">
            <a:xfrm>
              <a:off x="587375" y="4354513"/>
              <a:ext cx="4121150" cy="1787525"/>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415" y="20947"/>
                    <a:pt x="1426" y="19048"/>
                    <a:pt x="2496" y="17684"/>
                  </a:cubicBezTo>
                  <a:cubicBezTo>
                    <a:pt x="3565" y="16319"/>
                    <a:pt x="5041" y="14895"/>
                    <a:pt x="6410" y="13431"/>
                  </a:cubicBezTo>
                  <a:cubicBezTo>
                    <a:pt x="7778" y="11967"/>
                    <a:pt x="9444" y="9969"/>
                    <a:pt x="10688" y="8842"/>
                  </a:cubicBezTo>
                  <a:cubicBezTo>
                    <a:pt x="11932" y="7714"/>
                    <a:pt x="12852" y="7418"/>
                    <a:pt x="13897" y="6626"/>
                  </a:cubicBezTo>
                  <a:cubicBezTo>
                    <a:pt x="14942" y="5835"/>
                    <a:pt x="16086" y="4866"/>
                    <a:pt x="16965" y="4075"/>
                  </a:cubicBezTo>
                  <a:cubicBezTo>
                    <a:pt x="17844" y="3284"/>
                    <a:pt x="18399" y="2532"/>
                    <a:pt x="19171" y="1859"/>
                  </a:cubicBezTo>
                  <a:cubicBezTo>
                    <a:pt x="19942" y="1187"/>
                    <a:pt x="20763" y="593"/>
                    <a:pt x="21600" y="0"/>
                  </a:cubicBezTo>
                </a:path>
              </a:pathLst>
            </a:custGeom>
            <a:noFill/>
            <a:ln w="28575" cap="flat">
              <a:solidFill>
                <a:srgbClr val="0000FF"/>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3854" name="Freeform 61">
              <a:extLst>
                <a:ext uri="{FF2B5EF4-FFF2-40B4-BE49-F238E27FC236}">
                  <a16:creationId xmlns:a16="http://schemas.microsoft.com/office/drawing/2014/main" xmlns="" id="{D3DF444A-8F26-4685-B26B-C4777752002E}"/>
                </a:ext>
              </a:extLst>
            </p:cNvPr>
            <p:cNvSpPr>
              <a:spLocks/>
            </p:cNvSpPr>
            <p:nvPr/>
          </p:nvSpPr>
          <p:spPr bwMode="auto">
            <a:xfrm>
              <a:off x="573088" y="4230688"/>
              <a:ext cx="4149725" cy="1882775"/>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21600"/>
                  </a:moveTo>
                  <a:cubicBezTo>
                    <a:pt x="355" y="20494"/>
                    <a:pt x="711" y="19406"/>
                    <a:pt x="1421" y="18225"/>
                  </a:cubicBezTo>
                  <a:cubicBezTo>
                    <a:pt x="2132" y="17044"/>
                    <a:pt x="3247" y="15675"/>
                    <a:pt x="4264" y="14512"/>
                  </a:cubicBezTo>
                  <a:cubicBezTo>
                    <a:pt x="5280" y="13350"/>
                    <a:pt x="6511" y="12356"/>
                    <a:pt x="7528" y="11287"/>
                  </a:cubicBezTo>
                  <a:cubicBezTo>
                    <a:pt x="8544" y="10219"/>
                    <a:pt x="9519" y="8981"/>
                    <a:pt x="10370" y="8062"/>
                  </a:cubicBezTo>
                  <a:cubicBezTo>
                    <a:pt x="11221" y="7144"/>
                    <a:pt x="12122" y="6319"/>
                    <a:pt x="12643" y="5812"/>
                  </a:cubicBezTo>
                  <a:cubicBezTo>
                    <a:pt x="13163" y="5306"/>
                    <a:pt x="12891" y="5512"/>
                    <a:pt x="13502" y="5006"/>
                  </a:cubicBezTo>
                  <a:cubicBezTo>
                    <a:pt x="14114" y="4500"/>
                    <a:pt x="15378" y="3431"/>
                    <a:pt x="16336" y="2756"/>
                  </a:cubicBezTo>
                  <a:cubicBezTo>
                    <a:pt x="17295" y="2081"/>
                    <a:pt x="18377" y="1425"/>
                    <a:pt x="19253" y="975"/>
                  </a:cubicBezTo>
                  <a:cubicBezTo>
                    <a:pt x="20129" y="525"/>
                    <a:pt x="20865" y="263"/>
                    <a:pt x="21600" y="0"/>
                  </a:cubicBezTo>
                </a:path>
              </a:pathLst>
            </a:custGeom>
            <a:noFill/>
            <a:ln w="28575"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3855" name="Freeform 62">
              <a:extLst>
                <a:ext uri="{FF2B5EF4-FFF2-40B4-BE49-F238E27FC236}">
                  <a16:creationId xmlns:a16="http://schemas.microsoft.com/office/drawing/2014/main" xmlns="" id="{73F16E05-F295-4E5A-995C-70789EC8D275}"/>
                </a:ext>
              </a:extLst>
            </p:cNvPr>
            <p:cNvSpPr>
              <a:spLocks/>
            </p:cNvSpPr>
            <p:nvPr/>
          </p:nvSpPr>
          <p:spPr bwMode="auto">
            <a:xfrm>
              <a:off x="4681538" y="2492375"/>
              <a:ext cx="3224212" cy="1754188"/>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21600"/>
                  </a:moveTo>
                  <a:cubicBezTo>
                    <a:pt x="279" y="21136"/>
                    <a:pt x="922" y="19904"/>
                    <a:pt x="1662" y="18794"/>
                  </a:cubicBezTo>
                  <a:cubicBezTo>
                    <a:pt x="2402" y="17684"/>
                    <a:pt x="3443" y="16190"/>
                    <a:pt x="4429" y="14979"/>
                  </a:cubicBezTo>
                  <a:cubicBezTo>
                    <a:pt x="5416" y="13767"/>
                    <a:pt x="6574" y="12576"/>
                    <a:pt x="7583" y="11466"/>
                  </a:cubicBezTo>
                  <a:cubicBezTo>
                    <a:pt x="8591" y="10356"/>
                    <a:pt x="9631" y="9185"/>
                    <a:pt x="10489" y="8277"/>
                  </a:cubicBezTo>
                  <a:cubicBezTo>
                    <a:pt x="11347" y="7388"/>
                    <a:pt x="12226" y="6500"/>
                    <a:pt x="12741" y="5975"/>
                  </a:cubicBezTo>
                  <a:cubicBezTo>
                    <a:pt x="13256" y="5450"/>
                    <a:pt x="12988" y="5673"/>
                    <a:pt x="13588" y="5148"/>
                  </a:cubicBezTo>
                  <a:cubicBezTo>
                    <a:pt x="14189" y="4623"/>
                    <a:pt x="15444" y="3533"/>
                    <a:pt x="16388" y="2826"/>
                  </a:cubicBezTo>
                  <a:cubicBezTo>
                    <a:pt x="17342" y="2140"/>
                    <a:pt x="18415" y="1474"/>
                    <a:pt x="19283" y="1009"/>
                  </a:cubicBezTo>
                  <a:cubicBezTo>
                    <a:pt x="20141" y="545"/>
                    <a:pt x="20871" y="262"/>
                    <a:pt x="21600" y="0"/>
                  </a:cubicBezTo>
                </a:path>
              </a:pathLst>
            </a:custGeom>
            <a:noFill/>
            <a:ln w="28575" cap="flat">
              <a:solidFill>
                <a:srgbClr val="FF0000"/>
              </a:solidFill>
              <a:prstDash val="dash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3856" name="Freeform 63">
              <a:extLst>
                <a:ext uri="{FF2B5EF4-FFF2-40B4-BE49-F238E27FC236}">
                  <a16:creationId xmlns:a16="http://schemas.microsoft.com/office/drawing/2014/main" xmlns="" id="{59629F78-5D8A-45A6-ABD9-3C6B90074854}"/>
                </a:ext>
              </a:extLst>
            </p:cNvPr>
            <p:cNvSpPr>
              <a:spLocks/>
            </p:cNvSpPr>
            <p:nvPr/>
          </p:nvSpPr>
          <p:spPr bwMode="auto">
            <a:xfrm>
              <a:off x="4683125" y="3249613"/>
              <a:ext cx="3206750" cy="1122362"/>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410" y="20985"/>
                    <a:pt x="1457" y="19302"/>
                    <a:pt x="2471" y="17895"/>
                  </a:cubicBezTo>
                  <a:cubicBezTo>
                    <a:pt x="3485" y="16471"/>
                    <a:pt x="4823" y="14675"/>
                    <a:pt x="6107" y="13170"/>
                  </a:cubicBezTo>
                  <a:cubicBezTo>
                    <a:pt x="7391" y="11666"/>
                    <a:pt x="8977" y="10161"/>
                    <a:pt x="10196" y="8867"/>
                  </a:cubicBezTo>
                  <a:cubicBezTo>
                    <a:pt x="11415" y="7572"/>
                    <a:pt x="12429" y="6326"/>
                    <a:pt x="13443" y="5339"/>
                  </a:cubicBezTo>
                  <a:cubicBezTo>
                    <a:pt x="14458" y="4352"/>
                    <a:pt x="15385" y="3608"/>
                    <a:pt x="16313" y="2929"/>
                  </a:cubicBezTo>
                  <a:cubicBezTo>
                    <a:pt x="17241" y="2249"/>
                    <a:pt x="18115" y="1747"/>
                    <a:pt x="19000" y="1262"/>
                  </a:cubicBezTo>
                  <a:cubicBezTo>
                    <a:pt x="19885" y="777"/>
                    <a:pt x="21061" y="259"/>
                    <a:pt x="21600" y="0"/>
                  </a:cubicBezTo>
                </a:path>
              </a:pathLst>
            </a:custGeom>
            <a:noFill/>
            <a:ln w="28575" cap="flat">
              <a:solidFill>
                <a:srgbClr val="0000FF"/>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33857" name="Rectangle 64">
              <a:extLst>
                <a:ext uri="{FF2B5EF4-FFF2-40B4-BE49-F238E27FC236}">
                  <a16:creationId xmlns:a16="http://schemas.microsoft.com/office/drawing/2014/main" xmlns="" id="{5A18F759-0877-48D7-AC19-AD7BDB059C1F}"/>
                </a:ext>
              </a:extLst>
            </p:cNvPr>
            <p:cNvSpPr>
              <a:spLocks/>
            </p:cNvSpPr>
            <p:nvPr/>
          </p:nvSpPr>
          <p:spPr bwMode="auto">
            <a:xfrm>
              <a:off x="2127250" y="950913"/>
              <a:ext cx="3413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eaLnBrk="1" hangingPunct="1"/>
              <a:r>
                <a:rPr lang="en-US" altLang="en-US" dirty="0">
                  <a:cs typeface="Arial" panose="020B0604020202020204" pitchFamily="34" charset="0"/>
                </a:rPr>
                <a:t>$165</a:t>
              </a:r>
            </a:p>
            <a:p>
              <a:pPr eaLnBrk="1" hangingPunct="1"/>
              <a:r>
                <a:rPr lang="en-US" altLang="en-US" dirty="0">
                  <a:cs typeface="Arial" panose="020B0604020202020204" pitchFamily="34" charset="0"/>
                </a:rPr>
                <a:t>$100</a:t>
              </a:r>
            </a:p>
            <a:p>
              <a:pPr eaLnBrk="1" hangingPunct="1"/>
              <a:r>
                <a:rPr lang="en-US" altLang="en-US" dirty="0">
                  <a:cs typeface="Arial" panose="020B0604020202020204" pitchFamily="34" charset="0"/>
                </a:rPr>
                <a:t>$  80</a:t>
              </a:r>
            </a:p>
            <a:p>
              <a:pPr eaLnBrk="1" hangingPunct="1"/>
              <a:r>
                <a:rPr lang="en-US" altLang="en-US" dirty="0">
                  <a:cs typeface="Arial" panose="020B0604020202020204" pitchFamily="34" charset="0"/>
                </a:rPr>
                <a:t>$105</a:t>
              </a:r>
            </a:p>
            <a:p>
              <a:pPr eaLnBrk="1" hangingPunct="1"/>
              <a:r>
                <a:rPr lang="en-US" altLang="en-US" dirty="0">
                  <a:cs typeface="Arial" panose="020B0604020202020204" pitchFamily="34" charset="0"/>
                </a:rPr>
                <a:t>$165</a:t>
              </a:r>
            </a:p>
            <a:p>
              <a:pPr eaLnBrk="1" hangingPunct="1"/>
              <a:r>
                <a:rPr lang="en-US" altLang="en-US" dirty="0">
                  <a:cs typeface="Arial" panose="020B0604020202020204" pitchFamily="34" charset="0"/>
                </a:rPr>
                <a:t>$200</a:t>
              </a:r>
            </a:p>
            <a:p>
              <a:pPr eaLnBrk="1" hangingPunct="1"/>
              <a:r>
                <a:rPr lang="en-US" altLang="en-US" dirty="0">
                  <a:cs typeface="Arial" panose="020B0604020202020204" pitchFamily="34" charset="0"/>
                </a:rPr>
                <a:t>49%</a:t>
              </a:r>
            </a:p>
          </p:txBody>
        </p:sp>
        <p:sp>
          <p:nvSpPr>
            <p:cNvPr id="33858" name="Line 65">
              <a:extLst>
                <a:ext uri="{FF2B5EF4-FFF2-40B4-BE49-F238E27FC236}">
                  <a16:creationId xmlns:a16="http://schemas.microsoft.com/office/drawing/2014/main" xmlns="" id="{1397E997-DAC5-4D12-AF32-173AEDDE8972}"/>
                </a:ext>
              </a:extLst>
            </p:cNvPr>
            <p:cNvSpPr>
              <a:spLocks noChangeShapeType="1"/>
            </p:cNvSpPr>
            <p:nvPr/>
          </p:nvSpPr>
          <p:spPr bwMode="auto">
            <a:xfrm>
              <a:off x="7932738" y="3297238"/>
              <a:ext cx="519112" cy="233362"/>
            </a:xfrm>
            <a:prstGeom prst="line">
              <a:avLst/>
            </a:prstGeom>
            <a:noFill/>
            <a:ln w="28575">
              <a:solidFill>
                <a:srgbClr val="0000FF"/>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59" name="Rectangle 66">
              <a:extLst>
                <a:ext uri="{FF2B5EF4-FFF2-40B4-BE49-F238E27FC236}">
                  <a16:creationId xmlns:a16="http://schemas.microsoft.com/office/drawing/2014/main" xmlns="" id="{4C77897A-18E1-48AA-ADC2-748AC51943DC}"/>
                </a:ext>
              </a:extLst>
            </p:cNvPr>
            <p:cNvSpPr>
              <a:spLocks/>
            </p:cNvSpPr>
            <p:nvPr/>
          </p:nvSpPr>
          <p:spPr bwMode="auto">
            <a:xfrm>
              <a:off x="5367342" y="4229100"/>
              <a:ext cx="147636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defRPr sz="1200">
                  <a:solidFill>
                    <a:srgbClr val="000000"/>
                  </a:solidFill>
                  <a:latin typeface="Arial" panose="020B0604020202020204" pitchFamily="34" charset="0"/>
                  <a:cs typeface="ヒラギノ角ゴ ProN W3" charset="0"/>
                  <a:sym typeface="Arial" panose="020B0604020202020204" pitchFamily="34" charset="0"/>
                </a:defRPr>
              </a:lvl1pPr>
              <a:lvl2pPr marL="742950" indent="-285750">
                <a:defRPr sz="1200">
                  <a:solidFill>
                    <a:srgbClr val="000000"/>
                  </a:solidFill>
                  <a:latin typeface="Arial" panose="020B0604020202020204" pitchFamily="34" charset="0"/>
                  <a:cs typeface="ヒラギノ角ゴ ProN W3" charset="0"/>
                  <a:sym typeface="Arial" panose="020B0604020202020204" pitchFamily="34" charset="0"/>
                </a:defRPr>
              </a:lvl2pPr>
              <a:lvl3pPr marL="1143000" indent="-228600">
                <a:defRPr sz="1200">
                  <a:solidFill>
                    <a:srgbClr val="000000"/>
                  </a:solidFill>
                  <a:latin typeface="Arial" panose="020B0604020202020204" pitchFamily="34" charset="0"/>
                  <a:cs typeface="ヒラギノ角ゴ ProN W3" charset="0"/>
                  <a:sym typeface="Arial" panose="020B0604020202020204" pitchFamily="34" charset="0"/>
                </a:defRPr>
              </a:lvl3pPr>
              <a:lvl4pPr marL="1600200" indent="-228600">
                <a:defRPr sz="1200">
                  <a:solidFill>
                    <a:srgbClr val="000000"/>
                  </a:solidFill>
                  <a:latin typeface="Arial" panose="020B0604020202020204" pitchFamily="34" charset="0"/>
                  <a:cs typeface="ヒラギノ角ゴ ProN W3" charset="0"/>
                  <a:sym typeface="Arial" panose="020B0604020202020204" pitchFamily="34" charset="0"/>
                </a:defRPr>
              </a:lvl4pPr>
              <a:lvl5pPr marL="2057400" indent="-228600">
                <a:defRPr sz="1200">
                  <a:solidFill>
                    <a:srgbClr val="000000"/>
                  </a:solidFill>
                  <a:latin typeface="Arial" panose="020B0604020202020204" pitchFamily="34"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ヒラギノ角ゴ ProN W3" charset="0"/>
                  <a:sym typeface="Arial" panose="020B0604020202020204" pitchFamily="34" charset="0"/>
                </a:defRPr>
              </a:lvl9pPr>
            </a:lstStyle>
            <a:p>
              <a:pPr algn="ctr" eaLnBrk="1" hangingPunct="1"/>
              <a:r>
                <a:rPr lang="en-US" altLang="en-US" sz="1600" dirty="0">
                  <a:solidFill>
                    <a:srgbClr val="0000FF"/>
                  </a:solidFill>
                  <a:cs typeface="Arial" panose="020B0604020202020204" pitchFamily="34" charset="0"/>
                  <a:sym typeface="Arial Bold" panose="020B0704020202020204" pitchFamily="34" charset="0"/>
                </a:rPr>
                <a:t>BCWS = $100M</a:t>
              </a:r>
            </a:p>
          </p:txBody>
        </p:sp>
        <p:sp>
          <p:nvSpPr>
            <p:cNvPr id="33860" name="Line 67">
              <a:extLst>
                <a:ext uri="{FF2B5EF4-FFF2-40B4-BE49-F238E27FC236}">
                  <a16:creationId xmlns:a16="http://schemas.microsoft.com/office/drawing/2014/main" xmlns="" id="{B36930B2-4188-4907-A6D9-E3EC359F0D69}"/>
                </a:ext>
              </a:extLst>
            </p:cNvPr>
            <p:cNvSpPr>
              <a:spLocks noChangeShapeType="1"/>
            </p:cNvSpPr>
            <p:nvPr/>
          </p:nvSpPr>
          <p:spPr bwMode="auto">
            <a:xfrm>
              <a:off x="4760913" y="4335463"/>
              <a:ext cx="490537" cy="1587"/>
            </a:xfrm>
            <a:prstGeom prst="line">
              <a:avLst/>
            </a:prstGeom>
            <a:noFill/>
            <a:ln w="28575">
              <a:solidFill>
                <a:srgbClr val="0000FF"/>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1" name="Line 68">
              <a:extLst>
                <a:ext uri="{FF2B5EF4-FFF2-40B4-BE49-F238E27FC236}">
                  <a16:creationId xmlns:a16="http://schemas.microsoft.com/office/drawing/2014/main" xmlns="" id="{6C5EAF11-F3A8-45B1-B8BF-1C870E29434A}"/>
                </a:ext>
              </a:extLst>
            </p:cNvPr>
            <p:cNvSpPr>
              <a:spLocks noChangeShapeType="1"/>
            </p:cNvSpPr>
            <p:nvPr/>
          </p:nvSpPr>
          <p:spPr bwMode="auto">
            <a:xfrm rot="10800000" flipH="1">
              <a:off x="593725" y="6135688"/>
              <a:ext cx="0"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2" name="Line 69">
              <a:extLst>
                <a:ext uri="{FF2B5EF4-FFF2-40B4-BE49-F238E27FC236}">
                  <a16:creationId xmlns:a16="http://schemas.microsoft.com/office/drawing/2014/main" xmlns="" id="{045B6860-BE62-4488-A3DF-58B9C5042215}"/>
                </a:ext>
              </a:extLst>
            </p:cNvPr>
            <p:cNvSpPr>
              <a:spLocks noChangeShapeType="1"/>
            </p:cNvSpPr>
            <p:nvPr/>
          </p:nvSpPr>
          <p:spPr bwMode="auto">
            <a:xfrm rot="10800000" flipH="1">
              <a:off x="11223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3" name="Line 70">
              <a:extLst>
                <a:ext uri="{FF2B5EF4-FFF2-40B4-BE49-F238E27FC236}">
                  <a16:creationId xmlns:a16="http://schemas.microsoft.com/office/drawing/2014/main" xmlns="" id="{E3245BC2-BE6B-4A8F-8E15-1605D4122969}"/>
                </a:ext>
              </a:extLst>
            </p:cNvPr>
            <p:cNvSpPr>
              <a:spLocks noChangeShapeType="1"/>
            </p:cNvSpPr>
            <p:nvPr/>
          </p:nvSpPr>
          <p:spPr bwMode="auto">
            <a:xfrm rot="10800000" flipH="1">
              <a:off x="2181225"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4" name="Line 71">
              <a:extLst>
                <a:ext uri="{FF2B5EF4-FFF2-40B4-BE49-F238E27FC236}">
                  <a16:creationId xmlns:a16="http://schemas.microsoft.com/office/drawing/2014/main" xmlns="" id="{004DF19D-90B7-4DA2-A852-7AC628557BAE}"/>
                </a:ext>
              </a:extLst>
            </p:cNvPr>
            <p:cNvSpPr>
              <a:spLocks noChangeShapeType="1"/>
            </p:cNvSpPr>
            <p:nvPr/>
          </p:nvSpPr>
          <p:spPr bwMode="auto">
            <a:xfrm rot="10800000" flipH="1">
              <a:off x="322421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5" name="Line 72">
              <a:extLst>
                <a:ext uri="{FF2B5EF4-FFF2-40B4-BE49-F238E27FC236}">
                  <a16:creationId xmlns:a16="http://schemas.microsoft.com/office/drawing/2014/main" xmlns="" id="{ACDCEBD8-C12E-4783-99D2-292111C47401}"/>
                </a:ext>
              </a:extLst>
            </p:cNvPr>
            <p:cNvSpPr>
              <a:spLocks noChangeShapeType="1"/>
            </p:cNvSpPr>
            <p:nvPr/>
          </p:nvSpPr>
          <p:spPr bwMode="auto">
            <a:xfrm>
              <a:off x="4725988" y="6135688"/>
              <a:ext cx="1587"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6" name="Line 73">
              <a:extLst>
                <a:ext uri="{FF2B5EF4-FFF2-40B4-BE49-F238E27FC236}">
                  <a16:creationId xmlns:a16="http://schemas.microsoft.com/office/drawing/2014/main" xmlns="" id="{EB44E133-A216-4DEB-9333-26C678741A28}"/>
                </a:ext>
              </a:extLst>
            </p:cNvPr>
            <p:cNvSpPr>
              <a:spLocks noChangeShapeType="1"/>
            </p:cNvSpPr>
            <p:nvPr/>
          </p:nvSpPr>
          <p:spPr bwMode="auto">
            <a:xfrm rot="10800000" flipH="1">
              <a:off x="4254500"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7" name="Line 74">
              <a:extLst>
                <a:ext uri="{FF2B5EF4-FFF2-40B4-BE49-F238E27FC236}">
                  <a16:creationId xmlns:a16="http://schemas.microsoft.com/office/drawing/2014/main" xmlns="" id="{FD950177-846A-43BD-A724-54DF60A72924}"/>
                </a:ext>
              </a:extLst>
            </p:cNvPr>
            <p:cNvSpPr>
              <a:spLocks noChangeShapeType="1"/>
            </p:cNvSpPr>
            <p:nvPr/>
          </p:nvSpPr>
          <p:spPr bwMode="auto">
            <a:xfrm rot="10800000" flipH="1">
              <a:off x="5170488"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8" name="Line 75">
              <a:extLst>
                <a:ext uri="{FF2B5EF4-FFF2-40B4-BE49-F238E27FC236}">
                  <a16:creationId xmlns:a16="http://schemas.microsoft.com/office/drawing/2014/main" xmlns="" id="{F467AC15-0309-40CF-B8F5-F56CBEE9D353}"/>
                </a:ext>
              </a:extLst>
            </p:cNvPr>
            <p:cNvSpPr>
              <a:spLocks noChangeShapeType="1"/>
            </p:cNvSpPr>
            <p:nvPr/>
          </p:nvSpPr>
          <p:spPr bwMode="auto">
            <a:xfrm rot="10800000" flipH="1">
              <a:off x="7000875"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69" name="Line 76">
              <a:extLst>
                <a:ext uri="{FF2B5EF4-FFF2-40B4-BE49-F238E27FC236}">
                  <a16:creationId xmlns:a16="http://schemas.microsoft.com/office/drawing/2014/main" xmlns="" id="{38276C72-A876-405C-A5B4-1D9A195AC147}"/>
                </a:ext>
              </a:extLst>
            </p:cNvPr>
            <p:cNvSpPr>
              <a:spLocks noChangeShapeType="1"/>
            </p:cNvSpPr>
            <p:nvPr/>
          </p:nvSpPr>
          <p:spPr bwMode="auto">
            <a:xfrm rot="10800000" flipH="1">
              <a:off x="74596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0" name="Line 77">
              <a:extLst>
                <a:ext uri="{FF2B5EF4-FFF2-40B4-BE49-F238E27FC236}">
                  <a16:creationId xmlns:a16="http://schemas.microsoft.com/office/drawing/2014/main" xmlns="" id="{C8450838-DFF1-407D-97FE-D398354D5A6E}"/>
                </a:ext>
              </a:extLst>
            </p:cNvPr>
            <p:cNvSpPr>
              <a:spLocks noChangeShapeType="1"/>
            </p:cNvSpPr>
            <p:nvPr/>
          </p:nvSpPr>
          <p:spPr bwMode="auto">
            <a:xfrm rot="10800000" flipH="1">
              <a:off x="8832850" y="6135688"/>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1" name="Line 78">
              <a:extLst>
                <a:ext uri="{FF2B5EF4-FFF2-40B4-BE49-F238E27FC236}">
                  <a16:creationId xmlns:a16="http://schemas.microsoft.com/office/drawing/2014/main" xmlns="" id="{C75F8C6E-F1AB-4379-8D32-F95D7F9663BD}"/>
                </a:ext>
              </a:extLst>
            </p:cNvPr>
            <p:cNvSpPr>
              <a:spLocks noChangeShapeType="1"/>
            </p:cNvSpPr>
            <p:nvPr/>
          </p:nvSpPr>
          <p:spPr bwMode="auto">
            <a:xfrm rot="10800000" flipH="1">
              <a:off x="92757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2" name="Line 79">
              <a:extLst>
                <a:ext uri="{FF2B5EF4-FFF2-40B4-BE49-F238E27FC236}">
                  <a16:creationId xmlns:a16="http://schemas.microsoft.com/office/drawing/2014/main" xmlns="" id="{E5AD72BC-7E6D-463D-9F71-267B86828E3A}"/>
                </a:ext>
              </a:extLst>
            </p:cNvPr>
            <p:cNvSpPr>
              <a:spLocks noChangeShapeType="1"/>
            </p:cNvSpPr>
            <p:nvPr/>
          </p:nvSpPr>
          <p:spPr bwMode="auto">
            <a:xfrm rot="10800000" flipH="1">
              <a:off x="1651000" y="6130925"/>
              <a:ext cx="1588"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3" name="Line 80">
              <a:extLst>
                <a:ext uri="{FF2B5EF4-FFF2-40B4-BE49-F238E27FC236}">
                  <a16:creationId xmlns:a16="http://schemas.microsoft.com/office/drawing/2014/main" xmlns="" id="{8B2BE04C-C156-43CA-928D-147E469106E2}"/>
                </a:ext>
              </a:extLst>
            </p:cNvPr>
            <p:cNvSpPr>
              <a:spLocks noChangeShapeType="1"/>
            </p:cNvSpPr>
            <p:nvPr/>
          </p:nvSpPr>
          <p:spPr bwMode="auto">
            <a:xfrm rot="10800000" flipH="1">
              <a:off x="7900988" y="6130925"/>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4" name="Line 81">
              <a:extLst>
                <a:ext uri="{FF2B5EF4-FFF2-40B4-BE49-F238E27FC236}">
                  <a16:creationId xmlns:a16="http://schemas.microsoft.com/office/drawing/2014/main" xmlns="" id="{1A2FE9C7-C75F-43DF-9272-59DFEE14894F}"/>
                </a:ext>
              </a:extLst>
            </p:cNvPr>
            <p:cNvSpPr>
              <a:spLocks noChangeShapeType="1"/>
            </p:cNvSpPr>
            <p:nvPr/>
          </p:nvSpPr>
          <p:spPr bwMode="auto">
            <a:xfrm>
              <a:off x="6526213" y="6145213"/>
              <a:ext cx="1587"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5" name="Line 82">
              <a:extLst>
                <a:ext uri="{FF2B5EF4-FFF2-40B4-BE49-F238E27FC236}">
                  <a16:creationId xmlns:a16="http://schemas.microsoft.com/office/drawing/2014/main" xmlns="" id="{871B3D53-23C4-43C9-BD52-371A48DE03C2}"/>
                </a:ext>
              </a:extLst>
            </p:cNvPr>
            <p:cNvSpPr>
              <a:spLocks noChangeShapeType="1"/>
            </p:cNvSpPr>
            <p:nvPr/>
          </p:nvSpPr>
          <p:spPr bwMode="auto">
            <a:xfrm>
              <a:off x="8340725" y="6154738"/>
              <a:ext cx="1588"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6" name="Line 83">
              <a:extLst>
                <a:ext uri="{FF2B5EF4-FFF2-40B4-BE49-F238E27FC236}">
                  <a16:creationId xmlns:a16="http://schemas.microsoft.com/office/drawing/2014/main" xmlns="" id="{E703D8CD-3576-4EED-A4B3-7834B4CD4EBE}"/>
                </a:ext>
              </a:extLst>
            </p:cNvPr>
            <p:cNvSpPr>
              <a:spLocks noChangeShapeType="1"/>
            </p:cNvSpPr>
            <p:nvPr/>
          </p:nvSpPr>
          <p:spPr bwMode="auto">
            <a:xfrm rot="10800000" flipH="1">
              <a:off x="5624513" y="6145213"/>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7" name="Line 84">
              <a:extLst>
                <a:ext uri="{FF2B5EF4-FFF2-40B4-BE49-F238E27FC236}">
                  <a16:creationId xmlns:a16="http://schemas.microsoft.com/office/drawing/2014/main" xmlns="" id="{454F20FB-B4CE-4BC2-9B40-BD314E6C4E7C}"/>
                </a:ext>
              </a:extLst>
            </p:cNvPr>
            <p:cNvSpPr>
              <a:spLocks noChangeShapeType="1"/>
            </p:cNvSpPr>
            <p:nvPr/>
          </p:nvSpPr>
          <p:spPr bwMode="auto">
            <a:xfrm rot="10800000" flipH="1">
              <a:off x="3748088" y="6145213"/>
              <a:ext cx="3175"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8" name="Line 85">
              <a:extLst>
                <a:ext uri="{FF2B5EF4-FFF2-40B4-BE49-F238E27FC236}">
                  <a16:creationId xmlns:a16="http://schemas.microsoft.com/office/drawing/2014/main" xmlns="" id="{DF3449F2-F7B6-47C1-AC1F-8ACF3829EF90}"/>
                </a:ext>
              </a:extLst>
            </p:cNvPr>
            <p:cNvSpPr>
              <a:spLocks noChangeShapeType="1"/>
            </p:cNvSpPr>
            <p:nvPr/>
          </p:nvSpPr>
          <p:spPr bwMode="auto">
            <a:xfrm>
              <a:off x="2676525" y="6145213"/>
              <a:ext cx="1588" cy="27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79" name="Line 86">
              <a:extLst>
                <a:ext uri="{FF2B5EF4-FFF2-40B4-BE49-F238E27FC236}">
                  <a16:creationId xmlns:a16="http://schemas.microsoft.com/office/drawing/2014/main" xmlns="" id="{138525F1-4CF4-4CBE-A680-748AE46468B4}"/>
                </a:ext>
              </a:extLst>
            </p:cNvPr>
            <p:cNvSpPr>
              <a:spLocks noChangeShapeType="1"/>
            </p:cNvSpPr>
            <p:nvPr/>
          </p:nvSpPr>
          <p:spPr bwMode="auto">
            <a:xfrm rot="10800000" flipH="1">
              <a:off x="6091238" y="6140450"/>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80" name="Line 87">
              <a:extLst>
                <a:ext uri="{FF2B5EF4-FFF2-40B4-BE49-F238E27FC236}">
                  <a16:creationId xmlns:a16="http://schemas.microsoft.com/office/drawing/2014/main" xmlns="" id="{6048C213-0F2F-4840-8372-6DC4FEDEEDE3}"/>
                </a:ext>
              </a:extLst>
            </p:cNvPr>
            <p:cNvSpPr>
              <a:spLocks noChangeShapeType="1"/>
            </p:cNvSpPr>
            <p:nvPr/>
          </p:nvSpPr>
          <p:spPr bwMode="auto">
            <a:xfrm rot="10800000" flipH="1">
              <a:off x="9783763" y="6135688"/>
              <a:ext cx="1587"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33881" name="Freeform 88">
              <a:extLst>
                <a:ext uri="{FF2B5EF4-FFF2-40B4-BE49-F238E27FC236}">
                  <a16:creationId xmlns:a16="http://schemas.microsoft.com/office/drawing/2014/main" xmlns="" id="{CFF9730D-F50D-4D76-ADD4-07882378B216}"/>
                </a:ext>
              </a:extLst>
            </p:cNvPr>
            <p:cNvSpPr>
              <a:spLocks/>
            </p:cNvSpPr>
            <p:nvPr/>
          </p:nvSpPr>
          <p:spPr bwMode="auto">
            <a:xfrm>
              <a:off x="625475" y="4654550"/>
              <a:ext cx="4083050" cy="1454150"/>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504" y="21128"/>
                    <a:pt x="1831" y="20114"/>
                    <a:pt x="3049" y="18841"/>
                  </a:cubicBezTo>
                  <a:cubicBezTo>
                    <a:pt x="4266" y="17568"/>
                    <a:pt x="5837" y="15304"/>
                    <a:pt x="7306" y="13983"/>
                  </a:cubicBezTo>
                  <a:cubicBezTo>
                    <a:pt x="8776" y="12663"/>
                    <a:pt x="10489" y="12026"/>
                    <a:pt x="11850" y="10941"/>
                  </a:cubicBezTo>
                  <a:cubicBezTo>
                    <a:pt x="13210" y="9857"/>
                    <a:pt x="14487" y="8513"/>
                    <a:pt x="15461" y="7499"/>
                  </a:cubicBezTo>
                  <a:cubicBezTo>
                    <a:pt x="16435" y="6485"/>
                    <a:pt x="16922" y="5848"/>
                    <a:pt x="17703" y="4858"/>
                  </a:cubicBezTo>
                  <a:cubicBezTo>
                    <a:pt x="18484" y="3867"/>
                    <a:pt x="19509" y="2405"/>
                    <a:pt x="20156" y="1603"/>
                  </a:cubicBezTo>
                  <a:cubicBezTo>
                    <a:pt x="20802" y="802"/>
                    <a:pt x="21298" y="330"/>
                    <a:pt x="21600" y="0"/>
                  </a:cubicBezTo>
                </a:path>
              </a:pathLst>
            </a:custGeom>
            <a:noFill/>
            <a:ln w="28575" cap="flat">
              <a:solidFill>
                <a:srgbClr val="008000"/>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grpSp>
      <p:sp>
        <p:nvSpPr>
          <p:cNvPr id="2" name="Slide Number Placeholder 1">
            <a:extLst>
              <a:ext uri="{FF2B5EF4-FFF2-40B4-BE49-F238E27FC236}">
                <a16:creationId xmlns:a16="http://schemas.microsoft.com/office/drawing/2014/main" xmlns="" id="{FD2B2963-7DED-438E-B6C5-8B44BB182C27}"/>
              </a:ext>
            </a:extLst>
          </p:cNvPr>
          <p:cNvSpPr>
            <a:spLocks noGrp="1"/>
          </p:cNvSpPr>
          <p:nvPr>
            <p:ph type="sldNum" sz="quarter" idx="10"/>
          </p:nvPr>
        </p:nvSpPr>
        <p:spPr/>
        <p:txBody>
          <a:bodyPr/>
          <a:lstStyle/>
          <a:p>
            <a:fld id="{612F9B3D-EBD2-4FFA-915D-78EA89209B66}" type="slidenum">
              <a:rPr lang="en-US" altLang="en-US" smtClean="0"/>
              <a:pPr/>
              <a:t>9</a:t>
            </a:fld>
            <a:endParaRPr lang="en-US" altLang="en-US" dirty="0"/>
          </a:p>
        </p:txBody>
      </p:sp>
      <p:sp>
        <p:nvSpPr>
          <p:cNvPr id="91" name="Oval 90">
            <a:extLst>
              <a:ext uri="{FF2B5EF4-FFF2-40B4-BE49-F238E27FC236}">
                <a16:creationId xmlns:a16="http://schemas.microsoft.com/office/drawing/2014/main" xmlns="" id="{954708BF-3E99-4AAE-9DB8-CC9AA9F34457}"/>
              </a:ext>
            </a:extLst>
          </p:cNvPr>
          <p:cNvSpPr/>
          <p:nvPr/>
        </p:nvSpPr>
        <p:spPr>
          <a:xfrm>
            <a:off x="5293411" y="3660137"/>
            <a:ext cx="1020213" cy="136993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xmlns="" id="{7A30D20E-F5DC-40A6-BC3E-7E61E6A8B877}"/>
              </a:ext>
            </a:extLst>
          </p:cNvPr>
          <p:cNvSpPr/>
          <p:nvPr/>
        </p:nvSpPr>
        <p:spPr>
          <a:xfrm>
            <a:off x="8440813" y="2297364"/>
            <a:ext cx="740816" cy="128403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318"/>
  <p:tag name="ARTICULATE_TITLE_TAG" val="Reporting the OTB in the IPMR"/>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7.mp3"/>
  <p:tag name="ELAPSEDTIME" val="68.482"/>
  <p:tag name="ARTICULATE_USED_LAYOUT" val="3"/>
</p:tagLst>
</file>

<file path=ppt/tags/tag11.xml><?xml version="1.0" encoding="utf-8"?>
<p:tagLst xmlns:a="http://schemas.openxmlformats.org/drawingml/2006/main" xmlns:r="http://schemas.openxmlformats.org/officeDocument/2006/relationships" xmlns:p="http://schemas.openxmlformats.org/presentationml/2006/main">
  <p:tag name="AUDIO_ID" val="322"/>
  <p:tag name="ARTICULATE_TITLE_TAG" val="Post OTB Expectations"/>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8.mp3"/>
  <p:tag name="ELAPSEDTIME" val="106.122"/>
  <p:tag name="ARTICULATE_USED_LAYOUT" val="3"/>
</p:tagLst>
</file>

<file path=ppt/tags/tag2.xml><?xml version="1.0" encoding="utf-8"?>
<p:tagLst xmlns:a="http://schemas.openxmlformats.org/drawingml/2006/main" xmlns:r="http://schemas.openxmlformats.org/officeDocument/2006/relationships" xmlns:p="http://schemas.openxmlformats.org/presentationml/2006/main">
  <p:tag name="AUDIO_ID" val="313"/>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9.mp3"/>
  <p:tag name="ELAPSEDTIME" val="22.222"/>
  <p:tag name="ARTICULATE_USED_LAYOUT" val="5"/>
</p:tagLst>
</file>

<file path=ppt/tags/tag3.xml><?xml version="1.0" encoding="utf-8"?>
<p:tagLst xmlns:a="http://schemas.openxmlformats.org/drawingml/2006/main" xmlns:r="http://schemas.openxmlformats.org/officeDocument/2006/relationships" xmlns:p="http://schemas.openxmlformats.org/presentationml/2006/main">
  <p:tag name="AUDIO_ID" val="261"/>
  <p:tag name="ARTICULATE_TITLE_TAG" val="Steps 1 - 5"/>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0.mp3"/>
  <p:tag name="ELAPSEDTIME" val="175.052"/>
  <p:tag name="ARTICULATE_USED_LAYOUT" val="3"/>
</p:tagLst>
</file>

<file path=ppt/tags/tag4.xml><?xml version="1.0" encoding="utf-8"?>
<p:tagLst xmlns:a="http://schemas.openxmlformats.org/drawingml/2006/main" xmlns:r="http://schemas.openxmlformats.org/officeDocument/2006/relationships" xmlns:p="http://schemas.openxmlformats.org/presentationml/2006/main">
  <p:tag name="AUDIO_ID" val="317"/>
  <p:tag name="ARTICULATE_TITLE_TAG" val="Step 6"/>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1.mp3"/>
  <p:tag name="ELAPSEDTIME" val="282.812"/>
  <p:tag name="ARTICULATE_USED_LAYOUT" val="3"/>
</p:tagLst>
</file>

<file path=ppt/tags/tag5.xml><?xml version="1.0" encoding="utf-8"?>
<p:tagLst xmlns:a="http://schemas.openxmlformats.org/drawingml/2006/main" xmlns:r="http://schemas.openxmlformats.org/officeDocument/2006/relationships" xmlns:p="http://schemas.openxmlformats.org/presentationml/2006/main">
  <p:tag name="AUDIO_ID" val="262"/>
  <p:tag name="ARTICULATE_TITLE_TAG" val="Steps 7 - 12"/>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2.mp3"/>
  <p:tag name="ELAPSEDTIME" val="162.002"/>
  <p:tag name="ARTICULATE_USED_LAYOUT" val="3"/>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OTB/OTS Example"/>
  <p:tag name="AUDIO_ID" val="328"/>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3.mp3"/>
  <p:tag name="ELAPSEDTIME" val="8.722"/>
  <p:tag name="ARTICULATE_USED_LAYOUT" val="1"/>
</p:tagLst>
</file>

<file path=ppt/tags/tag7.xml><?xml version="1.0" encoding="utf-8"?>
<p:tagLst xmlns:a="http://schemas.openxmlformats.org/drawingml/2006/main" xmlns:r="http://schemas.openxmlformats.org/officeDocument/2006/relationships" xmlns:p="http://schemas.openxmlformats.org/presentationml/2006/main">
  <p:tag name="AUDIO_ID" val="279"/>
  <p:tag name="ARTICULATE_TITLE_TAG" val="OTB/OTS Example Using SPA"/>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4.mp3"/>
  <p:tag name="ELAPSEDTIME" val="54.162"/>
  <p:tag name="ARTICULATE_USED_LAYOUT" val="3"/>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ject Baseline and Status Before Reprogramming"/>
  <p:tag name="AUDIO_ID" val="329"/>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5.mp3"/>
  <p:tag name="ELAPSEDTIME" val="63.822"/>
  <p:tag name="ARTICULATE_USED_LAYOUT" val="8"/>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ject Baseline and Status After Reprogramming"/>
  <p:tag name="AUDIO_ID" val="330"/>
  <p:tag name="ARTICULATE_NAV_LEVEL" val="1"/>
  <p:tag name="ARTICULATE_SLIDE_PRESENTER_GUID" val="d486fde6-d22a-43c9-9f5d-18766a3aac07"/>
  <p:tag name="ARTICULATE_SLIDE_PAUSE" val="0"/>
  <p:tag name="ARTICULATE_LOCK_SLIDE" val="0"/>
  <p:tag name="ARTICULATE_HIDE_SLIDE" val="0"/>
  <p:tag name="ARTICULATE_PLAYER_CONTROL_PREVIOUS" val="True"/>
  <p:tag name="ARTICULATE_PLAYER_CONTROL_NEXT" val="True"/>
  <p:tag name="ORIGINAL_AUDIO_FILEPATH" val="C:\Users\charles1028\Desktop\DOE\Audio\4.1\Slide 4_1-16.mp3"/>
  <p:tag name="ELAPSEDTIME" val="32.782"/>
  <p:tag name="ARTICULATE_USED_LAYOUT" val="1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2089</TotalTime>
  <Words>1185</Words>
  <Application>Microsoft Office PowerPoint</Application>
  <PresentationFormat>Custom</PresentationFormat>
  <Paragraphs>260</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Bold</vt:lpstr>
      <vt:lpstr>Arial Bold Italic</vt:lpstr>
      <vt:lpstr>Calibri</vt:lpstr>
      <vt:lpstr>Cambria</vt:lpstr>
      <vt:lpstr>Times New Roman</vt:lpstr>
      <vt:lpstr>Times New Roman Bold</vt:lpstr>
      <vt:lpstr>Wingdings</vt:lpstr>
      <vt:lpstr>ヒラギノ角ゴ ProN W3</vt:lpstr>
      <vt:lpstr>ヒラギノ角ゴ ProN W6</vt:lpstr>
      <vt:lpstr>Currency Symbols 16x9</vt:lpstr>
      <vt:lpstr>Snippet 1-5B: How to Implement an  Over Target Baseline (OTB)  and/or an  Over Target Schedule (OTS)</vt:lpstr>
      <vt:lpstr>Primary References</vt:lpstr>
      <vt:lpstr>OTB Process Flow</vt:lpstr>
      <vt:lpstr>Steps 1 through 5</vt:lpstr>
      <vt:lpstr>Step 6</vt:lpstr>
      <vt:lpstr>Steps 7 - 12</vt:lpstr>
      <vt:lpstr>OTB/OTS Example</vt:lpstr>
      <vt:lpstr>OTB/OTS Example Using Single Point Adjustment</vt:lpstr>
      <vt:lpstr>PowerPoint Presentation</vt:lpstr>
      <vt:lpstr>PowerPoint Presentation</vt:lpstr>
      <vt:lpstr>Reporting the OTB in the IPMR</vt:lpstr>
      <vt:lpstr>Post OTB Expectations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Snippet Library: The Over Target Baseline (OTB) and  The Over Target Schedule (OTS) Implementations</dc:title>
  <dc:creator>PM-30</dc:creator>
  <cp:lastModifiedBy>Taliaferro, Matthew</cp:lastModifiedBy>
  <cp:revision>46</cp:revision>
  <cp:lastPrinted>2019-08-28T13:21:06Z</cp:lastPrinted>
  <dcterms:created xsi:type="dcterms:W3CDTF">2019-07-17T20:44:36Z</dcterms:created>
  <dcterms:modified xsi:type="dcterms:W3CDTF">2020-04-08T18:34:08Z</dcterms:modified>
</cp:coreProperties>
</file>