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6" r:id="rId1"/>
  </p:sldMasterIdLst>
  <p:notesMasterIdLst>
    <p:notesMasterId r:id="rId21"/>
  </p:notesMasterIdLst>
  <p:sldIdLst>
    <p:sldId id="256" r:id="rId2"/>
    <p:sldId id="257" r:id="rId3"/>
    <p:sldId id="322" r:id="rId4"/>
    <p:sldId id="332" r:id="rId5"/>
    <p:sldId id="316" r:id="rId6"/>
    <p:sldId id="280" r:id="rId7"/>
    <p:sldId id="317" r:id="rId8"/>
    <p:sldId id="282" r:id="rId9"/>
    <p:sldId id="289" r:id="rId10"/>
    <p:sldId id="290" r:id="rId11"/>
    <p:sldId id="323" r:id="rId12"/>
    <p:sldId id="288" r:id="rId13"/>
    <p:sldId id="283" r:id="rId14"/>
    <p:sldId id="319" r:id="rId15"/>
    <p:sldId id="285" r:id="rId16"/>
    <p:sldId id="320" r:id="rId17"/>
    <p:sldId id="318" r:id="rId18"/>
    <p:sldId id="360" r:id="rId19"/>
    <p:sldId id="361"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VWNDdByLDuQoTfnjbfTMw==" hashData="C2ph8MOU3z4xdwwIvl1114VYT+aTdtrNKKTGi7pYk7k2Yca0KVH0Okq//uDlotE+8IP6XIFAtuF+bBCutt9ZW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2" autoAdjust="0"/>
    <p:restoredTop sz="68646" autoAdjust="0"/>
  </p:normalViewPr>
  <p:slideViewPr>
    <p:cSldViewPr snapToGrid="0">
      <p:cViewPr varScale="1">
        <p:scale>
          <a:sx n="61" d="100"/>
          <a:sy n="61" d="100"/>
        </p:scale>
        <p:origin x="159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8D652-A50D-4410-83BA-7E8F76074F9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EEF324-73D1-43BA-9B8E-9F5CDDA723C3}">
      <dgm:prSet custT="1"/>
      <dgm:spPr>
        <a:solidFill>
          <a:schemeClr val="accent1">
            <a:lumMod val="75000"/>
          </a:schemeClr>
        </a:solidFill>
      </dgm:spPr>
      <dgm:t>
        <a:bodyPr/>
        <a:lstStyle/>
        <a:p>
          <a:r>
            <a:rPr lang="en-US" sz="2400" dirty="0"/>
            <a:t>Both Management Reserve and Contingency are used to allow for adjustment in the Resources used in the execution of a Project.</a:t>
          </a:r>
        </a:p>
      </dgm:t>
    </dgm:pt>
    <dgm:pt modelId="{834C2792-8639-4458-B010-6DCEC03D3D1D}" type="parTrans" cxnId="{CF5542A0-4C43-4080-89F9-347C0AC50FB5}">
      <dgm:prSet/>
      <dgm:spPr/>
      <dgm:t>
        <a:bodyPr/>
        <a:lstStyle/>
        <a:p>
          <a:endParaRPr lang="en-US"/>
        </a:p>
      </dgm:t>
    </dgm:pt>
    <dgm:pt modelId="{850E9E67-69B8-4F5B-A86D-061807812CFB}" type="sibTrans" cxnId="{CF5542A0-4C43-4080-89F9-347C0AC50FB5}">
      <dgm:prSet/>
      <dgm:spPr/>
      <dgm:t>
        <a:bodyPr/>
        <a:lstStyle/>
        <a:p>
          <a:endParaRPr lang="en-US"/>
        </a:p>
      </dgm:t>
    </dgm:pt>
    <dgm:pt modelId="{2B832149-9EA9-42FC-906D-259D57DFDDD0}">
      <dgm:prSet custT="1"/>
      <dgm:spPr>
        <a:solidFill>
          <a:schemeClr val="bg1">
            <a:lumMod val="50000"/>
          </a:schemeClr>
        </a:solidFill>
      </dgm:spPr>
      <dgm:t>
        <a:bodyPr/>
        <a:lstStyle/>
        <a:p>
          <a:r>
            <a:rPr lang="en-US" sz="2400" dirty="0"/>
            <a:t>While they may be similar at a high level, they differ significantly on a few important points:</a:t>
          </a:r>
        </a:p>
      </dgm:t>
    </dgm:pt>
    <dgm:pt modelId="{C2680C76-6C9D-4130-AC2C-F8EAB3CDFE65}" type="parTrans" cxnId="{3340E1C7-B97C-41D2-A2EE-33318B62BD9A}">
      <dgm:prSet/>
      <dgm:spPr/>
      <dgm:t>
        <a:bodyPr/>
        <a:lstStyle/>
        <a:p>
          <a:endParaRPr lang="en-US"/>
        </a:p>
      </dgm:t>
    </dgm:pt>
    <dgm:pt modelId="{0F98C8BB-445D-4B2A-94A7-5097494695EB}" type="sibTrans" cxnId="{3340E1C7-B97C-41D2-A2EE-33318B62BD9A}">
      <dgm:prSet/>
      <dgm:spPr/>
      <dgm:t>
        <a:bodyPr/>
        <a:lstStyle/>
        <a:p>
          <a:endParaRPr lang="en-US"/>
        </a:p>
      </dgm:t>
    </dgm:pt>
    <dgm:pt modelId="{DBBB7285-EE5C-4071-A560-E96F1A599BF4}">
      <dgm:prSet custT="1"/>
      <dgm:spPr/>
      <dgm:t>
        <a:bodyPr/>
        <a:lstStyle/>
        <a:p>
          <a:r>
            <a:rPr lang="en-US" sz="2000" dirty="0"/>
            <a:t>Classification: 		Budget vs. Funding</a:t>
          </a:r>
        </a:p>
      </dgm:t>
    </dgm:pt>
    <dgm:pt modelId="{9808DB07-2293-455D-99E0-056109517DAD}" type="parTrans" cxnId="{B449C59F-FC03-4668-89DB-0EBEAE751E05}">
      <dgm:prSet/>
      <dgm:spPr/>
      <dgm:t>
        <a:bodyPr/>
        <a:lstStyle/>
        <a:p>
          <a:endParaRPr lang="en-US"/>
        </a:p>
      </dgm:t>
    </dgm:pt>
    <dgm:pt modelId="{8AA17F22-6A49-4DEB-A5F6-7CB7CAD5EAE6}" type="sibTrans" cxnId="{B449C59F-FC03-4668-89DB-0EBEAE751E05}">
      <dgm:prSet/>
      <dgm:spPr/>
      <dgm:t>
        <a:bodyPr/>
        <a:lstStyle/>
        <a:p>
          <a:endParaRPr lang="en-US"/>
        </a:p>
      </dgm:t>
    </dgm:pt>
    <dgm:pt modelId="{CDD2C899-B773-43D8-A490-07AD692DCF1B}">
      <dgm:prSet custT="1"/>
      <dgm:spPr/>
      <dgm:t>
        <a:bodyPr/>
        <a:lstStyle/>
        <a:p>
          <a:r>
            <a:rPr lang="en-US" sz="2000" dirty="0"/>
            <a:t>Use: 		Adjusting Scope vs. Covering Costs</a:t>
          </a:r>
        </a:p>
      </dgm:t>
    </dgm:pt>
    <dgm:pt modelId="{4169E2A2-F171-4912-9EE0-E6B0038E394E}" type="parTrans" cxnId="{09360607-EC23-404F-BB76-6AC2D6AA0A5F}">
      <dgm:prSet/>
      <dgm:spPr/>
      <dgm:t>
        <a:bodyPr/>
        <a:lstStyle/>
        <a:p>
          <a:endParaRPr lang="en-US"/>
        </a:p>
      </dgm:t>
    </dgm:pt>
    <dgm:pt modelId="{DB3DB9E9-8044-4739-A4F0-69E25E401005}" type="sibTrans" cxnId="{09360607-EC23-404F-BB76-6AC2D6AA0A5F}">
      <dgm:prSet/>
      <dgm:spPr/>
      <dgm:t>
        <a:bodyPr/>
        <a:lstStyle/>
        <a:p>
          <a:endParaRPr lang="en-US"/>
        </a:p>
      </dgm:t>
    </dgm:pt>
    <dgm:pt modelId="{57E49071-0ED8-4ED0-ACF1-BE841B10B44A}">
      <dgm:prSet custT="1"/>
      <dgm:spPr/>
      <dgm:t>
        <a:bodyPr/>
        <a:lstStyle/>
        <a:p>
          <a:r>
            <a:rPr lang="en-US" sz="2000" dirty="0"/>
            <a:t>Limit:	      Total Allocated Budget vs. Total Project Cost</a:t>
          </a:r>
        </a:p>
      </dgm:t>
    </dgm:pt>
    <dgm:pt modelId="{3C9BBD2C-E53A-4C40-B39A-63ED64ADEC65}" type="parTrans" cxnId="{31E7D462-46D3-484A-8E74-7A225F1BC3FC}">
      <dgm:prSet/>
      <dgm:spPr/>
      <dgm:t>
        <a:bodyPr/>
        <a:lstStyle/>
        <a:p>
          <a:endParaRPr lang="en-US"/>
        </a:p>
      </dgm:t>
    </dgm:pt>
    <dgm:pt modelId="{76D35168-3353-4D12-B76C-E39140716566}" type="sibTrans" cxnId="{31E7D462-46D3-484A-8E74-7A225F1BC3FC}">
      <dgm:prSet/>
      <dgm:spPr/>
      <dgm:t>
        <a:bodyPr/>
        <a:lstStyle/>
        <a:p>
          <a:endParaRPr lang="en-US"/>
        </a:p>
      </dgm:t>
    </dgm:pt>
    <dgm:pt modelId="{63DF51B6-1D5A-4191-99BE-42540EBD82B7}">
      <dgm:prSet custT="1"/>
      <dgm:spPr>
        <a:solidFill>
          <a:schemeClr val="accent1">
            <a:lumMod val="60000"/>
            <a:lumOff val="40000"/>
          </a:schemeClr>
        </a:solidFill>
      </dgm:spPr>
      <dgm:t>
        <a:bodyPr/>
        <a:lstStyle/>
        <a:p>
          <a:r>
            <a:rPr lang="en-US" sz="2400" dirty="0">
              <a:solidFill>
                <a:srgbClr val="002060"/>
              </a:solidFill>
            </a:rPr>
            <a:t>This Snippet will expand on the differences between these two resources, and the uses of each.</a:t>
          </a:r>
        </a:p>
      </dgm:t>
    </dgm:pt>
    <dgm:pt modelId="{E396A29B-2F96-447D-AF84-D16C97D22B59}" type="parTrans" cxnId="{08A63751-5FF0-4B56-8495-AB0773FFD127}">
      <dgm:prSet/>
      <dgm:spPr/>
      <dgm:t>
        <a:bodyPr/>
        <a:lstStyle/>
        <a:p>
          <a:endParaRPr lang="en-US"/>
        </a:p>
      </dgm:t>
    </dgm:pt>
    <dgm:pt modelId="{25B05C0A-F970-4930-B814-E965FE640576}" type="sibTrans" cxnId="{08A63751-5FF0-4B56-8495-AB0773FFD127}">
      <dgm:prSet/>
      <dgm:spPr/>
      <dgm:t>
        <a:bodyPr/>
        <a:lstStyle/>
        <a:p>
          <a:endParaRPr lang="en-US"/>
        </a:p>
      </dgm:t>
    </dgm:pt>
    <dgm:pt modelId="{125129EE-835A-4E62-A018-23D14F2B82D8}">
      <dgm:prSet/>
      <dgm:spPr/>
      <dgm:t>
        <a:bodyPr/>
        <a:lstStyle/>
        <a:p>
          <a:endParaRPr lang="en-US" sz="1200"/>
        </a:p>
      </dgm:t>
    </dgm:pt>
    <dgm:pt modelId="{C59BF0EF-1F16-4BC8-B2FC-035CFC54AFB6}" type="parTrans" cxnId="{6A7D606B-E1B2-4C93-B586-C0C49C0585A3}">
      <dgm:prSet/>
      <dgm:spPr/>
      <dgm:t>
        <a:bodyPr/>
        <a:lstStyle/>
        <a:p>
          <a:endParaRPr lang="en-US"/>
        </a:p>
      </dgm:t>
    </dgm:pt>
    <dgm:pt modelId="{21F5C706-7284-486D-A927-E6E2CB208A43}" type="sibTrans" cxnId="{6A7D606B-E1B2-4C93-B586-C0C49C0585A3}">
      <dgm:prSet/>
      <dgm:spPr/>
      <dgm:t>
        <a:bodyPr/>
        <a:lstStyle/>
        <a:p>
          <a:endParaRPr lang="en-US"/>
        </a:p>
      </dgm:t>
    </dgm:pt>
    <dgm:pt modelId="{F9CC63DD-BCCA-4DEF-96EA-DCA96FE114EC}">
      <dgm:prSet custT="1"/>
      <dgm:spPr/>
      <dgm:t>
        <a:bodyPr/>
        <a:lstStyle/>
        <a:p>
          <a:r>
            <a:rPr lang="en-US" sz="2000" dirty="0"/>
            <a:t>Control: 		Contractor vs. DOE</a:t>
          </a:r>
        </a:p>
      </dgm:t>
    </dgm:pt>
    <dgm:pt modelId="{3770DB0B-9DA3-422E-8001-6282A3892AB2}" type="parTrans" cxnId="{DB9F5CB1-893E-468F-8EE5-33CC19E55208}">
      <dgm:prSet/>
      <dgm:spPr/>
      <dgm:t>
        <a:bodyPr/>
        <a:lstStyle/>
        <a:p>
          <a:endParaRPr lang="en-US"/>
        </a:p>
      </dgm:t>
    </dgm:pt>
    <dgm:pt modelId="{13B033F6-F245-454F-B7E9-85EBF5B7FB01}" type="sibTrans" cxnId="{DB9F5CB1-893E-468F-8EE5-33CC19E55208}">
      <dgm:prSet/>
      <dgm:spPr/>
      <dgm:t>
        <a:bodyPr/>
        <a:lstStyle/>
        <a:p>
          <a:endParaRPr lang="en-US"/>
        </a:p>
      </dgm:t>
    </dgm:pt>
    <dgm:pt modelId="{AB36FDA2-0306-4821-8457-0E5409DCD48F}">
      <dgm:prSet custT="1"/>
      <dgm:spPr/>
      <dgm:t>
        <a:bodyPr/>
        <a:lstStyle/>
        <a:p>
          <a:endParaRPr lang="en-US" sz="2000" dirty="0"/>
        </a:p>
      </dgm:t>
    </dgm:pt>
    <dgm:pt modelId="{F7B4D953-417F-4B74-95B0-9EDF9303CE3F}" type="parTrans" cxnId="{DF5381E7-4E04-48BE-9034-B1BFC5F95EA8}">
      <dgm:prSet/>
      <dgm:spPr/>
      <dgm:t>
        <a:bodyPr/>
        <a:lstStyle/>
        <a:p>
          <a:endParaRPr lang="en-US"/>
        </a:p>
      </dgm:t>
    </dgm:pt>
    <dgm:pt modelId="{1F95588D-73B0-49A1-8E16-8B78C6247E51}" type="sibTrans" cxnId="{DF5381E7-4E04-48BE-9034-B1BFC5F95EA8}">
      <dgm:prSet/>
      <dgm:spPr/>
      <dgm:t>
        <a:bodyPr/>
        <a:lstStyle/>
        <a:p>
          <a:endParaRPr lang="en-US"/>
        </a:p>
      </dgm:t>
    </dgm:pt>
    <dgm:pt modelId="{0C063565-8C96-408E-8017-AED1DF73BEFF}" type="pres">
      <dgm:prSet presAssocID="{6918D652-A50D-4410-83BA-7E8F76074F9D}" presName="linear" presStyleCnt="0">
        <dgm:presLayoutVars>
          <dgm:animLvl val="lvl"/>
          <dgm:resizeHandles val="exact"/>
        </dgm:presLayoutVars>
      </dgm:prSet>
      <dgm:spPr/>
      <dgm:t>
        <a:bodyPr/>
        <a:lstStyle/>
        <a:p>
          <a:endParaRPr lang="en-US"/>
        </a:p>
      </dgm:t>
    </dgm:pt>
    <dgm:pt modelId="{46D6BE23-912A-40DC-B5AC-161FF8D15D74}" type="pres">
      <dgm:prSet presAssocID="{D4EEF324-73D1-43BA-9B8E-9F5CDDA723C3}" presName="parentText" presStyleLbl="node1" presStyleIdx="0" presStyleCnt="3" custScaleY="128180">
        <dgm:presLayoutVars>
          <dgm:chMax val="0"/>
          <dgm:bulletEnabled val="1"/>
        </dgm:presLayoutVars>
      </dgm:prSet>
      <dgm:spPr/>
      <dgm:t>
        <a:bodyPr/>
        <a:lstStyle/>
        <a:p>
          <a:endParaRPr lang="en-US"/>
        </a:p>
      </dgm:t>
    </dgm:pt>
    <dgm:pt modelId="{30311F73-07AD-40DE-8858-9F28CBD803DE}" type="pres">
      <dgm:prSet presAssocID="{850E9E67-69B8-4F5B-A86D-061807812CFB}" presName="spacer" presStyleCnt="0"/>
      <dgm:spPr/>
    </dgm:pt>
    <dgm:pt modelId="{1ED2048B-71FF-43CA-88FF-C4BEDEF991DB}" type="pres">
      <dgm:prSet presAssocID="{2B832149-9EA9-42FC-906D-259D57DFDDD0}" presName="parentText" presStyleLbl="node1" presStyleIdx="1" presStyleCnt="3" custScaleY="99152" custLinFactNeighborY="3657">
        <dgm:presLayoutVars>
          <dgm:chMax val="0"/>
          <dgm:bulletEnabled val="1"/>
        </dgm:presLayoutVars>
      </dgm:prSet>
      <dgm:spPr/>
      <dgm:t>
        <a:bodyPr/>
        <a:lstStyle/>
        <a:p>
          <a:endParaRPr lang="en-US"/>
        </a:p>
      </dgm:t>
    </dgm:pt>
    <dgm:pt modelId="{94BE3BBA-5841-46BE-8D98-5B1CADB7D8EE}" type="pres">
      <dgm:prSet presAssocID="{2B832149-9EA9-42FC-906D-259D57DFDDD0}" presName="childText" presStyleLbl="revTx" presStyleIdx="0" presStyleCnt="1" custScaleY="104990">
        <dgm:presLayoutVars>
          <dgm:bulletEnabled val="1"/>
        </dgm:presLayoutVars>
      </dgm:prSet>
      <dgm:spPr/>
      <dgm:t>
        <a:bodyPr/>
        <a:lstStyle/>
        <a:p>
          <a:endParaRPr lang="en-US"/>
        </a:p>
      </dgm:t>
    </dgm:pt>
    <dgm:pt modelId="{F2711727-E9A0-431D-BE94-47193F5C3982}" type="pres">
      <dgm:prSet presAssocID="{63DF51B6-1D5A-4191-99BE-42540EBD82B7}" presName="parentText" presStyleLbl="node1" presStyleIdx="2" presStyleCnt="3">
        <dgm:presLayoutVars>
          <dgm:chMax val="0"/>
          <dgm:bulletEnabled val="1"/>
        </dgm:presLayoutVars>
      </dgm:prSet>
      <dgm:spPr/>
      <dgm:t>
        <a:bodyPr/>
        <a:lstStyle/>
        <a:p>
          <a:endParaRPr lang="en-US"/>
        </a:p>
      </dgm:t>
    </dgm:pt>
  </dgm:ptLst>
  <dgm:cxnLst>
    <dgm:cxn modelId="{DF5381E7-4E04-48BE-9034-B1BFC5F95EA8}" srcId="{2B832149-9EA9-42FC-906D-259D57DFDDD0}" destId="{AB36FDA2-0306-4821-8457-0E5409DCD48F}" srcOrd="0" destOrd="0" parTransId="{F7B4D953-417F-4B74-95B0-9EDF9303CE3F}" sibTransId="{1F95588D-73B0-49A1-8E16-8B78C6247E51}"/>
    <dgm:cxn modelId="{8F240533-FFD7-46E9-98BB-ED8E4B54D25A}" type="presOf" srcId="{6918D652-A50D-4410-83BA-7E8F76074F9D}" destId="{0C063565-8C96-408E-8017-AED1DF73BEFF}" srcOrd="0" destOrd="0" presId="urn:microsoft.com/office/officeart/2005/8/layout/vList2"/>
    <dgm:cxn modelId="{B449C59F-FC03-4668-89DB-0EBEAE751E05}" srcId="{2B832149-9EA9-42FC-906D-259D57DFDDD0}" destId="{DBBB7285-EE5C-4071-A560-E96F1A599BF4}" srcOrd="2" destOrd="0" parTransId="{9808DB07-2293-455D-99E0-056109517DAD}" sibTransId="{8AA17F22-6A49-4DEB-A5F6-7CB7CAD5EAE6}"/>
    <dgm:cxn modelId="{DB9F5CB1-893E-468F-8EE5-33CC19E55208}" srcId="{2B832149-9EA9-42FC-906D-259D57DFDDD0}" destId="{F9CC63DD-BCCA-4DEF-96EA-DCA96FE114EC}" srcOrd="1" destOrd="0" parTransId="{3770DB0B-9DA3-422E-8001-6282A3892AB2}" sibTransId="{13B033F6-F245-454F-B7E9-85EBF5B7FB01}"/>
    <dgm:cxn modelId="{60B3923C-CC0C-4525-816F-E8699207E328}" type="presOf" srcId="{57E49071-0ED8-4ED0-ACF1-BE841B10B44A}" destId="{94BE3BBA-5841-46BE-8D98-5B1CADB7D8EE}" srcOrd="0" destOrd="4" presId="urn:microsoft.com/office/officeart/2005/8/layout/vList2"/>
    <dgm:cxn modelId="{4367C464-DAD7-4D9F-BDC0-85D94C9CD60C}" type="presOf" srcId="{D4EEF324-73D1-43BA-9B8E-9F5CDDA723C3}" destId="{46D6BE23-912A-40DC-B5AC-161FF8D15D74}" srcOrd="0" destOrd="0" presId="urn:microsoft.com/office/officeart/2005/8/layout/vList2"/>
    <dgm:cxn modelId="{EE9899C7-3E9E-4BAF-B321-4D1F6C27426C}" type="presOf" srcId="{F9CC63DD-BCCA-4DEF-96EA-DCA96FE114EC}" destId="{94BE3BBA-5841-46BE-8D98-5B1CADB7D8EE}" srcOrd="0" destOrd="1" presId="urn:microsoft.com/office/officeart/2005/8/layout/vList2"/>
    <dgm:cxn modelId="{CF5542A0-4C43-4080-89F9-347C0AC50FB5}" srcId="{6918D652-A50D-4410-83BA-7E8F76074F9D}" destId="{D4EEF324-73D1-43BA-9B8E-9F5CDDA723C3}" srcOrd="0" destOrd="0" parTransId="{834C2792-8639-4458-B010-6DCEC03D3D1D}" sibTransId="{850E9E67-69B8-4F5B-A86D-061807812CFB}"/>
    <dgm:cxn modelId="{FABEEF16-3541-43A6-8815-09188736755B}" type="presOf" srcId="{AB36FDA2-0306-4821-8457-0E5409DCD48F}" destId="{94BE3BBA-5841-46BE-8D98-5B1CADB7D8EE}" srcOrd="0" destOrd="0" presId="urn:microsoft.com/office/officeart/2005/8/layout/vList2"/>
    <dgm:cxn modelId="{03F39098-D030-4094-9CC1-2CC0D0BF1495}" type="presOf" srcId="{DBBB7285-EE5C-4071-A560-E96F1A599BF4}" destId="{94BE3BBA-5841-46BE-8D98-5B1CADB7D8EE}" srcOrd="0" destOrd="2" presId="urn:microsoft.com/office/officeart/2005/8/layout/vList2"/>
    <dgm:cxn modelId="{6A7D606B-E1B2-4C93-B586-C0C49C0585A3}" srcId="{2B832149-9EA9-42FC-906D-259D57DFDDD0}" destId="{125129EE-835A-4E62-A018-23D14F2B82D8}" srcOrd="5" destOrd="0" parTransId="{C59BF0EF-1F16-4BC8-B2FC-035CFC54AFB6}" sibTransId="{21F5C706-7284-486D-A927-E6E2CB208A43}"/>
    <dgm:cxn modelId="{5AD3FEE9-66F7-4E0D-84CE-261271E8C80A}" type="presOf" srcId="{2B832149-9EA9-42FC-906D-259D57DFDDD0}" destId="{1ED2048B-71FF-43CA-88FF-C4BEDEF991DB}" srcOrd="0" destOrd="0" presId="urn:microsoft.com/office/officeart/2005/8/layout/vList2"/>
    <dgm:cxn modelId="{08A63751-5FF0-4B56-8495-AB0773FFD127}" srcId="{6918D652-A50D-4410-83BA-7E8F76074F9D}" destId="{63DF51B6-1D5A-4191-99BE-42540EBD82B7}" srcOrd="2" destOrd="0" parTransId="{E396A29B-2F96-447D-AF84-D16C97D22B59}" sibTransId="{25B05C0A-F970-4930-B814-E965FE640576}"/>
    <dgm:cxn modelId="{09360607-EC23-404F-BB76-6AC2D6AA0A5F}" srcId="{2B832149-9EA9-42FC-906D-259D57DFDDD0}" destId="{CDD2C899-B773-43D8-A490-07AD692DCF1B}" srcOrd="3" destOrd="0" parTransId="{4169E2A2-F171-4912-9EE0-E6B0038E394E}" sibTransId="{DB3DB9E9-8044-4739-A4F0-69E25E401005}"/>
    <dgm:cxn modelId="{3340E1C7-B97C-41D2-A2EE-33318B62BD9A}" srcId="{6918D652-A50D-4410-83BA-7E8F76074F9D}" destId="{2B832149-9EA9-42FC-906D-259D57DFDDD0}" srcOrd="1" destOrd="0" parTransId="{C2680C76-6C9D-4130-AC2C-F8EAB3CDFE65}" sibTransId="{0F98C8BB-445D-4B2A-94A7-5097494695EB}"/>
    <dgm:cxn modelId="{0A19E5A4-152B-478C-A20F-ED68285BDD77}" type="presOf" srcId="{125129EE-835A-4E62-A018-23D14F2B82D8}" destId="{94BE3BBA-5841-46BE-8D98-5B1CADB7D8EE}" srcOrd="0" destOrd="5" presId="urn:microsoft.com/office/officeart/2005/8/layout/vList2"/>
    <dgm:cxn modelId="{31E7D462-46D3-484A-8E74-7A225F1BC3FC}" srcId="{2B832149-9EA9-42FC-906D-259D57DFDDD0}" destId="{57E49071-0ED8-4ED0-ACF1-BE841B10B44A}" srcOrd="4" destOrd="0" parTransId="{3C9BBD2C-E53A-4C40-B39A-63ED64ADEC65}" sibTransId="{76D35168-3353-4D12-B76C-E39140716566}"/>
    <dgm:cxn modelId="{A7FDA61D-403C-44B4-ABBC-858D81A355CF}" type="presOf" srcId="{63DF51B6-1D5A-4191-99BE-42540EBD82B7}" destId="{F2711727-E9A0-431D-BE94-47193F5C3982}" srcOrd="0" destOrd="0" presId="urn:microsoft.com/office/officeart/2005/8/layout/vList2"/>
    <dgm:cxn modelId="{2B7BDF46-0C7F-40C7-922B-9EC1F2ED9FBD}" type="presOf" srcId="{CDD2C899-B773-43D8-A490-07AD692DCF1B}" destId="{94BE3BBA-5841-46BE-8D98-5B1CADB7D8EE}" srcOrd="0" destOrd="3" presId="urn:microsoft.com/office/officeart/2005/8/layout/vList2"/>
    <dgm:cxn modelId="{4B63C48C-78E8-4FE6-8556-36F971113F5A}" type="presParOf" srcId="{0C063565-8C96-408E-8017-AED1DF73BEFF}" destId="{46D6BE23-912A-40DC-B5AC-161FF8D15D74}" srcOrd="0" destOrd="0" presId="urn:microsoft.com/office/officeart/2005/8/layout/vList2"/>
    <dgm:cxn modelId="{2A479FAD-1AE2-4D16-864A-D1F41FE20F3B}" type="presParOf" srcId="{0C063565-8C96-408E-8017-AED1DF73BEFF}" destId="{30311F73-07AD-40DE-8858-9F28CBD803DE}" srcOrd="1" destOrd="0" presId="urn:microsoft.com/office/officeart/2005/8/layout/vList2"/>
    <dgm:cxn modelId="{0D1B3494-5C4D-4741-8571-98AB9D2B7B51}" type="presParOf" srcId="{0C063565-8C96-408E-8017-AED1DF73BEFF}" destId="{1ED2048B-71FF-43CA-88FF-C4BEDEF991DB}" srcOrd="2" destOrd="0" presId="urn:microsoft.com/office/officeart/2005/8/layout/vList2"/>
    <dgm:cxn modelId="{10A3D89B-7D41-4DBC-A5EC-2DBF2F7257EB}" type="presParOf" srcId="{0C063565-8C96-408E-8017-AED1DF73BEFF}" destId="{94BE3BBA-5841-46BE-8D98-5B1CADB7D8EE}" srcOrd="3" destOrd="0" presId="urn:microsoft.com/office/officeart/2005/8/layout/vList2"/>
    <dgm:cxn modelId="{8ADBFAEF-9E63-44CA-82FE-9E69CE609575}" type="presParOf" srcId="{0C063565-8C96-408E-8017-AED1DF73BEFF}" destId="{F2711727-E9A0-431D-BE94-47193F5C398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FE0BC-2EE4-4983-A80D-B7EE11F61709}"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0BFC9345-F4D0-4505-A8F8-C81A386465E1}">
      <dgm:prSet/>
      <dgm:spPr>
        <a:solidFill>
          <a:schemeClr val="tx2">
            <a:lumMod val="25000"/>
            <a:lumOff val="75000"/>
          </a:schemeClr>
        </a:solidFill>
      </dgm:spPr>
      <dgm:t>
        <a:bodyPr/>
        <a:lstStyle/>
        <a:p>
          <a:r>
            <a:rPr lang="en-US" dirty="0">
              <a:solidFill>
                <a:schemeClr val="tx1"/>
              </a:solidFill>
            </a:rPr>
            <a:t>Management Reserve is the Contractor’s Budget for Management Control purposes</a:t>
          </a:r>
        </a:p>
      </dgm:t>
    </dgm:pt>
    <dgm:pt modelId="{08696A03-F0BB-4787-A5DA-7B1CB2D52DC6}" type="parTrans" cxnId="{099D05B2-6C9C-402A-B6CC-2991B23FA02F}">
      <dgm:prSet/>
      <dgm:spPr/>
      <dgm:t>
        <a:bodyPr/>
        <a:lstStyle/>
        <a:p>
          <a:endParaRPr lang="en-US"/>
        </a:p>
      </dgm:t>
    </dgm:pt>
    <dgm:pt modelId="{E4F78F8C-8428-4D85-BB53-A62E5CF77BD8}" type="sibTrans" cxnId="{099D05B2-6C9C-402A-B6CC-2991B23FA02F}">
      <dgm:prSet/>
      <dgm:spPr/>
      <dgm:t>
        <a:bodyPr/>
        <a:lstStyle/>
        <a:p>
          <a:endParaRPr lang="en-US"/>
        </a:p>
      </dgm:t>
    </dgm:pt>
    <dgm:pt modelId="{6C5435B1-32F4-4AE1-9ABB-A6123790F0DE}">
      <dgm:prSet custT="1"/>
      <dgm:spPr>
        <a:solidFill>
          <a:schemeClr val="tx2">
            <a:lumMod val="10000"/>
            <a:lumOff val="90000"/>
            <a:alpha val="90000"/>
          </a:schemeClr>
        </a:solidFill>
      </dgm:spPr>
      <dgm:t>
        <a:bodyPr/>
        <a:lstStyle/>
        <a:p>
          <a:r>
            <a:rPr lang="en-US" sz="2400" dirty="0"/>
            <a:t>Part of the Contract Budget Base or Project Budget Base</a:t>
          </a:r>
          <a:r>
            <a:rPr lang="en-US" sz="2400" baseline="30000" dirty="0"/>
            <a:t>1</a:t>
          </a:r>
          <a:r>
            <a:rPr lang="en-US" sz="2400" dirty="0"/>
            <a:t> and traces to the Performance Measurement Baseline when applied</a:t>
          </a:r>
        </a:p>
      </dgm:t>
    </dgm:pt>
    <dgm:pt modelId="{EB8B42FC-C331-4143-B939-A84F06FB9997}" type="parTrans" cxnId="{283EEBCA-ADB5-4A2B-9B3D-92996A794B4B}">
      <dgm:prSet/>
      <dgm:spPr/>
      <dgm:t>
        <a:bodyPr/>
        <a:lstStyle/>
        <a:p>
          <a:endParaRPr lang="en-US"/>
        </a:p>
      </dgm:t>
    </dgm:pt>
    <dgm:pt modelId="{988E1F1D-0F6F-4779-9EC5-44FB2E75F329}" type="sibTrans" cxnId="{283EEBCA-ADB5-4A2B-9B3D-92996A794B4B}">
      <dgm:prSet/>
      <dgm:spPr/>
      <dgm:t>
        <a:bodyPr/>
        <a:lstStyle/>
        <a:p>
          <a:endParaRPr lang="en-US"/>
        </a:p>
      </dgm:t>
    </dgm:pt>
    <dgm:pt modelId="{DEB3E074-3A01-434F-8435-10405C22390C}">
      <dgm:prSet/>
      <dgm:spPr>
        <a:solidFill>
          <a:schemeClr val="accent1">
            <a:lumMod val="60000"/>
            <a:lumOff val="40000"/>
          </a:schemeClr>
        </a:solidFill>
      </dgm:spPr>
      <dgm:t>
        <a:bodyPr/>
        <a:lstStyle/>
        <a:p>
          <a:r>
            <a:rPr lang="en-US" dirty="0">
              <a:solidFill>
                <a:schemeClr val="tx1"/>
              </a:solidFill>
            </a:rPr>
            <a:t>Contingency is a DOE Funding Source for changes within the project’s PB scope, schedule, and cost</a:t>
          </a:r>
        </a:p>
      </dgm:t>
    </dgm:pt>
    <dgm:pt modelId="{F5D0FD74-1428-4C4C-8E12-0AD9CC8F51C3}" type="parTrans" cxnId="{32D21014-B699-47A6-ACF5-A58448D9B273}">
      <dgm:prSet/>
      <dgm:spPr/>
      <dgm:t>
        <a:bodyPr/>
        <a:lstStyle/>
        <a:p>
          <a:endParaRPr lang="en-US"/>
        </a:p>
      </dgm:t>
    </dgm:pt>
    <dgm:pt modelId="{4ED780C9-F13D-454E-A773-12F9C801CEDF}" type="sibTrans" cxnId="{32D21014-B699-47A6-ACF5-A58448D9B273}">
      <dgm:prSet/>
      <dgm:spPr/>
      <dgm:t>
        <a:bodyPr/>
        <a:lstStyle/>
        <a:p>
          <a:endParaRPr lang="en-US"/>
        </a:p>
      </dgm:t>
    </dgm:pt>
    <dgm:pt modelId="{880A98FE-BCA6-42F1-8E17-FAE5F647F358}">
      <dgm:prSet custT="1"/>
      <dgm:spPr>
        <a:solidFill>
          <a:schemeClr val="accent1">
            <a:lumMod val="20000"/>
            <a:lumOff val="80000"/>
            <a:alpha val="90000"/>
          </a:schemeClr>
        </a:solidFill>
      </dgm:spPr>
      <dgm:t>
        <a:bodyPr/>
        <a:lstStyle/>
        <a:p>
          <a:r>
            <a:rPr lang="en-US" sz="2400" dirty="0"/>
            <a:t>Can be applied to FUND contractual changes</a:t>
          </a:r>
        </a:p>
      </dgm:t>
    </dgm:pt>
    <dgm:pt modelId="{363D21E4-2869-4878-AC83-C394C292DDDA}" type="parTrans" cxnId="{49003A70-D252-4797-9B3E-3C25A2C49A44}">
      <dgm:prSet/>
      <dgm:spPr/>
      <dgm:t>
        <a:bodyPr/>
        <a:lstStyle/>
        <a:p>
          <a:endParaRPr lang="en-US"/>
        </a:p>
      </dgm:t>
    </dgm:pt>
    <dgm:pt modelId="{02A09CB7-A660-4FC0-A3C8-4616715E0646}" type="sibTrans" cxnId="{49003A70-D252-4797-9B3E-3C25A2C49A44}">
      <dgm:prSet/>
      <dgm:spPr/>
      <dgm:t>
        <a:bodyPr/>
        <a:lstStyle/>
        <a:p>
          <a:endParaRPr lang="en-US"/>
        </a:p>
      </dgm:t>
    </dgm:pt>
    <dgm:pt modelId="{7B236E69-6186-49EA-B5EC-5F1FC361921B}">
      <dgm:prSet custT="1"/>
      <dgm:spPr>
        <a:solidFill>
          <a:schemeClr val="accent1">
            <a:lumMod val="20000"/>
            <a:lumOff val="80000"/>
            <a:alpha val="90000"/>
          </a:schemeClr>
        </a:solidFill>
      </dgm:spPr>
      <dgm:t>
        <a:bodyPr/>
        <a:lstStyle/>
        <a:p>
          <a:r>
            <a:rPr lang="en-US" sz="2400" dirty="0"/>
            <a:t>Can be applied as FUNDS to pay the bill, i.e. cost reimbursement type overruns</a:t>
          </a:r>
        </a:p>
      </dgm:t>
    </dgm:pt>
    <dgm:pt modelId="{2B56BDCD-2B28-4202-894D-4B30D690AFF2}" type="parTrans" cxnId="{CA9C6858-3DFB-4876-BBE0-36F8AB897288}">
      <dgm:prSet/>
      <dgm:spPr/>
      <dgm:t>
        <a:bodyPr/>
        <a:lstStyle/>
        <a:p>
          <a:endParaRPr lang="en-US"/>
        </a:p>
      </dgm:t>
    </dgm:pt>
    <dgm:pt modelId="{AC984DD1-2063-4D7C-89B3-492D16E339F7}" type="sibTrans" cxnId="{CA9C6858-3DFB-4876-BBE0-36F8AB897288}">
      <dgm:prSet/>
      <dgm:spPr/>
      <dgm:t>
        <a:bodyPr/>
        <a:lstStyle/>
        <a:p>
          <a:endParaRPr lang="en-US"/>
        </a:p>
      </dgm:t>
    </dgm:pt>
    <dgm:pt modelId="{C9030C31-89C7-43C7-9301-72D5818BCB5A}" type="pres">
      <dgm:prSet presAssocID="{E7EFE0BC-2EE4-4983-A80D-B7EE11F61709}" presName="Name0" presStyleCnt="0">
        <dgm:presLayoutVars>
          <dgm:dir/>
          <dgm:animLvl val="lvl"/>
          <dgm:resizeHandles val="exact"/>
        </dgm:presLayoutVars>
      </dgm:prSet>
      <dgm:spPr/>
      <dgm:t>
        <a:bodyPr/>
        <a:lstStyle/>
        <a:p>
          <a:endParaRPr lang="en-US"/>
        </a:p>
      </dgm:t>
    </dgm:pt>
    <dgm:pt modelId="{EE9D31A4-E8E8-424D-9784-C98F286A9740}" type="pres">
      <dgm:prSet presAssocID="{0BFC9345-F4D0-4505-A8F8-C81A386465E1}" presName="linNode" presStyleCnt="0"/>
      <dgm:spPr/>
    </dgm:pt>
    <dgm:pt modelId="{B4BA4558-692E-4D64-A336-5B6BBC26B5CD}" type="pres">
      <dgm:prSet presAssocID="{0BFC9345-F4D0-4505-A8F8-C81A386465E1}" presName="parentText" presStyleLbl="node1" presStyleIdx="0" presStyleCnt="2">
        <dgm:presLayoutVars>
          <dgm:chMax val="1"/>
          <dgm:bulletEnabled val="1"/>
        </dgm:presLayoutVars>
      </dgm:prSet>
      <dgm:spPr/>
      <dgm:t>
        <a:bodyPr/>
        <a:lstStyle/>
        <a:p>
          <a:endParaRPr lang="en-US"/>
        </a:p>
      </dgm:t>
    </dgm:pt>
    <dgm:pt modelId="{08B72593-AC1A-4759-BD96-7CD5AC03A740}" type="pres">
      <dgm:prSet presAssocID="{0BFC9345-F4D0-4505-A8F8-C81A386465E1}" presName="descendantText" presStyleLbl="alignAccFollowNode1" presStyleIdx="0" presStyleCnt="2">
        <dgm:presLayoutVars>
          <dgm:bulletEnabled val="1"/>
        </dgm:presLayoutVars>
      </dgm:prSet>
      <dgm:spPr/>
      <dgm:t>
        <a:bodyPr/>
        <a:lstStyle/>
        <a:p>
          <a:endParaRPr lang="en-US"/>
        </a:p>
      </dgm:t>
    </dgm:pt>
    <dgm:pt modelId="{F3E7432F-1CA8-4950-9FA9-84915A43AF3C}" type="pres">
      <dgm:prSet presAssocID="{E4F78F8C-8428-4D85-BB53-A62E5CF77BD8}" presName="sp" presStyleCnt="0"/>
      <dgm:spPr/>
    </dgm:pt>
    <dgm:pt modelId="{37A96ABE-0BC3-4ED1-9C49-5968440E6AB8}" type="pres">
      <dgm:prSet presAssocID="{DEB3E074-3A01-434F-8435-10405C22390C}" presName="linNode" presStyleCnt="0"/>
      <dgm:spPr/>
    </dgm:pt>
    <dgm:pt modelId="{987891AD-1EDD-4D88-B982-2E98B36E13A4}" type="pres">
      <dgm:prSet presAssocID="{DEB3E074-3A01-434F-8435-10405C22390C}" presName="parentText" presStyleLbl="node1" presStyleIdx="1" presStyleCnt="2">
        <dgm:presLayoutVars>
          <dgm:chMax val="1"/>
          <dgm:bulletEnabled val="1"/>
        </dgm:presLayoutVars>
      </dgm:prSet>
      <dgm:spPr/>
      <dgm:t>
        <a:bodyPr/>
        <a:lstStyle/>
        <a:p>
          <a:endParaRPr lang="en-US"/>
        </a:p>
      </dgm:t>
    </dgm:pt>
    <dgm:pt modelId="{66873B6E-C898-4B08-887C-965B82094B0E}" type="pres">
      <dgm:prSet presAssocID="{DEB3E074-3A01-434F-8435-10405C22390C}" presName="descendantText" presStyleLbl="alignAccFollowNode1" presStyleIdx="1" presStyleCnt="2" custScaleY="129079">
        <dgm:presLayoutVars>
          <dgm:bulletEnabled val="1"/>
        </dgm:presLayoutVars>
      </dgm:prSet>
      <dgm:spPr/>
      <dgm:t>
        <a:bodyPr/>
        <a:lstStyle/>
        <a:p>
          <a:endParaRPr lang="en-US"/>
        </a:p>
      </dgm:t>
    </dgm:pt>
  </dgm:ptLst>
  <dgm:cxnLst>
    <dgm:cxn modelId="{D4F8FE08-67F1-4BD7-8C0C-C2331D922A64}" type="presOf" srcId="{0BFC9345-F4D0-4505-A8F8-C81A386465E1}" destId="{B4BA4558-692E-4D64-A336-5B6BBC26B5CD}" srcOrd="0" destOrd="0" presId="urn:microsoft.com/office/officeart/2005/8/layout/vList5"/>
    <dgm:cxn modelId="{283EEBCA-ADB5-4A2B-9B3D-92996A794B4B}" srcId="{0BFC9345-F4D0-4505-A8F8-C81A386465E1}" destId="{6C5435B1-32F4-4AE1-9ABB-A6123790F0DE}" srcOrd="0" destOrd="0" parTransId="{EB8B42FC-C331-4143-B939-A84F06FB9997}" sibTransId="{988E1F1D-0F6F-4779-9EC5-44FB2E75F329}"/>
    <dgm:cxn modelId="{73D9BF5E-05C6-496B-864A-AA7EA2F91528}" type="presOf" srcId="{880A98FE-BCA6-42F1-8E17-FAE5F647F358}" destId="{66873B6E-C898-4B08-887C-965B82094B0E}" srcOrd="0" destOrd="0" presId="urn:microsoft.com/office/officeart/2005/8/layout/vList5"/>
    <dgm:cxn modelId="{CA9C6858-3DFB-4876-BBE0-36F8AB897288}" srcId="{DEB3E074-3A01-434F-8435-10405C22390C}" destId="{7B236E69-6186-49EA-B5EC-5F1FC361921B}" srcOrd="1" destOrd="0" parTransId="{2B56BDCD-2B28-4202-894D-4B30D690AFF2}" sibTransId="{AC984DD1-2063-4D7C-89B3-492D16E339F7}"/>
    <dgm:cxn modelId="{49003A70-D252-4797-9B3E-3C25A2C49A44}" srcId="{DEB3E074-3A01-434F-8435-10405C22390C}" destId="{880A98FE-BCA6-42F1-8E17-FAE5F647F358}" srcOrd="0" destOrd="0" parTransId="{363D21E4-2869-4878-AC83-C394C292DDDA}" sibTransId="{02A09CB7-A660-4FC0-A3C8-4616715E0646}"/>
    <dgm:cxn modelId="{3A01F05F-43DF-4F9D-AB38-D7912A860C01}" type="presOf" srcId="{7B236E69-6186-49EA-B5EC-5F1FC361921B}" destId="{66873B6E-C898-4B08-887C-965B82094B0E}" srcOrd="0" destOrd="1" presId="urn:microsoft.com/office/officeart/2005/8/layout/vList5"/>
    <dgm:cxn modelId="{89ADE99C-262F-4442-95B1-F2CEBB7EBE77}" type="presOf" srcId="{E7EFE0BC-2EE4-4983-A80D-B7EE11F61709}" destId="{C9030C31-89C7-43C7-9301-72D5818BCB5A}" srcOrd="0" destOrd="0" presId="urn:microsoft.com/office/officeart/2005/8/layout/vList5"/>
    <dgm:cxn modelId="{484D2719-96DE-407F-9FE4-74B9514B4252}" type="presOf" srcId="{6C5435B1-32F4-4AE1-9ABB-A6123790F0DE}" destId="{08B72593-AC1A-4759-BD96-7CD5AC03A740}" srcOrd="0" destOrd="0" presId="urn:microsoft.com/office/officeart/2005/8/layout/vList5"/>
    <dgm:cxn modelId="{F5D271D6-51EE-4491-A5F9-4C1FA7885223}" type="presOf" srcId="{DEB3E074-3A01-434F-8435-10405C22390C}" destId="{987891AD-1EDD-4D88-B982-2E98B36E13A4}" srcOrd="0" destOrd="0" presId="urn:microsoft.com/office/officeart/2005/8/layout/vList5"/>
    <dgm:cxn modelId="{099D05B2-6C9C-402A-B6CC-2991B23FA02F}" srcId="{E7EFE0BC-2EE4-4983-A80D-B7EE11F61709}" destId="{0BFC9345-F4D0-4505-A8F8-C81A386465E1}" srcOrd="0" destOrd="0" parTransId="{08696A03-F0BB-4787-A5DA-7B1CB2D52DC6}" sibTransId="{E4F78F8C-8428-4D85-BB53-A62E5CF77BD8}"/>
    <dgm:cxn modelId="{32D21014-B699-47A6-ACF5-A58448D9B273}" srcId="{E7EFE0BC-2EE4-4983-A80D-B7EE11F61709}" destId="{DEB3E074-3A01-434F-8435-10405C22390C}" srcOrd="1" destOrd="0" parTransId="{F5D0FD74-1428-4C4C-8E12-0AD9CC8F51C3}" sibTransId="{4ED780C9-F13D-454E-A773-12F9C801CEDF}"/>
    <dgm:cxn modelId="{C484F02E-0020-4C85-922E-9A6DE563F640}" type="presParOf" srcId="{C9030C31-89C7-43C7-9301-72D5818BCB5A}" destId="{EE9D31A4-E8E8-424D-9784-C98F286A9740}" srcOrd="0" destOrd="0" presId="urn:microsoft.com/office/officeart/2005/8/layout/vList5"/>
    <dgm:cxn modelId="{913B1A0F-CEBA-47D0-A90F-AF861E97E827}" type="presParOf" srcId="{EE9D31A4-E8E8-424D-9784-C98F286A9740}" destId="{B4BA4558-692E-4D64-A336-5B6BBC26B5CD}" srcOrd="0" destOrd="0" presId="urn:microsoft.com/office/officeart/2005/8/layout/vList5"/>
    <dgm:cxn modelId="{42886C26-7A3D-4CAE-AFC5-F33D22A46C29}" type="presParOf" srcId="{EE9D31A4-E8E8-424D-9784-C98F286A9740}" destId="{08B72593-AC1A-4759-BD96-7CD5AC03A740}" srcOrd="1" destOrd="0" presId="urn:microsoft.com/office/officeart/2005/8/layout/vList5"/>
    <dgm:cxn modelId="{E2E5E134-937C-474F-B5CD-6E79B60CFAB1}" type="presParOf" srcId="{C9030C31-89C7-43C7-9301-72D5818BCB5A}" destId="{F3E7432F-1CA8-4950-9FA9-84915A43AF3C}" srcOrd="1" destOrd="0" presId="urn:microsoft.com/office/officeart/2005/8/layout/vList5"/>
    <dgm:cxn modelId="{621293C1-B28E-4D5B-A767-838379990087}" type="presParOf" srcId="{C9030C31-89C7-43C7-9301-72D5818BCB5A}" destId="{37A96ABE-0BC3-4ED1-9C49-5968440E6AB8}" srcOrd="2" destOrd="0" presId="urn:microsoft.com/office/officeart/2005/8/layout/vList5"/>
    <dgm:cxn modelId="{4D6CFDF8-2EC4-4D4B-BF56-7706D9CC7D89}" type="presParOf" srcId="{37A96ABE-0BC3-4ED1-9C49-5968440E6AB8}" destId="{987891AD-1EDD-4D88-B982-2E98B36E13A4}" srcOrd="0" destOrd="0" presId="urn:microsoft.com/office/officeart/2005/8/layout/vList5"/>
    <dgm:cxn modelId="{0E243674-3513-44A1-B0A0-3DC39A2D8FEE}" type="presParOf" srcId="{37A96ABE-0BC3-4ED1-9C49-5968440E6AB8}" destId="{66873B6E-C898-4B08-887C-965B82094B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AB951-C8DA-4E10-82A1-7EF3A95CC71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5373254-6AF5-4204-9AF6-C5F980DB2AC5}">
      <dgm:prSet/>
      <dgm:spPr/>
      <dgm:t>
        <a:bodyPr/>
        <a:lstStyle/>
        <a:p>
          <a:r>
            <a:rPr lang="en-US"/>
            <a:t>Both Management Reserve and Contingency are tools used on DOE contracts to adjust the resources required for successful execution.</a:t>
          </a:r>
        </a:p>
      </dgm:t>
    </dgm:pt>
    <dgm:pt modelId="{4FFADF0A-8A61-4DE5-ADBF-F693E8219084}" type="parTrans" cxnId="{A7CF6F08-57E7-4B81-8015-71A121895991}">
      <dgm:prSet/>
      <dgm:spPr/>
      <dgm:t>
        <a:bodyPr/>
        <a:lstStyle/>
        <a:p>
          <a:endParaRPr lang="en-US"/>
        </a:p>
      </dgm:t>
    </dgm:pt>
    <dgm:pt modelId="{F37ECE52-071A-4C09-A925-27BD5C223AE8}" type="sibTrans" cxnId="{A7CF6F08-57E7-4B81-8015-71A121895991}">
      <dgm:prSet/>
      <dgm:spPr/>
      <dgm:t>
        <a:bodyPr/>
        <a:lstStyle/>
        <a:p>
          <a:endParaRPr lang="en-US"/>
        </a:p>
      </dgm:t>
    </dgm:pt>
    <dgm:pt modelId="{844AF34B-81AC-4B65-81B2-D02E09912697}">
      <dgm:prSet/>
      <dgm:spPr/>
      <dgm:t>
        <a:bodyPr/>
        <a:lstStyle/>
        <a:p>
          <a:r>
            <a:rPr lang="en-US"/>
            <a:t>Management Reserve is the DOE Contractor’s tool, and is a budget used to make scope adjustments which change the budget of a control account without a corresponding change in Contract scope.</a:t>
          </a:r>
        </a:p>
      </dgm:t>
    </dgm:pt>
    <dgm:pt modelId="{9F20B384-524A-41B3-98FD-82A7A6D46E78}" type="parTrans" cxnId="{8C969394-9810-4ADA-A6E1-1AE2B58C2B41}">
      <dgm:prSet/>
      <dgm:spPr/>
      <dgm:t>
        <a:bodyPr/>
        <a:lstStyle/>
        <a:p>
          <a:endParaRPr lang="en-US"/>
        </a:p>
      </dgm:t>
    </dgm:pt>
    <dgm:pt modelId="{45BFECDC-C0FD-4FF4-B148-E0FE370660A0}" type="sibTrans" cxnId="{8C969394-9810-4ADA-A6E1-1AE2B58C2B41}">
      <dgm:prSet/>
      <dgm:spPr/>
      <dgm:t>
        <a:bodyPr/>
        <a:lstStyle/>
        <a:p>
          <a:endParaRPr lang="en-US"/>
        </a:p>
      </dgm:t>
    </dgm:pt>
    <dgm:pt modelId="{2EF3C8D8-34DA-4F24-9125-F212D3D3F908}">
      <dgm:prSet/>
      <dgm:spPr/>
      <dgm:t>
        <a:bodyPr/>
        <a:lstStyle/>
        <a:p>
          <a:r>
            <a:rPr lang="en-US" dirty="0">
              <a:solidFill>
                <a:schemeClr val="tx1"/>
              </a:solidFill>
            </a:rPr>
            <a:t>Contingency is DOE’s tool and is a funding source for both project cost performance, or overrun, and the addition of contractual scope within the Performance Baseline (PB).</a:t>
          </a:r>
        </a:p>
      </dgm:t>
    </dgm:pt>
    <dgm:pt modelId="{DFABCD34-A66A-4F60-B727-4BFA87E6A316}" type="parTrans" cxnId="{0D615C10-BE9A-4133-867D-2D41716500FC}">
      <dgm:prSet/>
      <dgm:spPr/>
      <dgm:t>
        <a:bodyPr/>
        <a:lstStyle/>
        <a:p>
          <a:endParaRPr lang="en-US"/>
        </a:p>
      </dgm:t>
    </dgm:pt>
    <dgm:pt modelId="{03C66A33-505B-4003-9B5E-C5C833E5286B}" type="sibTrans" cxnId="{0D615C10-BE9A-4133-867D-2D41716500FC}">
      <dgm:prSet/>
      <dgm:spPr/>
      <dgm:t>
        <a:bodyPr/>
        <a:lstStyle/>
        <a:p>
          <a:endParaRPr lang="en-US"/>
        </a:p>
      </dgm:t>
    </dgm:pt>
    <dgm:pt modelId="{A229B29E-03E6-413B-8149-3279D303AD5F}" type="pres">
      <dgm:prSet presAssocID="{977AB951-C8DA-4E10-82A1-7EF3A95CC71C}" presName="vert0" presStyleCnt="0">
        <dgm:presLayoutVars>
          <dgm:dir/>
          <dgm:animOne val="branch"/>
          <dgm:animLvl val="lvl"/>
        </dgm:presLayoutVars>
      </dgm:prSet>
      <dgm:spPr/>
      <dgm:t>
        <a:bodyPr/>
        <a:lstStyle/>
        <a:p>
          <a:endParaRPr lang="en-US"/>
        </a:p>
      </dgm:t>
    </dgm:pt>
    <dgm:pt modelId="{F2C75F6C-2975-45A9-A4E8-950A3CECD3E7}" type="pres">
      <dgm:prSet presAssocID="{75373254-6AF5-4204-9AF6-C5F980DB2AC5}" presName="thickLine" presStyleLbl="alignNode1" presStyleIdx="0" presStyleCnt="3"/>
      <dgm:spPr/>
    </dgm:pt>
    <dgm:pt modelId="{A7C3365F-2AF3-4531-964E-D5872AB378D0}" type="pres">
      <dgm:prSet presAssocID="{75373254-6AF5-4204-9AF6-C5F980DB2AC5}" presName="horz1" presStyleCnt="0"/>
      <dgm:spPr/>
    </dgm:pt>
    <dgm:pt modelId="{1363ABEC-1345-4750-9C73-F02A0D72CDDF}" type="pres">
      <dgm:prSet presAssocID="{75373254-6AF5-4204-9AF6-C5F980DB2AC5}" presName="tx1" presStyleLbl="revTx" presStyleIdx="0" presStyleCnt="3"/>
      <dgm:spPr/>
      <dgm:t>
        <a:bodyPr/>
        <a:lstStyle/>
        <a:p>
          <a:endParaRPr lang="en-US"/>
        </a:p>
      </dgm:t>
    </dgm:pt>
    <dgm:pt modelId="{456AD274-D766-4ECD-9BC8-4E6545F25CAB}" type="pres">
      <dgm:prSet presAssocID="{75373254-6AF5-4204-9AF6-C5F980DB2AC5}" presName="vert1" presStyleCnt="0"/>
      <dgm:spPr/>
    </dgm:pt>
    <dgm:pt modelId="{BB852F99-5A87-4AD2-81A5-8542CE1F6BFD}" type="pres">
      <dgm:prSet presAssocID="{844AF34B-81AC-4B65-81B2-D02E09912697}" presName="thickLine" presStyleLbl="alignNode1" presStyleIdx="1" presStyleCnt="3"/>
      <dgm:spPr/>
    </dgm:pt>
    <dgm:pt modelId="{5E75B500-4B5D-471C-8CA8-95B68756C9A9}" type="pres">
      <dgm:prSet presAssocID="{844AF34B-81AC-4B65-81B2-D02E09912697}" presName="horz1" presStyleCnt="0"/>
      <dgm:spPr/>
    </dgm:pt>
    <dgm:pt modelId="{DBDBFD8A-AEF7-4DD2-9BA9-8FDBAB94748A}" type="pres">
      <dgm:prSet presAssocID="{844AF34B-81AC-4B65-81B2-D02E09912697}" presName="tx1" presStyleLbl="revTx" presStyleIdx="1" presStyleCnt="3"/>
      <dgm:spPr/>
      <dgm:t>
        <a:bodyPr/>
        <a:lstStyle/>
        <a:p>
          <a:endParaRPr lang="en-US"/>
        </a:p>
      </dgm:t>
    </dgm:pt>
    <dgm:pt modelId="{805176D2-7E03-44EB-AEB8-6647EB49CC13}" type="pres">
      <dgm:prSet presAssocID="{844AF34B-81AC-4B65-81B2-D02E09912697}" presName="vert1" presStyleCnt="0"/>
      <dgm:spPr/>
    </dgm:pt>
    <dgm:pt modelId="{8ED4CBD3-9F87-47BB-B971-07A6FC40CB98}" type="pres">
      <dgm:prSet presAssocID="{2EF3C8D8-34DA-4F24-9125-F212D3D3F908}" presName="thickLine" presStyleLbl="alignNode1" presStyleIdx="2" presStyleCnt="3"/>
      <dgm:spPr/>
    </dgm:pt>
    <dgm:pt modelId="{431415A6-3239-491B-95BA-5D8F76DD2A56}" type="pres">
      <dgm:prSet presAssocID="{2EF3C8D8-34DA-4F24-9125-F212D3D3F908}" presName="horz1" presStyleCnt="0"/>
      <dgm:spPr/>
    </dgm:pt>
    <dgm:pt modelId="{C5BABEF1-5822-408D-8B0A-99DA381AF6D9}" type="pres">
      <dgm:prSet presAssocID="{2EF3C8D8-34DA-4F24-9125-F212D3D3F908}" presName="tx1" presStyleLbl="revTx" presStyleIdx="2" presStyleCnt="3"/>
      <dgm:spPr/>
      <dgm:t>
        <a:bodyPr/>
        <a:lstStyle/>
        <a:p>
          <a:endParaRPr lang="en-US"/>
        </a:p>
      </dgm:t>
    </dgm:pt>
    <dgm:pt modelId="{3B53640F-7B2D-4EB6-A5E1-89EE1EB3F27E}" type="pres">
      <dgm:prSet presAssocID="{2EF3C8D8-34DA-4F24-9125-F212D3D3F908}" presName="vert1" presStyleCnt="0"/>
      <dgm:spPr/>
    </dgm:pt>
  </dgm:ptLst>
  <dgm:cxnLst>
    <dgm:cxn modelId="{A7CF6F08-57E7-4B81-8015-71A121895991}" srcId="{977AB951-C8DA-4E10-82A1-7EF3A95CC71C}" destId="{75373254-6AF5-4204-9AF6-C5F980DB2AC5}" srcOrd="0" destOrd="0" parTransId="{4FFADF0A-8A61-4DE5-ADBF-F693E8219084}" sibTransId="{F37ECE52-071A-4C09-A925-27BD5C223AE8}"/>
    <dgm:cxn modelId="{1E5A392F-1CC6-4EC9-9230-8188F38F9C51}" type="presOf" srcId="{844AF34B-81AC-4B65-81B2-D02E09912697}" destId="{DBDBFD8A-AEF7-4DD2-9BA9-8FDBAB94748A}" srcOrd="0" destOrd="0" presId="urn:microsoft.com/office/officeart/2008/layout/LinedList"/>
    <dgm:cxn modelId="{643498B0-6054-4512-8A4A-DCB406A068EB}" type="presOf" srcId="{2EF3C8D8-34DA-4F24-9125-F212D3D3F908}" destId="{C5BABEF1-5822-408D-8B0A-99DA381AF6D9}" srcOrd="0" destOrd="0" presId="urn:microsoft.com/office/officeart/2008/layout/LinedList"/>
    <dgm:cxn modelId="{8C969394-9810-4ADA-A6E1-1AE2B58C2B41}" srcId="{977AB951-C8DA-4E10-82A1-7EF3A95CC71C}" destId="{844AF34B-81AC-4B65-81B2-D02E09912697}" srcOrd="1" destOrd="0" parTransId="{9F20B384-524A-41B3-98FD-82A7A6D46E78}" sibTransId="{45BFECDC-C0FD-4FF4-B148-E0FE370660A0}"/>
    <dgm:cxn modelId="{E1380D4F-C49B-4963-9799-A853450BFD69}" type="presOf" srcId="{75373254-6AF5-4204-9AF6-C5F980DB2AC5}" destId="{1363ABEC-1345-4750-9C73-F02A0D72CDDF}" srcOrd="0" destOrd="0" presId="urn:microsoft.com/office/officeart/2008/layout/LinedList"/>
    <dgm:cxn modelId="{0D615C10-BE9A-4133-867D-2D41716500FC}" srcId="{977AB951-C8DA-4E10-82A1-7EF3A95CC71C}" destId="{2EF3C8D8-34DA-4F24-9125-F212D3D3F908}" srcOrd="2" destOrd="0" parTransId="{DFABCD34-A66A-4F60-B727-4BFA87E6A316}" sibTransId="{03C66A33-505B-4003-9B5E-C5C833E5286B}"/>
    <dgm:cxn modelId="{D7D2FD01-514F-4F38-A89D-A127E0F68ED7}" type="presOf" srcId="{977AB951-C8DA-4E10-82A1-7EF3A95CC71C}" destId="{A229B29E-03E6-413B-8149-3279D303AD5F}" srcOrd="0" destOrd="0" presId="urn:microsoft.com/office/officeart/2008/layout/LinedList"/>
    <dgm:cxn modelId="{066F22E5-AF67-4E69-91FD-030A6BC490D7}" type="presParOf" srcId="{A229B29E-03E6-413B-8149-3279D303AD5F}" destId="{F2C75F6C-2975-45A9-A4E8-950A3CECD3E7}" srcOrd="0" destOrd="0" presId="urn:microsoft.com/office/officeart/2008/layout/LinedList"/>
    <dgm:cxn modelId="{920FED6C-9578-49D4-8D22-F2E2442E3C56}" type="presParOf" srcId="{A229B29E-03E6-413B-8149-3279D303AD5F}" destId="{A7C3365F-2AF3-4531-964E-D5872AB378D0}" srcOrd="1" destOrd="0" presId="urn:microsoft.com/office/officeart/2008/layout/LinedList"/>
    <dgm:cxn modelId="{A001748D-5F6B-4437-89F8-AA73DDCFF6E3}" type="presParOf" srcId="{A7C3365F-2AF3-4531-964E-D5872AB378D0}" destId="{1363ABEC-1345-4750-9C73-F02A0D72CDDF}" srcOrd="0" destOrd="0" presId="urn:microsoft.com/office/officeart/2008/layout/LinedList"/>
    <dgm:cxn modelId="{19F9A4C0-910A-4473-A5CC-3549084B75DB}" type="presParOf" srcId="{A7C3365F-2AF3-4531-964E-D5872AB378D0}" destId="{456AD274-D766-4ECD-9BC8-4E6545F25CAB}" srcOrd="1" destOrd="0" presId="urn:microsoft.com/office/officeart/2008/layout/LinedList"/>
    <dgm:cxn modelId="{3AAAA6CB-919C-44D0-BE48-58AAA871DE69}" type="presParOf" srcId="{A229B29E-03E6-413B-8149-3279D303AD5F}" destId="{BB852F99-5A87-4AD2-81A5-8542CE1F6BFD}" srcOrd="2" destOrd="0" presId="urn:microsoft.com/office/officeart/2008/layout/LinedList"/>
    <dgm:cxn modelId="{712CFCBD-19B5-4353-800B-D0DABC91CA0F}" type="presParOf" srcId="{A229B29E-03E6-413B-8149-3279D303AD5F}" destId="{5E75B500-4B5D-471C-8CA8-95B68756C9A9}" srcOrd="3" destOrd="0" presId="urn:microsoft.com/office/officeart/2008/layout/LinedList"/>
    <dgm:cxn modelId="{D8F9F3FE-F11E-4FB4-8664-592EC9C15581}" type="presParOf" srcId="{5E75B500-4B5D-471C-8CA8-95B68756C9A9}" destId="{DBDBFD8A-AEF7-4DD2-9BA9-8FDBAB94748A}" srcOrd="0" destOrd="0" presId="urn:microsoft.com/office/officeart/2008/layout/LinedList"/>
    <dgm:cxn modelId="{C1A8EDBE-A197-46AC-8643-71174B6BE990}" type="presParOf" srcId="{5E75B500-4B5D-471C-8CA8-95B68756C9A9}" destId="{805176D2-7E03-44EB-AEB8-6647EB49CC13}" srcOrd="1" destOrd="0" presId="urn:microsoft.com/office/officeart/2008/layout/LinedList"/>
    <dgm:cxn modelId="{6620F9E0-A43E-4CDF-814E-A74B4F7DF684}" type="presParOf" srcId="{A229B29E-03E6-413B-8149-3279D303AD5F}" destId="{8ED4CBD3-9F87-47BB-B971-07A6FC40CB98}" srcOrd="4" destOrd="0" presId="urn:microsoft.com/office/officeart/2008/layout/LinedList"/>
    <dgm:cxn modelId="{27F9EB15-BCB3-4883-8C77-4B4B1E57DABA}" type="presParOf" srcId="{A229B29E-03E6-413B-8149-3279D303AD5F}" destId="{431415A6-3239-491B-95BA-5D8F76DD2A56}" srcOrd="5" destOrd="0" presId="urn:microsoft.com/office/officeart/2008/layout/LinedList"/>
    <dgm:cxn modelId="{D01D44E1-EEE1-4849-A807-27039D6BC277}" type="presParOf" srcId="{431415A6-3239-491B-95BA-5D8F76DD2A56}" destId="{C5BABEF1-5822-408D-8B0A-99DA381AF6D9}" srcOrd="0" destOrd="0" presId="urn:microsoft.com/office/officeart/2008/layout/LinedList"/>
    <dgm:cxn modelId="{85AE5B8A-F5F6-42EC-B5F3-B93BFC16036F}" type="presParOf" srcId="{431415A6-3239-491B-95BA-5D8F76DD2A56}" destId="{3B53640F-7B2D-4EB6-A5E1-89EE1EB3F2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B8843F3-8BEF-4726-9EC0-A5DE9F5D51FA}" type="datetimeFigureOut">
              <a:rPr lang="en-US" smtClean="0"/>
              <a:t>4/8/2020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79599AB-6022-45F8-905D-070D3DABCD23}" type="slidenum">
              <a:rPr lang="en-US" smtClean="0"/>
              <a:t>‹#›</a:t>
            </a:fld>
            <a:endParaRPr lang="en-US"/>
          </a:p>
        </p:txBody>
      </p:sp>
    </p:spTree>
    <p:extLst>
      <p:ext uri="{BB962C8B-B14F-4D97-AF65-F5344CB8AC3E}">
        <p14:creationId xmlns:p14="http://schemas.microsoft.com/office/powerpoint/2010/main" val="10257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EVMS Training Snippet, sponsored by the Department of Energy’s Office of Project Management is the first of two Snippets regarding Management Reserve or MR versus Contingency. The purpose is to provide a common understanding within DOE and among DOE contractors, and to provide consistency. </a:t>
            </a:r>
          </a:p>
          <a:p>
            <a:r>
              <a:rPr lang="en-US" sz="1200" kern="1200" dirty="0">
                <a:solidFill>
                  <a:schemeClr val="tx1"/>
                </a:solidFill>
                <a:effectLst/>
                <a:latin typeface="+mn-lt"/>
                <a:ea typeface="+mn-ea"/>
                <a:cs typeface="+mn-cs"/>
              </a:rPr>
              <a:t>Snippet 6-3A is a discussion of Management Reserve and Contingency concepts, purposes, and uses.  Snippet 6-3B  provides detailed scenarios of how normal project changes impact the performance measurement baseline, management reserve, projected variances at completion, and DOE contingency.  </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a:t>
            </a:fld>
            <a:endParaRPr lang="en-US"/>
          </a:p>
        </p:txBody>
      </p:sp>
    </p:spTree>
    <p:extLst>
      <p:ext uri="{BB962C8B-B14F-4D97-AF65-F5344CB8AC3E}">
        <p14:creationId xmlns:p14="http://schemas.microsoft.com/office/powerpoint/2010/main" val="263580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requirements of MR, contingency, budget, and funds must be consistently established and followed.  The process is very similar whether the project is executed under either an M&amp;O or non-M&amp;O contract, even though significant differences may exist in contract funding mechanisms between M&amp;O and non-M&amp;O contracts.</a:t>
            </a:r>
          </a:p>
          <a:p>
            <a:r>
              <a:rPr lang="en-US" sz="1300" dirty="0"/>
              <a:t>  </a:t>
            </a:r>
          </a:p>
          <a:p>
            <a:r>
              <a:rPr lang="en-US" sz="1300" dirty="0"/>
              <a:t>For example, while under a non-M&amp;O contract, contingency is held by DOE outside the contract and specific contract action must be taken to place and use contingency on contract, under an M&amp;O contract arrangement, all available funds, including contingency, may be available on contract, thus NOT requiring specific contract action to place on contract.  Nonetheless, specific, written DOE approval must still be obtained for any contingency use.  Specifically, contingency must be held by the M&amp;O above the project level CBB or PBB, and explicit controls must be established between DOE, the M&amp;O contractor management, and the project-level PM for use of any contingency.    </a:t>
            </a:r>
          </a:p>
          <a:p>
            <a:r>
              <a:rPr lang="en-US" sz="1300" dirty="0"/>
              <a:t>The contract Project Managers are responsible for establishing and managing the MR.  Approval for MR use outside the contractor PM is not required. </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10</a:t>
            </a:fld>
            <a:endParaRPr lang="en-US"/>
          </a:p>
        </p:txBody>
      </p:sp>
    </p:spTree>
    <p:extLst>
      <p:ext uri="{BB962C8B-B14F-4D97-AF65-F5344CB8AC3E}">
        <p14:creationId xmlns:p14="http://schemas.microsoft.com/office/powerpoint/2010/main" val="360539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Let’s switch to management reserve, or MR.  It is an amount of the total budget set aside by the contractor from the TAB for management control purposes. </a:t>
            </a:r>
          </a:p>
          <a:p>
            <a:endParaRPr lang="en-US" sz="1300" dirty="0"/>
          </a:p>
          <a:p>
            <a:r>
              <a:rPr lang="en-US" sz="1300" dirty="0"/>
              <a:t>The purpose of management reserve is to have budget that can be applied due to unexpected growth within the currently authorized work scope, rate changes, risk handling, and other project unknowns.  It is used to budget future internal needs but it may not be used to ‘pad the future’ to offset previously accumulated overruns or under runs.  When the prime contractor is negotiating with the government customer, MR is typically not separately identified, and once it is identified, it cannot be eliminated from pricing during subsequent negotiations or used to absorb the cost of project level scope changes.  </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11</a:t>
            </a:fld>
            <a:endParaRPr lang="en-US"/>
          </a:p>
        </p:txBody>
      </p:sp>
    </p:spTree>
    <p:extLst>
      <p:ext uri="{BB962C8B-B14F-4D97-AF65-F5344CB8AC3E}">
        <p14:creationId xmlns:p14="http://schemas.microsoft.com/office/powerpoint/2010/main" val="344803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MR budget is initially established during the early baselining period after contract authorization.  While the value of the MR budget is at the discretion of the contractor’s project management team, the process should be tied to the identification of project risks, and overall risk levels, identified.  It is anticipated that projects with greater risk and unknowns will have a larger reserve budget.  </a:t>
            </a:r>
          </a:p>
          <a:p>
            <a:endParaRPr lang="en-US" sz="1300" dirty="0"/>
          </a:p>
          <a:p>
            <a:r>
              <a:rPr lang="en-US" sz="1300" dirty="0"/>
              <a:t>However, there is no requirement that the application of the MR will be limited to the identified risks.  In fact, if a contractor does this it may be an indication that well-defined and probable scope has been left out of the baseline.  MR is a budget without specific scope assumptions.  All contractually authorized scope must be held in the Performance Measurement Baseline and distributed to Control Account Managers in a timely manner.</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12</a:t>
            </a:fld>
            <a:endParaRPr lang="en-US"/>
          </a:p>
        </p:txBody>
      </p:sp>
    </p:spTree>
    <p:extLst>
      <p:ext uri="{BB962C8B-B14F-4D97-AF65-F5344CB8AC3E}">
        <p14:creationId xmlns:p14="http://schemas.microsoft.com/office/powerpoint/2010/main" val="181543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Generally, MR can be used by the contractor’s PM to plan or replan future effort not yet started for one or more of the following reasons:</a:t>
            </a:r>
          </a:p>
          <a:p>
            <a:r>
              <a:rPr lang="en-US" sz="1300" dirty="0"/>
              <a:t>It may be used for previously unrecognized tasks and identified risks that are consistent within the scope of work of the contract.  All risks, unrealized and realized, are usually identified, quantified, and tracked through a risk register. </a:t>
            </a:r>
          </a:p>
          <a:p>
            <a:r>
              <a:rPr lang="en-US" sz="1300" dirty="0"/>
              <a:t>MR may be used for changes in execution strategy. An example would be a make or buy decision that is changed from the original baseline plan. This is an example of an assumption change that would be included in the approval documentation.  </a:t>
            </a:r>
          </a:p>
          <a:p>
            <a:r>
              <a:rPr lang="en-US" sz="1300" dirty="0"/>
              <a:t>MR may be used for unexpected future internal scope growth within the currently authorized scope of the project,</a:t>
            </a:r>
          </a:p>
          <a:p>
            <a:r>
              <a:rPr lang="en-US" sz="1300" dirty="0"/>
              <a:t>MR may be used for changes in direct or indirect rates.  Also included would be currency fluctuations.  </a:t>
            </a:r>
          </a:p>
          <a:p>
            <a:r>
              <a:rPr lang="en-US" sz="1300" dirty="0"/>
              <a:t>MR may be used for risk and opportunity handling.  However, allocating MR for Cost or Schedule Variance based risks is inappropriate.  </a:t>
            </a:r>
          </a:p>
          <a:p>
            <a:r>
              <a:rPr lang="en-US" sz="1300" dirty="0"/>
              <a:t>MR may be used for work that needs to be repeated. However, it is not appropriate to be added as budget when the progress has been inaccurately reported. </a:t>
            </a:r>
          </a:p>
          <a:p>
            <a:r>
              <a:rPr lang="en-US" sz="1300" dirty="0"/>
              <a:t>MR may be used to change future budget for work not yet started.  For example, the baseline may have been estimated prior to final negotiations of subcontractor work. MR may be used to increase the budget associated with final negotiations; however, not if the effort has begun. </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13</a:t>
            </a:fld>
            <a:endParaRPr lang="en-US"/>
          </a:p>
        </p:txBody>
      </p:sp>
    </p:spTree>
    <p:extLst>
      <p:ext uri="{BB962C8B-B14F-4D97-AF65-F5344CB8AC3E}">
        <p14:creationId xmlns:p14="http://schemas.microsoft.com/office/powerpoint/2010/main" val="97150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As a good rule of thumb, MR transactions must be related to the change in work scope at the Control Account Level. The only exception is for rate changes. MR can never be used to eliminate a performance driven variance. </a:t>
            </a:r>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14</a:t>
            </a:fld>
            <a:endParaRPr lang="en-US"/>
          </a:p>
        </p:txBody>
      </p:sp>
    </p:spTree>
    <p:extLst>
      <p:ext uri="{BB962C8B-B14F-4D97-AF65-F5344CB8AC3E}">
        <p14:creationId xmlns:p14="http://schemas.microsoft.com/office/powerpoint/2010/main" val="302127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some guidelines for applying MR budget.  It should be for new work which has not yet been planned or begun; meaning performance has not been taken and actual costs not incurred. </a:t>
            </a:r>
          </a:p>
          <a:p>
            <a:r>
              <a:rPr lang="en-US" sz="1300" dirty="0"/>
              <a:t> </a:t>
            </a:r>
          </a:p>
          <a:p>
            <a:r>
              <a:rPr lang="en-US" sz="1300" dirty="0"/>
              <a:t>The burden of proof is on the contractor to demonstrate that MR use is legitimate and meets the requirements of internal procedures.  </a:t>
            </a:r>
          </a:p>
          <a:p>
            <a:endParaRPr lang="en-US" sz="1300" dirty="0"/>
          </a:p>
          <a:p>
            <a:r>
              <a:rPr lang="en-US" sz="1300" dirty="0"/>
              <a:t>MR should be applied beyond the planning freeze period identified in the contractor’s system description; this is generally more than one month in the future.  Current period scope changes should be minimized and any urgency of need must be documented. </a:t>
            </a:r>
          </a:p>
          <a:p>
            <a:endParaRPr lang="en-US" sz="1300" dirty="0"/>
          </a:p>
          <a:p>
            <a:r>
              <a:rPr lang="en-US" sz="1300" dirty="0"/>
              <a:t>If the MR budget allocation impacts an active existing work package or set of work packages, it is preferred that those affected work packages are closed, and replanned with the additional scope and budget in new work packages.</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15</a:t>
            </a:fld>
            <a:endParaRPr lang="en-US"/>
          </a:p>
        </p:txBody>
      </p:sp>
    </p:spTree>
    <p:extLst>
      <p:ext uri="{BB962C8B-B14F-4D97-AF65-F5344CB8AC3E}">
        <p14:creationId xmlns:p14="http://schemas.microsoft.com/office/powerpoint/2010/main" val="341412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We discussed earlier that MR </a:t>
            </a:r>
            <a:r>
              <a:rPr lang="en-US" sz="1400" dirty="0"/>
              <a:t>cannot be used to offset accumulated variances (overruns or underruns). </a:t>
            </a:r>
            <a:r>
              <a:rPr lang="en-US" sz="1300" dirty="0"/>
              <a:t>In the first example we see a completed work package with a cost variance of +10 which is a positive variance meaning that the WP had a cost underrun.   Should a work package complete with a negative cost variance like the second example, then it is reported as a cost overrun.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EVMS does not allow transferring positive variances to completed work packages to MR for any use. That is referred to as Harvesting. </a:t>
            </a:r>
          </a:p>
          <a:p>
            <a:endParaRPr lang="en-US" sz="1300" dirty="0"/>
          </a:p>
          <a:p>
            <a:r>
              <a:rPr lang="en-US" sz="1300" dirty="0"/>
              <a:t>Cost metrics are reported as is. This is important to understand because it is from the variances that management can help predict and manage future performance. Therefore, the performance results, both favorable and unfavorable, must be retained throughout the life of the project to reflect how the budgeted scope for each work package was actually completed in terms of earned value and cost. This information aids management in predicting future performance.</a:t>
            </a:r>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16</a:t>
            </a:fld>
            <a:endParaRPr lang="en-US"/>
          </a:p>
        </p:txBody>
      </p:sp>
    </p:spTree>
    <p:extLst>
      <p:ext uri="{BB962C8B-B14F-4D97-AF65-F5344CB8AC3E}">
        <p14:creationId xmlns:p14="http://schemas.microsoft.com/office/powerpoint/2010/main" val="241263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MR is the contractor’s budget and it is the contractor’s responsibility to manage MR wisely for the risks over the life of the project.  The contractor PM must ensure that MR will be used prudently during the life of the project.  Depleting MR while there are significant project risks greatly increases the chances of a contract overrun, and is an early warning sign for a probable Over Target Baseline.</a:t>
            </a:r>
          </a:p>
          <a:p>
            <a:r>
              <a:rPr lang="en-US" sz="1300" dirty="0"/>
              <a:t>It is important to note that MR is never required to be allocated.  MR allocation is subject to the PM’s approval based on the CAM’s definition of the requirement for new scope and any project impact, and whether any MR remains that is available for allocation. </a:t>
            </a:r>
          </a:p>
          <a:p>
            <a:r>
              <a:rPr lang="en-US" sz="1300" dirty="0"/>
              <a:t>It is important that MR be carefully controlled and monitored in formal records such as the MR and CBB or PBB Logs. These logs must be directly traceable to the CPR or IPMR with narrative explanations of MR use included in Format 5. </a:t>
            </a:r>
          </a:p>
          <a:p>
            <a:r>
              <a:rPr lang="en-US" sz="1300" dirty="0"/>
              <a:t>DOE Contingency cannot be used to replenish MR. MR cannot be allocated beyond what exists; in other words, the balance cannot be negative.    </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17</a:t>
            </a:fld>
            <a:endParaRPr lang="en-US"/>
          </a:p>
        </p:txBody>
      </p:sp>
    </p:spTree>
    <p:extLst>
      <p:ext uri="{BB962C8B-B14F-4D97-AF65-F5344CB8AC3E}">
        <p14:creationId xmlns:p14="http://schemas.microsoft.com/office/powerpoint/2010/main" val="411216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both MR and Contingency are tools used to adjust the resources as the project proceeds based on new information. They are required for successful execution of the Performance Baseline. </a:t>
            </a:r>
          </a:p>
          <a:p>
            <a:endParaRPr lang="en-US" dirty="0"/>
          </a:p>
          <a:p>
            <a:r>
              <a:rPr lang="en-US" dirty="0"/>
              <a:t>MR is considered the Contractor’s tool in that it is a budget reserve set aside for contractor management use. The MR can be applied </a:t>
            </a:r>
            <a:r>
              <a:rPr lang="en-US" sz="1200" dirty="0"/>
              <a:t>due to unexpected growth within the currently authorized work scope, rate changes, risk handling, and other project unknowns. </a:t>
            </a:r>
            <a:r>
              <a:rPr lang="en-US" dirty="0"/>
              <a:t>No contractual change is required for MR use. </a:t>
            </a:r>
          </a:p>
          <a:p>
            <a:endParaRPr lang="en-US" dirty="0"/>
          </a:p>
          <a:p>
            <a:pPr lvl="0"/>
            <a:r>
              <a:rPr lang="en-US" dirty="0"/>
              <a:t>Contingency is DOE’s tool and is a funding source for both project cost performance and for the addition of contractual scope within the project’s Performance Baseline.</a:t>
            </a:r>
          </a:p>
        </p:txBody>
      </p:sp>
      <p:sp>
        <p:nvSpPr>
          <p:cNvPr id="4" name="Slide Number Placeholder 3"/>
          <p:cNvSpPr>
            <a:spLocks noGrp="1"/>
          </p:cNvSpPr>
          <p:nvPr>
            <p:ph type="sldNum" sz="quarter" idx="5"/>
          </p:nvPr>
        </p:nvSpPr>
        <p:spPr/>
        <p:txBody>
          <a:bodyPr/>
          <a:lstStyle/>
          <a:p>
            <a:fld id="{979599AB-6022-45F8-905D-070D3DABCD23}" type="slidenum">
              <a:rPr lang="en-US" smtClean="0"/>
              <a:t>18</a:t>
            </a:fld>
            <a:endParaRPr lang="en-US"/>
          </a:p>
        </p:txBody>
      </p:sp>
    </p:spTree>
    <p:extLst>
      <p:ext uri="{BB962C8B-B14F-4D97-AF65-F5344CB8AC3E}">
        <p14:creationId xmlns:p14="http://schemas.microsoft.com/office/powerpoint/2010/main" val="131163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699">
              <a:defRPr/>
            </a:pPr>
            <a:r>
              <a:rPr lang="en-US" dirty="0"/>
              <a:t>Please refer to Snippet 6-3B for information relative to MR and Contingency Scenarios. For additional information relative to EVMS procedures, templates, helpful references, more Snippets, and training materials, please refer to DOE PM’s external EVM Home page or the internal Max.Gov PM Library. Check back periodically for updated or new information.  </a:t>
            </a:r>
          </a:p>
          <a:p>
            <a:pPr defTabSz="1021699">
              <a:defRPr/>
            </a:pPr>
            <a:endParaRPr lang="en-US" dirty="0"/>
          </a:p>
          <a:p>
            <a:pPr defTabSz="1021699"/>
            <a:r>
              <a:rPr lang="en-US" dirty="0"/>
              <a:t>Thank You for using the Snippet Library. </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19</a:t>
            </a:fld>
            <a:endParaRPr lang="en-US" dirty="0"/>
          </a:p>
        </p:txBody>
      </p:sp>
    </p:spTree>
    <p:extLst>
      <p:ext uri="{BB962C8B-B14F-4D97-AF65-F5344CB8AC3E}">
        <p14:creationId xmlns:p14="http://schemas.microsoft.com/office/powerpoint/2010/main" val="188658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difference between Management Reserve and DOE-Held Contingency can be confusing. They are not the same, nor do they equal each other.  This Snippet will explain their similarities and their distinctly different purposes. </a:t>
            </a:r>
          </a:p>
        </p:txBody>
      </p:sp>
      <p:sp>
        <p:nvSpPr>
          <p:cNvPr id="4" name="Slide Number Placeholder 3"/>
          <p:cNvSpPr>
            <a:spLocks noGrp="1"/>
          </p:cNvSpPr>
          <p:nvPr>
            <p:ph type="sldNum" sz="quarter" idx="5"/>
          </p:nvPr>
        </p:nvSpPr>
        <p:spPr/>
        <p:txBody>
          <a:bodyPr/>
          <a:lstStyle/>
          <a:p>
            <a:fld id="{979599AB-6022-45F8-905D-070D3DABCD23}" type="slidenum">
              <a:rPr lang="en-US" smtClean="0"/>
              <a:t>2</a:t>
            </a:fld>
            <a:endParaRPr lang="en-US"/>
          </a:p>
        </p:txBody>
      </p:sp>
    </p:spTree>
    <p:extLst>
      <p:ext uri="{BB962C8B-B14F-4D97-AF65-F5344CB8AC3E}">
        <p14:creationId xmlns:p14="http://schemas.microsoft.com/office/powerpoint/2010/main" val="193564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Management Reserve, or MR, and Contingency are both tools used on DOE contracts to adjust the resources used in the execution of a project.</a:t>
            </a:r>
          </a:p>
          <a:p>
            <a:r>
              <a:rPr lang="en-US" sz="1300" dirty="0"/>
              <a:t>However, these tools have some significant differences.  MR is controlled by the contractor while Contingency by DOE.  MR is considered an element of the contractor’s budget, while Contingency a source for funding by DOE.  </a:t>
            </a:r>
          </a:p>
          <a:p>
            <a:endParaRPr lang="en-US" sz="1300" dirty="0"/>
          </a:p>
          <a:p>
            <a:r>
              <a:rPr lang="en-US" sz="1300" dirty="0"/>
              <a:t>MR is primarily used to adjust scope at the control account level within a contract without any change in the contract level scope, while Contingency is used by the DOE to cover project cost overruns and fund contractual changes within the Performance Baseline, or PB, scope, schedule, and cost.  The amount of MR budget held by a contractor is limited by the contract’s Total Allocated Budget, while the amount of Contingency funding is limited by the DOE Total Project Cost.</a:t>
            </a:r>
          </a:p>
          <a:p>
            <a:r>
              <a:rPr lang="en-US" sz="1300" dirty="0"/>
              <a:t>This Snippet will expand on the differences between these tools and the uses of each.</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3</a:t>
            </a:fld>
            <a:endParaRPr lang="en-US"/>
          </a:p>
        </p:txBody>
      </p:sp>
    </p:spTree>
    <p:extLst>
      <p:ext uri="{BB962C8B-B14F-4D97-AF65-F5344CB8AC3E}">
        <p14:creationId xmlns:p14="http://schemas.microsoft.com/office/powerpoint/2010/main" val="17376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Before we dive into the details of these concepts, we will provide some top-level definitions of each.  </a:t>
            </a:r>
          </a:p>
          <a:p>
            <a:r>
              <a:rPr lang="en-US" sz="1300" dirty="0"/>
              <a:t>Management Reserve is the Contractor’s Budget for Management Control Purposes. This budget is a part of the Contract Budget Base or Project Budget Base and is applied to the Performance Measurement Baseline when authorized internal changes are made. Refer to Snippet 1-11 entitled Varying Project and Contract Structures or the DOE EVMS Gold Card for information relative to the relation of the Contract Budget Base (CBB) and the Project Budget Base (PBB).</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Contingency is the DOE’s funding source for unforeseeable costs within a project.  It may be applied to fund contractual changes </a:t>
            </a:r>
            <a:r>
              <a:rPr lang="en-US" sz="1400" dirty="0">
                <a:solidFill>
                  <a:schemeClr val="tx1"/>
                </a:solidFill>
              </a:rPr>
              <a:t>within the project’s Performance Baseline scope, schedule, and cost, and </a:t>
            </a:r>
            <a:r>
              <a:rPr lang="en-US" sz="1300" dirty="0"/>
              <a:t>it may be applied to pay the bill for overruns on Cost Reimbursement type contracts. DOE is responsible to reimburse the contractor for all allowable costs up to the cost and funding limits established in the contract in accordance with FAR Clause 52.232-18, Limitations of Cost, for any fully funded cost-reimbursement contracts and 52.232-22 Limitations of Funds clause, as applicable for incrementally funded cost reimbursement contract.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4</a:t>
            </a:fld>
            <a:endParaRPr lang="en-US"/>
          </a:p>
        </p:txBody>
      </p:sp>
    </p:spTree>
    <p:extLst>
      <p:ext uri="{BB962C8B-B14F-4D97-AF65-F5344CB8AC3E}">
        <p14:creationId xmlns:p14="http://schemas.microsoft.com/office/powerpoint/2010/main" val="303888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graphic on this chart will provide a context in which to understand the components of the Performance Baseline, or PB.  Those elements in light blue are controlled by the DOE and the elements in grey by the contractor.  Starting at the top, the Performance Baseline represents the Total Project Cost for DOE.  This is broken down to three elements: DOE-held Contingency, the Contract Price issued to the contractor, and DOE-held reserves for Other Direct Project Costs.  </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5</a:t>
            </a:fld>
            <a:endParaRPr lang="en-US"/>
          </a:p>
        </p:txBody>
      </p:sp>
    </p:spTree>
    <p:extLst>
      <p:ext uri="{BB962C8B-B14F-4D97-AF65-F5344CB8AC3E}">
        <p14:creationId xmlns:p14="http://schemas.microsoft.com/office/powerpoint/2010/main" val="209741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Contract Price, issued to the Contractor, is comprised of two different components; the Profit or Fee, and the Total Allocated Budget, or TAB.  The TAB equals the Contract Budget Base </a:t>
            </a:r>
            <a:r>
              <a:rPr lang="en-US" sz="1300" b="1" dirty="0"/>
              <a:t>unless</a:t>
            </a:r>
            <a:r>
              <a:rPr lang="en-US" sz="1300" dirty="0"/>
              <a:t> an Over Target Baseline has been declared and approved. The contractor then takes the TAB (or CBB or PBB when no OTB exists) and breaks it down into Management Reserve, or MR, and the Performance Measurement Baseline, or PMB.</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6</a:t>
            </a:fld>
            <a:endParaRPr lang="en-US"/>
          </a:p>
        </p:txBody>
      </p:sp>
    </p:spTree>
    <p:extLst>
      <p:ext uri="{BB962C8B-B14F-4D97-AF65-F5344CB8AC3E}">
        <p14:creationId xmlns:p14="http://schemas.microsoft.com/office/powerpoint/2010/main" val="286910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Snippet does not focus on the components of the PMB, rather here we focus on the TAB  which is the level at which budget is managed by the contractor. </a:t>
            </a:r>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7</a:t>
            </a:fld>
            <a:endParaRPr lang="en-US"/>
          </a:p>
        </p:txBody>
      </p:sp>
    </p:spTree>
    <p:extLst>
      <p:ext uri="{BB962C8B-B14F-4D97-AF65-F5344CB8AC3E}">
        <p14:creationId xmlns:p14="http://schemas.microsoft.com/office/powerpoint/2010/main" val="129545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will start with an explanation of Contingency, which is a cost reserve owned by the customer, in this case the DOE.  It is held outside the project scope, schedule, and budget that have already been provided to the contractor. On the performance baseline components chart recall that Contingency was shown above the Total Allocated Budget. </a:t>
            </a:r>
          </a:p>
          <a:p>
            <a:endParaRPr lang="en-US" sz="1300" dirty="0"/>
          </a:p>
          <a:p>
            <a:r>
              <a:rPr lang="en-US" sz="1300" dirty="0"/>
              <a:t> The contingency is the source for additional funding. DOE must ensure adequate funds are available to pay for all completed contractual work scope.  It tracks to the estimate at completion, which represents the best estimate for the final cost of the project, plus profit, fees, and Other Direct Costs. Contingency funds are used to pay for overruns. DOE can also use the contingency as funding to increase the Contract Target Cost with budget and within-scope modifications to the current project statement of work. In this case, after receipt of the contract modification, the contractor adds the budget for the change to the Contract Budget Base or Project Budget Base. </a:t>
            </a:r>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8</a:t>
            </a:fld>
            <a:endParaRPr lang="en-US"/>
          </a:p>
        </p:txBody>
      </p:sp>
    </p:spTree>
    <p:extLst>
      <p:ext uri="{BB962C8B-B14F-4D97-AF65-F5344CB8AC3E}">
        <p14:creationId xmlns:p14="http://schemas.microsoft.com/office/powerpoint/2010/main" val="951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Remember that the government has to have funding to pay the bill for the project scope requirements.  The government also has to ensure that any changes or additional project scope have sufficient funding available.  Should the contractor incur cost overruns, the contingency is available as funding to cover those allowable, actual costs. </a:t>
            </a:r>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9</a:t>
            </a:fld>
            <a:endParaRPr lang="en-US"/>
          </a:p>
        </p:txBody>
      </p:sp>
    </p:spTree>
    <p:extLst>
      <p:ext uri="{BB962C8B-B14F-4D97-AF65-F5344CB8AC3E}">
        <p14:creationId xmlns:p14="http://schemas.microsoft.com/office/powerpoint/2010/main" val="427551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3828CB-ABF7-431E-BE46-DEC9208A46EC}" type="datetime1">
              <a:rPr lang="en-US" smtClean="0"/>
              <a:t>4/8/2020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134176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6AC26-8496-4755-942C-898EF1C12DB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80811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77FEB-AE86-4EE2-8C49-6F11AFFF5EBB}"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51491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CD58F-B60D-4966-BD55-340DD053D4B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123413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6A43C-7DCF-45AE-AD34-A4E75C763364}"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212491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EDDD8-3BAF-4808-A567-6812760E95D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2456525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A9FBA-B7A9-466F-8DC2-4AF881A05032}"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4293686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8AC53-0B7B-4DF7-837D-A6BEC3586C09}"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2086423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B26551-11E7-423F-AEF5-86474C0C16E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88095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03634-862A-4B05-A4EC-CA96DBC47A98}"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91061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EFE5-1089-4C54-A389-974ED20F0511}"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246882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6BDC78-B057-4D3B-BD47-B096A0188562}"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294608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7EF244-C4D0-4FB8-9B4D-DB02B29F0A6C}"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416897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BA77D8-C303-43B4-95B2-849F8F055ED9}"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239383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891EC-B366-4C01-A8B0-A83AEE50BE8F}"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285627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D505F-F707-4F43-B0EC-E69E519427B6}"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310652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4B171-995C-4FFC-939B-F54576E17C4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155535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641339-9225-4B7F-A3CC-4D030D298537}" type="datetime1">
              <a:rPr lang="en-US" smtClean="0"/>
              <a:t>4/8/2020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200" b="1" i="0">
                <a:solidFill>
                  <a:schemeClr val="tx1"/>
                </a:solidFill>
                <a:effectLst/>
                <a:latin typeface="+mn-lt"/>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355617800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energy.gov/projectmanagement/services-0/earned-value-managemen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community.max.gov/display/DOEExternal/PM+Library"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1D75F-D460-4D7F-9F96-6420D6D15057}"/>
              </a:ext>
            </a:extLst>
          </p:cNvPr>
          <p:cNvSpPr>
            <a:spLocks noGrp="1"/>
          </p:cNvSpPr>
          <p:nvPr>
            <p:ph type="ctrTitle"/>
          </p:nvPr>
        </p:nvSpPr>
        <p:spPr>
          <a:xfrm>
            <a:off x="1711344" y="648714"/>
            <a:ext cx="5299159" cy="3179367"/>
          </a:xfrm>
        </p:spPr>
        <p:txBody>
          <a:bodyPr>
            <a:normAutofit/>
          </a:bodyPr>
          <a:lstStyle/>
          <a:p>
            <a:pPr>
              <a:lnSpc>
                <a:spcPct val="90000"/>
              </a:lnSpc>
            </a:pPr>
            <a:r>
              <a:rPr lang="en-US" sz="3800" b="1" dirty="0"/>
              <a:t>Snippet 6-3A:</a:t>
            </a:r>
            <a:br>
              <a:rPr lang="en-US" sz="3800" b="1" dirty="0"/>
            </a:br>
            <a:r>
              <a:rPr lang="en-US" sz="3800" b="1" dirty="0"/>
              <a:t>Concepts of Management Reserve vs. Contingency </a:t>
            </a:r>
          </a:p>
        </p:txBody>
      </p:sp>
      <p:sp>
        <p:nvSpPr>
          <p:cNvPr id="3" name="Subtitle 2">
            <a:extLst>
              <a:ext uri="{FF2B5EF4-FFF2-40B4-BE49-F238E27FC236}">
                <a16:creationId xmlns:a16="http://schemas.microsoft.com/office/drawing/2014/main" xmlns="" id="{B3A0E5B7-971B-4078-9A44-DB0CCC916F2C}"/>
              </a:ext>
            </a:extLst>
          </p:cNvPr>
          <p:cNvSpPr>
            <a:spLocks noGrp="1"/>
          </p:cNvSpPr>
          <p:nvPr>
            <p:ph type="subTitle" idx="1"/>
          </p:nvPr>
        </p:nvSpPr>
        <p:spPr>
          <a:xfrm>
            <a:off x="3151575" y="3996267"/>
            <a:ext cx="4080514" cy="1139151"/>
          </a:xfrm>
        </p:spPr>
        <p:txBody>
          <a:bodyPr>
            <a:normAutofit/>
          </a:bodyPr>
          <a:lstStyle/>
          <a:p>
            <a:pPr>
              <a:lnSpc>
                <a:spcPct val="90000"/>
              </a:lnSpc>
            </a:pPr>
            <a:r>
              <a:rPr lang="en-US"/>
              <a:t>U.S. Department of Energy</a:t>
            </a:r>
          </a:p>
          <a:p>
            <a:pPr>
              <a:lnSpc>
                <a:spcPct val="90000"/>
              </a:lnSpc>
            </a:pPr>
            <a:r>
              <a:rPr lang="en-US"/>
              <a:t>Office of Project Management (PM)</a:t>
            </a:r>
          </a:p>
        </p:txBody>
      </p:sp>
      <p:sp>
        <p:nvSpPr>
          <p:cNvPr id="21" name="Rounded Rectangle 4">
            <a:extLst>
              <a:ext uri="{FF2B5EF4-FFF2-40B4-BE49-F238E27FC236}">
                <a16:creationId xmlns:a16="http://schemas.microsoft.com/office/drawing/2014/main" xmlns="" id="{260615AE-7DBC-4FF7-9107-9FE957695B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gn on a pole&#10;&#10;Description automatically generated">
            <a:extLst>
              <a:ext uri="{FF2B5EF4-FFF2-40B4-BE49-F238E27FC236}">
                <a16:creationId xmlns:a16="http://schemas.microsoft.com/office/drawing/2014/main" xmlns="" id="{3B1AF05E-2F24-4662-9AF9-065C6BE12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3801" y="1823349"/>
            <a:ext cx="3341190" cy="2923540"/>
          </a:xfrm>
          <a:prstGeom prst="rect">
            <a:avLst/>
          </a:prstGeom>
        </p:spPr>
      </p:pic>
    </p:spTree>
    <p:extLst>
      <p:ext uri="{BB962C8B-B14F-4D97-AF65-F5344CB8AC3E}">
        <p14:creationId xmlns:p14="http://schemas.microsoft.com/office/powerpoint/2010/main" val="299284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838200" y="0"/>
            <a:ext cx="7125393" cy="1325563"/>
          </a:xfrm>
        </p:spPr>
        <p:txBody>
          <a:bodyPr>
            <a:normAutofit/>
          </a:bodyPr>
          <a:lstStyle/>
          <a:p>
            <a:r>
              <a:rPr lang="en-US" sz="3600" dirty="0"/>
              <a:t>DOE Contingency</a:t>
            </a:r>
          </a:p>
        </p:txBody>
      </p:sp>
      <p:sp>
        <p:nvSpPr>
          <p:cNvPr id="9" name="Content Placeholder 1">
            <a:extLst>
              <a:ext uri="{FF2B5EF4-FFF2-40B4-BE49-F238E27FC236}">
                <a16:creationId xmlns:a16="http://schemas.microsoft.com/office/drawing/2014/main" xmlns="" id="{E822C784-C919-4946-A8C7-10D9CB603DC3}"/>
              </a:ext>
            </a:extLst>
          </p:cNvPr>
          <p:cNvSpPr>
            <a:spLocks noGrp="1"/>
          </p:cNvSpPr>
          <p:nvPr>
            <p:ph idx="1"/>
          </p:nvPr>
        </p:nvSpPr>
        <p:spPr>
          <a:xfrm>
            <a:off x="1333500" y="1325562"/>
            <a:ext cx="10172699" cy="5532437"/>
          </a:xfrm>
        </p:spPr>
        <p:txBody>
          <a:bodyPr>
            <a:normAutofit lnSpcReduction="10000"/>
          </a:bodyPr>
          <a:lstStyle/>
          <a:p>
            <a:pPr>
              <a:spcAft>
                <a:spcPts val="600"/>
              </a:spcAft>
              <a:defRPr/>
            </a:pPr>
            <a:r>
              <a:rPr lang="en-US" sz="3000" dirty="0"/>
              <a:t>M&amp;O (Management and Operating) vs. Non-M&amp;O Contracts</a:t>
            </a:r>
          </a:p>
          <a:p>
            <a:pPr lvl="1">
              <a:defRPr/>
            </a:pPr>
            <a:r>
              <a:rPr lang="en-US" sz="2600" dirty="0"/>
              <a:t>Under a non-M&amp;O contract, contingency is held by DOE outside the contract, thus requiring specific contract action to place and use on contract</a:t>
            </a:r>
          </a:p>
          <a:p>
            <a:pPr lvl="1">
              <a:defRPr/>
            </a:pPr>
            <a:r>
              <a:rPr lang="en-US" sz="2600" dirty="0"/>
              <a:t>Under an M&amp;O contract arrangement, all available funds, including contingency,  may be available on contract, thus </a:t>
            </a:r>
            <a:r>
              <a:rPr lang="en-US" sz="2600" b="1" u="sng" dirty="0"/>
              <a:t>NOT</a:t>
            </a:r>
            <a:r>
              <a:rPr lang="en-US" sz="2600" dirty="0"/>
              <a:t> requiring specific contract action to place on contract…</a:t>
            </a:r>
            <a:r>
              <a:rPr lang="en-US" sz="2600" b="1" u="sng" dirty="0"/>
              <a:t>However</a:t>
            </a:r>
            <a:r>
              <a:rPr lang="en-US" sz="2600" u="sng" dirty="0"/>
              <a:t> </a:t>
            </a:r>
            <a:r>
              <a:rPr lang="en-US" sz="2600" b="1" u="sng" dirty="0"/>
              <a:t>DOE approval is required for contingency use</a:t>
            </a:r>
            <a:endParaRPr lang="en-US" sz="2600" dirty="0"/>
          </a:p>
          <a:p>
            <a:pPr lvl="2">
              <a:defRPr/>
            </a:pPr>
            <a:r>
              <a:rPr lang="en-US" sz="2400" dirty="0"/>
              <a:t>Contingency must be held above the project level CBB or PBB</a:t>
            </a:r>
            <a:endParaRPr lang="en-US" sz="2400" strike="sngStrike" dirty="0"/>
          </a:p>
          <a:p>
            <a:pPr lvl="2">
              <a:defRPr/>
            </a:pPr>
            <a:r>
              <a:rPr lang="en-US" sz="2400" dirty="0"/>
              <a:t>Specific controls must be established between DOE and the contractor to prevent use of contingency until authorized by DOE</a:t>
            </a:r>
          </a:p>
          <a:p>
            <a:pPr lvl="2">
              <a:defRPr/>
            </a:pPr>
            <a:r>
              <a:rPr lang="en-US" sz="2400" dirty="0"/>
              <a:t> MR belongs to, and is managed and approved for use, by the Contractor PM</a:t>
            </a:r>
          </a:p>
        </p:txBody>
      </p:sp>
      <p:pic>
        <p:nvPicPr>
          <p:cNvPr id="8" name="Picture 7">
            <a:extLst>
              <a:ext uri="{FF2B5EF4-FFF2-40B4-BE49-F238E27FC236}">
                <a16:creationId xmlns:a16="http://schemas.microsoft.com/office/drawing/2014/main" xmlns="" id="{6AE8F0AC-AA1F-4347-838A-98B765F112C7}"/>
              </a:ext>
            </a:extLst>
          </p:cNvPr>
          <p:cNvPicPr>
            <a:picLocks noChangeAspect="1"/>
          </p:cNvPicPr>
          <p:nvPr/>
        </p:nvPicPr>
        <p:blipFill>
          <a:blip r:embed="rId3"/>
          <a:stretch>
            <a:fillRect/>
          </a:stretch>
        </p:blipFill>
        <p:spPr>
          <a:xfrm>
            <a:off x="7555229" y="194791"/>
            <a:ext cx="4508183" cy="1130769"/>
          </a:xfrm>
          <a:prstGeom prst="rect">
            <a:avLst/>
          </a:prstGeom>
        </p:spPr>
      </p:pic>
      <p:sp>
        <p:nvSpPr>
          <p:cNvPr id="5" name="Slide Number Placeholder 1">
            <a:extLst>
              <a:ext uri="{FF2B5EF4-FFF2-40B4-BE49-F238E27FC236}">
                <a16:creationId xmlns:a16="http://schemas.microsoft.com/office/drawing/2014/main" xmlns="" id="{70D07E24-D526-416D-AEF6-2673636901F5}"/>
              </a:ext>
            </a:extLst>
          </p:cNvPr>
          <p:cNvSpPr>
            <a:spLocks noGrp="1"/>
          </p:cNvSpPr>
          <p:nvPr>
            <p:ph type="sldNum" sz="quarter" idx="12"/>
          </p:nvPr>
        </p:nvSpPr>
        <p:spPr>
          <a:xfrm>
            <a:off x="10912811" y="5970360"/>
            <a:ext cx="551167" cy="365125"/>
          </a:xfrm>
        </p:spPr>
        <p:txBody>
          <a:bodyPr>
            <a:normAutofit/>
          </a:bodyPr>
          <a:lstStyle/>
          <a:p>
            <a:fld id="{5F7606BC-8AB3-4269-911F-2A8DC2C0517E}" type="slidenum">
              <a:rPr lang="en-US" smtClean="0"/>
              <a:t>10</a:t>
            </a:fld>
            <a:endParaRPr lang="en-US" dirty="0"/>
          </a:p>
        </p:txBody>
      </p:sp>
    </p:spTree>
    <p:extLst>
      <p:ext uri="{BB962C8B-B14F-4D97-AF65-F5344CB8AC3E}">
        <p14:creationId xmlns:p14="http://schemas.microsoft.com/office/powerpoint/2010/main" val="99734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08689088-E8EA-4B0D-9DF5-6503E55387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690B3B91-59FA-408F-A060-4A5642F58B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17" name="Freeform 6">
              <a:extLst>
                <a:ext uri="{FF2B5EF4-FFF2-40B4-BE49-F238E27FC236}">
                  <a16:creationId xmlns:a16="http://schemas.microsoft.com/office/drawing/2014/main" xmlns="" id="{8858380C-1240-4374-A31F-427822512F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xmlns="" id="{642672F0-8EDE-42F0-944E-D262890D1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xmlns="" id="{254BC2E7-552E-4779-9D00-E3A091292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xmlns="" id="{BFBE2397-6D4D-4BFA-91A5-867C902EE8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xmlns="" id="{400B3F5B-0BB3-42F2-8DAE-82D0FA758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xmlns="" id="{AEA6C096-5021-4A6C-B25B-C3DECB2B63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2667000" y="550706"/>
            <a:ext cx="7446961" cy="1128583"/>
          </a:xfrm>
        </p:spPr>
        <p:txBody>
          <a:bodyPr vert="horz" lIns="91440" tIns="45720" rIns="91440" bIns="45720" rtlCol="0" anchor="ctr">
            <a:normAutofit/>
          </a:bodyPr>
          <a:lstStyle/>
          <a:p>
            <a:r>
              <a:rPr lang="en-US" sz="3600" dirty="0"/>
              <a:t>Management Reserve (MR)</a:t>
            </a:r>
          </a:p>
        </p:txBody>
      </p:sp>
      <p:pic>
        <p:nvPicPr>
          <p:cNvPr id="9" name="Picture 8" descr="A picture containing yellow&#10;&#10;Description automatically generated">
            <a:extLst>
              <a:ext uri="{FF2B5EF4-FFF2-40B4-BE49-F238E27FC236}">
                <a16:creationId xmlns:a16="http://schemas.microsoft.com/office/drawing/2014/main" xmlns="" id="{1B951A00-4B62-44FE-93B6-EAEA7343A0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937" b="1"/>
          <a:stretch/>
        </p:blipFill>
        <p:spPr>
          <a:xfrm>
            <a:off x="-78253" y="269716"/>
            <a:ext cx="3175466" cy="5245940"/>
          </a:xfrm>
          <a:custGeom>
            <a:avLst/>
            <a:gdLst>
              <a:gd name="connsiteX0" fmla="*/ 0 w 3175486"/>
              <a:gd name="connsiteY0" fmla="*/ 0 h 5245950"/>
              <a:gd name="connsiteX1" fmla="*/ 3175486 w 3175486"/>
              <a:gd name="connsiteY1" fmla="*/ 0 h 5245950"/>
              <a:gd name="connsiteX2" fmla="*/ 2294818 w 3175486"/>
              <a:gd name="connsiteY2" fmla="*/ 5223932 h 5245950"/>
              <a:gd name="connsiteX3" fmla="*/ 2310547 w 3175486"/>
              <a:gd name="connsiteY3" fmla="*/ 5245950 h 5245950"/>
              <a:gd name="connsiteX4" fmla="*/ 0 w 3175486"/>
              <a:gd name="connsiteY4" fmla="*/ 4901963 h 524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sp useBgFill="1">
        <p:nvSpPr>
          <p:cNvPr id="24" name="Rectangle 23">
            <a:extLst>
              <a:ext uri="{FF2B5EF4-FFF2-40B4-BE49-F238E27FC236}">
                <a16:creationId xmlns:a16="http://schemas.microsoft.com/office/drawing/2014/main" xmlns="" id="{61CA6EE3-50AE-4068-8444-C8B685FC8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
            <a:off x="-37177" y="5044766"/>
            <a:ext cx="238625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xmlns="" id="{7CDE42BD-3D65-46FF-AAA4-96C66C368615}"/>
              </a:ext>
            </a:extLst>
          </p:cNvPr>
          <p:cNvSpPr txBox="1">
            <a:spLocks/>
          </p:cNvSpPr>
          <p:nvPr/>
        </p:nvSpPr>
        <p:spPr>
          <a:xfrm>
            <a:off x="3732213" y="2107988"/>
            <a:ext cx="7446960" cy="4621426"/>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buFont typeface="Arial"/>
              <a:buChar char="•"/>
              <a:defRPr/>
            </a:pPr>
            <a:r>
              <a:rPr lang="en-US" sz="2400" dirty="0"/>
              <a:t>Definition</a:t>
            </a:r>
          </a:p>
          <a:p>
            <a:pPr lvl="1" defTabSz="457200">
              <a:spcBef>
                <a:spcPct val="20000"/>
              </a:spcBef>
              <a:spcAft>
                <a:spcPts val="600"/>
              </a:spcAft>
              <a:buClr>
                <a:schemeClr val="accent1">
                  <a:lumMod val="75000"/>
                </a:schemeClr>
              </a:buClr>
              <a:buSzPct val="145000"/>
              <a:buFont typeface="Arial"/>
              <a:buChar char="•"/>
              <a:defRPr/>
            </a:pPr>
            <a:r>
              <a:rPr lang="en-US" sz="2200" dirty="0"/>
              <a:t>An amount of the total contract or project budget set aside for management control purposes by the contractor </a:t>
            </a:r>
          </a:p>
          <a:p>
            <a:pPr defTabSz="457200">
              <a:spcBef>
                <a:spcPct val="20000"/>
              </a:spcBef>
              <a:spcAft>
                <a:spcPts val="600"/>
              </a:spcAft>
              <a:buClr>
                <a:schemeClr val="accent1">
                  <a:lumMod val="75000"/>
                </a:schemeClr>
              </a:buClr>
              <a:buSzPct val="145000"/>
              <a:buFont typeface="Arial"/>
              <a:buChar char="•"/>
              <a:defRPr/>
            </a:pPr>
            <a:r>
              <a:rPr lang="en-US" sz="2400" dirty="0"/>
              <a:t>Purpose</a:t>
            </a:r>
          </a:p>
          <a:p>
            <a:pPr lvl="1" defTabSz="457200">
              <a:spcBef>
                <a:spcPct val="20000"/>
              </a:spcBef>
              <a:spcAft>
                <a:spcPts val="600"/>
              </a:spcAft>
              <a:buClr>
                <a:schemeClr val="accent1">
                  <a:lumMod val="75000"/>
                </a:schemeClr>
              </a:buClr>
              <a:buSzPct val="145000"/>
              <a:buFont typeface="Arial"/>
              <a:buChar char="•"/>
              <a:defRPr/>
            </a:pPr>
            <a:r>
              <a:rPr lang="en-US" sz="2200" dirty="0"/>
              <a:t>Owned by the Contractor for unexpected growth within the currently authorized work scope, rate changes, risk and opportunity handling, and other project unknowns</a:t>
            </a:r>
          </a:p>
          <a:p>
            <a:pPr lvl="1" defTabSz="457200">
              <a:spcBef>
                <a:spcPct val="20000"/>
              </a:spcBef>
              <a:spcAft>
                <a:spcPts val="600"/>
              </a:spcAft>
              <a:buClr>
                <a:schemeClr val="accent1">
                  <a:lumMod val="75000"/>
                </a:schemeClr>
              </a:buClr>
              <a:buSzPct val="145000"/>
              <a:buFont typeface="Arial"/>
              <a:buChar char="•"/>
              <a:defRPr/>
            </a:pPr>
            <a:r>
              <a:rPr lang="en-US" sz="2200" dirty="0"/>
              <a:t>Applied for future needs </a:t>
            </a:r>
          </a:p>
          <a:p>
            <a:pPr lvl="1" defTabSz="457200">
              <a:spcBef>
                <a:spcPct val="20000"/>
              </a:spcBef>
              <a:spcAft>
                <a:spcPts val="600"/>
              </a:spcAft>
              <a:buClr>
                <a:schemeClr val="accent1">
                  <a:lumMod val="75000"/>
                </a:schemeClr>
              </a:buClr>
              <a:buSzPct val="145000"/>
              <a:buFont typeface="Arial"/>
              <a:buChar char="•"/>
              <a:defRPr/>
            </a:pPr>
            <a:r>
              <a:rPr lang="en-US" sz="2200" dirty="0"/>
              <a:t>Cannot be used to offset accumulated variances (overruns or under runs)</a:t>
            </a:r>
          </a:p>
          <a:p>
            <a:pPr lvl="1" defTabSz="457200">
              <a:spcBef>
                <a:spcPct val="20000"/>
              </a:spcBef>
              <a:spcAft>
                <a:spcPts val="600"/>
              </a:spcAft>
              <a:buClr>
                <a:schemeClr val="accent1">
                  <a:lumMod val="75000"/>
                </a:schemeClr>
              </a:buClr>
              <a:buSzPct val="145000"/>
              <a:buFont typeface="Arial"/>
              <a:buChar char="•"/>
              <a:defRPr/>
            </a:pPr>
            <a:r>
              <a:rPr lang="en-US" sz="2200" dirty="0"/>
              <a:t>Cannot be eliminated from prices during subsequent negotiations or used to absorb the cost of contract scope changes</a:t>
            </a:r>
          </a:p>
        </p:txBody>
      </p:sp>
      <p:sp>
        <p:nvSpPr>
          <p:cNvPr id="5" name="Slide Number Placeholder 1">
            <a:extLst>
              <a:ext uri="{FF2B5EF4-FFF2-40B4-BE49-F238E27FC236}">
                <a16:creationId xmlns:a16="http://schemas.microsoft.com/office/drawing/2014/main" xmlns="" id="{FC8D1316-4D76-4C04-A0D8-7385D2A50B3E}"/>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5F7606BC-8AB3-4269-911F-2A8DC2C0517E}" type="slidenum">
              <a:rPr lang="en-US" smtClean="0"/>
              <a:pPr defTabSz="914400">
                <a:spcAft>
                  <a:spcPts val="600"/>
                </a:spcAft>
              </a:pPr>
              <a:t>11</a:t>
            </a:fld>
            <a:endParaRPr lang="en-US"/>
          </a:p>
        </p:txBody>
      </p:sp>
      <p:pic>
        <p:nvPicPr>
          <p:cNvPr id="30" name="Picture 29">
            <a:extLst>
              <a:ext uri="{FF2B5EF4-FFF2-40B4-BE49-F238E27FC236}">
                <a16:creationId xmlns:a16="http://schemas.microsoft.com/office/drawing/2014/main" xmlns="" id="{8DD4779C-FD08-4324-80E2-63968F4FFD5E}"/>
              </a:ext>
            </a:extLst>
          </p:cNvPr>
          <p:cNvPicPr>
            <a:picLocks noChangeAspect="1"/>
          </p:cNvPicPr>
          <p:nvPr/>
        </p:nvPicPr>
        <p:blipFill>
          <a:blip r:embed="rId4"/>
          <a:stretch>
            <a:fillRect/>
          </a:stretch>
        </p:blipFill>
        <p:spPr>
          <a:xfrm>
            <a:off x="9525000" y="129674"/>
            <a:ext cx="2524125" cy="1580248"/>
          </a:xfrm>
          <a:prstGeom prst="rect">
            <a:avLst/>
          </a:prstGeom>
        </p:spPr>
      </p:pic>
    </p:spTree>
    <p:extLst>
      <p:ext uri="{BB962C8B-B14F-4D97-AF65-F5344CB8AC3E}">
        <p14:creationId xmlns:p14="http://schemas.microsoft.com/office/powerpoint/2010/main" val="377781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011194" y="843305"/>
            <a:ext cx="8849497" cy="1325563"/>
          </a:xfrm>
        </p:spPr>
        <p:txBody>
          <a:bodyPr>
            <a:normAutofit/>
          </a:bodyPr>
          <a:lstStyle/>
          <a:p>
            <a:r>
              <a:rPr lang="en-US" sz="3600" dirty="0"/>
              <a:t>Establishing MR</a:t>
            </a:r>
          </a:p>
        </p:txBody>
      </p:sp>
      <p:sp>
        <p:nvSpPr>
          <p:cNvPr id="6" name="Content Placeholder 2">
            <a:extLst>
              <a:ext uri="{FF2B5EF4-FFF2-40B4-BE49-F238E27FC236}">
                <a16:creationId xmlns:a16="http://schemas.microsoft.com/office/drawing/2014/main" xmlns="" id="{7CDE42BD-3D65-46FF-AAA4-96C66C368615}"/>
              </a:ext>
            </a:extLst>
          </p:cNvPr>
          <p:cNvSpPr txBox="1">
            <a:spLocks/>
          </p:cNvSpPr>
          <p:nvPr/>
        </p:nvSpPr>
        <p:spPr>
          <a:xfrm>
            <a:off x="1880921" y="2385369"/>
            <a:ext cx="9583057" cy="487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t>The value of the MR budget is at the discretion of the contractor’s project management.</a:t>
            </a:r>
          </a:p>
          <a:p>
            <a:pPr>
              <a:defRPr/>
            </a:pPr>
            <a:r>
              <a:rPr lang="en-US" sz="2400" dirty="0"/>
              <a:t>The MR establishment process should be supported by the identification of project risks during the initial baselining process.</a:t>
            </a:r>
          </a:p>
          <a:p>
            <a:pPr>
              <a:defRPr/>
            </a:pPr>
            <a:r>
              <a:rPr lang="en-US" sz="2400" dirty="0"/>
              <a:t>It is anticipated that projects with greater risks and unknowns will start with a larger value of MR.</a:t>
            </a:r>
          </a:p>
          <a:p>
            <a:pPr>
              <a:defRPr/>
            </a:pPr>
            <a:r>
              <a:rPr lang="en-US" sz="2400" dirty="0"/>
              <a:t>The substantiation of risks for the establishment of MR should not be confused with the intent to expend MR for that purpose. </a:t>
            </a:r>
          </a:p>
          <a:p>
            <a:pPr>
              <a:defRPr/>
            </a:pPr>
            <a:r>
              <a:rPr lang="en-US" sz="2400" dirty="0"/>
              <a:t>MR is a budget without specific scope associations.  All identified contractually authorized scope must be budgeted in the Performance Measurement Baseline.</a:t>
            </a:r>
          </a:p>
        </p:txBody>
      </p:sp>
      <p:pic>
        <p:nvPicPr>
          <p:cNvPr id="7" name="Picture 6">
            <a:extLst>
              <a:ext uri="{FF2B5EF4-FFF2-40B4-BE49-F238E27FC236}">
                <a16:creationId xmlns:a16="http://schemas.microsoft.com/office/drawing/2014/main" xmlns="" id="{765AF8C0-F830-43FC-A2AA-2AF79DC77C86}"/>
              </a:ext>
            </a:extLst>
          </p:cNvPr>
          <p:cNvPicPr>
            <a:picLocks noChangeAspect="1"/>
          </p:cNvPicPr>
          <p:nvPr/>
        </p:nvPicPr>
        <p:blipFill>
          <a:blip r:embed="rId3"/>
          <a:stretch>
            <a:fillRect/>
          </a:stretch>
        </p:blipFill>
        <p:spPr>
          <a:xfrm>
            <a:off x="9137741" y="129674"/>
            <a:ext cx="2911384" cy="1822694"/>
          </a:xfrm>
          <a:prstGeom prst="rect">
            <a:avLst/>
          </a:prstGeom>
        </p:spPr>
      </p:pic>
      <p:sp>
        <p:nvSpPr>
          <p:cNvPr id="5" name="Slide Number Placeholder 1">
            <a:extLst>
              <a:ext uri="{FF2B5EF4-FFF2-40B4-BE49-F238E27FC236}">
                <a16:creationId xmlns:a16="http://schemas.microsoft.com/office/drawing/2014/main" xmlns="" id="{6632AFBA-685B-419E-9818-65418051FA4C}"/>
              </a:ext>
            </a:extLst>
          </p:cNvPr>
          <p:cNvSpPr>
            <a:spLocks noGrp="1"/>
          </p:cNvSpPr>
          <p:nvPr>
            <p:ph type="sldNum" sz="quarter" idx="12"/>
          </p:nvPr>
        </p:nvSpPr>
        <p:spPr>
          <a:xfrm>
            <a:off x="10912811" y="5970360"/>
            <a:ext cx="551167" cy="365125"/>
          </a:xfrm>
        </p:spPr>
        <p:txBody>
          <a:bodyPr>
            <a:normAutofit/>
          </a:bodyPr>
          <a:lstStyle/>
          <a:p>
            <a:fld id="{5F7606BC-8AB3-4269-911F-2A8DC2C0517E}" type="slidenum">
              <a:rPr lang="en-US" smtClean="0"/>
              <a:t>12</a:t>
            </a:fld>
            <a:endParaRPr lang="en-US" dirty="0"/>
          </a:p>
        </p:txBody>
      </p:sp>
    </p:spTree>
    <p:extLst>
      <p:ext uri="{BB962C8B-B14F-4D97-AF65-F5344CB8AC3E}">
        <p14:creationId xmlns:p14="http://schemas.microsoft.com/office/powerpoint/2010/main" val="337325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762000" y="0"/>
            <a:ext cx="10668000" cy="1325563"/>
          </a:xfrm>
        </p:spPr>
        <p:txBody>
          <a:bodyPr>
            <a:normAutofit/>
          </a:bodyPr>
          <a:lstStyle/>
          <a:p>
            <a:r>
              <a:rPr lang="en-US" sz="3600" dirty="0"/>
              <a:t>Allowed Uses of MR</a:t>
            </a:r>
          </a:p>
        </p:txBody>
      </p:sp>
      <p:sp>
        <p:nvSpPr>
          <p:cNvPr id="4" name="Content Placeholder 2">
            <a:extLst>
              <a:ext uri="{FF2B5EF4-FFF2-40B4-BE49-F238E27FC236}">
                <a16:creationId xmlns:a16="http://schemas.microsoft.com/office/drawing/2014/main" xmlns="" id="{B43BD4FF-F455-4469-9B84-5217C3B8C383}"/>
              </a:ext>
            </a:extLst>
          </p:cNvPr>
          <p:cNvSpPr>
            <a:spLocks noGrp="1"/>
          </p:cNvSpPr>
          <p:nvPr>
            <p:ph idx="1"/>
          </p:nvPr>
        </p:nvSpPr>
        <p:spPr>
          <a:xfrm>
            <a:off x="1259160" y="1165726"/>
            <a:ext cx="9278256" cy="5562600"/>
          </a:xfrm>
        </p:spPr>
        <p:txBody>
          <a:bodyPr>
            <a:normAutofit/>
          </a:bodyPr>
          <a:lstStyle/>
          <a:p>
            <a:pPr lvl="1">
              <a:spcBef>
                <a:spcPts val="600"/>
              </a:spcBef>
              <a:defRPr/>
            </a:pPr>
            <a:r>
              <a:rPr lang="en-US" sz="2400" dirty="0"/>
              <a:t>Previously unrecognized tasks or realized risks consistent with the general scope of work of the contract</a:t>
            </a:r>
          </a:p>
          <a:p>
            <a:pPr lvl="1">
              <a:spcBef>
                <a:spcPts val="600"/>
              </a:spcBef>
              <a:defRPr/>
            </a:pPr>
            <a:r>
              <a:rPr lang="en-US" sz="2400" dirty="0"/>
              <a:t>Change in execution strategy (e.g., make/buy decisions)</a:t>
            </a:r>
          </a:p>
          <a:p>
            <a:pPr lvl="1">
              <a:spcBef>
                <a:spcPts val="600"/>
              </a:spcBef>
              <a:defRPr/>
            </a:pPr>
            <a:r>
              <a:rPr lang="en-US" sz="2400" dirty="0"/>
              <a:t>Unexpected future internal scope growth within the currently authorized scope of the project</a:t>
            </a:r>
          </a:p>
          <a:p>
            <a:pPr lvl="1">
              <a:spcBef>
                <a:spcPts val="600"/>
              </a:spcBef>
              <a:defRPr/>
            </a:pPr>
            <a:r>
              <a:rPr lang="en-US" sz="2400" dirty="0"/>
              <a:t>Direct and indirect rate changes and currency fluctuations</a:t>
            </a:r>
          </a:p>
          <a:p>
            <a:pPr lvl="1">
              <a:spcBef>
                <a:spcPts val="600"/>
              </a:spcBef>
              <a:defRPr/>
            </a:pPr>
            <a:r>
              <a:rPr lang="en-US" sz="2400" dirty="0"/>
              <a:t>Risk and opportunity handling (not for cost or schedule variance- based risks)</a:t>
            </a:r>
          </a:p>
          <a:p>
            <a:pPr lvl="1">
              <a:spcBef>
                <a:spcPts val="600"/>
              </a:spcBef>
              <a:defRPr/>
            </a:pPr>
            <a:r>
              <a:rPr lang="en-US" sz="2400" dirty="0"/>
              <a:t>Activity that needs to be reworked (not the result of inaccurately reported progress) </a:t>
            </a:r>
          </a:p>
          <a:p>
            <a:pPr lvl="1">
              <a:spcBef>
                <a:spcPts val="600"/>
              </a:spcBef>
              <a:defRPr/>
            </a:pPr>
            <a:r>
              <a:rPr lang="en-US" sz="2400" dirty="0"/>
              <a:t>Changes to the future budget of work not yet started (e.g., subcontractor activities that are negotiated post project award)</a:t>
            </a:r>
          </a:p>
          <a:p>
            <a:pPr lvl="1">
              <a:defRPr/>
            </a:pPr>
            <a:endParaRPr lang="en-US" sz="1600" dirty="0">
              <a:solidFill>
                <a:schemeClr val="tx2"/>
              </a:solidFill>
            </a:endParaRPr>
          </a:p>
        </p:txBody>
      </p:sp>
      <p:pic>
        <p:nvPicPr>
          <p:cNvPr id="5" name="Picture 4">
            <a:extLst>
              <a:ext uri="{FF2B5EF4-FFF2-40B4-BE49-F238E27FC236}">
                <a16:creationId xmlns:a16="http://schemas.microsoft.com/office/drawing/2014/main" xmlns="" id="{AB66EF29-0267-492C-9215-DC71B2A36715}"/>
              </a:ext>
            </a:extLst>
          </p:cNvPr>
          <p:cNvPicPr>
            <a:picLocks noChangeAspect="1"/>
          </p:cNvPicPr>
          <p:nvPr/>
        </p:nvPicPr>
        <p:blipFill>
          <a:blip r:embed="rId3"/>
          <a:stretch>
            <a:fillRect/>
          </a:stretch>
        </p:blipFill>
        <p:spPr>
          <a:xfrm>
            <a:off x="9986833" y="1659617"/>
            <a:ext cx="2117318" cy="1769383"/>
          </a:xfrm>
          <a:prstGeom prst="rect">
            <a:avLst/>
          </a:prstGeom>
        </p:spPr>
      </p:pic>
      <p:sp>
        <p:nvSpPr>
          <p:cNvPr id="6" name="Slide Number Placeholder 1">
            <a:extLst>
              <a:ext uri="{FF2B5EF4-FFF2-40B4-BE49-F238E27FC236}">
                <a16:creationId xmlns:a16="http://schemas.microsoft.com/office/drawing/2014/main" xmlns="" id="{E415008F-086A-428A-8E1A-AABACC1D97F6}"/>
              </a:ext>
            </a:extLst>
          </p:cNvPr>
          <p:cNvSpPr>
            <a:spLocks noGrp="1"/>
          </p:cNvSpPr>
          <p:nvPr>
            <p:ph type="sldNum" sz="quarter" idx="12"/>
          </p:nvPr>
        </p:nvSpPr>
        <p:spPr>
          <a:xfrm>
            <a:off x="10912811" y="5970360"/>
            <a:ext cx="551167" cy="365125"/>
          </a:xfrm>
        </p:spPr>
        <p:txBody>
          <a:bodyPr>
            <a:normAutofit/>
          </a:bodyPr>
          <a:lstStyle/>
          <a:p>
            <a:fld id="{5F7606BC-8AB3-4269-911F-2A8DC2C0517E}" type="slidenum">
              <a:rPr lang="en-US" smtClean="0"/>
              <a:t>13</a:t>
            </a:fld>
            <a:endParaRPr lang="en-US" dirty="0"/>
          </a:p>
        </p:txBody>
      </p:sp>
    </p:spTree>
    <p:extLst>
      <p:ext uri="{BB962C8B-B14F-4D97-AF65-F5344CB8AC3E}">
        <p14:creationId xmlns:p14="http://schemas.microsoft.com/office/powerpoint/2010/main" val="24653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322466" y="239118"/>
            <a:ext cx="10668000" cy="1325563"/>
          </a:xfrm>
        </p:spPr>
        <p:txBody>
          <a:bodyPr>
            <a:normAutofit/>
          </a:bodyPr>
          <a:lstStyle/>
          <a:p>
            <a:r>
              <a:rPr lang="en-US" sz="3600" dirty="0"/>
              <a:t>Allowed Uses of MR</a:t>
            </a:r>
          </a:p>
        </p:txBody>
      </p:sp>
      <p:sp>
        <p:nvSpPr>
          <p:cNvPr id="4" name="Content Placeholder 2">
            <a:extLst>
              <a:ext uri="{FF2B5EF4-FFF2-40B4-BE49-F238E27FC236}">
                <a16:creationId xmlns:a16="http://schemas.microsoft.com/office/drawing/2014/main" xmlns="" id="{B43BD4FF-F455-4469-9B84-5217C3B8C383}"/>
              </a:ext>
            </a:extLst>
          </p:cNvPr>
          <p:cNvSpPr>
            <a:spLocks noGrp="1"/>
          </p:cNvSpPr>
          <p:nvPr>
            <p:ph idx="1"/>
          </p:nvPr>
        </p:nvSpPr>
        <p:spPr>
          <a:xfrm>
            <a:off x="996377" y="1388331"/>
            <a:ext cx="10189028" cy="5183874"/>
          </a:xfrm>
        </p:spPr>
        <p:txBody>
          <a:bodyPr>
            <a:normAutofit lnSpcReduction="10000"/>
          </a:bodyPr>
          <a:lstStyle/>
          <a:p>
            <a:pPr lvl="1">
              <a:spcBef>
                <a:spcPts val="600"/>
              </a:spcBef>
              <a:defRPr/>
            </a:pPr>
            <a:r>
              <a:rPr lang="en-US" sz="2400" dirty="0"/>
              <a:t>Previously unrecognized tasks or realized risks consistent with the general scope of work of the contract</a:t>
            </a:r>
          </a:p>
          <a:p>
            <a:pPr lvl="1">
              <a:spcBef>
                <a:spcPts val="600"/>
              </a:spcBef>
              <a:defRPr/>
            </a:pPr>
            <a:r>
              <a:rPr lang="en-US" sz="2400" dirty="0"/>
              <a:t>Change in execution strategy (e.g., make/buy decisions)</a:t>
            </a:r>
          </a:p>
          <a:p>
            <a:pPr lvl="1">
              <a:spcBef>
                <a:spcPts val="600"/>
              </a:spcBef>
              <a:defRPr/>
            </a:pPr>
            <a:r>
              <a:rPr lang="en-US" sz="2400" dirty="0"/>
              <a:t>Unexpected future internal scope growth within the currently authorized scope of the project</a:t>
            </a:r>
          </a:p>
          <a:p>
            <a:pPr lvl="1">
              <a:spcBef>
                <a:spcPts val="600"/>
              </a:spcBef>
              <a:defRPr/>
            </a:pPr>
            <a:r>
              <a:rPr lang="en-US" sz="2400" dirty="0"/>
              <a:t>Direct and indirect rate changes and currency fluctuations</a:t>
            </a:r>
          </a:p>
          <a:p>
            <a:pPr lvl="1">
              <a:spcBef>
                <a:spcPts val="600"/>
              </a:spcBef>
              <a:defRPr/>
            </a:pPr>
            <a:r>
              <a:rPr lang="en-US" sz="2400" dirty="0"/>
              <a:t>Risk and opportunity handling (not for cost or schedule variance-based risks)</a:t>
            </a:r>
          </a:p>
          <a:p>
            <a:pPr lvl="1">
              <a:spcBef>
                <a:spcPts val="600"/>
              </a:spcBef>
              <a:defRPr/>
            </a:pPr>
            <a:r>
              <a:rPr lang="en-US" sz="2400" dirty="0"/>
              <a:t>Activity that needs to be reworked (not the result of inaccurately reported progress) </a:t>
            </a:r>
          </a:p>
          <a:p>
            <a:pPr lvl="1">
              <a:spcBef>
                <a:spcPts val="600"/>
              </a:spcBef>
              <a:defRPr/>
            </a:pPr>
            <a:r>
              <a:rPr lang="en-US" sz="2400" dirty="0"/>
              <a:t>Changes to the future budget of work not yet started (e.g., subcontractor activities that are negotiated post project award)</a:t>
            </a:r>
          </a:p>
          <a:p>
            <a:pPr lvl="1">
              <a:defRPr/>
            </a:pPr>
            <a:endParaRPr lang="en-US" sz="1600" dirty="0">
              <a:solidFill>
                <a:schemeClr val="tx2"/>
              </a:solidFill>
            </a:endParaRPr>
          </a:p>
        </p:txBody>
      </p:sp>
      <p:pic>
        <p:nvPicPr>
          <p:cNvPr id="5" name="Picture 4">
            <a:extLst>
              <a:ext uri="{FF2B5EF4-FFF2-40B4-BE49-F238E27FC236}">
                <a16:creationId xmlns:a16="http://schemas.microsoft.com/office/drawing/2014/main" xmlns="" id="{AB66EF29-0267-492C-9215-DC71B2A36715}"/>
              </a:ext>
            </a:extLst>
          </p:cNvPr>
          <p:cNvPicPr>
            <a:picLocks noChangeAspect="1"/>
          </p:cNvPicPr>
          <p:nvPr/>
        </p:nvPicPr>
        <p:blipFill>
          <a:blip r:embed="rId3"/>
          <a:stretch>
            <a:fillRect/>
          </a:stretch>
        </p:blipFill>
        <p:spPr>
          <a:xfrm>
            <a:off x="10038675" y="129674"/>
            <a:ext cx="2010449" cy="1258657"/>
          </a:xfrm>
          <a:prstGeom prst="rect">
            <a:avLst/>
          </a:prstGeom>
        </p:spPr>
      </p:pic>
      <p:sp>
        <p:nvSpPr>
          <p:cNvPr id="3" name="Rectangle: Rounded Corners 2">
            <a:extLst>
              <a:ext uri="{FF2B5EF4-FFF2-40B4-BE49-F238E27FC236}">
                <a16:creationId xmlns:a16="http://schemas.microsoft.com/office/drawing/2014/main" xmlns="" id="{21FAC11C-EA7E-4898-A013-07C07088EBAE}"/>
              </a:ext>
            </a:extLst>
          </p:cNvPr>
          <p:cNvSpPr/>
          <p:nvPr/>
        </p:nvSpPr>
        <p:spPr>
          <a:xfrm>
            <a:off x="0" y="6306896"/>
            <a:ext cx="12192000" cy="551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Except for Rate Changes,  MR Transactions must be related to Control Account Scope Changes</a:t>
            </a:r>
          </a:p>
        </p:txBody>
      </p:sp>
      <p:sp>
        <p:nvSpPr>
          <p:cNvPr id="6" name="Slide Number Placeholder 1">
            <a:extLst>
              <a:ext uri="{FF2B5EF4-FFF2-40B4-BE49-F238E27FC236}">
                <a16:creationId xmlns:a16="http://schemas.microsoft.com/office/drawing/2014/main" xmlns="" id="{2CD0D1B9-FDCA-4B00-8B23-F7B8D645DF68}"/>
              </a:ext>
            </a:extLst>
          </p:cNvPr>
          <p:cNvSpPr>
            <a:spLocks noGrp="1"/>
          </p:cNvSpPr>
          <p:nvPr>
            <p:ph type="sldNum" sz="quarter" idx="12"/>
          </p:nvPr>
        </p:nvSpPr>
        <p:spPr>
          <a:xfrm>
            <a:off x="11040758" y="5891410"/>
            <a:ext cx="551167" cy="365125"/>
          </a:xfrm>
        </p:spPr>
        <p:txBody>
          <a:bodyPr>
            <a:normAutofit/>
          </a:bodyPr>
          <a:lstStyle/>
          <a:p>
            <a:fld id="{5F7606BC-8AB3-4269-911F-2A8DC2C0517E}" type="slidenum">
              <a:rPr lang="en-US" smtClean="0"/>
              <a:t>14</a:t>
            </a:fld>
            <a:endParaRPr lang="en-US" dirty="0"/>
          </a:p>
        </p:txBody>
      </p:sp>
    </p:spTree>
    <p:extLst>
      <p:ext uri="{BB962C8B-B14F-4D97-AF65-F5344CB8AC3E}">
        <p14:creationId xmlns:p14="http://schemas.microsoft.com/office/powerpoint/2010/main" val="1640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762000" y="315884"/>
            <a:ext cx="9612284" cy="1009679"/>
          </a:xfrm>
        </p:spPr>
        <p:txBody>
          <a:bodyPr>
            <a:normAutofit/>
          </a:bodyPr>
          <a:lstStyle/>
          <a:p>
            <a:r>
              <a:rPr lang="en-US" sz="3600" dirty="0"/>
              <a:t>MR Usage Guidance</a:t>
            </a:r>
          </a:p>
        </p:txBody>
      </p:sp>
      <p:sp>
        <p:nvSpPr>
          <p:cNvPr id="7" name="Content Placeholder 2">
            <a:extLst>
              <a:ext uri="{FF2B5EF4-FFF2-40B4-BE49-F238E27FC236}">
                <a16:creationId xmlns:a16="http://schemas.microsoft.com/office/drawing/2014/main" xmlns="" id="{244E5010-2586-47D1-8AEA-19E2C6A3FBF8}"/>
              </a:ext>
            </a:extLst>
          </p:cNvPr>
          <p:cNvSpPr>
            <a:spLocks noGrp="1"/>
          </p:cNvSpPr>
          <p:nvPr>
            <p:ph idx="1"/>
          </p:nvPr>
        </p:nvSpPr>
        <p:spPr bwMode="auto">
          <a:xfrm>
            <a:off x="1417650" y="1560398"/>
            <a:ext cx="9746342"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600" dirty="0"/>
              <a:t>For new work not yet planned and future needs </a:t>
            </a:r>
            <a:r>
              <a:rPr lang="en-US" altLang="en-US" sz="2600" i="1" dirty="0"/>
              <a:t>not yet started</a:t>
            </a:r>
            <a:r>
              <a:rPr lang="en-US" altLang="en-US" sz="2600" dirty="0"/>
              <a:t>, meaning performance has not been taken nor actual costs incurred. </a:t>
            </a:r>
          </a:p>
          <a:p>
            <a:r>
              <a:rPr lang="en-US" altLang="en-US" sz="2600" dirty="0"/>
              <a:t>Burden of proof is on the contractor to demonstrate it is an authorized use, and </a:t>
            </a:r>
          </a:p>
          <a:p>
            <a:pPr lvl="1"/>
            <a:r>
              <a:rPr lang="en-US" altLang="en-US" sz="2200" dirty="0"/>
              <a:t>Applied beyond the freeze period, generally more than one month in the future; current period scope changes should be minimized, and urgency of need must be documented  </a:t>
            </a:r>
          </a:p>
          <a:p>
            <a:pPr lvl="1"/>
            <a:r>
              <a:rPr lang="en-US" altLang="en-US" sz="2200" dirty="0"/>
              <a:t>Not related to a current trend or cost variance</a:t>
            </a:r>
          </a:p>
          <a:p>
            <a:pPr lvl="1"/>
            <a:r>
              <a:rPr lang="en-US" altLang="en-US" sz="2200" dirty="0"/>
              <a:t>Changes to existing, open, work packages is not preferred.  </a:t>
            </a:r>
          </a:p>
          <a:p>
            <a:pPr lvl="1"/>
            <a:r>
              <a:rPr lang="en-US" altLang="en-US" sz="2200" dirty="0"/>
              <a:t>Allocation of new scope to existing work packages should be executed by closing the current work package(s) and planning a new work package(s) with the added scope</a:t>
            </a:r>
          </a:p>
        </p:txBody>
      </p:sp>
      <p:pic>
        <p:nvPicPr>
          <p:cNvPr id="4" name="Picture 3">
            <a:extLst>
              <a:ext uri="{FF2B5EF4-FFF2-40B4-BE49-F238E27FC236}">
                <a16:creationId xmlns:a16="http://schemas.microsoft.com/office/drawing/2014/main" xmlns="" id="{6017578D-400E-49EE-AB00-874244431F3B}"/>
              </a:ext>
            </a:extLst>
          </p:cNvPr>
          <p:cNvPicPr>
            <a:picLocks noChangeAspect="1"/>
          </p:cNvPicPr>
          <p:nvPr/>
        </p:nvPicPr>
        <p:blipFill>
          <a:blip r:embed="rId3"/>
          <a:stretch>
            <a:fillRect/>
          </a:stretch>
        </p:blipFill>
        <p:spPr>
          <a:xfrm>
            <a:off x="9567745" y="129674"/>
            <a:ext cx="2481379" cy="1553486"/>
          </a:xfrm>
          <a:prstGeom prst="rect">
            <a:avLst/>
          </a:prstGeom>
        </p:spPr>
      </p:pic>
      <p:sp>
        <p:nvSpPr>
          <p:cNvPr id="3" name="Slide Number Placeholder 2">
            <a:extLst>
              <a:ext uri="{FF2B5EF4-FFF2-40B4-BE49-F238E27FC236}">
                <a16:creationId xmlns:a16="http://schemas.microsoft.com/office/drawing/2014/main" xmlns="" id="{D6192FCA-1AC8-441D-B3AD-3E563945F1B8}"/>
              </a:ext>
            </a:extLst>
          </p:cNvPr>
          <p:cNvSpPr>
            <a:spLocks noGrp="1"/>
          </p:cNvSpPr>
          <p:nvPr>
            <p:ph type="sldNum" sz="quarter" idx="12"/>
          </p:nvPr>
        </p:nvSpPr>
        <p:spPr/>
        <p:txBody>
          <a:bodyPr/>
          <a:lstStyle/>
          <a:p>
            <a:fld id="{F53EB536-19A2-4BFB-8C78-8FE06AB2C0DE}" type="slidenum">
              <a:rPr lang="en-US" smtClean="0"/>
              <a:t>15</a:t>
            </a:fld>
            <a:endParaRPr lang="en-US" dirty="0"/>
          </a:p>
        </p:txBody>
      </p:sp>
    </p:spTree>
    <p:extLst>
      <p:ext uri="{BB962C8B-B14F-4D97-AF65-F5344CB8AC3E}">
        <p14:creationId xmlns:p14="http://schemas.microsoft.com/office/powerpoint/2010/main" val="59717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765110" y="403623"/>
            <a:ext cx="9237872" cy="1325563"/>
          </a:xfrm>
        </p:spPr>
        <p:txBody>
          <a:bodyPr/>
          <a:lstStyle/>
          <a:p>
            <a:r>
              <a:rPr lang="en-US"/>
              <a:t>Harvesting MR</a:t>
            </a:r>
            <a:endParaRPr lang="en-US" dirty="0"/>
          </a:p>
        </p:txBody>
      </p:sp>
      <p:sp>
        <p:nvSpPr>
          <p:cNvPr id="7" name="Content Placeholder 2">
            <a:extLst>
              <a:ext uri="{FF2B5EF4-FFF2-40B4-BE49-F238E27FC236}">
                <a16:creationId xmlns:a16="http://schemas.microsoft.com/office/drawing/2014/main" xmlns="" id="{244E5010-2586-47D1-8AEA-19E2C6A3FBF8}"/>
              </a:ext>
            </a:extLst>
          </p:cNvPr>
          <p:cNvSpPr>
            <a:spLocks noGrp="1"/>
          </p:cNvSpPr>
          <p:nvPr>
            <p:ph idx="1"/>
          </p:nvPr>
        </p:nvSpPr>
        <p:spPr bwMode="auto">
          <a:xfrm>
            <a:off x="1369481" y="2003136"/>
            <a:ext cx="10094497" cy="4619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t>Example 1: </a:t>
            </a:r>
          </a:p>
          <a:p>
            <a:pPr lvl="1"/>
            <a:r>
              <a:rPr lang="en-US" altLang="en-US" sz="2400" dirty="0"/>
              <a:t>Work Package Complete:  BCWP = 100; ACWP = 90; Cost Variance = </a:t>
            </a:r>
            <a:r>
              <a:rPr lang="en-US" altLang="en-US" dirty="0"/>
              <a:t>+10</a:t>
            </a:r>
          </a:p>
          <a:p>
            <a:pPr lvl="1"/>
            <a:r>
              <a:rPr lang="en-US" altLang="en-US" sz="2400" dirty="0"/>
              <a:t>Cost Underrun</a:t>
            </a:r>
          </a:p>
          <a:p>
            <a:r>
              <a:rPr lang="en-US" altLang="en-US" dirty="0"/>
              <a:t>Example 2: </a:t>
            </a:r>
          </a:p>
          <a:p>
            <a:pPr lvl="1"/>
            <a:r>
              <a:rPr lang="en-US" altLang="en-US" sz="2400" dirty="0"/>
              <a:t>Work Package Complete: BCWP = 100; ACWP = 110; Cost Variance = -10</a:t>
            </a:r>
          </a:p>
          <a:p>
            <a:pPr lvl="1"/>
            <a:r>
              <a:rPr lang="en-US" altLang="en-US" sz="2400" dirty="0"/>
              <a:t>Cost Overrun</a:t>
            </a:r>
          </a:p>
          <a:p>
            <a:r>
              <a:rPr lang="en-US" altLang="en-US" dirty="0"/>
              <a:t>Harvesting:  Term to describe transferring of positive cost variances on completed WPs to MR which is NOT ALLOWED</a:t>
            </a:r>
          </a:p>
          <a:p>
            <a:endParaRPr lang="en-US" altLang="en-US" dirty="0"/>
          </a:p>
        </p:txBody>
      </p:sp>
      <p:pic>
        <p:nvPicPr>
          <p:cNvPr id="4" name="Picture 3">
            <a:extLst>
              <a:ext uri="{FF2B5EF4-FFF2-40B4-BE49-F238E27FC236}">
                <a16:creationId xmlns:a16="http://schemas.microsoft.com/office/drawing/2014/main" xmlns="" id="{6017578D-400E-49EE-AB00-874244431F3B}"/>
              </a:ext>
            </a:extLst>
          </p:cNvPr>
          <p:cNvPicPr>
            <a:picLocks noChangeAspect="1"/>
          </p:cNvPicPr>
          <p:nvPr/>
        </p:nvPicPr>
        <p:blipFill>
          <a:blip r:embed="rId3"/>
          <a:stretch>
            <a:fillRect/>
          </a:stretch>
        </p:blipFill>
        <p:spPr>
          <a:xfrm>
            <a:off x="9056649" y="129674"/>
            <a:ext cx="2992476" cy="1873462"/>
          </a:xfrm>
          <a:prstGeom prst="rect">
            <a:avLst/>
          </a:prstGeom>
        </p:spPr>
      </p:pic>
      <p:sp>
        <p:nvSpPr>
          <p:cNvPr id="5" name="Rectangle: Rounded Corners 4">
            <a:extLst>
              <a:ext uri="{FF2B5EF4-FFF2-40B4-BE49-F238E27FC236}">
                <a16:creationId xmlns:a16="http://schemas.microsoft.com/office/drawing/2014/main" xmlns="" id="{0C4CFDB3-42EC-4658-B6A6-BAD42A95F5BC}"/>
              </a:ext>
            </a:extLst>
          </p:cNvPr>
          <p:cNvSpPr/>
          <p:nvPr/>
        </p:nvSpPr>
        <p:spPr>
          <a:xfrm>
            <a:off x="1948873" y="6386945"/>
            <a:ext cx="10243127" cy="4710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MR cannot be created by “Harvesting” underruns.</a:t>
            </a:r>
          </a:p>
        </p:txBody>
      </p:sp>
      <p:sp>
        <p:nvSpPr>
          <p:cNvPr id="6" name="Slide Number Placeholder 1">
            <a:extLst>
              <a:ext uri="{FF2B5EF4-FFF2-40B4-BE49-F238E27FC236}">
                <a16:creationId xmlns:a16="http://schemas.microsoft.com/office/drawing/2014/main" xmlns="" id="{15DE148D-8243-4450-8D09-4735CDDDFA77}"/>
              </a:ext>
            </a:extLst>
          </p:cNvPr>
          <p:cNvSpPr>
            <a:spLocks noGrp="1"/>
          </p:cNvSpPr>
          <p:nvPr>
            <p:ph type="sldNum" sz="quarter" idx="12"/>
          </p:nvPr>
        </p:nvSpPr>
        <p:spPr>
          <a:xfrm>
            <a:off x="10912811" y="5970360"/>
            <a:ext cx="551167" cy="365125"/>
          </a:xfrm>
        </p:spPr>
        <p:txBody>
          <a:bodyPr>
            <a:normAutofit/>
          </a:bodyPr>
          <a:lstStyle/>
          <a:p>
            <a:fld id="{5F7606BC-8AB3-4269-911F-2A8DC2C0517E}" type="slidenum">
              <a:rPr lang="en-US" smtClean="0"/>
              <a:t>16</a:t>
            </a:fld>
            <a:endParaRPr lang="en-US" dirty="0"/>
          </a:p>
        </p:txBody>
      </p:sp>
    </p:spTree>
    <p:extLst>
      <p:ext uri="{BB962C8B-B14F-4D97-AF65-F5344CB8AC3E}">
        <p14:creationId xmlns:p14="http://schemas.microsoft.com/office/powerpoint/2010/main" val="333944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1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0" y="330201"/>
            <a:ext cx="10668000" cy="1325563"/>
          </a:xfrm>
        </p:spPr>
        <p:txBody>
          <a:bodyPr>
            <a:normAutofit/>
          </a:bodyPr>
          <a:lstStyle/>
          <a:p>
            <a:r>
              <a:rPr lang="en-US" sz="3600" dirty="0"/>
              <a:t>Management and Control of MR</a:t>
            </a:r>
          </a:p>
        </p:txBody>
      </p:sp>
      <p:sp>
        <p:nvSpPr>
          <p:cNvPr id="6" name="Content Placeholder 2">
            <a:extLst>
              <a:ext uri="{FF2B5EF4-FFF2-40B4-BE49-F238E27FC236}">
                <a16:creationId xmlns:a16="http://schemas.microsoft.com/office/drawing/2014/main" xmlns="" id="{0D1059B3-EA3C-489F-97F2-D838B323B8B7}"/>
              </a:ext>
            </a:extLst>
          </p:cNvPr>
          <p:cNvSpPr>
            <a:spLocks noGrp="1"/>
          </p:cNvSpPr>
          <p:nvPr>
            <p:ph idx="1"/>
          </p:nvPr>
        </p:nvSpPr>
        <p:spPr bwMode="auto">
          <a:xfrm>
            <a:off x="1988457" y="1996751"/>
            <a:ext cx="9441541" cy="4531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Aft>
                <a:spcPts val="600"/>
              </a:spcAft>
            </a:pPr>
            <a:r>
              <a:rPr lang="en-US" altLang="en-US" dirty="0"/>
              <a:t>Management Reserve is the contractor’s budget</a:t>
            </a:r>
          </a:p>
          <a:p>
            <a:pPr>
              <a:spcAft>
                <a:spcPts val="600"/>
              </a:spcAft>
            </a:pPr>
            <a:r>
              <a:rPr lang="en-US" altLang="en-US" dirty="0"/>
              <a:t>Contractor is responsible for management of MR throughout the life of the project</a:t>
            </a:r>
          </a:p>
          <a:p>
            <a:pPr>
              <a:spcAft>
                <a:spcPts val="600"/>
              </a:spcAft>
            </a:pPr>
            <a:r>
              <a:rPr lang="en-US" altLang="en-US" dirty="0"/>
              <a:t>Contractor PM may or may not allocate MR based on the assessment of CAM impact and availability of MR remaining balance </a:t>
            </a:r>
          </a:p>
          <a:p>
            <a:pPr>
              <a:spcAft>
                <a:spcPts val="600"/>
              </a:spcAft>
            </a:pPr>
            <a:r>
              <a:rPr lang="en-US" altLang="en-US" dirty="0"/>
              <a:t>Applications must be documented and traceable</a:t>
            </a:r>
          </a:p>
          <a:p>
            <a:pPr>
              <a:spcAft>
                <a:spcPts val="600"/>
              </a:spcAft>
            </a:pPr>
            <a:r>
              <a:rPr lang="en-US" altLang="en-US" dirty="0"/>
              <a:t>Contingency cannot be used to replenish MR</a:t>
            </a:r>
          </a:p>
          <a:p>
            <a:pPr>
              <a:spcAft>
                <a:spcPts val="600"/>
              </a:spcAft>
            </a:pPr>
            <a:r>
              <a:rPr lang="en-US" altLang="en-US" dirty="0"/>
              <a:t>MR balance cannot be negative</a:t>
            </a:r>
            <a:endParaRPr lang="en-US" altLang="en-US" sz="1600" dirty="0"/>
          </a:p>
        </p:txBody>
      </p:sp>
      <p:pic>
        <p:nvPicPr>
          <p:cNvPr id="4" name="Picture 3">
            <a:extLst>
              <a:ext uri="{FF2B5EF4-FFF2-40B4-BE49-F238E27FC236}">
                <a16:creationId xmlns:a16="http://schemas.microsoft.com/office/drawing/2014/main" xmlns="" id="{6017578D-400E-49EE-AB00-874244431F3B}"/>
              </a:ext>
            </a:extLst>
          </p:cNvPr>
          <p:cNvPicPr>
            <a:picLocks noChangeAspect="1"/>
          </p:cNvPicPr>
          <p:nvPr/>
        </p:nvPicPr>
        <p:blipFill>
          <a:blip r:embed="rId3"/>
          <a:stretch>
            <a:fillRect/>
          </a:stretch>
        </p:blipFill>
        <p:spPr>
          <a:xfrm>
            <a:off x="9066848" y="129674"/>
            <a:ext cx="2982277" cy="1867077"/>
          </a:xfrm>
          <a:prstGeom prst="rect">
            <a:avLst/>
          </a:prstGeom>
        </p:spPr>
      </p:pic>
      <p:sp>
        <p:nvSpPr>
          <p:cNvPr id="5" name="Slide Number Placeholder 1">
            <a:extLst>
              <a:ext uri="{FF2B5EF4-FFF2-40B4-BE49-F238E27FC236}">
                <a16:creationId xmlns:a16="http://schemas.microsoft.com/office/drawing/2014/main" xmlns="" id="{FCE5DB83-B9B1-49DC-AA9B-972A19BBC418}"/>
              </a:ext>
            </a:extLst>
          </p:cNvPr>
          <p:cNvSpPr>
            <a:spLocks noGrp="1"/>
          </p:cNvSpPr>
          <p:nvPr>
            <p:ph type="sldNum" sz="quarter" idx="12"/>
          </p:nvPr>
        </p:nvSpPr>
        <p:spPr>
          <a:xfrm>
            <a:off x="10912811" y="5970360"/>
            <a:ext cx="551167" cy="365125"/>
          </a:xfrm>
        </p:spPr>
        <p:txBody>
          <a:bodyPr>
            <a:normAutofit/>
          </a:bodyPr>
          <a:lstStyle/>
          <a:p>
            <a:fld id="{5F7606BC-8AB3-4269-911F-2A8DC2C0517E}" type="slidenum">
              <a:rPr lang="en-US" smtClean="0"/>
              <a:t>17</a:t>
            </a:fld>
            <a:endParaRPr lang="en-US" dirty="0"/>
          </a:p>
        </p:txBody>
      </p:sp>
    </p:spTree>
    <p:extLst>
      <p:ext uri="{BB962C8B-B14F-4D97-AF65-F5344CB8AC3E}">
        <p14:creationId xmlns:p14="http://schemas.microsoft.com/office/powerpoint/2010/main" val="280111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19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E5ED8D5-3D02-49B7-9351-414B47981690}"/>
              </a:ext>
            </a:extLst>
          </p:cNvPr>
          <p:cNvSpPr>
            <a:spLocks noGrp="1"/>
          </p:cNvSpPr>
          <p:nvPr>
            <p:ph type="title"/>
          </p:nvPr>
        </p:nvSpPr>
        <p:spPr>
          <a:xfrm>
            <a:off x="1759664" y="538843"/>
            <a:ext cx="2639962" cy="5105400"/>
          </a:xfrm>
        </p:spPr>
        <p:txBody>
          <a:bodyPr>
            <a:normAutofit/>
          </a:bodyPr>
          <a:lstStyle/>
          <a:p>
            <a:r>
              <a:rPr lang="en-US" dirty="0"/>
              <a:t>SUMMARY</a:t>
            </a:r>
          </a:p>
        </p:txBody>
      </p:sp>
      <p:sp>
        <p:nvSpPr>
          <p:cNvPr id="5" name="Slide Number Placeholder 4">
            <a:extLst>
              <a:ext uri="{FF2B5EF4-FFF2-40B4-BE49-F238E27FC236}">
                <a16:creationId xmlns:a16="http://schemas.microsoft.com/office/drawing/2014/main" xmlns="" id="{BCEC45AF-C5DD-405F-976C-6FE122CA3C53}"/>
              </a:ext>
            </a:extLst>
          </p:cNvPr>
          <p:cNvSpPr>
            <a:spLocks noGrp="1"/>
          </p:cNvSpPr>
          <p:nvPr>
            <p:ph type="sldNum" sz="quarter" idx="12"/>
          </p:nvPr>
        </p:nvSpPr>
        <p:spPr>
          <a:xfrm>
            <a:off x="10951856" y="5867131"/>
            <a:ext cx="551167" cy="365125"/>
          </a:xfrm>
        </p:spPr>
        <p:txBody>
          <a:bodyPr>
            <a:normAutofit/>
          </a:bodyPr>
          <a:lstStyle/>
          <a:p>
            <a:pPr>
              <a:spcAft>
                <a:spcPts val="600"/>
              </a:spcAft>
            </a:pPr>
            <a:fld id="{F53EB536-19A2-4BFB-8C78-8FE06AB2C0DE}" type="slidenum">
              <a:rPr lang="en-US" smtClean="0"/>
              <a:pPr>
                <a:spcAft>
                  <a:spcPts val="600"/>
                </a:spcAft>
              </a:pPr>
              <a:t>18</a:t>
            </a:fld>
            <a:endParaRPr lang="en-US"/>
          </a:p>
        </p:txBody>
      </p:sp>
      <p:graphicFrame>
        <p:nvGraphicFramePr>
          <p:cNvPr id="7" name="Content Placeholder 3">
            <a:extLst>
              <a:ext uri="{FF2B5EF4-FFF2-40B4-BE49-F238E27FC236}">
                <a16:creationId xmlns:a16="http://schemas.microsoft.com/office/drawing/2014/main" xmlns="" id="{2620F94A-105A-4CC5-9BC2-9DB37703411D}"/>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65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2858" y="754744"/>
            <a:ext cx="8171542" cy="4946732"/>
          </a:xfrm>
          <a:solidFill>
            <a:schemeClr val="tx2">
              <a:lumMod val="10000"/>
              <a:lumOff val="90000"/>
            </a:schemeClr>
          </a:solidFill>
        </p:spPr>
        <p:txBody>
          <a:bodyPr>
            <a:normAutofit/>
          </a:bodyPr>
          <a:lstStyle/>
          <a:p>
            <a:pPr algn="l">
              <a:lnSpc>
                <a:spcPct val="90000"/>
              </a:lnSpc>
              <a:spcBef>
                <a:spcPts val="450"/>
              </a:spcBef>
            </a:pPr>
            <a:r>
              <a:rPr lang="en-US" sz="2400" b="1" dirty="0">
                <a:latin typeface="Arial" panose="020B0604020202020204" pitchFamily="34" charset="0"/>
                <a:cs typeface="Arial" panose="020B0604020202020204" pitchFamily="34" charset="0"/>
              </a:rPr>
              <a:t>For additional information, please browse our library at the following Project Management Earned Value Management websites.</a:t>
            </a:r>
          </a:p>
          <a:p>
            <a:pPr algn="l">
              <a:lnSpc>
                <a:spcPct val="90000"/>
              </a:lnSpc>
              <a:spcBef>
                <a:spcPts val="450"/>
              </a:spcBef>
            </a:pPr>
            <a:endParaRPr lang="en-US" sz="2400" dirty="0">
              <a:latin typeface="Arial" panose="020B0604020202020204" pitchFamily="34" charset="0"/>
              <a:cs typeface="Arial" panose="020B0604020202020204" pitchFamily="34" charset="0"/>
            </a:endParaRPr>
          </a:p>
          <a:p>
            <a:pPr algn="l">
              <a:lnSpc>
                <a:spcPct val="90000"/>
              </a:lnSpc>
              <a:spcBef>
                <a:spcPts val="450"/>
              </a:spcBef>
            </a:pPr>
            <a:r>
              <a:rPr lang="en-US" sz="2400" b="1" dirty="0">
                <a:latin typeface="Arial" panose="020B0604020202020204" pitchFamily="34" charset="0"/>
                <a:cs typeface="Arial" panose="020B0604020202020204" pitchFamily="34" charset="0"/>
              </a:rPr>
              <a:t>External:</a:t>
            </a:r>
          </a:p>
          <a:p>
            <a:pPr algn="l">
              <a:lnSpc>
                <a:spcPct val="90000"/>
              </a:lnSpc>
              <a:spcBef>
                <a:spcPts val="450"/>
              </a:spcBef>
            </a:pPr>
            <a:r>
              <a:rPr lang="en-US" sz="2400" dirty="0">
                <a:latin typeface="Arial" panose="020B0604020202020204" pitchFamily="34" charset="0"/>
                <a:cs typeface="Arial" panose="020B0604020202020204" pitchFamily="34" charset="0"/>
              </a:rPr>
              <a:t>https://</a:t>
            </a:r>
            <a:r>
              <a:rPr lang="en-US" altLang="en-US"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www.energy.gov/projectmanagement/services-0/earned-value-management</a:t>
            </a:r>
            <a:endParaRPr lang="en-US" sz="2400" dirty="0">
              <a:latin typeface="Arial" panose="020B0604020202020204" pitchFamily="34" charset="0"/>
              <a:cs typeface="Arial" panose="020B0604020202020204" pitchFamily="34" charset="0"/>
            </a:endParaRPr>
          </a:p>
          <a:p>
            <a:pPr algn="l">
              <a:lnSpc>
                <a:spcPct val="90000"/>
              </a:lnSpc>
              <a:spcBef>
                <a:spcPts val="450"/>
              </a:spcBef>
            </a:pPr>
            <a:endParaRPr lang="en-US" sz="2400" dirty="0">
              <a:latin typeface="Arial" panose="020B0604020202020204" pitchFamily="34" charset="0"/>
              <a:cs typeface="Arial" panose="020B0604020202020204" pitchFamily="34" charset="0"/>
            </a:endParaRPr>
          </a:p>
          <a:p>
            <a:pPr algn="l">
              <a:lnSpc>
                <a:spcPct val="90000"/>
              </a:lnSpc>
              <a:spcBef>
                <a:spcPts val="450"/>
              </a:spcBef>
            </a:pPr>
            <a:r>
              <a:rPr lang="en-US" sz="2400" b="1" dirty="0">
                <a:latin typeface="Arial" panose="020B0604020202020204" pitchFamily="34" charset="0"/>
                <a:cs typeface="Arial" panose="020B0604020202020204" pitchFamily="34" charset="0"/>
              </a:rPr>
              <a:t>Internal:</a:t>
            </a:r>
          </a:p>
          <a:p>
            <a:pPr algn="l">
              <a:lnSpc>
                <a:spcPct val="90000"/>
              </a:lnSpc>
              <a:spcBef>
                <a:spcPts val="450"/>
              </a:spcBef>
            </a:pPr>
            <a:r>
              <a:rPr lang="en-US" sz="24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https://community.max.gov/display/DOEExternal/PM+EVM+Guidance</a:t>
            </a:r>
            <a:endParaRPr lang="en-US" sz="2400" dirty="0">
              <a:latin typeface="Arial" panose="020B0604020202020204" pitchFamily="34" charset="0"/>
              <a:cs typeface="Arial" panose="020B0604020202020204" pitchFamily="34" charset="0"/>
            </a:endParaRPr>
          </a:p>
          <a:p>
            <a:pPr algn="l">
              <a:lnSpc>
                <a:spcPct val="90000"/>
              </a:lnSpc>
            </a:pPr>
            <a:endParaRPr lang="en-US" sz="2400" b="1" dirty="0"/>
          </a:p>
        </p:txBody>
      </p:sp>
      <p:pic>
        <p:nvPicPr>
          <p:cNvPr id="11" name="Picture 10" descr="A picture containing indoor, woman, clothing&#10;&#10;Description automatically generated">
            <a:extLst>
              <a:ext uri="{FF2B5EF4-FFF2-40B4-BE49-F238E27FC236}">
                <a16:creationId xmlns:a16="http://schemas.microsoft.com/office/drawing/2014/main" xmlns="" id="{7F57813E-8E9C-4D05-A18A-29573EE1F76B}"/>
              </a:ext>
            </a:extLst>
          </p:cNvPr>
          <p:cNvPicPr>
            <a:picLocks noChangeAspect="1"/>
          </p:cNvPicPr>
          <p:nvPr/>
        </p:nvPicPr>
        <p:blipFill rotWithShape="1">
          <a:blip r:embed="rId5">
            <a:extLst>
              <a:ext uri="{28A0092B-C50C-407E-A947-70E740481C1C}">
                <a14:useLocalDpi xmlns:a14="http://schemas.microsoft.com/office/drawing/2010/main" val="0"/>
              </a:ext>
            </a:extLst>
          </a:blip>
          <a:srcRect l="5185"/>
          <a:stretch/>
        </p:blipFill>
        <p:spPr>
          <a:xfrm>
            <a:off x="8534400" y="10"/>
            <a:ext cx="3841375" cy="6857990"/>
          </a:xfrm>
          <a:prstGeom prst="rect">
            <a:avLst/>
          </a:prstGeom>
        </p:spPr>
      </p:pic>
      <p:sp>
        <p:nvSpPr>
          <p:cNvPr id="2" name="TextBox 1">
            <a:extLst>
              <a:ext uri="{FF2B5EF4-FFF2-40B4-BE49-F238E27FC236}">
                <a16:creationId xmlns:a16="http://schemas.microsoft.com/office/drawing/2014/main" xmlns="" id="{B528D6C3-9C11-4075-9E0A-AE801FA1AD8B}"/>
              </a:ext>
            </a:extLst>
          </p:cNvPr>
          <p:cNvSpPr txBox="1"/>
          <p:nvPr/>
        </p:nvSpPr>
        <p:spPr>
          <a:xfrm>
            <a:off x="11410950" y="6273404"/>
            <a:ext cx="781050" cy="307777"/>
          </a:xfrm>
          <a:prstGeom prst="rect">
            <a:avLst/>
          </a:prstGeom>
          <a:noFill/>
        </p:spPr>
        <p:txBody>
          <a:bodyPr wrap="square" rtlCol="0">
            <a:spAutoFit/>
          </a:bodyPr>
          <a:lstStyle/>
          <a:p>
            <a:r>
              <a:rPr lang="en-US" sz="1400" dirty="0">
                <a:latin typeface="Arial Black" panose="020B0A04020102020204" pitchFamily="34" charset="0"/>
              </a:rPr>
              <a:t>19</a:t>
            </a:r>
            <a:endParaRPr lang="en-US" dirty="0">
              <a:latin typeface="Arial Black" panose="020B0A04020102020204" pitchFamily="34" charset="0"/>
            </a:endParaRPr>
          </a:p>
        </p:txBody>
      </p:sp>
    </p:spTree>
    <p:extLst>
      <p:ext uri="{BB962C8B-B14F-4D97-AF65-F5344CB8AC3E}">
        <p14:creationId xmlns:p14="http://schemas.microsoft.com/office/powerpoint/2010/main" val="82061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pic>
        <p:nvPicPr>
          <p:cNvPr id="4" name="PresenterMediaLogo.wmv">
            <a:hlinkClick r:id="" action="ppaction://media"/>
            <a:extLst>
              <a:ext uri="{FF2B5EF4-FFF2-40B4-BE49-F238E27FC236}">
                <a16:creationId xmlns:a16="http://schemas.microsoft.com/office/drawing/2014/main" xmlns="" id="{0A5E8BC6-AB10-44B5-93FE-2B404B378B3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 y="0"/>
            <a:ext cx="12361333" cy="6953250"/>
          </a:xfrm>
          <a:prstGeom prst="rect">
            <a:avLst/>
          </a:prstGeom>
        </p:spPr>
      </p:pic>
      <p:sp>
        <p:nvSpPr>
          <p:cNvPr id="2" name="Slide Number Placeholder 1">
            <a:extLst>
              <a:ext uri="{FF2B5EF4-FFF2-40B4-BE49-F238E27FC236}">
                <a16:creationId xmlns:a16="http://schemas.microsoft.com/office/drawing/2014/main" xmlns="" id="{27A0675C-9512-405E-BCE2-A6145536BEC7}"/>
              </a:ext>
            </a:extLst>
          </p:cNvPr>
          <p:cNvSpPr>
            <a:spLocks noGrp="1"/>
          </p:cNvSpPr>
          <p:nvPr>
            <p:ph type="sldNum" sz="quarter" idx="12"/>
          </p:nvPr>
        </p:nvSpPr>
        <p:spPr/>
        <p:txBody>
          <a:bodyPr/>
          <a:lstStyle/>
          <a:p>
            <a:fld id="{F53EB536-19A2-4BFB-8C78-8FE06AB2C0DE}" type="slidenum">
              <a:rPr lang="en-US" smtClean="0"/>
              <a:t>2</a:t>
            </a:fld>
            <a:endParaRPr lang="en-US"/>
          </a:p>
        </p:txBody>
      </p:sp>
    </p:spTree>
    <p:extLst>
      <p:ext uri="{BB962C8B-B14F-4D97-AF65-F5344CB8AC3E}">
        <p14:creationId xmlns:p14="http://schemas.microsoft.com/office/powerpoint/2010/main" val="18812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100000">
                <p:cTn id="12"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3000"/>
          </a:schemeClr>
        </a:soli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xmlns="" id="{94C52C56-BEF2-4E22-8C8E-A7AC96B03A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28">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535021" y="685800"/>
            <a:ext cx="2639962" cy="5105400"/>
          </a:xfrm>
        </p:spPr>
        <p:txBody>
          <a:bodyPr>
            <a:normAutofit/>
          </a:bodyPr>
          <a:lstStyle/>
          <a:p>
            <a:r>
              <a:rPr lang="en-US" sz="3400">
                <a:solidFill>
                  <a:srgbClr val="FFFFFF"/>
                </a:solidFill>
              </a:rPr>
              <a:t>Management Reserve</a:t>
            </a:r>
            <a:br>
              <a:rPr lang="en-US" sz="3400">
                <a:solidFill>
                  <a:srgbClr val="FFFFFF"/>
                </a:solidFill>
              </a:rPr>
            </a:br>
            <a:r>
              <a:rPr lang="en-US" sz="3400">
                <a:solidFill>
                  <a:srgbClr val="FFFFFF"/>
                </a:solidFill>
              </a:rPr>
              <a:t>and Contingency</a:t>
            </a:r>
          </a:p>
        </p:txBody>
      </p:sp>
      <p:grpSp>
        <p:nvGrpSpPr>
          <p:cNvPr id="41" name="Group 30">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32"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7" name="Content Placeholder 2">
            <a:extLst>
              <a:ext uri="{FF2B5EF4-FFF2-40B4-BE49-F238E27FC236}">
                <a16:creationId xmlns:a16="http://schemas.microsoft.com/office/drawing/2014/main" xmlns="" id="{706A16B2-C3A2-4459-97C7-66B25EDF0477}"/>
              </a:ext>
            </a:extLst>
          </p:cNvPr>
          <p:cNvGraphicFramePr>
            <a:graphicFrameLocks noGrp="1"/>
          </p:cNvGraphicFramePr>
          <p:nvPr>
            <p:ph idx="1"/>
            <p:extLst>
              <p:ext uri="{D42A27DB-BD31-4B8C-83A1-F6EECF244321}">
                <p14:modId xmlns:p14="http://schemas.microsoft.com/office/powerpoint/2010/main" val="3696027806"/>
              </p:ext>
            </p:extLst>
          </p:nvPr>
        </p:nvGraphicFramePr>
        <p:xfrm>
          <a:off x="5010150" y="362857"/>
          <a:ext cx="6492875" cy="565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Slide Number Placeholder 1">
            <a:extLst>
              <a:ext uri="{FF2B5EF4-FFF2-40B4-BE49-F238E27FC236}">
                <a16:creationId xmlns:a16="http://schemas.microsoft.com/office/drawing/2014/main" xmlns="" id="{867C870C-97C6-4BDD-A844-FB33DEEAC732}"/>
              </a:ext>
            </a:extLst>
          </p:cNvPr>
          <p:cNvSpPr>
            <a:spLocks noGrp="1"/>
          </p:cNvSpPr>
          <p:nvPr>
            <p:ph type="sldNum" sz="quarter" idx="12"/>
          </p:nvPr>
        </p:nvSpPr>
        <p:spPr>
          <a:xfrm>
            <a:off x="10912811" y="5970360"/>
            <a:ext cx="590214" cy="754290"/>
          </a:xfrm>
        </p:spPr>
        <p:txBody>
          <a:bodyPr>
            <a:normAutofit/>
          </a:bodyPr>
          <a:lstStyle/>
          <a:p>
            <a:fld id="{5F7606BC-8AB3-4269-911F-2A8DC2C0517E}" type="slidenum">
              <a:rPr lang="en-US" sz="1600" smtClean="0"/>
              <a:t>3</a:t>
            </a:fld>
            <a:endParaRPr lang="en-US" sz="1800" dirty="0"/>
          </a:p>
        </p:txBody>
      </p:sp>
    </p:spTree>
    <p:extLst>
      <p:ext uri="{BB962C8B-B14F-4D97-AF65-F5344CB8AC3E}">
        <p14:creationId xmlns:p14="http://schemas.microsoft.com/office/powerpoint/2010/main" val="275290814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p:txBody>
          <a:bodyPr>
            <a:normAutofit/>
          </a:bodyPr>
          <a:lstStyle/>
          <a:p>
            <a:r>
              <a:rPr lang="en-US" sz="3600" dirty="0"/>
              <a:t>Basic Definitions</a:t>
            </a:r>
          </a:p>
        </p:txBody>
      </p:sp>
      <p:graphicFrame>
        <p:nvGraphicFramePr>
          <p:cNvPr id="13" name="Content Placeholder 2">
            <a:extLst>
              <a:ext uri="{FF2B5EF4-FFF2-40B4-BE49-F238E27FC236}">
                <a16:creationId xmlns:a16="http://schemas.microsoft.com/office/drawing/2014/main" xmlns="" id="{895CB09F-EF41-4BE6-A592-9ACE7E562E69}"/>
              </a:ext>
            </a:extLst>
          </p:cNvPr>
          <p:cNvGraphicFramePr>
            <a:graphicFrameLocks noGrp="1"/>
          </p:cNvGraphicFramePr>
          <p:nvPr>
            <p:ph idx="1"/>
            <p:extLst>
              <p:ext uri="{D42A27DB-BD31-4B8C-83A1-F6EECF244321}">
                <p14:modId xmlns:p14="http://schemas.microsoft.com/office/powerpoint/2010/main" val="2291751936"/>
              </p:ext>
            </p:extLst>
          </p:nvPr>
        </p:nvGraphicFramePr>
        <p:xfrm>
          <a:off x="1341664" y="2141739"/>
          <a:ext cx="10553700" cy="331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1">
            <a:extLst>
              <a:ext uri="{FF2B5EF4-FFF2-40B4-BE49-F238E27FC236}">
                <a16:creationId xmlns:a16="http://schemas.microsoft.com/office/drawing/2014/main" xmlns="" id="{F73703D5-A0C7-434C-90B1-4000DFD53291}"/>
              </a:ext>
            </a:extLst>
          </p:cNvPr>
          <p:cNvSpPr>
            <a:spLocks noGrp="1"/>
          </p:cNvSpPr>
          <p:nvPr>
            <p:ph type="sldNum" sz="quarter" idx="12"/>
          </p:nvPr>
        </p:nvSpPr>
        <p:spPr>
          <a:xfrm>
            <a:off x="10912811" y="5970360"/>
            <a:ext cx="551167" cy="639990"/>
          </a:xfrm>
        </p:spPr>
        <p:txBody>
          <a:bodyPr>
            <a:normAutofit/>
          </a:bodyPr>
          <a:lstStyle/>
          <a:p>
            <a:fld id="{5F7606BC-8AB3-4269-911F-2A8DC2C0517E}" type="slidenum">
              <a:rPr lang="en-US" sz="1400" smtClean="0"/>
              <a:t>4</a:t>
            </a:fld>
            <a:endParaRPr lang="en-US" sz="1600" dirty="0"/>
          </a:p>
        </p:txBody>
      </p:sp>
      <p:sp>
        <p:nvSpPr>
          <p:cNvPr id="5" name="Rectangle 4">
            <a:extLst>
              <a:ext uri="{FF2B5EF4-FFF2-40B4-BE49-F238E27FC236}">
                <a16:creationId xmlns:a16="http://schemas.microsoft.com/office/drawing/2014/main" xmlns="" id="{DFDF8C05-5F70-48D7-9476-6C87AB532EAE}"/>
              </a:ext>
            </a:extLst>
          </p:cNvPr>
          <p:cNvSpPr/>
          <p:nvPr/>
        </p:nvSpPr>
        <p:spPr>
          <a:xfrm>
            <a:off x="3017474" y="5894480"/>
            <a:ext cx="7895337" cy="923330"/>
          </a:xfrm>
          <a:prstGeom prst="rect">
            <a:avLst/>
          </a:prstGeom>
        </p:spPr>
        <p:txBody>
          <a:bodyPr wrap="square">
            <a:spAutoFit/>
          </a:bodyPr>
          <a:lstStyle/>
          <a:p>
            <a:r>
              <a:rPr lang="en-US" baseline="30000" dirty="0"/>
              <a:t>1 </a:t>
            </a:r>
            <a:r>
              <a:rPr lang="en-US" dirty="0"/>
              <a:t>Refer to </a:t>
            </a:r>
            <a:r>
              <a:rPr lang="en-US" b="1" dirty="0"/>
              <a:t>Snippet 1-11 Varying Project and Contract Structures </a:t>
            </a:r>
            <a:r>
              <a:rPr lang="en-US" dirty="0"/>
              <a:t>or the </a:t>
            </a:r>
            <a:r>
              <a:rPr lang="en-US" b="1" dirty="0"/>
              <a:t>DOE                     EVMS Gold Card </a:t>
            </a:r>
            <a:r>
              <a:rPr lang="en-US" dirty="0"/>
              <a:t>for information relative to the relation of the Contract Budget Base (CBB) and Project Budget Base (PBB).</a:t>
            </a:r>
          </a:p>
        </p:txBody>
      </p:sp>
    </p:spTree>
    <p:extLst>
      <p:ext uri="{BB962C8B-B14F-4D97-AF65-F5344CB8AC3E}">
        <p14:creationId xmlns:p14="http://schemas.microsoft.com/office/powerpoint/2010/main" val="130507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72D45-BF8F-4600-8ED0-7D1F301C4A83}"/>
              </a:ext>
            </a:extLst>
          </p:cNvPr>
          <p:cNvSpPr>
            <a:spLocks noGrp="1"/>
          </p:cNvSpPr>
          <p:nvPr>
            <p:ph type="title"/>
          </p:nvPr>
        </p:nvSpPr>
        <p:spPr>
          <a:xfrm>
            <a:off x="834296" y="-4489"/>
            <a:ext cx="10515600" cy="1325563"/>
          </a:xfrm>
        </p:spPr>
        <p:txBody>
          <a:bodyPr>
            <a:normAutofit/>
          </a:bodyPr>
          <a:lstStyle/>
          <a:p>
            <a:r>
              <a:rPr lang="en-US" sz="3600" dirty="0"/>
              <a:t>Performance Baseline Components</a:t>
            </a:r>
          </a:p>
        </p:txBody>
      </p:sp>
      <p:sp>
        <p:nvSpPr>
          <p:cNvPr id="4" name="TextBox 3">
            <a:extLst>
              <a:ext uri="{FF2B5EF4-FFF2-40B4-BE49-F238E27FC236}">
                <a16:creationId xmlns:a16="http://schemas.microsoft.com/office/drawing/2014/main" xmlns="" id="{13C03082-91A0-4512-AD42-601EF2F34107}"/>
              </a:ext>
            </a:extLst>
          </p:cNvPr>
          <p:cNvSpPr txBox="1"/>
          <p:nvPr/>
        </p:nvSpPr>
        <p:spPr>
          <a:xfrm>
            <a:off x="3814763" y="1660175"/>
            <a:ext cx="2733675" cy="587340"/>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Performance Baseline (PB)</a:t>
            </a:r>
          </a:p>
          <a:p>
            <a:pPr algn="ctr">
              <a:spcAft>
                <a:spcPts val="500"/>
              </a:spcAft>
            </a:pPr>
            <a:r>
              <a:rPr lang="en-US" sz="1400" b="1" dirty="0">
                <a:latin typeface="Arial" panose="020B0604020202020204" pitchFamily="34" charset="0"/>
                <a:cs typeface="Arial" panose="020B0604020202020204" pitchFamily="34" charset="0"/>
              </a:rPr>
              <a:t>[Total Project Cost (TPC)]</a:t>
            </a:r>
          </a:p>
        </p:txBody>
      </p:sp>
      <p:cxnSp>
        <p:nvCxnSpPr>
          <p:cNvPr id="7" name="Connector: Elbow 6">
            <a:extLst>
              <a:ext uri="{FF2B5EF4-FFF2-40B4-BE49-F238E27FC236}">
                <a16:creationId xmlns:a16="http://schemas.microsoft.com/office/drawing/2014/main" xmlns="" id="{652FDCAF-49D8-4E92-BEE7-7D72215DDCAB}"/>
              </a:ext>
            </a:extLst>
          </p:cNvPr>
          <p:cNvCxnSpPr>
            <a:cxnSpLocks/>
            <a:stCxn id="4" idx="2"/>
            <a:endCxn id="13" idx="0"/>
          </p:cNvCxnSpPr>
          <p:nvPr/>
        </p:nvCxnSpPr>
        <p:spPr>
          <a:xfrm rot="5400000">
            <a:off x="3962518" y="1271084"/>
            <a:ext cx="242652" cy="219551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40DEFE71-60EA-4531-9892-7A7A7EFE97F1}"/>
              </a:ext>
            </a:extLst>
          </p:cNvPr>
          <p:cNvSpPr txBox="1"/>
          <p:nvPr/>
        </p:nvSpPr>
        <p:spPr>
          <a:xfrm>
            <a:off x="2071686" y="2490167"/>
            <a:ext cx="1828800" cy="307777"/>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Contingency</a:t>
            </a:r>
          </a:p>
        </p:txBody>
      </p:sp>
      <p:sp>
        <p:nvSpPr>
          <p:cNvPr id="14" name="TextBox 13">
            <a:extLst>
              <a:ext uri="{FF2B5EF4-FFF2-40B4-BE49-F238E27FC236}">
                <a16:creationId xmlns:a16="http://schemas.microsoft.com/office/drawing/2014/main" xmlns="" id="{E70349A2-9978-41DF-A05A-8495A755AAFA}"/>
              </a:ext>
            </a:extLst>
          </p:cNvPr>
          <p:cNvSpPr txBox="1"/>
          <p:nvPr/>
        </p:nvSpPr>
        <p:spPr>
          <a:xfrm>
            <a:off x="4267200" y="2382855"/>
            <a:ext cx="1828800" cy="587340"/>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Contract Price</a:t>
            </a:r>
          </a:p>
          <a:p>
            <a:pPr algn="ctr">
              <a:spcAft>
                <a:spcPts val="500"/>
              </a:spcAft>
            </a:pPr>
            <a:r>
              <a:rPr lang="en-US" sz="1400" b="1" dirty="0">
                <a:latin typeface="Arial" panose="020B0604020202020204" pitchFamily="34" charset="0"/>
                <a:cs typeface="Arial" panose="020B0604020202020204" pitchFamily="34" charset="0"/>
              </a:rPr>
              <a:t>(CP)</a:t>
            </a:r>
          </a:p>
        </p:txBody>
      </p:sp>
      <p:sp>
        <p:nvSpPr>
          <p:cNvPr id="15" name="TextBox 14">
            <a:extLst>
              <a:ext uri="{FF2B5EF4-FFF2-40B4-BE49-F238E27FC236}">
                <a16:creationId xmlns:a16="http://schemas.microsoft.com/office/drawing/2014/main" xmlns="" id="{CEB71375-4AD3-413B-8BD3-C57B8F7DAE2F}"/>
              </a:ext>
            </a:extLst>
          </p:cNvPr>
          <p:cNvSpPr txBox="1"/>
          <p:nvPr/>
        </p:nvSpPr>
        <p:spPr>
          <a:xfrm>
            <a:off x="6519863" y="2344663"/>
            <a:ext cx="1828800" cy="587340"/>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DOE Other Direct </a:t>
            </a:r>
          </a:p>
          <a:p>
            <a:pPr algn="ctr">
              <a:spcAft>
                <a:spcPts val="500"/>
              </a:spcAft>
            </a:pPr>
            <a:r>
              <a:rPr lang="en-US" sz="1400" b="1" dirty="0">
                <a:latin typeface="Arial" panose="020B0604020202020204" pitchFamily="34" charset="0"/>
                <a:cs typeface="Arial" panose="020B0604020202020204" pitchFamily="34" charset="0"/>
              </a:rPr>
              <a:t>Project Costs</a:t>
            </a:r>
          </a:p>
        </p:txBody>
      </p:sp>
      <p:cxnSp>
        <p:nvCxnSpPr>
          <p:cNvPr id="19" name="Connector: Elbow 18">
            <a:extLst>
              <a:ext uri="{FF2B5EF4-FFF2-40B4-BE49-F238E27FC236}">
                <a16:creationId xmlns:a16="http://schemas.microsoft.com/office/drawing/2014/main" xmlns="" id="{087E4933-37D5-41E3-B8B6-6ABF5FF19056}"/>
              </a:ext>
            </a:extLst>
          </p:cNvPr>
          <p:cNvCxnSpPr>
            <a:cxnSpLocks/>
            <a:stCxn id="4" idx="2"/>
            <a:endCxn id="14" idx="0"/>
          </p:cNvCxnSpPr>
          <p:nvPr/>
        </p:nvCxnSpPr>
        <p:spPr>
          <a:xfrm rot="5400000">
            <a:off x="5113931" y="2315185"/>
            <a:ext cx="135340" cy="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xmlns="" id="{0D103EAD-188C-478B-A644-A90D04D2C017}"/>
              </a:ext>
            </a:extLst>
          </p:cNvPr>
          <p:cNvCxnSpPr>
            <a:cxnSpLocks/>
            <a:stCxn id="4" idx="2"/>
            <a:endCxn id="15" idx="0"/>
          </p:cNvCxnSpPr>
          <p:nvPr/>
        </p:nvCxnSpPr>
        <p:spPr>
          <a:xfrm rot="16200000" flipH="1">
            <a:off x="6259358" y="1169758"/>
            <a:ext cx="97148" cy="2252662"/>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xmlns="" id="{30DBF5B0-160D-45B7-8984-D62B7F3C1ECC}"/>
              </a:ext>
            </a:extLst>
          </p:cNvPr>
          <p:cNvSpPr/>
          <p:nvPr/>
        </p:nvSpPr>
        <p:spPr>
          <a:xfrm>
            <a:off x="9448800" y="1821027"/>
            <a:ext cx="2281238"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xmlns="" id="{890DDA46-887E-40AC-AE13-1354B98D3F38}"/>
              </a:ext>
            </a:extLst>
          </p:cNvPr>
          <p:cNvSpPr txBox="1"/>
          <p:nvPr/>
        </p:nvSpPr>
        <p:spPr>
          <a:xfrm>
            <a:off x="9534524" y="1899034"/>
            <a:ext cx="2195513" cy="1169551"/>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Color Key</a:t>
            </a:r>
          </a:p>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DOE</a:t>
            </a:r>
          </a:p>
          <a:p>
            <a:pPr algn="r"/>
            <a:endParaRPr lang="en-US" sz="1400" b="1" dirty="0">
              <a:latin typeface="Arial" panose="020B0604020202020204" pitchFamily="34" charset="0"/>
              <a:cs typeface="Arial" panose="020B0604020202020204" pitchFamily="34" charset="0"/>
            </a:endParaRPr>
          </a:p>
          <a:p>
            <a:pPr algn="r"/>
            <a:r>
              <a:rPr lang="en-US" sz="1400" b="1" dirty="0">
                <a:latin typeface="Arial" panose="020B0604020202020204" pitchFamily="34" charset="0"/>
                <a:cs typeface="Arial" panose="020B0604020202020204" pitchFamily="34" charset="0"/>
              </a:rPr>
              <a:t>Contractor</a:t>
            </a:r>
          </a:p>
        </p:txBody>
      </p:sp>
      <p:sp>
        <p:nvSpPr>
          <p:cNvPr id="65" name="Rectangle 64">
            <a:extLst>
              <a:ext uri="{FF2B5EF4-FFF2-40B4-BE49-F238E27FC236}">
                <a16:creationId xmlns:a16="http://schemas.microsoft.com/office/drawing/2014/main" xmlns="" id="{280D2B54-6AAE-48F6-ACE9-766CE2CC5C03}"/>
              </a:ext>
            </a:extLst>
          </p:cNvPr>
          <p:cNvSpPr/>
          <p:nvPr/>
        </p:nvSpPr>
        <p:spPr>
          <a:xfrm>
            <a:off x="9667875" y="2327869"/>
            <a:ext cx="781050" cy="348656"/>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32CFBEA7-B2F5-4B86-8DA6-517796BE70D0}"/>
              </a:ext>
            </a:extLst>
          </p:cNvPr>
          <p:cNvSpPr/>
          <p:nvPr/>
        </p:nvSpPr>
        <p:spPr>
          <a:xfrm>
            <a:off x="9667875" y="2726897"/>
            <a:ext cx="781050" cy="348656"/>
          </a:xfrm>
          <a:prstGeom prst="rect">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
            <a:extLst>
              <a:ext uri="{FF2B5EF4-FFF2-40B4-BE49-F238E27FC236}">
                <a16:creationId xmlns:a16="http://schemas.microsoft.com/office/drawing/2014/main" xmlns="" id="{ED2ED7FE-6FF5-4FF7-A1F0-1775FCF7BB75}"/>
              </a:ext>
            </a:extLst>
          </p:cNvPr>
          <p:cNvSpPr>
            <a:spLocks noGrp="1"/>
          </p:cNvSpPr>
          <p:nvPr>
            <p:ph type="sldNum" sz="quarter" idx="12"/>
          </p:nvPr>
        </p:nvSpPr>
        <p:spPr>
          <a:xfrm>
            <a:off x="10912811" y="5970360"/>
            <a:ext cx="551167" cy="365125"/>
          </a:xfrm>
        </p:spPr>
        <p:txBody>
          <a:bodyPr>
            <a:normAutofit/>
          </a:bodyPr>
          <a:lstStyle/>
          <a:p>
            <a:fld id="{5F7606BC-8AB3-4269-911F-2A8DC2C0517E}" type="slidenum">
              <a:rPr lang="en-US" smtClean="0"/>
              <a:t>5</a:t>
            </a:fld>
            <a:endParaRPr lang="en-US" sz="1800" dirty="0"/>
          </a:p>
        </p:txBody>
      </p:sp>
    </p:spTree>
    <p:extLst>
      <p:ext uri="{BB962C8B-B14F-4D97-AF65-F5344CB8AC3E}">
        <p14:creationId xmlns:p14="http://schemas.microsoft.com/office/powerpoint/2010/main" val="422950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72D45-BF8F-4600-8ED0-7D1F301C4A83}"/>
              </a:ext>
            </a:extLst>
          </p:cNvPr>
          <p:cNvSpPr>
            <a:spLocks noGrp="1"/>
          </p:cNvSpPr>
          <p:nvPr>
            <p:ph type="title"/>
          </p:nvPr>
        </p:nvSpPr>
        <p:spPr>
          <a:xfrm>
            <a:off x="834296" y="-4489"/>
            <a:ext cx="10515600" cy="1325563"/>
          </a:xfrm>
        </p:spPr>
        <p:txBody>
          <a:bodyPr>
            <a:normAutofit/>
          </a:bodyPr>
          <a:lstStyle/>
          <a:p>
            <a:r>
              <a:rPr lang="en-US" sz="3600" dirty="0"/>
              <a:t>Performance Baseline Components</a:t>
            </a:r>
          </a:p>
        </p:txBody>
      </p:sp>
      <p:sp>
        <p:nvSpPr>
          <p:cNvPr id="4" name="TextBox 3">
            <a:extLst>
              <a:ext uri="{FF2B5EF4-FFF2-40B4-BE49-F238E27FC236}">
                <a16:creationId xmlns:a16="http://schemas.microsoft.com/office/drawing/2014/main" xmlns="" id="{13C03082-91A0-4512-AD42-601EF2F34107}"/>
              </a:ext>
            </a:extLst>
          </p:cNvPr>
          <p:cNvSpPr txBox="1"/>
          <p:nvPr/>
        </p:nvSpPr>
        <p:spPr>
          <a:xfrm>
            <a:off x="4513115" y="1224028"/>
            <a:ext cx="2917230" cy="648896"/>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600" b="1" dirty="0">
                <a:latin typeface="Arial" panose="020B0604020202020204" pitchFamily="34" charset="0"/>
                <a:cs typeface="Arial" panose="020B0604020202020204" pitchFamily="34" charset="0"/>
              </a:rPr>
              <a:t>Performance Baseline (PB)</a:t>
            </a:r>
          </a:p>
          <a:p>
            <a:pPr algn="ctr">
              <a:spcAft>
                <a:spcPts val="500"/>
              </a:spcAft>
            </a:pPr>
            <a:r>
              <a:rPr lang="en-US" sz="1600" b="1" dirty="0">
                <a:latin typeface="Arial" panose="020B0604020202020204" pitchFamily="34" charset="0"/>
                <a:cs typeface="Arial" panose="020B0604020202020204" pitchFamily="34" charset="0"/>
              </a:rPr>
              <a:t>[Total Project Cost (TPC)]</a:t>
            </a:r>
          </a:p>
        </p:txBody>
      </p:sp>
      <p:cxnSp>
        <p:nvCxnSpPr>
          <p:cNvPr id="7" name="Connector: Elbow 6">
            <a:extLst>
              <a:ext uri="{FF2B5EF4-FFF2-40B4-BE49-F238E27FC236}">
                <a16:creationId xmlns:a16="http://schemas.microsoft.com/office/drawing/2014/main" xmlns="" id="{652FDCAF-49D8-4E92-BEE7-7D72215DDCAB}"/>
              </a:ext>
            </a:extLst>
          </p:cNvPr>
          <p:cNvCxnSpPr>
            <a:cxnSpLocks/>
            <a:stCxn id="4" idx="2"/>
            <a:endCxn id="13" idx="0"/>
          </p:cNvCxnSpPr>
          <p:nvPr/>
        </p:nvCxnSpPr>
        <p:spPr>
          <a:xfrm rot="5400000">
            <a:off x="4553904" y="947818"/>
            <a:ext cx="492721" cy="2342933"/>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40DEFE71-60EA-4531-9892-7A7A7EFE97F1}"/>
              </a:ext>
            </a:extLst>
          </p:cNvPr>
          <p:cNvSpPr txBox="1"/>
          <p:nvPr/>
        </p:nvSpPr>
        <p:spPr>
          <a:xfrm>
            <a:off x="2652998" y="2365645"/>
            <a:ext cx="1951597" cy="338554"/>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600" b="1" dirty="0">
                <a:latin typeface="Arial" panose="020B0604020202020204" pitchFamily="34" charset="0"/>
                <a:cs typeface="Arial" panose="020B0604020202020204" pitchFamily="34" charset="0"/>
              </a:rPr>
              <a:t>Contingency</a:t>
            </a:r>
          </a:p>
        </p:txBody>
      </p:sp>
      <p:sp>
        <p:nvSpPr>
          <p:cNvPr id="14" name="TextBox 13">
            <a:extLst>
              <a:ext uri="{FF2B5EF4-FFF2-40B4-BE49-F238E27FC236}">
                <a16:creationId xmlns:a16="http://schemas.microsoft.com/office/drawing/2014/main" xmlns="" id="{E70349A2-9978-41DF-A05A-8495A755AAFA}"/>
              </a:ext>
            </a:extLst>
          </p:cNvPr>
          <p:cNvSpPr txBox="1"/>
          <p:nvPr/>
        </p:nvSpPr>
        <p:spPr>
          <a:xfrm>
            <a:off x="4995932" y="2213740"/>
            <a:ext cx="1951597" cy="648897"/>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600" b="1" dirty="0">
                <a:latin typeface="Arial" panose="020B0604020202020204" pitchFamily="34" charset="0"/>
                <a:cs typeface="Arial" panose="020B0604020202020204" pitchFamily="34" charset="0"/>
              </a:rPr>
              <a:t>Contract Price</a:t>
            </a:r>
          </a:p>
          <a:p>
            <a:pPr algn="ctr">
              <a:spcAft>
                <a:spcPts val="500"/>
              </a:spcAft>
            </a:pPr>
            <a:r>
              <a:rPr lang="en-US" sz="1600" b="1" dirty="0">
                <a:latin typeface="Arial" panose="020B0604020202020204" pitchFamily="34" charset="0"/>
                <a:cs typeface="Arial" panose="020B0604020202020204" pitchFamily="34" charset="0"/>
              </a:rPr>
              <a:t>(CP)</a:t>
            </a:r>
          </a:p>
        </p:txBody>
      </p:sp>
      <p:sp>
        <p:nvSpPr>
          <p:cNvPr id="15" name="TextBox 14">
            <a:extLst>
              <a:ext uri="{FF2B5EF4-FFF2-40B4-BE49-F238E27FC236}">
                <a16:creationId xmlns:a16="http://schemas.microsoft.com/office/drawing/2014/main" xmlns="" id="{CEB71375-4AD3-413B-8BD3-C57B8F7DAE2F}"/>
              </a:ext>
            </a:extLst>
          </p:cNvPr>
          <p:cNvSpPr txBox="1"/>
          <p:nvPr/>
        </p:nvSpPr>
        <p:spPr>
          <a:xfrm>
            <a:off x="7430346" y="2202294"/>
            <a:ext cx="1951597" cy="648897"/>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600" b="1" dirty="0">
                <a:latin typeface="Arial" panose="020B0604020202020204" pitchFamily="34" charset="0"/>
                <a:cs typeface="Arial" panose="020B0604020202020204" pitchFamily="34" charset="0"/>
              </a:rPr>
              <a:t>DOE Other Direct </a:t>
            </a:r>
          </a:p>
          <a:p>
            <a:pPr algn="ctr">
              <a:spcAft>
                <a:spcPts val="500"/>
              </a:spcAft>
            </a:pPr>
            <a:r>
              <a:rPr lang="en-US" sz="1600" b="1" dirty="0">
                <a:latin typeface="Arial" panose="020B0604020202020204" pitchFamily="34" charset="0"/>
                <a:cs typeface="Arial" panose="020B0604020202020204" pitchFamily="34" charset="0"/>
              </a:rPr>
              <a:t>Project Costs</a:t>
            </a:r>
          </a:p>
        </p:txBody>
      </p:sp>
      <p:cxnSp>
        <p:nvCxnSpPr>
          <p:cNvPr id="19" name="Connector: Elbow 18">
            <a:extLst>
              <a:ext uri="{FF2B5EF4-FFF2-40B4-BE49-F238E27FC236}">
                <a16:creationId xmlns:a16="http://schemas.microsoft.com/office/drawing/2014/main" xmlns="" id="{087E4933-37D5-41E3-B8B6-6ABF5FF19056}"/>
              </a:ext>
            </a:extLst>
          </p:cNvPr>
          <p:cNvCxnSpPr>
            <a:cxnSpLocks/>
            <a:stCxn id="4" idx="2"/>
            <a:endCxn id="14" idx="0"/>
          </p:cNvCxnSpPr>
          <p:nvPr/>
        </p:nvCxnSpPr>
        <p:spPr>
          <a:xfrm rot="16200000" flipH="1">
            <a:off x="5801322" y="2043331"/>
            <a:ext cx="340816" cy="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xmlns="" id="{0D103EAD-188C-478B-A644-A90D04D2C017}"/>
              </a:ext>
            </a:extLst>
          </p:cNvPr>
          <p:cNvCxnSpPr>
            <a:cxnSpLocks/>
            <a:stCxn id="4" idx="2"/>
            <a:endCxn id="15" idx="0"/>
          </p:cNvCxnSpPr>
          <p:nvPr/>
        </p:nvCxnSpPr>
        <p:spPr>
          <a:xfrm rot="16200000" flipH="1">
            <a:off x="7024252" y="820401"/>
            <a:ext cx="329370" cy="243441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8FFF81BD-24F9-48F1-87AD-59358B7C811C}"/>
              </a:ext>
            </a:extLst>
          </p:cNvPr>
          <p:cNvSpPr txBox="1"/>
          <p:nvPr/>
        </p:nvSpPr>
        <p:spPr>
          <a:xfrm>
            <a:off x="1102902" y="3206268"/>
            <a:ext cx="4868827" cy="895117"/>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600" b="1" dirty="0">
                <a:latin typeface="Arial" panose="020B0604020202020204" pitchFamily="34" charset="0"/>
                <a:cs typeface="Arial" panose="020B0604020202020204" pitchFamily="34" charset="0"/>
              </a:rPr>
              <a:t>Total Allocated Budget (TAB) =</a:t>
            </a:r>
          </a:p>
          <a:p>
            <a:pPr algn="ctr">
              <a:spcAft>
                <a:spcPts val="500"/>
              </a:spcAft>
            </a:pPr>
            <a:r>
              <a:rPr lang="en-US" sz="1600" b="1" dirty="0">
                <a:latin typeface="Arial" panose="020B0604020202020204" pitchFamily="34" charset="0"/>
                <a:cs typeface="Arial" panose="020B0604020202020204" pitchFamily="34" charset="0"/>
              </a:rPr>
              <a:t>Contract Budget Base (CBB) or Project Budget Base (PBB) + Over Target Baseline (OTB)</a:t>
            </a:r>
          </a:p>
        </p:txBody>
      </p:sp>
      <p:cxnSp>
        <p:nvCxnSpPr>
          <p:cNvPr id="27" name="Connector: Elbow 26">
            <a:extLst>
              <a:ext uri="{FF2B5EF4-FFF2-40B4-BE49-F238E27FC236}">
                <a16:creationId xmlns:a16="http://schemas.microsoft.com/office/drawing/2014/main" xmlns="" id="{47D6EEC4-A787-456E-B0B9-EDC7FDDE7C55}"/>
              </a:ext>
            </a:extLst>
          </p:cNvPr>
          <p:cNvCxnSpPr>
            <a:cxnSpLocks/>
            <a:stCxn id="14" idx="2"/>
            <a:endCxn id="26" idx="0"/>
          </p:cNvCxnSpPr>
          <p:nvPr/>
        </p:nvCxnSpPr>
        <p:spPr>
          <a:xfrm rot="5400000">
            <a:off x="4582709" y="1817245"/>
            <a:ext cx="343631" cy="243441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xmlns="" id="{ECEEEBD4-A8A5-410F-96C2-EF77D3843AB7}"/>
              </a:ext>
            </a:extLst>
          </p:cNvPr>
          <p:cNvCxnSpPr>
            <a:cxnSpLocks/>
          </p:cNvCxnSpPr>
          <p:nvPr/>
        </p:nvCxnSpPr>
        <p:spPr>
          <a:xfrm rot="16200000" flipH="1">
            <a:off x="6385361" y="2405465"/>
            <a:ext cx="631355" cy="1458614"/>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60C79B6E-FD6E-44E2-83F3-2C6680F49163}"/>
              </a:ext>
            </a:extLst>
          </p:cNvPr>
          <p:cNvSpPr txBox="1"/>
          <p:nvPr/>
        </p:nvSpPr>
        <p:spPr>
          <a:xfrm>
            <a:off x="1235040" y="4354347"/>
            <a:ext cx="2302275" cy="584774"/>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600" b="1" dirty="0">
                <a:latin typeface="Arial" panose="020B0604020202020204" pitchFamily="34" charset="0"/>
                <a:cs typeface="Arial" panose="020B0604020202020204" pitchFamily="34" charset="0"/>
              </a:rPr>
              <a:t>Management Reserve (MR)</a:t>
            </a:r>
          </a:p>
        </p:txBody>
      </p:sp>
      <p:sp>
        <p:nvSpPr>
          <p:cNvPr id="35" name="TextBox 34">
            <a:extLst>
              <a:ext uri="{FF2B5EF4-FFF2-40B4-BE49-F238E27FC236}">
                <a16:creationId xmlns:a16="http://schemas.microsoft.com/office/drawing/2014/main" xmlns="" id="{77FD2FE0-EDC7-4294-AA68-DBEB434E37E1}"/>
              </a:ext>
            </a:extLst>
          </p:cNvPr>
          <p:cNvSpPr txBox="1"/>
          <p:nvPr/>
        </p:nvSpPr>
        <p:spPr>
          <a:xfrm>
            <a:off x="4820591" y="4349626"/>
            <a:ext cx="2302275" cy="830997"/>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600" b="1" dirty="0">
                <a:latin typeface="Arial" panose="020B0604020202020204" pitchFamily="34" charset="0"/>
                <a:cs typeface="Arial" panose="020B0604020202020204" pitchFamily="34" charset="0"/>
              </a:rPr>
              <a:t>Performance Measurement Baseline (PMB)</a:t>
            </a:r>
          </a:p>
        </p:txBody>
      </p:sp>
      <p:cxnSp>
        <p:nvCxnSpPr>
          <p:cNvPr id="41" name="Connector: Elbow 40">
            <a:extLst>
              <a:ext uri="{FF2B5EF4-FFF2-40B4-BE49-F238E27FC236}">
                <a16:creationId xmlns:a16="http://schemas.microsoft.com/office/drawing/2014/main" xmlns="" id="{BC3804B8-9CE3-4115-B5B8-50883806BE0E}"/>
              </a:ext>
            </a:extLst>
          </p:cNvPr>
          <p:cNvCxnSpPr>
            <a:cxnSpLocks/>
            <a:stCxn id="26" idx="2"/>
            <a:endCxn id="34" idx="0"/>
          </p:cNvCxnSpPr>
          <p:nvPr/>
        </p:nvCxnSpPr>
        <p:spPr>
          <a:xfrm rot="5400000">
            <a:off x="2835266" y="3652297"/>
            <a:ext cx="252961" cy="1151138"/>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xmlns="" id="{4F128DA3-0AC8-4E72-8079-6DD50A4667AB}"/>
              </a:ext>
            </a:extLst>
          </p:cNvPr>
          <p:cNvCxnSpPr>
            <a:cxnSpLocks/>
          </p:cNvCxnSpPr>
          <p:nvPr/>
        </p:nvCxnSpPr>
        <p:spPr>
          <a:xfrm rot="16200000" flipH="1">
            <a:off x="4695715" y="3059098"/>
            <a:ext cx="117615" cy="2434413"/>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xmlns="" id="{634A7F08-3470-4626-A3D0-1A69C4AF7E54}"/>
              </a:ext>
            </a:extLst>
          </p:cNvPr>
          <p:cNvGrpSpPr/>
          <p:nvPr/>
        </p:nvGrpSpPr>
        <p:grpSpPr>
          <a:xfrm>
            <a:off x="9479153" y="2922465"/>
            <a:ext cx="2315727" cy="1325563"/>
            <a:chOff x="9414311" y="1821027"/>
            <a:chExt cx="2315727" cy="1325563"/>
          </a:xfrm>
        </p:grpSpPr>
        <p:sp>
          <p:nvSpPr>
            <p:cNvPr id="63" name="Rectangle: Rounded Corners 62">
              <a:extLst>
                <a:ext uri="{FF2B5EF4-FFF2-40B4-BE49-F238E27FC236}">
                  <a16:creationId xmlns:a16="http://schemas.microsoft.com/office/drawing/2014/main" xmlns="" id="{30DBF5B0-160D-45B7-8984-D62B7F3C1ECC}"/>
                </a:ext>
              </a:extLst>
            </p:cNvPr>
            <p:cNvSpPr/>
            <p:nvPr/>
          </p:nvSpPr>
          <p:spPr>
            <a:xfrm>
              <a:off x="9448800" y="1821027"/>
              <a:ext cx="2281238"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xmlns="" id="{890DDA46-887E-40AC-AE13-1354B98D3F38}"/>
                </a:ext>
              </a:extLst>
            </p:cNvPr>
            <p:cNvSpPr txBox="1"/>
            <p:nvPr/>
          </p:nvSpPr>
          <p:spPr>
            <a:xfrm>
              <a:off x="9414311" y="1928815"/>
              <a:ext cx="2195513" cy="1169551"/>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Color Key</a:t>
              </a:r>
            </a:p>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DOE</a:t>
              </a:r>
            </a:p>
            <a:p>
              <a:pPr algn="r"/>
              <a:endParaRPr lang="en-US" sz="1400" b="1" dirty="0">
                <a:latin typeface="Arial" panose="020B0604020202020204" pitchFamily="34" charset="0"/>
                <a:cs typeface="Arial" panose="020B0604020202020204" pitchFamily="34" charset="0"/>
              </a:endParaRPr>
            </a:p>
            <a:p>
              <a:pPr algn="r"/>
              <a:r>
                <a:rPr lang="en-US" sz="1400" b="1" dirty="0">
                  <a:latin typeface="Arial" panose="020B0604020202020204" pitchFamily="34" charset="0"/>
                  <a:cs typeface="Arial" panose="020B0604020202020204" pitchFamily="34" charset="0"/>
                </a:rPr>
                <a:t>Contractor</a:t>
              </a:r>
            </a:p>
          </p:txBody>
        </p:sp>
        <p:sp>
          <p:nvSpPr>
            <p:cNvPr id="65" name="Rectangle 64">
              <a:extLst>
                <a:ext uri="{FF2B5EF4-FFF2-40B4-BE49-F238E27FC236}">
                  <a16:creationId xmlns:a16="http://schemas.microsoft.com/office/drawing/2014/main" xmlns="" id="{280D2B54-6AAE-48F6-ACE9-766CE2CC5C03}"/>
                </a:ext>
              </a:extLst>
            </p:cNvPr>
            <p:cNvSpPr/>
            <p:nvPr/>
          </p:nvSpPr>
          <p:spPr>
            <a:xfrm>
              <a:off x="9667875" y="2327869"/>
              <a:ext cx="781050" cy="348656"/>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32CFBEA7-B2F5-4B86-8DA6-517796BE70D0}"/>
                </a:ext>
              </a:extLst>
            </p:cNvPr>
            <p:cNvSpPr/>
            <p:nvPr/>
          </p:nvSpPr>
          <p:spPr>
            <a:xfrm>
              <a:off x="9667875" y="2726897"/>
              <a:ext cx="781050" cy="348656"/>
            </a:xfrm>
            <a:prstGeom prst="rect">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Slide Number Placeholder 1">
            <a:extLst>
              <a:ext uri="{FF2B5EF4-FFF2-40B4-BE49-F238E27FC236}">
                <a16:creationId xmlns:a16="http://schemas.microsoft.com/office/drawing/2014/main" xmlns="" id="{BF3714E7-DE25-483F-A3DA-EF0F44CA62EE}"/>
              </a:ext>
            </a:extLst>
          </p:cNvPr>
          <p:cNvSpPr>
            <a:spLocks noGrp="1"/>
          </p:cNvSpPr>
          <p:nvPr>
            <p:ph type="sldNum" sz="quarter" idx="12"/>
          </p:nvPr>
        </p:nvSpPr>
        <p:spPr>
          <a:xfrm>
            <a:off x="10912811" y="5970360"/>
            <a:ext cx="551167" cy="365125"/>
          </a:xfrm>
        </p:spPr>
        <p:txBody>
          <a:bodyPr>
            <a:normAutofit/>
          </a:bodyPr>
          <a:lstStyle/>
          <a:p>
            <a:fld id="{5F7606BC-8AB3-4269-911F-2A8DC2C0517E}" type="slidenum">
              <a:rPr lang="en-US" smtClean="0"/>
              <a:t>6</a:t>
            </a:fld>
            <a:endParaRPr lang="en-US" sz="1800" dirty="0"/>
          </a:p>
        </p:txBody>
      </p:sp>
      <p:pic>
        <p:nvPicPr>
          <p:cNvPr id="3" name="Picture 2">
            <a:extLst>
              <a:ext uri="{FF2B5EF4-FFF2-40B4-BE49-F238E27FC236}">
                <a16:creationId xmlns:a16="http://schemas.microsoft.com/office/drawing/2014/main" xmlns="" id="{1A64D7B5-9D6C-4702-B3CC-A563958AE081}"/>
              </a:ext>
            </a:extLst>
          </p:cNvPr>
          <p:cNvPicPr>
            <a:picLocks noChangeAspect="1"/>
          </p:cNvPicPr>
          <p:nvPr/>
        </p:nvPicPr>
        <p:blipFill>
          <a:blip r:embed="rId3"/>
          <a:stretch>
            <a:fillRect/>
          </a:stretch>
        </p:blipFill>
        <p:spPr>
          <a:xfrm>
            <a:off x="6307305" y="3525253"/>
            <a:ext cx="2201450" cy="473119"/>
          </a:xfrm>
          <a:prstGeom prst="rect">
            <a:avLst/>
          </a:prstGeom>
        </p:spPr>
      </p:pic>
    </p:spTree>
    <p:extLst>
      <p:ext uri="{BB962C8B-B14F-4D97-AF65-F5344CB8AC3E}">
        <p14:creationId xmlns:p14="http://schemas.microsoft.com/office/powerpoint/2010/main" val="155052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72D45-BF8F-4600-8ED0-7D1F301C4A83}"/>
              </a:ext>
            </a:extLst>
          </p:cNvPr>
          <p:cNvSpPr>
            <a:spLocks noGrp="1"/>
          </p:cNvSpPr>
          <p:nvPr>
            <p:ph type="title"/>
          </p:nvPr>
        </p:nvSpPr>
        <p:spPr>
          <a:xfrm>
            <a:off x="1000609" y="-188074"/>
            <a:ext cx="10515600" cy="1325563"/>
          </a:xfrm>
        </p:spPr>
        <p:txBody>
          <a:bodyPr>
            <a:normAutofit/>
          </a:bodyPr>
          <a:lstStyle/>
          <a:p>
            <a:r>
              <a:rPr lang="en-US" sz="3600" dirty="0"/>
              <a:t>Performance Baseline Components</a:t>
            </a:r>
          </a:p>
        </p:txBody>
      </p:sp>
      <p:grpSp>
        <p:nvGrpSpPr>
          <p:cNvPr id="5" name="Group 4">
            <a:extLst>
              <a:ext uri="{FF2B5EF4-FFF2-40B4-BE49-F238E27FC236}">
                <a16:creationId xmlns:a16="http://schemas.microsoft.com/office/drawing/2014/main" xmlns="" id="{1929F7CC-A637-4960-9ECC-C149771DE830}"/>
              </a:ext>
            </a:extLst>
          </p:cNvPr>
          <p:cNvGrpSpPr/>
          <p:nvPr/>
        </p:nvGrpSpPr>
        <p:grpSpPr>
          <a:xfrm>
            <a:off x="9753600" y="3046201"/>
            <a:ext cx="2281238" cy="1325563"/>
            <a:chOff x="9448800" y="1821027"/>
            <a:chExt cx="2281238" cy="1325563"/>
          </a:xfrm>
        </p:grpSpPr>
        <p:sp>
          <p:nvSpPr>
            <p:cNvPr id="63" name="Rectangle: Rounded Corners 62">
              <a:extLst>
                <a:ext uri="{FF2B5EF4-FFF2-40B4-BE49-F238E27FC236}">
                  <a16:creationId xmlns:a16="http://schemas.microsoft.com/office/drawing/2014/main" xmlns="" id="{30DBF5B0-160D-45B7-8984-D62B7F3C1ECC}"/>
                </a:ext>
              </a:extLst>
            </p:cNvPr>
            <p:cNvSpPr/>
            <p:nvPr/>
          </p:nvSpPr>
          <p:spPr>
            <a:xfrm>
              <a:off x="9448800" y="1821027"/>
              <a:ext cx="2281238"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xmlns="" id="{890DDA46-887E-40AC-AE13-1354B98D3F38}"/>
                </a:ext>
              </a:extLst>
            </p:cNvPr>
            <p:cNvSpPr txBox="1"/>
            <p:nvPr/>
          </p:nvSpPr>
          <p:spPr>
            <a:xfrm>
              <a:off x="9491662" y="1917421"/>
              <a:ext cx="2195513" cy="1169551"/>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Color Key</a:t>
              </a:r>
            </a:p>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DOE</a:t>
              </a:r>
            </a:p>
            <a:p>
              <a:pPr algn="r"/>
              <a:endParaRPr lang="en-US" sz="1400" b="1" dirty="0">
                <a:latin typeface="Arial" panose="020B0604020202020204" pitchFamily="34" charset="0"/>
                <a:cs typeface="Arial" panose="020B0604020202020204" pitchFamily="34" charset="0"/>
              </a:endParaRPr>
            </a:p>
            <a:p>
              <a:pPr algn="r"/>
              <a:r>
                <a:rPr lang="en-US" sz="1400" b="1" dirty="0">
                  <a:latin typeface="Arial" panose="020B0604020202020204" pitchFamily="34" charset="0"/>
                  <a:cs typeface="Arial" panose="020B0604020202020204" pitchFamily="34" charset="0"/>
                </a:rPr>
                <a:t>Contractor</a:t>
              </a:r>
            </a:p>
          </p:txBody>
        </p:sp>
        <p:sp>
          <p:nvSpPr>
            <p:cNvPr id="65" name="Rectangle 64">
              <a:extLst>
                <a:ext uri="{FF2B5EF4-FFF2-40B4-BE49-F238E27FC236}">
                  <a16:creationId xmlns:a16="http://schemas.microsoft.com/office/drawing/2014/main" xmlns="" id="{280D2B54-6AAE-48F6-ACE9-766CE2CC5C03}"/>
                </a:ext>
              </a:extLst>
            </p:cNvPr>
            <p:cNvSpPr/>
            <p:nvPr/>
          </p:nvSpPr>
          <p:spPr>
            <a:xfrm>
              <a:off x="9667875" y="2327869"/>
              <a:ext cx="781050" cy="348656"/>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32CFBEA7-B2F5-4B86-8DA6-517796BE70D0}"/>
                </a:ext>
              </a:extLst>
            </p:cNvPr>
            <p:cNvSpPr/>
            <p:nvPr/>
          </p:nvSpPr>
          <p:spPr>
            <a:xfrm>
              <a:off x="9667875" y="2726897"/>
              <a:ext cx="781050" cy="348656"/>
            </a:xfrm>
            <a:prstGeom prst="rect">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xmlns="" id="{AFE5B00A-EFE9-4724-8C34-AC2253169827}"/>
              </a:ext>
            </a:extLst>
          </p:cNvPr>
          <p:cNvGrpSpPr/>
          <p:nvPr/>
        </p:nvGrpSpPr>
        <p:grpSpPr>
          <a:xfrm>
            <a:off x="590547" y="894269"/>
            <a:ext cx="10353223" cy="5709731"/>
            <a:chOff x="590548" y="1704424"/>
            <a:chExt cx="7758115" cy="4557757"/>
          </a:xfrm>
        </p:grpSpPr>
        <p:sp>
          <p:nvSpPr>
            <p:cNvPr id="46" name="TextBox 45">
              <a:extLst>
                <a:ext uri="{FF2B5EF4-FFF2-40B4-BE49-F238E27FC236}">
                  <a16:creationId xmlns:a16="http://schemas.microsoft.com/office/drawing/2014/main" xmlns="" id="{004E47A6-F88B-4238-B970-168A3AE65579}"/>
                </a:ext>
              </a:extLst>
            </p:cNvPr>
            <p:cNvSpPr txBox="1"/>
            <p:nvPr/>
          </p:nvSpPr>
          <p:spPr>
            <a:xfrm>
              <a:off x="3786187" y="1704424"/>
              <a:ext cx="2733675" cy="498838"/>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Performance Baseline (PB)</a:t>
              </a:r>
            </a:p>
            <a:p>
              <a:pPr algn="ctr">
                <a:spcAft>
                  <a:spcPts val="500"/>
                </a:spcAft>
              </a:pPr>
              <a:r>
                <a:rPr lang="en-US" sz="1400" b="1" dirty="0">
                  <a:latin typeface="Arial" panose="020B0604020202020204" pitchFamily="34" charset="0"/>
                  <a:cs typeface="Arial" panose="020B0604020202020204" pitchFamily="34" charset="0"/>
                </a:rPr>
                <a:t>[Total Project Cost (TPC)]</a:t>
              </a:r>
            </a:p>
          </p:txBody>
        </p:sp>
        <p:cxnSp>
          <p:nvCxnSpPr>
            <p:cNvPr id="48" name="Connector: Elbow 47">
              <a:extLst>
                <a:ext uri="{FF2B5EF4-FFF2-40B4-BE49-F238E27FC236}">
                  <a16:creationId xmlns:a16="http://schemas.microsoft.com/office/drawing/2014/main" xmlns="" id="{099B397B-B311-4353-9436-AE733DC66B02}"/>
                </a:ext>
              </a:extLst>
            </p:cNvPr>
            <p:cNvCxnSpPr>
              <a:cxnSpLocks/>
              <a:stCxn id="46" idx="2"/>
              <a:endCxn id="49" idx="0"/>
            </p:cNvCxnSpPr>
            <p:nvPr/>
          </p:nvCxnSpPr>
          <p:spPr>
            <a:xfrm rot="5400000">
              <a:off x="3900221" y="1260552"/>
              <a:ext cx="310094" cy="2195514"/>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5D3F96EF-7A36-47E6-A5B8-0D9B4E54F59A}"/>
                </a:ext>
              </a:extLst>
            </p:cNvPr>
            <p:cNvSpPr txBox="1"/>
            <p:nvPr/>
          </p:nvSpPr>
          <p:spPr>
            <a:xfrm>
              <a:off x="2043110" y="2513356"/>
              <a:ext cx="1828800" cy="261400"/>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Contingency</a:t>
              </a:r>
            </a:p>
          </p:txBody>
        </p:sp>
        <p:sp>
          <p:nvSpPr>
            <p:cNvPr id="51" name="TextBox 50">
              <a:extLst>
                <a:ext uri="{FF2B5EF4-FFF2-40B4-BE49-F238E27FC236}">
                  <a16:creationId xmlns:a16="http://schemas.microsoft.com/office/drawing/2014/main" xmlns="" id="{FEBF138C-CA67-4E4C-B4FB-FFFD45F07A44}"/>
                </a:ext>
              </a:extLst>
            </p:cNvPr>
            <p:cNvSpPr txBox="1"/>
            <p:nvPr/>
          </p:nvSpPr>
          <p:spPr>
            <a:xfrm>
              <a:off x="4238624" y="2396922"/>
              <a:ext cx="1828800" cy="498838"/>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Contract Price</a:t>
              </a:r>
            </a:p>
            <a:p>
              <a:pPr algn="ctr">
                <a:spcAft>
                  <a:spcPts val="500"/>
                </a:spcAft>
              </a:pPr>
              <a:r>
                <a:rPr lang="en-US" sz="1400" b="1" dirty="0">
                  <a:latin typeface="Arial" panose="020B0604020202020204" pitchFamily="34" charset="0"/>
                  <a:cs typeface="Arial" panose="020B0604020202020204" pitchFamily="34" charset="0"/>
                </a:rPr>
                <a:t>(CP)</a:t>
              </a:r>
            </a:p>
          </p:txBody>
        </p:sp>
        <p:sp>
          <p:nvSpPr>
            <p:cNvPr id="52" name="TextBox 51">
              <a:extLst>
                <a:ext uri="{FF2B5EF4-FFF2-40B4-BE49-F238E27FC236}">
                  <a16:creationId xmlns:a16="http://schemas.microsoft.com/office/drawing/2014/main" xmlns="" id="{78B8C37D-75B7-4FA5-B0D1-C547D23B1A4D}"/>
                </a:ext>
              </a:extLst>
            </p:cNvPr>
            <p:cNvSpPr txBox="1"/>
            <p:nvPr/>
          </p:nvSpPr>
          <p:spPr>
            <a:xfrm>
              <a:off x="6519863" y="2388913"/>
              <a:ext cx="1828800" cy="498838"/>
            </a:xfrm>
            <a:prstGeom prst="rect">
              <a:avLst/>
            </a:prstGeom>
            <a:solidFill>
              <a:schemeClr val="accent1">
                <a:lumMod val="40000"/>
                <a:lumOff val="60000"/>
              </a:schemeClr>
            </a:solidFill>
            <a:ln w="19050">
              <a:solidFill>
                <a:schemeClr val="accent1">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DOE Other Direct </a:t>
              </a:r>
            </a:p>
            <a:p>
              <a:pPr algn="ctr">
                <a:spcAft>
                  <a:spcPts val="500"/>
                </a:spcAft>
              </a:pPr>
              <a:r>
                <a:rPr lang="en-US" sz="1400" b="1" dirty="0">
                  <a:latin typeface="Arial" panose="020B0604020202020204" pitchFamily="34" charset="0"/>
                  <a:cs typeface="Arial" panose="020B0604020202020204" pitchFamily="34" charset="0"/>
                </a:rPr>
                <a:t>Project Costs</a:t>
              </a:r>
            </a:p>
          </p:txBody>
        </p:sp>
        <p:cxnSp>
          <p:nvCxnSpPr>
            <p:cNvPr id="53" name="Connector: Elbow 52">
              <a:extLst>
                <a:ext uri="{FF2B5EF4-FFF2-40B4-BE49-F238E27FC236}">
                  <a16:creationId xmlns:a16="http://schemas.microsoft.com/office/drawing/2014/main" xmlns="" id="{CCC27C99-8720-463C-B8DD-B7A996D0AE09}"/>
                </a:ext>
              </a:extLst>
            </p:cNvPr>
            <p:cNvCxnSpPr>
              <a:cxnSpLocks/>
              <a:stCxn id="46" idx="2"/>
              <a:endCxn id="51" idx="0"/>
            </p:cNvCxnSpPr>
            <p:nvPr/>
          </p:nvCxnSpPr>
          <p:spPr>
            <a:xfrm rot="5400000">
              <a:off x="5056195" y="2300092"/>
              <a:ext cx="193660" cy="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xmlns="" id="{9CFFF38A-FA32-434B-B23D-14C46E6C2C20}"/>
                </a:ext>
              </a:extLst>
            </p:cNvPr>
            <p:cNvCxnSpPr>
              <a:cxnSpLocks/>
              <a:stCxn id="46" idx="2"/>
              <a:endCxn id="52" idx="0"/>
            </p:cNvCxnSpPr>
            <p:nvPr/>
          </p:nvCxnSpPr>
          <p:spPr>
            <a:xfrm rot="16200000" flipH="1">
              <a:off x="6200818" y="1155468"/>
              <a:ext cx="185651" cy="2281239"/>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FED7C26E-31F1-4D2F-BA04-7C364A741FCD}"/>
                </a:ext>
              </a:extLst>
            </p:cNvPr>
            <p:cNvSpPr txBox="1"/>
            <p:nvPr/>
          </p:nvSpPr>
          <p:spPr>
            <a:xfrm>
              <a:off x="590548" y="3106540"/>
              <a:ext cx="4562475" cy="640817"/>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Total Allocated Budget (TAB = </a:t>
              </a:r>
            </a:p>
            <a:p>
              <a:pPr algn="ctr">
                <a:spcAft>
                  <a:spcPts val="500"/>
                </a:spcAft>
              </a:pPr>
              <a:r>
                <a:rPr lang="en-US" sz="1400" b="1" dirty="0">
                  <a:latin typeface="Arial" panose="020B0604020202020204" pitchFamily="34" charset="0"/>
                  <a:cs typeface="Arial" panose="020B0604020202020204" pitchFamily="34" charset="0"/>
                </a:rPr>
                <a:t>Contract Budget Base (CBB) or Project Budget Base (PBB)  + Over Target Baseline (OTB)</a:t>
              </a:r>
            </a:p>
          </p:txBody>
        </p:sp>
        <p:cxnSp>
          <p:nvCxnSpPr>
            <p:cNvPr id="58" name="Connector: Elbow 57">
              <a:extLst>
                <a:ext uri="{FF2B5EF4-FFF2-40B4-BE49-F238E27FC236}">
                  <a16:creationId xmlns:a16="http://schemas.microsoft.com/office/drawing/2014/main" xmlns="" id="{76408E86-8A65-40F8-B895-2261950B63D1}"/>
                </a:ext>
              </a:extLst>
            </p:cNvPr>
            <p:cNvCxnSpPr>
              <a:cxnSpLocks/>
              <a:stCxn id="51" idx="2"/>
              <a:endCxn id="56" idx="0"/>
            </p:cNvCxnSpPr>
            <p:nvPr/>
          </p:nvCxnSpPr>
          <p:spPr>
            <a:xfrm rot="5400000">
              <a:off x="3907015" y="1860530"/>
              <a:ext cx="210780" cy="228123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xmlns="" id="{70D243CE-218B-4ABF-9F37-C668F869FF80}"/>
                </a:ext>
              </a:extLst>
            </p:cNvPr>
            <p:cNvCxnSpPr>
              <a:cxnSpLocks/>
            </p:cNvCxnSpPr>
            <p:nvPr/>
          </p:nvCxnSpPr>
          <p:spPr>
            <a:xfrm rot="16200000" flipH="1">
              <a:off x="5632894" y="2326878"/>
              <a:ext cx="407096" cy="1366837"/>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A0F2F68F-D9B8-44FC-B71A-46751038A4BD}"/>
                </a:ext>
              </a:extLst>
            </p:cNvPr>
            <p:cNvSpPr txBox="1"/>
            <p:nvPr/>
          </p:nvSpPr>
          <p:spPr>
            <a:xfrm>
              <a:off x="714372" y="3990981"/>
              <a:ext cx="2157413" cy="261400"/>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Management Reserve (MR)</a:t>
              </a:r>
            </a:p>
          </p:txBody>
        </p:sp>
        <p:sp>
          <p:nvSpPr>
            <p:cNvPr id="67" name="TextBox 66">
              <a:extLst>
                <a:ext uri="{FF2B5EF4-FFF2-40B4-BE49-F238E27FC236}">
                  <a16:creationId xmlns:a16="http://schemas.microsoft.com/office/drawing/2014/main" xmlns="" id="{CA3F25DD-578C-4DDB-97CA-90EAC54F5E78}"/>
                </a:ext>
              </a:extLst>
            </p:cNvPr>
            <p:cNvSpPr txBox="1"/>
            <p:nvPr/>
          </p:nvSpPr>
          <p:spPr>
            <a:xfrm>
              <a:off x="4074316" y="3890929"/>
              <a:ext cx="2157413" cy="444380"/>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Performance Measurement Baseline (PMB)</a:t>
              </a:r>
            </a:p>
          </p:txBody>
        </p:sp>
        <p:sp>
          <p:nvSpPr>
            <p:cNvPr id="68" name="TextBox 67">
              <a:extLst>
                <a:ext uri="{FF2B5EF4-FFF2-40B4-BE49-F238E27FC236}">
                  <a16:creationId xmlns:a16="http://schemas.microsoft.com/office/drawing/2014/main" xmlns="" id="{4D292747-E68D-4E6E-8B77-9151D0F37E00}"/>
                </a:ext>
              </a:extLst>
            </p:cNvPr>
            <p:cNvSpPr txBox="1"/>
            <p:nvPr/>
          </p:nvSpPr>
          <p:spPr>
            <a:xfrm>
              <a:off x="2210652" y="4556785"/>
              <a:ext cx="1737360" cy="627360"/>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Summary Level Planning Packages (SLPPs)</a:t>
              </a:r>
            </a:p>
          </p:txBody>
        </p:sp>
        <p:sp>
          <p:nvSpPr>
            <p:cNvPr id="69" name="TextBox 68">
              <a:extLst>
                <a:ext uri="{FF2B5EF4-FFF2-40B4-BE49-F238E27FC236}">
                  <a16:creationId xmlns:a16="http://schemas.microsoft.com/office/drawing/2014/main" xmlns="" id="{6C6B818D-6EF5-4635-B9D4-AFBC956F4361}"/>
                </a:ext>
              </a:extLst>
            </p:cNvPr>
            <p:cNvSpPr txBox="1"/>
            <p:nvPr/>
          </p:nvSpPr>
          <p:spPr>
            <a:xfrm>
              <a:off x="4286627" y="4619600"/>
              <a:ext cx="1732790" cy="498838"/>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Control Accounts</a:t>
              </a:r>
            </a:p>
            <a:p>
              <a:pPr algn="ctr">
                <a:spcAft>
                  <a:spcPts val="500"/>
                </a:spcAft>
              </a:pPr>
              <a:r>
                <a:rPr lang="en-US" sz="1400" b="1" dirty="0">
                  <a:latin typeface="Arial" panose="020B0604020202020204" pitchFamily="34" charset="0"/>
                  <a:cs typeface="Arial" panose="020B0604020202020204" pitchFamily="34" charset="0"/>
                </a:rPr>
                <a:t>(Distributed Budget)</a:t>
              </a:r>
            </a:p>
          </p:txBody>
        </p:sp>
        <p:sp>
          <p:nvSpPr>
            <p:cNvPr id="70" name="TextBox 69">
              <a:extLst>
                <a:ext uri="{FF2B5EF4-FFF2-40B4-BE49-F238E27FC236}">
                  <a16:creationId xmlns:a16="http://schemas.microsoft.com/office/drawing/2014/main" xmlns="" id="{E71B54FA-98E4-4110-A2D1-A08ED1BFC178}"/>
                </a:ext>
              </a:extLst>
            </p:cNvPr>
            <p:cNvSpPr txBox="1"/>
            <p:nvPr/>
          </p:nvSpPr>
          <p:spPr>
            <a:xfrm>
              <a:off x="6454046" y="4655971"/>
              <a:ext cx="1737360" cy="444380"/>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Undistributed Budget (UB)</a:t>
              </a:r>
            </a:p>
          </p:txBody>
        </p:sp>
        <p:sp>
          <p:nvSpPr>
            <p:cNvPr id="71" name="TextBox 70">
              <a:extLst>
                <a:ext uri="{FF2B5EF4-FFF2-40B4-BE49-F238E27FC236}">
                  <a16:creationId xmlns:a16="http://schemas.microsoft.com/office/drawing/2014/main" xmlns="" id="{7442255B-A08C-4D92-B041-503BA608E8B8}"/>
                </a:ext>
              </a:extLst>
            </p:cNvPr>
            <p:cNvSpPr txBox="1"/>
            <p:nvPr/>
          </p:nvSpPr>
          <p:spPr>
            <a:xfrm>
              <a:off x="4467224" y="5295674"/>
              <a:ext cx="1600200" cy="444380"/>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Work Packages (WPs)</a:t>
              </a:r>
            </a:p>
          </p:txBody>
        </p:sp>
        <p:sp>
          <p:nvSpPr>
            <p:cNvPr id="72" name="TextBox 71">
              <a:extLst>
                <a:ext uri="{FF2B5EF4-FFF2-40B4-BE49-F238E27FC236}">
                  <a16:creationId xmlns:a16="http://schemas.microsoft.com/office/drawing/2014/main" xmlns="" id="{2A1DDA11-9F60-48A5-8DF0-BFBCC1967D4A}"/>
                </a:ext>
              </a:extLst>
            </p:cNvPr>
            <p:cNvSpPr txBox="1"/>
            <p:nvPr/>
          </p:nvSpPr>
          <p:spPr>
            <a:xfrm>
              <a:off x="4467224" y="5817801"/>
              <a:ext cx="1600200" cy="444380"/>
            </a:xfrm>
            <a:prstGeom prst="rect">
              <a:avLst/>
            </a:prstGeom>
            <a:solidFill>
              <a:schemeClr val="bg2">
                <a:lumMod val="90000"/>
              </a:schemeClr>
            </a:solidFill>
            <a:ln w="19050">
              <a:solidFill>
                <a:schemeClr val="accent6">
                  <a:lumMod val="50000"/>
                </a:schemeClr>
              </a:solidFill>
            </a:ln>
          </p:spPr>
          <p:txBody>
            <a:bodyPr wrap="square" rtlCol="0" anchor="ctr">
              <a:spAutoFit/>
            </a:bodyPr>
            <a:lstStyle/>
            <a:p>
              <a:pPr algn="ctr">
                <a:spcAft>
                  <a:spcPts val="500"/>
                </a:spcAft>
              </a:pPr>
              <a:r>
                <a:rPr lang="en-US" sz="1400" b="1" dirty="0">
                  <a:latin typeface="Arial" panose="020B0604020202020204" pitchFamily="34" charset="0"/>
                  <a:cs typeface="Arial" panose="020B0604020202020204" pitchFamily="34" charset="0"/>
                </a:rPr>
                <a:t>Planning Packages (PPs)</a:t>
              </a:r>
            </a:p>
          </p:txBody>
        </p:sp>
        <p:cxnSp>
          <p:nvCxnSpPr>
            <p:cNvPr id="73" name="Connector: Elbow 72">
              <a:extLst>
                <a:ext uri="{FF2B5EF4-FFF2-40B4-BE49-F238E27FC236}">
                  <a16:creationId xmlns:a16="http://schemas.microsoft.com/office/drawing/2014/main" xmlns="" id="{4F87531E-620E-48D1-BC1C-FF400C3795DF}"/>
                </a:ext>
              </a:extLst>
            </p:cNvPr>
            <p:cNvCxnSpPr>
              <a:cxnSpLocks/>
              <a:stCxn id="56" idx="2"/>
              <a:endCxn id="62" idx="0"/>
            </p:cNvCxnSpPr>
            <p:nvPr/>
          </p:nvCxnSpPr>
          <p:spPr>
            <a:xfrm rot="5400000">
              <a:off x="2210620" y="3329816"/>
              <a:ext cx="243624" cy="1078707"/>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xmlns="" id="{D1B75430-A7CE-4487-BC26-6A9D2F46A418}"/>
                </a:ext>
              </a:extLst>
            </p:cNvPr>
            <p:cNvCxnSpPr>
              <a:cxnSpLocks/>
              <a:stCxn id="56" idx="2"/>
              <a:endCxn id="67" idx="0"/>
            </p:cNvCxnSpPr>
            <p:nvPr/>
          </p:nvCxnSpPr>
          <p:spPr>
            <a:xfrm rot="16200000" flipH="1">
              <a:off x="3940618" y="2678524"/>
              <a:ext cx="143572" cy="2281238"/>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xmlns="" id="{854E3245-8391-49B7-AA5F-B58576D4C2C4}"/>
                </a:ext>
              </a:extLst>
            </p:cNvPr>
            <p:cNvCxnSpPr>
              <a:cxnSpLocks/>
              <a:stCxn id="67" idx="2"/>
              <a:endCxn id="68" idx="0"/>
            </p:cNvCxnSpPr>
            <p:nvPr/>
          </p:nvCxnSpPr>
          <p:spPr>
            <a:xfrm rot="5400000">
              <a:off x="4005440" y="3409203"/>
              <a:ext cx="221476" cy="2073690"/>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xmlns="" id="{5DC8D294-5BD9-4D88-AD03-3DCE41957236}"/>
                </a:ext>
              </a:extLst>
            </p:cNvPr>
            <p:cNvCxnSpPr>
              <a:cxnSpLocks/>
              <a:stCxn id="67" idx="2"/>
              <a:endCxn id="69" idx="0"/>
            </p:cNvCxnSpPr>
            <p:nvPr/>
          </p:nvCxnSpPr>
          <p:spPr>
            <a:xfrm rot="5400000">
              <a:off x="5010878" y="4477454"/>
              <a:ext cx="284291" cy="1"/>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xmlns="" id="{219CE70C-54D3-427E-88CA-D2BD7F3F529D}"/>
                </a:ext>
              </a:extLst>
            </p:cNvPr>
            <p:cNvCxnSpPr>
              <a:cxnSpLocks/>
              <a:stCxn id="67" idx="2"/>
              <a:endCxn id="70" idx="0"/>
            </p:cNvCxnSpPr>
            <p:nvPr/>
          </p:nvCxnSpPr>
          <p:spPr>
            <a:xfrm rot="16200000" flipH="1">
              <a:off x="6077543" y="3410788"/>
              <a:ext cx="320662" cy="2169703"/>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xmlns="" id="{EB9BB97A-9C86-4A6F-A41F-E474298608E4}"/>
                </a:ext>
              </a:extLst>
            </p:cNvPr>
            <p:cNvCxnSpPr>
              <a:cxnSpLocks/>
              <a:stCxn id="69" idx="1"/>
              <a:endCxn id="71" idx="1"/>
            </p:cNvCxnSpPr>
            <p:nvPr/>
          </p:nvCxnSpPr>
          <p:spPr>
            <a:xfrm rot="10800000" flipH="1" flipV="1">
              <a:off x="4286626" y="4869018"/>
              <a:ext cx="180597" cy="648845"/>
            </a:xfrm>
            <a:prstGeom prst="bentConnector3">
              <a:avLst>
                <a:gd name="adj1" fmla="val -1046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xmlns="" id="{FFCB0330-660D-45C8-BE46-02393BE637F3}"/>
                </a:ext>
              </a:extLst>
            </p:cNvPr>
            <p:cNvCxnSpPr>
              <a:cxnSpLocks/>
              <a:stCxn id="69" idx="1"/>
              <a:endCxn id="72" idx="1"/>
            </p:cNvCxnSpPr>
            <p:nvPr/>
          </p:nvCxnSpPr>
          <p:spPr>
            <a:xfrm rot="10800000" flipH="1" flipV="1">
              <a:off x="4286626" y="4869019"/>
              <a:ext cx="180597" cy="1170972"/>
            </a:xfrm>
            <a:prstGeom prst="bentConnector3">
              <a:avLst>
                <a:gd name="adj1" fmla="val -1046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0" name="Slide Number Placeholder 1">
            <a:extLst>
              <a:ext uri="{FF2B5EF4-FFF2-40B4-BE49-F238E27FC236}">
                <a16:creationId xmlns:a16="http://schemas.microsoft.com/office/drawing/2014/main" xmlns="" id="{96E88988-A7E2-4E25-AAA6-FFC57BC2C0A6}"/>
              </a:ext>
            </a:extLst>
          </p:cNvPr>
          <p:cNvSpPr>
            <a:spLocks noGrp="1"/>
          </p:cNvSpPr>
          <p:nvPr>
            <p:ph type="sldNum" sz="quarter" idx="12"/>
          </p:nvPr>
        </p:nvSpPr>
        <p:spPr>
          <a:xfrm>
            <a:off x="10912811" y="5970360"/>
            <a:ext cx="551167" cy="365125"/>
          </a:xfrm>
        </p:spPr>
        <p:txBody>
          <a:bodyPr>
            <a:normAutofit/>
          </a:bodyPr>
          <a:lstStyle/>
          <a:p>
            <a:fld id="{5F7606BC-8AB3-4269-911F-2A8DC2C0517E}" type="slidenum">
              <a:rPr lang="en-US" smtClean="0"/>
              <a:t>7</a:t>
            </a:fld>
            <a:endParaRPr lang="en-US" sz="1800" dirty="0"/>
          </a:p>
        </p:txBody>
      </p:sp>
      <p:pic>
        <p:nvPicPr>
          <p:cNvPr id="6" name="Picture 5">
            <a:extLst>
              <a:ext uri="{FF2B5EF4-FFF2-40B4-BE49-F238E27FC236}">
                <a16:creationId xmlns:a16="http://schemas.microsoft.com/office/drawing/2014/main" xmlns="" id="{A1F22994-D550-421E-ABC5-FD4C8B534134}"/>
              </a:ext>
            </a:extLst>
          </p:cNvPr>
          <p:cNvPicPr>
            <a:picLocks noChangeAspect="1"/>
          </p:cNvPicPr>
          <p:nvPr/>
        </p:nvPicPr>
        <p:blipFill>
          <a:blip r:embed="rId3"/>
          <a:stretch>
            <a:fillRect/>
          </a:stretch>
        </p:blipFill>
        <p:spPr>
          <a:xfrm>
            <a:off x="7490619" y="2908490"/>
            <a:ext cx="1986018" cy="426820"/>
          </a:xfrm>
          <a:prstGeom prst="rect">
            <a:avLst/>
          </a:prstGeom>
        </p:spPr>
      </p:pic>
    </p:spTree>
    <p:extLst>
      <p:ext uri="{BB962C8B-B14F-4D97-AF65-F5344CB8AC3E}">
        <p14:creationId xmlns:p14="http://schemas.microsoft.com/office/powerpoint/2010/main" val="1171897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08689088-E8EA-4B0D-9DF5-6503E55387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6">
            <a:extLst>
              <a:ext uri="{FF2B5EF4-FFF2-40B4-BE49-F238E27FC236}">
                <a16:creationId xmlns:a16="http://schemas.microsoft.com/office/drawing/2014/main" xmlns="" id="{690B3B91-59FA-408F-A060-4A5642F58B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44" name="Freeform 6">
              <a:extLst>
                <a:ext uri="{FF2B5EF4-FFF2-40B4-BE49-F238E27FC236}">
                  <a16:creationId xmlns:a16="http://schemas.microsoft.com/office/drawing/2014/main" xmlns="" id="{8858380C-1240-4374-A31F-427822512F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6" name="Freeform 7">
              <a:extLst>
                <a:ext uri="{FF2B5EF4-FFF2-40B4-BE49-F238E27FC236}">
                  <a16:creationId xmlns:a16="http://schemas.microsoft.com/office/drawing/2014/main" xmlns="" id="{642672F0-8EDE-42F0-944E-D262890D1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7" name="Freeform 8">
              <a:extLst>
                <a:ext uri="{FF2B5EF4-FFF2-40B4-BE49-F238E27FC236}">
                  <a16:creationId xmlns:a16="http://schemas.microsoft.com/office/drawing/2014/main" xmlns="" id="{254BC2E7-552E-4779-9D00-E3A091292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8" name="Freeform 9">
              <a:extLst>
                <a:ext uri="{FF2B5EF4-FFF2-40B4-BE49-F238E27FC236}">
                  <a16:creationId xmlns:a16="http://schemas.microsoft.com/office/drawing/2014/main" xmlns="" id="{BFBE2397-6D4D-4BFA-91A5-867C902EE8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xmlns="" id="{400B3F5B-0BB3-42F2-8DAE-82D0FA758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xmlns="" id="{AEA6C096-5021-4A6C-B25B-C3DECB2B63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2372519" y="527026"/>
            <a:ext cx="7446961" cy="914399"/>
          </a:xfrm>
        </p:spPr>
        <p:txBody>
          <a:bodyPr>
            <a:normAutofit/>
          </a:bodyPr>
          <a:lstStyle/>
          <a:p>
            <a:r>
              <a:rPr lang="en-US" dirty="0"/>
              <a:t>DOE Contingency</a:t>
            </a:r>
          </a:p>
        </p:txBody>
      </p:sp>
      <p:pic>
        <p:nvPicPr>
          <p:cNvPr id="4" name="Picture 3" descr="A picture containing toy&#10;&#10;Description automatically generated">
            <a:extLst>
              <a:ext uri="{FF2B5EF4-FFF2-40B4-BE49-F238E27FC236}">
                <a16:creationId xmlns:a16="http://schemas.microsoft.com/office/drawing/2014/main" xmlns="" id="{D40F3CC1-4F2A-47C2-9DFA-AE6D4848D5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34" r="25235" b="1"/>
          <a:stretch/>
        </p:blipFill>
        <p:spPr>
          <a:xfrm>
            <a:off x="20" y="10"/>
            <a:ext cx="3175466" cy="5245940"/>
          </a:xfrm>
          <a:custGeom>
            <a:avLst/>
            <a:gdLst>
              <a:gd name="connsiteX0" fmla="*/ 0 w 3175486"/>
              <a:gd name="connsiteY0" fmla="*/ 0 h 5245950"/>
              <a:gd name="connsiteX1" fmla="*/ 3175486 w 3175486"/>
              <a:gd name="connsiteY1" fmla="*/ 0 h 5245950"/>
              <a:gd name="connsiteX2" fmla="*/ 2294818 w 3175486"/>
              <a:gd name="connsiteY2" fmla="*/ 5223932 h 5245950"/>
              <a:gd name="connsiteX3" fmla="*/ 2310547 w 3175486"/>
              <a:gd name="connsiteY3" fmla="*/ 5245950 h 5245950"/>
              <a:gd name="connsiteX4" fmla="*/ 0 w 3175486"/>
              <a:gd name="connsiteY4" fmla="*/ 4901963 h 524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sp useBgFill="1">
        <p:nvSpPr>
          <p:cNvPr id="45" name="Rectangle 44">
            <a:extLst>
              <a:ext uri="{FF2B5EF4-FFF2-40B4-BE49-F238E27FC236}">
                <a16:creationId xmlns:a16="http://schemas.microsoft.com/office/drawing/2014/main" xmlns="" id="{61CA6EE3-50AE-4068-8444-C8B685FC8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
            <a:off x="-37177" y="5044766"/>
            <a:ext cx="238625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
            <a:extLst>
              <a:ext uri="{FF2B5EF4-FFF2-40B4-BE49-F238E27FC236}">
                <a16:creationId xmlns:a16="http://schemas.microsoft.com/office/drawing/2014/main" xmlns="" id="{F98D9E34-9C02-40FC-9947-88230BBD60CC}"/>
              </a:ext>
            </a:extLst>
          </p:cNvPr>
          <p:cNvSpPr>
            <a:spLocks noGrp="1"/>
          </p:cNvSpPr>
          <p:nvPr>
            <p:ph idx="1"/>
          </p:nvPr>
        </p:nvSpPr>
        <p:spPr>
          <a:xfrm>
            <a:off x="3485228" y="1528762"/>
            <a:ext cx="8017796" cy="4896101"/>
          </a:xfrm>
        </p:spPr>
        <p:txBody>
          <a:bodyPr>
            <a:normAutofit fontScale="92500" lnSpcReduction="20000"/>
          </a:bodyPr>
          <a:lstStyle/>
          <a:p>
            <a:pPr lvl="1">
              <a:lnSpc>
                <a:spcPct val="90000"/>
              </a:lnSpc>
              <a:defRPr/>
            </a:pPr>
            <a:r>
              <a:rPr lang="en-US" sz="2400" dirty="0"/>
              <a:t>Owned by DOE </a:t>
            </a:r>
          </a:p>
          <a:p>
            <a:pPr lvl="1">
              <a:lnSpc>
                <a:spcPct val="90000"/>
              </a:lnSpc>
              <a:defRPr/>
            </a:pPr>
            <a:r>
              <a:rPr lang="en-US" sz="2400" dirty="0"/>
              <a:t>Held outside the project scope, schedule and budget negotiated values, i.e. the Total Allocated Budget </a:t>
            </a:r>
          </a:p>
          <a:p>
            <a:pPr lvl="1">
              <a:lnSpc>
                <a:spcPct val="90000"/>
              </a:lnSpc>
              <a:defRPr/>
            </a:pPr>
            <a:r>
              <a:rPr lang="en-US" sz="2400" dirty="0"/>
              <a:t>Used to:</a:t>
            </a:r>
          </a:p>
          <a:p>
            <a:pPr lvl="2">
              <a:lnSpc>
                <a:spcPct val="90000"/>
              </a:lnSpc>
              <a:defRPr/>
            </a:pPr>
            <a:r>
              <a:rPr lang="en-US" sz="2200" dirty="0"/>
              <a:t>Ensure that adequate funds are available to pay for all project work </a:t>
            </a:r>
          </a:p>
          <a:p>
            <a:pPr lvl="3">
              <a:lnSpc>
                <a:spcPct val="90000"/>
              </a:lnSpc>
              <a:defRPr/>
            </a:pPr>
            <a:r>
              <a:rPr lang="en-US" sz="2200" dirty="0"/>
              <a:t>Tracks to the Estimate at Completion</a:t>
            </a:r>
          </a:p>
          <a:p>
            <a:pPr lvl="3">
              <a:lnSpc>
                <a:spcPct val="90000"/>
              </a:lnSpc>
              <a:defRPr/>
            </a:pPr>
            <a:r>
              <a:rPr lang="en-US" sz="2200" dirty="0"/>
              <a:t>Authorized overruns beyond the Contract Target Cost</a:t>
            </a:r>
          </a:p>
          <a:p>
            <a:pPr lvl="3">
              <a:lnSpc>
                <a:spcPct val="90000"/>
              </a:lnSpc>
              <a:defRPr/>
            </a:pPr>
            <a:r>
              <a:rPr lang="en-US" sz="2200" dirty="0"/>
              <a:t>Incremental FY funding </a:t>
            </a:r>
          </a:p>
          <a:p>
            <a:pPr lvl="2">
              <a:lnSpc>
                <a:spcPct val="90000"/>
              </a:lnSpc>
              <a:defRPr/>
            </a:pPr>
            <a:r>
              <a:rPr lang="en-US" sz="2200" dirty="0"/>
              <a:t>Pay for contract Scope Changes, i.e. additions to the statement of work, authorized via contract modifications  which are within the PB scope</a:t>
            </a:r>
          </a:p>
          <a:p>
            <a:pPr lvl="3">
              <a:lnSpc>
                <a:spcPct val="90000"/>
              </a:lnSpc>
              <a:defRPr/>
            </a:pPr>
            <a:r>
              <a:rPr lang="en-US" sz="2200" dirty="0"/>
              <a:t>Funding as part of the Contract Target Cost</a:t>
            </a:r>
          </a:p>
          <a:p>
            <a:pPr lvl="3">
              <a:lnSpc>
                <a:spcPct val="90000"/>
              </a:lnSpc>
              <a:defRPr/>
            </a:pPr>
            <a:r>
              <a:rPr lang="en-US" sz="2200" dirty="0"/>
              <a:t>Converted by the contractor to budget when added to the CBB or PBB</a:t>
            </a:r>
          </a:p>
        </p:txBody>
      </p:sp>
      <p:sp>
        <p:nvSpPr>
          <p:cNvPr id="6" name="Slide Number Placeholder 1">
            <a:extLst>
              <a:ext uri="{FF2B5EF4-FFF2-40B4-BE49-F238E27FC236}">
                <a16:creationId xmlns:a16="http://schemas.microsoft.com/office/drawing/2014/main" xmlns="" id="{87C1EB15-1EB8-43DC-930F-B286225C2A3E}"/>
              </a:ext>
            </a:extLst>
          </p:cNvPr>
          <p:cNvSpPr>
            <a:spLocks noGrp="1"/>
          </p:cNvSpPr>
          <p:nvPr>
            <p:ph type="sldNum" sz="quarter" idx="12"/>
          </p:nvPr>
        </p:nvSpPr>
        <p:spPr>
          <a:xfrm>
            <a:off x="10951856" y="5867131"/>
            <a:ext cx="551167" cy="365125"/>
          </a:xfrm>
        </p:spPr>
        <p:txBody>
          <a:bodyPr>
            <a:normAutofit/>
          </a:bodyPr>
          <a:lstStyle/>
          <a:p>
            <a:pPr>
              <a:spcAft>
                <a:spcPts val="600"/>
              </a:spcAft>
            </a:pPr>
            <a:fld id="{5F7606BC-8AB3-4269-911F-2A8DC2C0517E}" type="slidenum">
              <a:rPr lang="en-US" smtClean="0"/>
              <a:pPr>
                <a:spcAft>
                  <a:spcPts val="600"/>
                </a:spcAft>
              </a:pPr>
              <a:t>8</a:t>
            </a:fld>
            <a:endParaRPr lang="en-US" dirty="0"/>
          </a:p>
        </p:txBody>
      </p:sp>
      <p:pic>
        <p:nvPicPr>
          <p:cNvPr id="49" name="Picture 48">
            <a:extLst>
              <a:ext uri="{FF2B5EF4-FFF2-40B4-BE49-F238E27FC236}">
                <a16:creationId xmlns:a16="http://schemas.microsoft.com/office/drawing/2014/main" xmlns="" id="{38255BCD-A981-4045-ABEA-F8D704872F01}"/>
              </a:ext>
            </a:extLst>
          </p:cNvPr>
          <p:cNvPicPr>
            <a:picLocks noChangeAspect="1"/>
          </p:cNvPicPr>
          <p:nvPr/>
        </p:nvPicPr>
        <p:blipFill>
          <a:blip r:embed="rId4"/>
          <a:stretch>
            <a:fillRect/>
          </a:stretch>
        </p:blipFill>
        <p:spPr>
          <a:xfrm>
            <a:off x="8661400" y="194792"/>
            <a:ext cx="3402012" cy="914399"/>
          </a:xfrm>
          <a:prstGeom prst="rect">
            <a:avLst/>
          </a:prstGeom>
        </p:spPr>
      </p:pic>
    </p:spTree>
    <p:extLst>
      <p:ext uri="{BB962C8B-B14F-4D97-AF65-F5344CB8AC3E}">
        <p14:creationId xmlns:p14="http://schemas.microsoft.com/office/powerpoint/2010/main" val="196762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004674" y="600940"/>
            <a:ext cx="6614886" cy="1325563"/>
          </a:xfrm>
        </p:spPr>
        <p:txBody>
          <a:bodyPr>
            <a:normAutofit/>
          </a:bodyPr>
          <a:lstStyle/>
          <a:p>
            <a:r>
              <a:rPr lang="en-US" sz="3600" dirty="0"/>
              <a:t>DOE Contingency</a:t>
            </a:r>
          </a:p>
        </p:txBody>
      </p:sp>
      <p:sp>
        <p:nvSpPr>
          <p:cNvPr id="7" name="Content Placeholder 1">
            <a:extLst>
              <a:ext uri="{FF2B5EF4-FFF2-40B4-BE49-F238E27FC236}">
                <a16:creationId xmlns:a16="http://schemas.microsoft.com/office/drawing/2014/main" xmlns="" id="{0C72B317-1AFF-4CFA-8F82-1F6D3D182BF2}"/>
              </a:ext>
            </a:extLst>
          </p:cNvPr>
          <p:cNvSpPr>
            <a:spLocks noGrp="1"/>
          </p:cNvSpPr>
          <p:nvPr>
            <p:ph idx="1"/>
          </p:nvPr>
        </p:nvSpPr>
        <p:spPr>
          <a:xfrm>
            <a:off x="1516743" y="2332652"/>
            <a:ext cx="6614885" cy="4296747"/>
          </a:xfrm>
        </p:spPr>
        <p:txBody>
          <a:bodyPr>
            <a:normAutofit/>
          </a:bodyPr>
          <a:lstStyle/>
          <a:p>
            <a:pPr>
              <a:spcAft>
                <a:spcPts val="600"/>
              </a:spcAft>
              <a:defRPr/>
            </a:pPr>
            <a:r>
              <a:rPr lang="en-US" sz="3000" dirty="0"/>
              <a:t>Pay the bill</a:t>
            </a:r>
          </a:p>
          <a:p>
            <a:pPr lvl="1">
              <a:spcAft>
                <a:spcPts val="600"/>
              </a:spcAft>
              <a:defRPr/>
            </a:pPr>
            <a:r>
              <a:rPr lang="en-US" sz="2600" dirty="0"/>
              <a:t>Project scope requirements</a:t>
            </a:r>
          </a:p>
          <a:p>
            <a:pPr lvl="2">
              <a:spcAft>
                <a:spcPts val="600"/>
              </a:spcAft>
              <a:defRPr/>
            </a:pPr>
            <a:r>
              <a:rPr lang="en-US" sz="2200" dirty="0"/>
              <a:t>Original Statement of Work (SOW) </a:t>
            </a:r>
          </a:p>
          <a:p>
            <a:pPr lvl="2">
              <a:spcAft>
                <a:spcPts val="600"/>
              </a:spcAft>
              <a:defRPr/>
            </a:pPr>
            <a:r>
              <a:rPr lang="en-US" sz="2200" dirty="0"/>
              <a:t>Changes and/or additions to the SOW</a:t>
            </a:r>
          </a:p>
          <a:p>
            <a:pPr lvl="1">
              <a:spcAft>
                <a:spcPts val="600"/>
              </a:spcAft>
              <a:defRPr/>
            </a:pPr>
            <a:r>
              <a:rPr lang="en-US" sz="2600" dirty="0"/>
              <a:t>Contractor overruns</a:t>
            </a:r>
          </a:p>
          <a:p>
            <a:pPr lvl="2">
              <a:spcAft>
                <a:spcPts val="600"/>
              </a:spcAft>
              <a:defRPr/>
            </a:pPr>
            <a:r>
              <a:rPr lang="en-US" sz="2200" dirty="0"/>
              <a:t>SOW did not change; it just costs more than the contractor’s estimate</a:t>
            </a:r>
          </a:p>
          <a:p>
            <a:pPr>
              <a:defRPr/>
            </a:pPr>
            <a:endParaRPr lang="en-US" sz="3600" dirty="0"/>
          </a:p>
        </p:txBody>
      </p:sp>
      <p:pic>
        <p:nvPicPr>
          <p:cNvPr id="8" name="Picture 7">
            <a:extLst>
              <a:ext uri="{FF2B5EF4-FFF2-40B4-BE49-F238E27FC236}">
                <a16:creationId xmlns:a16="http://schemas.microsoft.com/office/drawing/2014/main" xmlns="" id="{6AE8F0AC-AA1F-4347-838A-98B765F112C7}"/>
              </a:ext>
            </a:extLst>
          </p:cNvPr>
          <p:cNvPicPr>
            <a:picLocks noChangeAspect="1"/>
          </p:cNvPicPr>
          <p:nvPr/>
        </p:nvPicPr>
        <p:blipFill>
          <a:blip r:embed="rId3"/>
          <a:stretch>
            <a:fillRect/>
          </a:stretch>
        </p:blipFill>
        <p:spPr>
          <a:xfrm>
            <a:off x="7724215" y="194791"/>
            <a:ext cx="4339198" cy="1325563"/>
          </a:xfrm>
          <a:prstGeom prst="rect">
            <a:avLst/>
          </a:prstGeom>
        </p:spPr>
      </p:pic>
      <p:pic>
        <p:nvPicPr>
          <p:cNvPr id="10" name="Picture 2" descr="C:\Users\KarenFolio\AppData\Local\Microsoft\Windows\Temporary Internet Files\Content.IE5\HI5UM9GZ\MC900311878[1].wmf">
            <a:extLst>
              <a:ext uri="{FF2B5EF4-FFF2-40B4-BE49-F238E27FC236}">
                <a16:creationId xmlns:a16="http://schemas.microsoft.com/office/drawing/2014/main" xmlns="" id="{CB0DC160-5DB7-4B3E-8FA3-B36D963D8E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164" y="2852737"/>
            <a:ext cx="32893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90A1226A-9F96-43E1-9248-473B07F46BA2}"/>
              </a:ext>
            </a:extLst>
          </p:cNvPr>
          <p:cNvSpPr>
            <a:spLocks noGrp="1"/>
          </p:cNvSpPr>
          <p:nvPr>
            <p:ph type="sldNum" sz="quarter" idx="12"/>
          </p:nvPr>
        </p:nvSpPr>
        <p:spPr/>
        <p:txBody>
          <a:bodyPr/>
          <a:lstStyle/>
          <a:p>
            <a:fld id="{F53EB536-19A2-4BFB-8C78-8FE06AB2C0DE}" type="slidenum">
              <a:rPr lang="en-US" smtClean="0"/>
              <a:t>9</a:t>
            </a:fld>
            <a:endParaRPr lang="en-US"/>
          </a:p>
        </p:txBody>
      </p:sp>
    </p:spTree>
    <p:extLst>
      <p:ext uri="{BB962C8B-B14F-4D97-AF65-F5344CB8AC3E}">
        <p14:creationId xmlns:p14="http://schemas.microsoft.com/office/powerpoint/2010/main" val="72520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3572</Words>
  <Application>Microsoft Office PowerPoint</Application>
  <PresentationFormat>Widescreen</PresentationFormat>
  <Paragraphs>261</Paragraphs>
  <Slides>19</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Corbel</vt:lpstr>
      <vt:lpstr>Parallax</vt:lpstr>
      <vt:lpstr>Snippet 6-3A: Concepts of Management Reserve vs. Contingency </vt:lpstr>
      <vt:lpstr>PowerPoint Presentation</vt:lpstr>
      <vt:lpstr>Management Reserve and Contingency</vt:lpstr>
      <vt:lpstr>Basic Definitions</vt:lpstr>
      <vt:lpstr>Performance Baseline Components</vt:lpstr>
      <vt:lpstr>Performance Baseline Components</vt:lpstr>
      <vt:lpstr>Performance Baseline Components</vt:lpstr>
      <vt:lpstr>DOE Contingency</vt:lpstr>
      <vt:lpstr>DOE Contingency</vt:lpstr>
      <vt:lpstr>DOE Contingency</vt:lpstr>
      <vt:lpstr>Management Reserve (MR)</vt:lpstr>
      <vt:lpstr>Establishing MR</vt:lpstr>
      <vt:lpstr>Allowed Uses of MR</vt:lpstr>
      <vt:lpstr>Allowed Uses of MR</vt:lpstr>
      <vt:lpstr>MR Usage Guidance</vt:lpstr>
      <vt:lpstr>Harvesting MR</vt:lpstr>
      <vt:lpstr>Management and Control of MR</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Snippet 6-3: Management Reserve  vs. Contingency</dc:title>
  <dc:creator>PM-30</dc:creator>
  <cp:lastModifiedBy>Taliaferro, Matthew</cp:lastModifiedBy>
  <cp:revision>9</cp:revision>
  <dcterms:created xsi:type="dcterms:W3CDTF">2019-12-15T00:35:27Z</dcterms:created>
  <dcterms:modified xsi:type="dcterms:W3CDTF">2020-04-08T18:51:03Z</dcterms:modified>
</cp:coreProperties>
</file>