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2" r:id="rId2"/>
    <p:sldId id="263" r:id="rId3"/>
    <p:sldId id="264" r:id="rId4"/>
    <p:sldId id="265" r:id="rId5"/>
    <p:sldId id="266" r:id="rId6"/>
    <p:sldId id="267" r:id="rId7"/>
    <p:sldId id="269" r:id="rId8"/>
    <p:sldId id="270" r:id="rId9"/>
    <p:sldId id="271" r:id="rId10"/>
    <p:sldId id="272" r:id="rId11"/>
    <p:sldId id="273" r:id="rId12"/>
    <p:sldId id="274" r:id="rId13"/>
    <p:sldId id="275"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3" autoAdjust="0"/>
    <p:restoredTop sz="94660"/>
  </p:normalViewPr>
  <p:slideViewPr>
    <p:cSldViewPr snapToGrid="0">
      <p:cViewPr varScale="1">
        <p:scale>
          <a:sx n="85" d="100"/>
          <a:sy n="85" d="100"/>
        </p:scale>
        <p:origin x="3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0A1A9-AA4F-4FCE-BD17-0889BD749463}" type="datetimeFigureOut">
              <a:rPr lang="en-US" smtClean="0"/>
              <a:t>4/16/2020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59AEC-89DE-4447-B77C-748D79299F77}" type="slidenum">
              <a:rPr lang="en-US" smtClean="0"/>
              <a:t>‹#›</a:t>
            </a:fld>
            <a:endParaRPr lang="en-US"/>
          </a:p>
        </p:txBody>
      </p:sp>
    </p:spTree>
    <p:extLst>
      <p:ext uri="{BB962C8B-B14F-4D97-AF65-F5344CB8AC3E}">
        <p14:creationId xmlns:p14="http://schemas.microsoft.com/office/powerpoint/2010/main" val="1851722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850" y="1371599"/>
            <a:ext cx="11544300" cy="2057401"/>
          </a:xfrm>
          <a:noFill/>
        </p:spPr>
        <p:txBody>
          <a:bodyPr anchor="b"/>
          <a:lstStyle>
            <a:lvl1pPr algn="ctr">
              <a:defRPr sz="6000" b="1"/>
            </a:lvl1pPr>
          </a:lstStyle>
          <a:p>
            <a:r>
              <a:rPr lang="en-US" dirty="0"/>
              <a:t>Click to edit Master title style</a:t>
            </a:r>
          </a:p>
        </p:txBody>
      </p:sp>
      <p:sp>
        <p:nvSpPr>
          <p:cNvPr id="3" name="Subtitle 2"/>
          <p:cNvSpPr>
            <a:spLocks noGrp="1"/>
          </p:cNvSpPr>
          <p:nvPr>
            <p:ph type="subTitle" idx="1"/>
          </p:nvPr>
        </p:nvSpPr>
        <p:spPr>
          <a:xfrm>
            <a:off x="323850" y="3543300"/>
            <a:ext cx="11544300" cy="2743200"/>
          </a:xfrm>
          <a:no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FD47FF70-4B8B-4385-AB15-DA2D26BEE3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60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D47FF70-4B8B-4385-AB15-DA2D26BEE3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096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323850" y="1371600"/>
            <a:ext cx="5695950" cy="49149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371600"/>
            <a:ext cx="5695950" cy="4914900"/>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D47FF70-4B8B-4385-AB15-DA2D26BEE3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36847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www.msquaredstrategies.com/department-of-energy.htm" TargetMode="Externa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605427006.jpg"/>
          <p:cNvPicPr>
            <a:picLocks noChangeAspect="1"/>
          </p:cNvPicPr>
          <p:nvPr userDrawn="1"/>
        </p:nvPicPr>
        <p:blipFill>
          <a:blip r:embed="rId5" cstate="print">
            <a:lum bright="30000"/>
          </a:blip>
          <a:srcRect l="44444" t="58333" b="29167"/>
          <a:stretch>
            <a:fillRect/>
          </a:stretch>
        </p:blipFill>
        <p:spPr>
          <a:xfrm>
            <a:off x="0" y="0"/>
            <a:ext cx="12192000" cy="1143000"/>
          </a:xfrm>
          <a:prstGeom prst="rect">
            <a:avLst/>
          </a:prstGeom>
          <a:ln>
            <a:noFill/>
          </a:ln>
          <a:effectLst>
            <a:outerShdw blurRad="190500" algn="tl" rotWithShape="0">
              <a:srgbClr val="000000">
                <a:alpha val="70000"/>
              </a:srgbClr>
            </a:outerShdw>
          </a:effectLst>
        </p:spPr>
      </p:pic>
      <p:pic>
        <p:nvPicPr>
          <p:cNvPr id="8" name="Picture 2" descr="U.S. Department of Energy seal">
            <a:hlinkClick r:id="rId6"/>
          </p:cNvPr>
          <p:cNvPicPr>
            <a:picLocks noChangeAspect="1" noChangeArrowheads="1"/>
          </p:cNvPicPr>
          <p:nvPr userDrawn="1"/>
        </p:nvPicPr>
        <p:blipFill>
          <a:blip r:embed="rId7" cstate="print"/>
          <a:srcRect/>
          <a:stretch>
            <a:fillRect/>
          </a:stretch>
        </p:blipFill>
        <p:spPr bwMode="auto">
          <a:xfrm>
            <a:off x="76200" y="114300"/>
            <a:ext cx="914400" cy="914400"/>
          </a:xfrm>
          <a:prstGeom prst="rect">
            <a:avLst/>
          </a:prstGeom>
          <a:noFill/>
        </p:spPr>
      </p:pic>
      <p:sp>
        <p:nvSpPr>
          <p:cNvPr id="2" name="Title Placeholder 1"/>
          <p:cNvSpPr>
            <a:spLocks noGrp="1"/>
          </p:cNvSpPr>
          <p:nvPr>
            <p:ph type="title"/>
          </p:nvPr>
        </p:nvSpPr>
        <p:spPr>
          <a:xfrm>
            <a:off x="1066800" y="114300"/>
            <a:ext cx="1080135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850" y="1371600"/>
            <a:ext cx="11544300" cy="4919662"/>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753600" y="6405562"/>
            <a:ext cx="2114550" cy="338137"/>
          </a:xfrm>
          <a:prstGeom prst="rect">
            <a:avLst/>
          </a:prstGeom>
        </p:spPr>
        <p:txBody>
          <a:bodyPr vert="horz" lIns="91440" tIns="45720" rIns="91440" bIns="45720" rtlCol="0" anchor="ctr"/>
          <a:lstStyle>
            <a:lvl1pPr algn="r">
              <a:defRPr sz="1200">
                <a:solidFill>
                  <a:schemeClr val="tx1">
                    <a:tint val="75000"/>
                  </a:schemeClr>
                </a:solidFill>
              </a:defRPr>
            </a:lvl1pPr>
          </a:lstStyle>
          <a:p>
            <a:fld id="{FD47FF70-4B8B-4385-AB15-DA2D26BEE3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1743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PARS CPP Upload Document and DIDs</a:t>
            </a:r>
            <a:endParaRPr lang="en-US" dirty="0"/>
          </a:p>
        </p:txBody>
      </p:sp>
      <p:sp>
        <p:nvSpPr>
          <p:cNvPr id="3" name="Content Placeholder 2"/>
          <p:cNvSpPr>
            <a:spLocks noGrp="1"/>
          </p:cNvSpPr>
          <p:nvPr>
            <p:ph idx="1"/>
          </p:nvPr>
        </p:nvSpPr>
        <p:spPr/>
        <p:txBody>
          <a:bodyPr>
            <a:normAutofit/>
          </a:bodyPr>
          <a:lstStyle/>
          <a:p>
            <a:r>
              <a:rPr lang="en-US" dirty="0" smtClean="0"/>
              <a:t>Current </a:t>
            </a:r>
            <a:r>
              <a:rPr lang="en-US" dirty="0" smtClean="0"/>
              <a:t>Versions:</a:t>
            </a:r>
          </a:p>
          <a:p>
            <a:pPr lvl="1"/>
            <a:r>
              <a:rPr lang="en-US" dirty="0" smtClean="0"/>
              <a:t>CPP Upload Requirements Version 3 – October 25, 2018</a:t>
            </a:r>
          </a:p>
          <a:p>
            <a:pPr lvl="1"/>
            <a:r>
              <a:rPr lang="en-US" dirty="0" smtClean="0"/>
              <a:t>IPMR DID – Version 2018 – October 25, 2018</a:t>
            </a:r>
          </a:p>
          <a:p>
            <a:pPr lvl="1"/>
            <a:r>
              <a:rPr lang="en-US" dirty="0" smtClean="0"/>
              <a:t>CFSR DID – Version 2018 – October 25, 2018</a:t>
            </a:r>
            <a:endParaRPr lang="en-US" dirty="0" smtClean="0"/>
          </a:p>
          <a:p>
            <a:r>
              <a:rPr lang="en-US" dirty="0" smtClean="0"/>
              <a:t>Under revision / update into one document</a:t>
            </a:r>
          </a:p>
          <a:p>
            <a:r>
              <a:rPr lang="en-US" dirty="0" smtClean="0"/>
              <a:t>CPP Upload Requirements tied to DOE Order 413.3B</a:t>
            </a:r>
          </a:p>
          <a:p>
            <a:r>
              <a:rPr lang="en-US" dirty="0" smtClean="0"/>
              <a:t>IPMR DID – reports due end of each month – tie to CPP Upload</a:t>
            </a:r>
          </a:p>
          <a:p>
            <a:r>
              <a:rPr lang="en-US" dirty="0" smtClean="0"/>
              <a:t>CFSR DID – reports due with PARS uploads – when contractually required</a:t>
            </a:r>
            <a:endParaRPr lang="en-US" dirty="0"/>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113098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PARS CPP Upload Document and DIDs</a:t>
            </a:r>
            <a:endParaRPr lang="en-US" dirty="0"/>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10</a:t>
            </a:fld>
            <a:endParaRPr lang="en-US" dirty="0">
              <a:solidFill>
                <a:prstClr val="black">
                  <a:tint val="75000"/>
                </a:prstClr>
              </a:solidFill>
            </a:endParaRPr>
          </a:p>
        </p:txBody>
      </p:sp>
      <p:sp>
        <p:nvSpPr>
          <p:cNvPr id="5" name="Rectangle 4"/>
          <p:cNvSpPr/>
          <p:nvPr/>
        </p:nvSpPr>
        <p:spPr>
          <a:xfrm>
            <a:off x="372532" y="1296054"/>
            <a:ext cx="5215468" cy="2739211"/>
          </a:xfrm>
          <a:prstGeom prst="rect">
            <a:avLst/>
          </a:prstGeom>
        </p:spPr>
        <p:txBody>
          <a:bodyPr wrap="square">
            <a:spAutoFit/>
          </a:bodyPr>
          <a:lstStyle/>
          <a:p>
            <a:r>
              <a:rPr lang="en-US" sz="2400" b="1" dirty="0">
                <a:solidFill>
                  <a:srgbClr val="3366FF"/>
                </a:solidFill>
                <a:latin typeface="Arial" panose="020B0604020202020204" pitchFamily="34" charset="0"/>
              </a:rPr>
              <a:t> </a:t>
            </a:r>
            <a:r>
              <a:rPr lang="en-US" sz="2800" b="1" dirty="0" smtClean="0">
                <a:solidFill>
                  <a:srgbClr val="0070C0"/>
                </a:solidFill>
              </a:rPr>
              <a:t>Technical Specifications</a:t>
            </a:r>
          </a:p>
          <a:p>
            <a:endParaRPr lang="en-US" sz="2400" b="1" dirty="0">
              <a:solidFill>
                <a:srgbClr val="0070C0"/>
              </a:solidFill>
            </a:endParaRPr>
          </a:p>
          <a:p>
            <a:pPr lvl="1"/>
            <a:r>
              <a:rPr lang="en-US" sz="2400" b="1" dirty="0" smtClean="0"/>
              <a:t>3.2 – IPMR DID</a:t>
            </a:r>
          </a:p>
          <a:p>
            <a:pPr marL="800100" lvl="1" indent="-342900">
              <a:buFont typeface="Arial" panose="020B0604020202020204" pitchFamily="34" charset="0"/>
              <a:buChar char="•"/>
            </a:pPr>
            <a:r>
              <a:rPr lang="en-US" sz="2400" b="1" dirty="0" smtClean="0"/>
              <a:t>Standard DOD forms with locally generated options possible</a:t>
            </a:r>
          </a:p>
          <a:p>
            <a:pPr marL="800100" lvl="1" indent="-342900">
              <a:buFont typeface="Arial" panose="020B0604020202020204" pitchFamily="34" charset="0"/>
              <a:buChar char="•"/>
            </a:pPr>
            <a:endParaRPr lang="en-US" sz="2400" b="1" dirty="0" smtClean="0"/>
          </a:p>
          <a:p>
            <a:pPr lvl="1"/>
            <a:endParaRPr lang="en-US" sz="2400" b="1" dirty="0"/>
          </a:p>
        </p:txBody>
      </p:sp>
      <p:pic>
        <p:nvPicPr>
          <p:cNvPr id="6" name="Picture 5"/>
          <p:cNvPicPr>
            <a:picLocks noChangeAspect="1"/>
          </p:cNvPicPr>
          <p:nvPr/>
        </p:nvPicPr>
        <p:blipFill rotWithShape="1">
          <a:blip r:embed="rId2"/>
          <a:srcRect l="28981" t="18918" r="27037" b="2839"/>
          <a:stretch/>
        </p:blipFill>
        <p:spPr>
          <a:xfrm>
            <a:off x="6084710" y="1749779"/>
            <a:ext cx="5362222" cy="4312356"/>
          </a:xfrm>
          <a:prstGeom prst="rect">
            <a:avLst/>
          </a:prstGeom>
        </p:spPr>
      </p:pic>
      <p:pic>
        <p:nvPicPr>
          <p:cNvPr id="7" name="Picture 6"/>
          <p:cNvPicPr>
            <a:picLocks noChangeAspect="1"/>
          </p:cNvPicPr>
          <p:nvPr/>
        </p:nvPicPr>
        <p:blipFill>
          <a:blip r:embed="rId3"/>
          <a:stretch>
            <a:fillRect/>
          </a:stretch>
        </p:blipFill>
        <p:spPr>
          <a:xfrm>
            <a:off x="1066800" y="3268807"/>
            <a:ext cx="4058356" cy="3136755"/>
          </a:xfrm>
          <a:prstGeom prst="rect">
            <a:avLst/>
          </a:prstGeom>
        </p:spPr>
      </p:pic>
      <p:sp>
        <p:nvSpPr>
          <p:cNvPr id="8" name="TextBox 7"/>
          <p:cNvSpPr txBox="1"/>
          <p:nvPr/>
        </p:nvSpPr>
        <p:spPr>
          <a:xfrm>
            <a:off x="2252132" y="4666415"/>
            <a:ext cx="1456267" cy="369332"/>
          </a:xfrm>
          <a:prstGeom prst="rect">
            <a:avLst/>
          </a:prstGeom>
          <a:noFill/>
        </p:spPr>
        <p:txBody>
          <a:bodyPr wrap="square" rtlCol="0">
            <a:spAutoFit/>
          </a:bodyPr>
          <a:lstStyle/>
          <a:p>
            <a:r>
              <a:rPr lang="en-US" dirty="0"/>
              <a:t>I</a:t>
            </a:r>
            <a:r>
              <a:rPr lang="en-US" dirty="0" smtClean="0"/>
              <a:t>nstructions</a:t>
            </a:r>
            <a:endParaRPr lang="en-US" dirty="0"/>
          </a:p>
        </p:txBody>
      </p:sp>
    </p:spTree>
    <p:extLst>
      <p:ext uri="{BB962C8B-B14F-4D97-AF65-F5344CB8AC3E}">
        <p14:creationId xmlns:p14="http://schemas.microsoft.com/office/powerpoint/2010/main" val="928738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PARS CPP Upload Document and DIDs</a:t>
            </a:r>
            <a:endParaRPr lang="en-US" dirty="0"/>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11</a:t>
            </a:fld>
            <a:endParaRPr lang="en-US" dirty="0">
              <a:solidFill>
                <a:prstClr val="black">
                  <a:tint val="75000"/>
                </a:prstClr>
              </a:solidFill>
            </a:endParaRPr>
          </a:p>
        </p:txBody>
      </p:sp>
      <p:sp>
        <p:nvSpPr>
          <p:cNvPr id="5" name="Rectangle 4"/>
          <p:cNvSpPr/>
          <p:nvPr/>
        </p:nvSpPr>
        <p:spPr>
          <a:xfrm>
            <a:off x="372532" y="1296054"/>
            <a:ext cx="5215468" cy="2739211"/>
          </a:xfrm>
          <a:prstGeom prst="rect">
            <a:avLst/>
          </a:prstGeom>
        </p:spPr>
        <p:txBody>
          <a:bodyPr wrap="square">
            <a:spAutoFit/>
          </a:bodyPr>
          <a:lstStyle/>
          <a:p>
            <a:r>
              <a:rPr lang="en-US" sz="2400" b="1" dirty="0">
                <a:solidFill>
                  <a:srgbClr val="3366FF"/>
                </a:solidFill>
                <a:latin typeface="Arial" panose="020B0604020202020204" pitchFamily="34" charset="0"/>
              </a:rPr>
              <a:t> </a:t>
            </a:r>
            <a:r>
              <a:rPr lang="en-US" sz="2800" b="1" dirty="0" smtClean="0">
                <a:solidFill>
                  <a:srgbClr val="0070C0"/>
                </a:solidFill>
              </a:rPr>
              <a:t>Technical Specifications</a:t>
            </a:r>
          </a:p>
          <a:p>
            <a:endParaRPr lang="en-US" sz="2400" b="1" dirty="0">
              <a:solidFill>
                <a:srgbClr val="0070C0"/>
              </a:solidFill>
            </a:endParaRPr>
          </a:p>
          <a:p>
            <a:pPr lvl="1"/>
            <a:r>
              <a:rPr lang="en-US" sz="2400" b="1" dirty="0" smtClean="0"/>
              <a:t>3.3 – CFSR DID</a:t>
            </a:r>
          </a:p>
          <a:p>
            <a:pPr marL="800100" lvl="1" indent="-342900">
              <a:buFont typeface="Arial" panose="020B0604020202020204" pitchFamily="34" charset="0"/>
              <a:buChar char="•"/>
            </a:pPr>
            <a:r>
              <a:rPr lang="en-US" sz="2400" b="1" dirty="0" smtClean="0"/>
              <a:t>Standard DOD forms with locally generated options possible</a:t>
            </a:r>
          </a:p>
          <a:p>
            <a:pPr marL="800100" lvl="1" indent="-342900">
              <a:buFont typeface="Arial" panose="020B0604020202020204" pitchFamily="34" charset="0"/>
              <a:buChar char="•"/>
            </a:pPr>
            <a:endParaRPr lang="en-US" sz="2400" b="1" dirty="0" smtClean="0"/>
          </a:p>
          <a:p>
            <a:pPr lvl="1"/>
            <a:endParaRPr lang="en-US" sz="2400" b="1" dirty="0"/>
          </a:p>
        </p:txBody>
      </p:sp>
      <p:pic>
        <p:nvPicPr>
          <p:cNvPr id="7" name="Picture 6"/>
          <p:cNvPicPr>
            <a:picLocks noChangeAspect="1"/>
          </p:cNvPicPr>
          <p:nvPr/>
        </p:nvPicPr>
        <p:blipFill>
          <a:blip r:embed="rId2"/>
          <a:stretch>
            <a:fillRect/>
          </a:stretch>
        </p:blipFill>
        <p:spPr>
          <a:xfrm>
            <a:off x="1066800" y="3268807"/>
            <a:ext cx="4058356" cy="3136755"/>
          </a:xfrm>
          <a:prstGeom prst="rect">
            <a:avLst/>
          </a:prstGeom>
        </p:spPr>
      </p:pic>
      <p:sp>
        <p:nvSpPr>
          <p:cNvPr id="8" name="TextBox 7"/>
          <p:cNvSpPr txBox="1"/>
          <p:nvPr/>
        </p:nvSpPr>
        <p:spPr>
          <a:xfrm>
            <a:off x="2252132" y="4666415"/>
            <a:ext cx="1456267" cy="369332"/>
          </a:xfrm>
          <a:prstGeom prst="rect">
            <a:avLst/>
          </a:prstGeom>
          <a:noFill/>
        </p:spPr>
        <p:txBody>
          <a:bodyPr wrap="square" rtlCol="0">
            <a:spAutoFit/>
          </a:bodyPr>
          <a:lstStyle/>
          <a:p>
            <a:r>
              <a:rPr lang="en-US" dirty="0"/>
              <a:t>I</a:t>
            </a:r>
            <a:r>
              <a:rPr lang="en-US" dirty="0" smtClean="0"/>
              <a:t>nstructions</a:t>
            </a:r>
            <a:endParaRPr lang="en-US" dirty="0"/>
          </a:p>
        </p:txBody>
      </p:sp>
      <p:pic>
        <p:nvPicPr>
          <p:cNvPr id="3" name="Picture 2"/>
          <p:cNvPicPr>
            <a:picLocks noChangeAspect="1"/>
          </p:cNvPicPr>
          <p:nvPr/>
        </p:nvPicPr>
        <p:blipFill>
          <a:blip r:embed="rId3"/>
          <a:stretch>
            <a:fillRect/>
          </a:stretch>
        </p:blipFill>
        <p:spPr>
          <a:xfrm>
            <a:off x="6310488" y="1467555"/>
            <a:ext cx="5828469" cy="4792133"/>
          </a:xfrm>
          <a:prstGeom prst="rect">
            <a:avLst/>
          </a:prstGeom>
        </p:spPr>
      </p:pic>
    </p:spTree>
    <p:extLst>
      <p:ext uri="{BB962C8B-B14F-4D97-AF65-F5344CB8AC3E}">
        <p14:creationId xmlns:p14="http://schemas.microsoft.com/office/powerpoint/2010/main" val="3252969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PARS CPP Upload Document and DIDs</a:t>
            </a:r>
            <a:endParaRPr lang="en-US" dirty="0"/>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12</a:t>
            </a:fld>
            <a:endParaRPr lang="en-US" dirty="0">
              <a:solidFill>
                <a:prstClr val="black">
                  <a:tint val="75000"/>
                </a:prstClr>
              </a:solidFill>
            </a:endParaRPr>
          </a:p>
        </p:txBody>
      </p:sp>
      <p:sp>
        <p:nvSpPr>
          <p:cNvPr id="5" name="Rectangle 4"/>
          <p:cNvSpPr/>
          <p:nvPr/>
        </p:nvSpPr>
        <p:spPr>
          <a:xfrm>
            <a:off x="372532" y="1296054"/>
            <a:ext cx="11130846" cy="5693866"/>
          </a:xfrm>
          <a:prstGeom prst="rect">
            <a:avLst/>
          </a:prstGeom>
        </p:spPr>
        <p:txBody>
          <a:bodyPr wrap="square">
            <a:spAutoFit/>
          </a:bodyPr>
          <a:lstStyle/>
          <a:p>
            <a:r>
              <a:rPr lang="en-US" sz="2400" b="1" dirty="0">
                <a:solidFill>
                  <a:srgbClr val="3366FF"/>
                </a:solidFill>
                <a:latin typeface="Arial" panose="020B0604020202020204" pitchFamily="34" charset="0"/>
              </a:rPr>
              <a:t> </a:t>
            </a:r>
            <a:r>
              <a:rPr lang="en-US" sz="2800" b="1" dirty="0" smtClean="0">
                <a:solidFill>
                  <a:srgbClr val="0070C0"/>
                </a:solidFill>
              </a:rPr>
              <a:t>Technical Specifications</a:t>
            </a:r>
          </a:p>
          <a:p>
            <a:endParaRPr lang="en-US" sz="2400" b="1" dirty="0">
              <a:solidFill>
                <a:srgbClr val="0070C0"/>
              </a:solidFill>
            </a:endParaRPr>
          </a:p>
          <a:p>
            <a:pPr lvl="1"/>
            <a:r>
              <a:rPr lang="en-US" sz="2400" b="1" dirty="0" smtClean="0"/>
              <a:t>3.4 – MDB Upload Format</a:t>
            </a:r>
          </a:p>
          <a:p>
            <a:pPr lvl="1"/>
            <a:endParaRPr lang="en-US" sz="2400" b="1" dirty="0"/>
          </a:p>
          <a:p>
            <a:pPr marL="800100" lvl="1" indent="-342900">
              <a:buFont typeface="Arial" panose="020B0604020202020204" pitchFamily="34" charset="0"/>
              <a:buChar char="•"/>
            </a:pPr>
            <a:r>
              <a:rPr lang="en-US" sz="2400" b="1" dirty="0" smtClean="0"/>
              <a:t>Same as current CPP Upload Document – v3 October 25, 2018</a:t>
            </a:r>
          </a:p>
          <a:p>
            <a:pPr marL="800100" lvl="1" indent="-342900">
              <a:buFont typeface="Arial" panose="020B0604020202020204" pitchFamily="34" charset="0"/>
              <a:buChar char="•"/>
            </a:pPr>
            <a:r>
              <a:rPr lang="en-US" sz="2400" b="1" dirty="0"/>
              <a:t>The Access file template is based on 2003 technology and will be phased out when operating systems can no longer can work with the technology or security requirements mandate.  Projects currently reporting with the Access file format should consider the following,</a:t>
            </a:r>
          </a:p>
          <a:p>
            <a:pPr marL="800100" lvl="1" indent="-342900">
              <a:buFont typeface="Arial" panose="020B0604020202020204" pitchFamily="34" charset="0"/>
              <a:buChar char="•"/>
            </a:pPr>
            <a:endParaRPr lang="en-US" sz="2400" b="1" dirty="0"/>
          </a:p>
          <a:p>
            <a:pPr marL="1257300" lvl="2" indent="-342900">
              <a:buFont typeface="Arial" panose="020B0604020202020204" pitchFamily="34" charset="0"/>
              <a:buChar char="•"/>
            </a:pPr>
            <a:r>
              <a:rPr lang="en-US" sz="2400" b="1" dirty="0" smtClean="0"/>
              <a:t>If </a:t>
            </a:r>
            <a:r>
              <a:rPr lang="en-US" sz="2400" b="1" dirty="0"/>
              <a:t>finishing up in less than a year – remain in Access format, but recommend checking with DOE PM as to current stability and status.</a:t>
            </a:r>
          </a:p>
          <a:p>
            <a:pPr marL="1257300" lvl="2" indent="-342900">
              <a:buFont typeface="Arial" panose="020B0604020202020204" pitchFamily="34" charset="0"/>
              <a:buChar char="•"/>
            </a:pPr>
            <a:r>
              <a:rPr lang="en-US" sz="2400" b="1" dirty="0" smtClean="0"/>
              <a:t>If </a:t>
            </a:r>
            <a:r>
              <a:rPr lang="en-US" sz="2400" b="1" dirty="0"/>
              <a:t>more than a year remains – work to migrate to newer format.</a:t>
            </a:r>
          </a:p>
          <a:p>
            <a:pPr marL="1257300" lvl="2" indent="-342900">
              <a:buFont typeface="Arial" panose="020B0604020202020204" pitchFamily="34" charset="0"/>
              <a:buChar char="•"/>
            </a:pPr>
            <a:r>
              <a:rPr lang="en-US" sz="2400" b="1" dirty="0" smtClean="0"/>
              <a:t>If </a:t>
            </a:r>
            <a:r>
              <a:rPr lang="en-US" sz="2400" b="1" dirty="0"/>
              <a:t>approaching CD-2, start reporting using the CSV format.</a:t>
            </a:r>
          </a:p>
          <a:p>
            <a:pPr marL="800100" lvl="1" indent="-342900">
              <a:buFont typeface="Arial" panose="020B0604020202020204" pitchFamily="34" charset="0"/>
              <a:buChar char="•"/>
            </a:pPr>
            <a:endParaRPr lang="en-US" sz="2400" b="1" dirty="0" smtClean="0"/>
          </a:p>
        </p:txBody>
      </p:sp>
    </p:spTree>
    <p:extLst>
      <p:ext uri="{BB962C8B-B14F-4D97-AF65-F5344CB8AC3E}">
        <p14:creationId xmlns:p14="http://schemas.microsoft.com/office/powerpoint/2010/main" val="2557964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PARS CPP Upload Document and DIDs</a:t>
            </a:r>
            <a:endParaRPr lang="en-US" dirty="0"/>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13</a:t>
            </a:fld>
            <a:endParaRPr lang="en-US" dirty="0">
              <a:solidFill>
                <a:prstClr val="black">
                  <a:tint val="75000"/>
                </a:prstClr>
              </a:solidFill>
            </a:endParaRPr>
          </a:p>
        </p:txBody>
      </p:sp>
      <p:sp>
        <p:nvSpPr>
          <p:cNvPr id="5" name="Rectangle 4"/>
          <p:cNvSpPr/>
          <p:nvPr/>
        </p:nvSpPr>
        <p:spPr>
          <a:xfrm>
            <a:off x="372532" y="1296054"/>
            <a:ext cx="11130846" cy="2369880"/>
          </a:xfrm>
          <a:prstGeom prst="rect">
            <a:avLst/>
          </a:prstGeom>
        </p:spPr>
        <p:txBody>
          <a:bodyPr wrap="square">
            <a:spAutoFit/>
          </a:bodyPr>
          <a:lstStyle/>
          <a:p>
            <a:r>
              <a:rPr lang="en-US" sz="2800" b="1" dirty="0" smtClean="0">
                <a:solidFill>
                  <a:srgbClr val="0070C0"/>
                </a:solidFill>
              </a:rPr>
              <a:t>DOE Extractor</a:t>
            </a:r>
          </a:p>
          <a:p>
            <a:pPr marL="342900" indent="-342900">
              <a:buFont typeface="Arial" panose="020B0604020202020204" pitchFamily="34" charset="0"/>
              <a:buChar char="•"/>
            </a:pPr>
            <a:r>
              <a:rPr lang="en-US" sz="2400" b="1" dirty="0" smtClean="0"/>
              <a:t>DOE CSV extractor – v 30 in PARS Support</a:t>
            </a:r>
          </a:p>
          <a:p>
            <a:pPr marL="800100" lvl="1" indent="-342900">
              <a:buFont typeface="Arial" panose="020B0604020202020204" pitchFamily="34" charset="0"/>
              <a:buChar char="•"/>
            </a:pPr>
            <a:r>
              <a:rPr lang="en-US" sz="2400" b="1" dirty="0" smtClean="0"/>
              <a:t>Supports EOC roll up to reporting level</a:t>
            </a:r>
          </a:p>
          <a:p>
            <a:pPr marL="800100" lvl="1" indent="-342900">
              <a:buFont typeface="Arial" panose="020B0604020202020204" pitchFamily="34" charset="0"/>
              <a:buChar char="•"/>
            </a:pPr>
            <a:r>
              <a:rPr lang="en-US" sz="2400" b="1" dirty="0" smtClean="0"/>
              <a:t>Fixes issues identified in use</a:t>
            </a:r>
          </a:p>
          <a:p>
            <a:pPr marL="800100" lvl="1" indent="-342900">
              <a:buFont typeface="Arial" panose="020B0604020202020204" pitchFamily="34" charset="0"/>
              <a:buChar char="•"/>
            </a:pPr>
            <a:r>
              <a:rPr lang="en-US" sz="2400" b="1" dirty="0" smtClean="0"/>
              <a:t>Adds option for Cost Files to be generated out side of extractor</a:t>
            </a:r>
          </a:p>
          <a:p>
            <a:pPr marL="800100" lvl="1" indent="-342900">
              <a:buFont typeface="Arial" panose="020B0604020202020204" pitchFamily="34" charset="0"/>
              <a:buChar char="•"/>
            </a:pPr>
            <a:endParaRPr lang="en-US" sz="2400" b="1" dirty="0"/>
          </a:p>
        </p:txBody>
      </p:sp>
    </p:spTree>
    <p:extLst>
      <p:ext uri="{BB962C8B-B14F-4D97-AF65-F5344CB8AC3E}">
        <p14:creationId xmlns:p14="http://schemas.microsoft.com/office/powerpoint/2010/main" val="1132674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PARS CPP Upload Document and DIDs</a:t>
            </a:r>
            <a:endParaRPr lang="en-US" dirty="0"/>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14</a:t>
            </a:fld>
            <a:endParaRPr lang="en-US" dirty="0">
              <a:solidFill>
                <a:prstClr val="black">
                  <a:tint val="75000"/>
                </a:prstClr>
              </a:solidFill>
            </a:endParaRPr>
          </a:p>
        </p:txBody>
      </p:sp>
      <p:sp>
        <p:nvSpPr>
          <p:cNvPr id="5" name="Rectangle 4"/>
          <p:cNvSpPr/>
          <p:nvPr/>
        </p:nvSpPr>
        <p:spPr>
          <a:xfrm>
            <a:off x="372532" y="1296054"/>
            <a:ext cx="11130846" cy="2431435"/>
          </a:xfrm>
          <a:prstGeom prst="rect">
            <a:avLst/>
          </a:prstGeom>
        </p:spPr>
        <p:txBody>
          <a:bodyPr wrap="square">
            <a:spAutoFit/>
          </a:bodyPr>
          <a:lstStyle/>
          <a:p>
            <a:r>
              <a:rPr lang="en-US" sz="2800" b="1" dirty="0" smtClean="0">
                <a:solidFill>
                  <a:srgbClr val="0070C0"/>
                </a:solidFill>
              </a:rPr>
              <a:t>Time Line:</a:t>
            </a:r>
          </a:p>
          <a:p>
            <a:r>
              <a:rPr lang="en-US" sz="2800" b="1" dirty="0">
                <a:solidFill>
                  <a:srgbClr val="0070C0"/>
                </a:solidFill>
              </a:rPr>
              <a:t>	</a:t>
            </a:r>
            <a:r>
              <a:rPr lang="en-US" sz="2800" b="1" dirty="0" smtClean="0">
                <a:solidFill>
                  <a:srgbClr val="0070C0"/>
                </a:solidFill>
              </a:rPr>
              <a:t>22 to 24 April 2020 - Internal review next week</a:t>
            </a:r>
            <a:endParaRPr lang="en-US" sz="2400" b="1" dirty="0" smtClean="0"/>
          </a:p>
          <a:p>
            <a:endParaRPr lang="en-US" sz="2400" b="1" dirty="0">
              <a:solidFill>
                <a:srgbClr val="0070C0"/>
              </a:solidFill>
            </a:endParaRPr>
          </a:p>
          <a:p>
            <a:r>
              <a:rPr lang="en-US" sz="2400" b="1" dirty="0" smtClean="0">
                <a:solidFill>
                  <a:srgbClr val="0070C0"/>
                </a:solidFill>
              </a:rPr>
              <a:t>	27 April - Provide next week to EFCOG (via Lisa) for review and comment</a:t>
            </a:r>
          </a:p>
          <a:p>
            <a:endParaRPr lang="en-US" sz="2400" b="1" dirty="0">
              <a:solidFill>
                <a:srgbClr val="0070C0"/>
              </a:solidFill>
            </a:endParaRPr>
          </a:p>
          <a:p>
            <a:r>
              <a:rPr lang="en-US" sz="2400" b="1" dirty="0" smtClean="0">
                <a:solidFill>
                  <a:srgbClr val="0070C0"/>
                </a:solidFill>
              </a:rPr>
              <a:t>	Updated documents target release in May 2020 </a:t>
            </a:r>
            <a:endParaRPr lang="en-US" sz="2800" b="1" dirty="0" smtClean="0">
              <a:solidFill>
                <a:srgbClr val="0070C0"/>
              </a:solidFill>
            </a:endParaRPr>
          </a:p>
        </p:txBody>
      </p:sp>
    </p:spTree>
    <p:extLst>
      <p:ext uri="{BB962C8B-B14F-4D97-AF65-F5344CB8AC3E}">
        <p14:creationId xmlns:p14="http://schemas.microsoft.com/office/powerpoint/2010/main" val="1781909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PARS CPP Upload Document and DIDs</a:t>
            </a:r>
            <a:endParaRPr lang="en-US" dirty="0"/>
          </a:p>
        </p:txBody>
      </p:sp>
      <p:sp>
        <p:nvSpPr>
          <p:cNvPr id="3" name="Content Placeholder 2"/>
          <p:cNvSpPr>
            <a:spLocks noGrp="1"/>
          </p:cNvSpPr>
          <p:nvPr>
            <p:ph idx="1"/>
          </p:nvPr>
        </p:nvSpPr>
        <p:spPr>
          <a:xfrm>
            <a:off x="323851" y="1371600"/>
            <a:ext cx="4733572" cy="2116667"/>
          </a:xfrm>
        </p:spPr>
        <p:txBody>
          <a:bodyPr>
            <a:normAutofit fontScale="77500" lnSpcReduction="20000"/>
          </a:bodyPr>
          <a:lstStyle/>
          <a:p>
            <a:r>
              <a:rPr lang="en-US" dirty="0" smtClean="0"/>
              <a:t>Locations:</a:t>
            </a:r>
          </a:p>
          <a:p>
            <a:pPr lvl="1"/>
            <a:r>
              <a:rPr lang="en-US" dirty="0" smtClean="0"/>
              <a:t>PARS </a:t>
            </a:r>
            <a:r>
              <a:rPr lang="en-US" dirty="0" smtClean="0"/>
              <a:t>Support Library under Support </a:t>
            </a:r>
            <a:r>
              <a:rPr lang="en-US" dirty="0" smtClean="0"/>
              <a:t>Repository</a:t>
            </a:r>
            <a:br>
              <a:rPr lang="en-US" dirty="0" smtClean="0"/>
            </a:br>
            <a:endParaRPr lang="en-US" dirty="0" smtClean="0"/>
          </a:p>
          <a:p>
            <a:pPr lvl="1"/>
            <a:r>
              <a:rPr lang="en-US" dirty="0" smtClean="0"/>
              <a:t>PM-MAX</a:t>
            </a:r>
          </a:p>
          <a:p>
            <a:pPr lvl="2"/>
            <a:r>
              <a:rPr lang="en-US" dirty="0" smtClean="0"/>
              <a:t>PARS and Earned Value Management</a:t>
            </a:r>
          </a:p>
          <a:p>
            <a:pPr lvl="3"/>
            <a:r>
              <a:rPr lang="en-US" dirty="0" smtClean="0"/>
              <a:t>About EVM</a:t>
            </a:r>
          </a:p>
          <a:p>
            <a:pPr lvl="4"/>
            <a:r>
              <a:rPr lang="en-US" sz="3800" dirty="0" smtClean="0">
                <a:solidFill>
                  <a:srgbClr val="0070C0"/>
                </a:solidFill>
              </a:rPr>
              <a:t>Guidance</a:t>
            </a:r>
            <a:endParaRPr lang="en-US" sz="3800" dirty="0">
              <a:solidFill>
                <a:srgbClr val="0070C0"/>
              </a:solidFill>
            </a:endParaRPr>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2</a:t>
            </a:fld>
            <a:endParaRPr lang="en-US" dirty="0">
              <a:solidFill>
                <a:prstClr val="black">
                  <a:tint val="75000"/>
                </a:prstClr>
              </a:solidFill>
            </a:endParaRPr>
          </a:p>
        </p:txBody>
      </p:sp>
      <p:pic>
        <p:nvPicPr>
          <p:cNvPr id="5" name="Picture 4"/>
          <p:cNvPicPr>
            <a:picLocks noChangeAspect="1"/>
          </p:cNvPicPr>
          <p:nvPr/>
        </p:nvPicPr>
        <p:blipFill rotWithShape="1">
          <a:blip r:embed="rId2"/>
          <a:srcRect l="1391" t="19716" r="44063" b="24865"/>
          <a:stretch/>
        </p:blipFill>
        <p:spPr>
          <a:xfrm>
            <a:off x="5433482" y="1371600"/>
            <a:ext cx="6637868" cy="3341512"/>
          </a:xfrm>
          <a:prstGeom prst="rect">
            <a:avLst/>
          </a:prstGeom>
          <a:ln w="12700">
            <a:solidFill>
              <a:schemeClr val="tx1"/>
            </a:solidFill>
          </a:ln>
        </p:spPr>
      </p:pic>
      <p:pic>
        <p:nvPicPr>
          <p:cNvPr id="7" name="Picture 6"/>
          <p:cNvPicPr>
            <a:picLocks noChangeAspect="1"/>
          </p:cNvPicPr>
          <p:nvPr/>
        </p:nvPicPr>
        <p:blipFill rotWithShape="1">
          <a:blip r:embed="rId3"/>
          <a:srcRect t="28381" r="61514" b="38412"/>
          <a:stretch/>
        </p:blipFill>
        <p:spPr>
          <a:xfrm>
            <a:off x="7297533" y="3281980"/>
            <a:ext cx="4570617" cy="2277357"/>
          </a:xfrm>
          <a:prstGeom prst="rect">
            <a:avLst/>
          </a:prstGeom>
          <a:ln w="12700">
            <a:solidFill>
              <a:schemeClr val="tx1"/>
            </a:solidFill>
          </a:ln>
        </p:spPr>
      </p:pic>
      <p:pic>
        <p:nvPicPr>
          <p:cNvPr id="11" name="Picture 10"/>
          <p:cNvPicPr>
            <a:picLocks noChangeAspect="1"/>
          </p:cNvPicPr>
          <p:nvPr/>
        </p:nvPicPr>
        <p:blipFill>
          <a:blip r:embed="rId4"/>
          <a:stretch>
            <a:fillRect/>
          </a:stretch>
        </p:blipFill>
        <p:spPr>
          <a:xfrm>
            <a:off x="8211742" y="1390747"/>
            <a:ext cx="796908" cy="375685"/>
          </a:xfrm>
          <a:prstGeom prst="rect">
            <a:avLst/>
          </a:prstGeom>
        </p:spPr>
      </p:pic>
      <p:sp>
        <p:nvSpPr>
          <p:cNvPr id="13" name="Oval 12"/>
          <p:cNvSpPr/>
          <p:nvPr/>
        </p:nvSpPr>
        <p:spPr>
          <a:xfrm>
            <a:off x="10159648" y="3802753"/>
            <a:ext cx="1693333" cy="79022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811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PARS CPP Upload Document and DIDs</a:t>
            </a:r>
            <a:endParaRPr lang="en-US" dirty="0"/>
          </a:p>
        </p:txBody>
      </p:sp>
      <p:sp>
        <p:nvSpPr>
          <p:cNvPr id="3" name="Content Placeholder 2"/>
          <p:cNvSpPr>
            <a:spLocks noGrp="1"/>
          </p:cNvSpPr>
          <p:nvPr>
            <p:ph idx="1"/>
          </p:nvPr>
        </p:nvSpPr>
        <p:spPr/>
        <p:txBody>
          <a:bodyPr>
            <a:normAutofit/>
          </a:bodyPr>
          <a:lstStyle/>
          <a:p>
            <a:r>
              <a:rPr lang="en-US" dirty="0" smtClean="0"/>
              <a:t>Why Update!</a:t>
            </a:r>
          </a:p>
          <a:p>
            <a:pPr lvl="1">
              <a:spcBef>
                <a:spcPts val="1200"/>
              </a:spcBef>
            </a:pPr>
            <a:r>
              <a:rPr lang="en-US" dirty="0" smtClean="0"/>
              <a:t>Add DOE Comma Separate Value - CSV format to the document (Flat file submissions)</a:t>
            </a:r>
          </a:p>
          <a:p>
            <a:pPr lvl="1">
              <a:spcBef>
                <a:spcPts val="1200"/>
              </a:spcBef>
            </a:pPr>
            <a:r>
              <a:rPr lang="en-US" dirty="0" smtClean="0"/>
              <a:t>Consolidate three documents that are related into one</a:t>
            </a:r>
          </a:p>
          <a:p>
            <a:pPr lvl="1">
              <a:spcBef>
                <a:spcPts val="1200"/>
              </a:spcBef>
            </a:pPr>
            <a:r>
              <a:rPr lang="en-US" dirty="0" smtClean="0"/>
              <a:t>Better describe how to load these documents into PARS</a:t>
            </a:r>
          </a:p>
          <a:p>
            <a:pPr lvl="1">
              <a:spcBef>
                <a:spcPts val="1200"/>
              </a:spcBef>
            </a:pPr>
            <a:r>
              <a:rPr lang="en-US" dirty="0" smtClean="0"/>
              <a:t>Update requirements for IPMR Format 6 (native Schedule files)</a:t>
            </a:r>
          </a:p>
          <a:p>
            <a:pPr lvl="1">
              <a:spcBef>
                <a:spcPts val="1200"/>
              </a:spcBef>
            </a:pPr>
            <a:r>
              <a:rPr lang="en-US" dirty="0" smtClean="0"/>
              <a:t>Make sure the relationship of IPMR Format 7 and PARS Upload is clearly understood</a:t>
            </a:r>
          </a:p>
          <a:p>
            <a:pPr lvl="1">
              <a:spcBef>
                <a:spcPts val="1200"/>
              </a:spcBef>
            </a:pPr>
            <a:r>
              <a:rPr lang="en-US" dirty="0" smtClean="0"/>
              <a:t>Better delineate what is contractor and what is FPD upload requirements for project management life cycle (CD-0 to CD-4 and Closeout)</a:t>
            </a:r>
            <a:endParaRPr lang="en-US" dirty="0"/>
          </a:p>
          <a:p>
            <a:pPr lvl="1">
              <a:spcBef>
                <a:spcPts val="1200"/>
              </a:spcBef>
            </a:pPr>
            <a:r>
              <a:rPr lang="en-US" dirty="0" smtClean="0"/>
              <a:t>Move to table format which may be easier to read</a:t>
            </a:r>
            <a:endParaRPr lang="en-US" dirty="0" smtClean="0"/>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879910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PARS CPP Upload Document and DIDs</a:t>
            </a:r>
            <a:endParaRPr lang="en-US" dirty="0"/>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4</a:t>
            </a:fld>
            <a:endParaRPr lang="en-US" dirty="0">
              <a:solidFill>
                <a:prstClr val="black">
                  <a:tint val="75000"/>
                </a:prstClr>
              </a:solidFill>
            </a:endParaRPr>
          </a:p>
        </p:txBody>
      </p:sp>
      <p:sp>
        <p:nvSpPr>
          <p:cNvPr id="3" name="TextBox 2"/>
          <p:cNvSpPr txBox="1"/>
          <p:nvPr/>
        </p:nvSpPr>
        <p:spPr>
          <a:xfrm>
            <a:off x="801511" y="1693333"/>
            <a:ext cx="10171289" cy="5078313"/>
          </a:xfrm>
          <a:prstGeom prst="rect">
            <a:avLst/>
          </a:prstGeom>
          <a:noFill/>
        </p:spPr>
        <p:txBody>
          <a:bodyPr wrap="square" rtlCol="0">
            <a:spAutoFit/>
          </a:bodyPr>
          <a:lstStyle/>
          <a:p>
            <a:r>
              <a:rPr lang="en-US" sz="2800" dirty="0" smtClean="0"/>
              <a:t>What to submit and to where:</a:t>
            </a:r>
          </a:p>
          <a:p>
            <a:pPr marL="285750" indent="-285750">
              <a:spcBef>
                <a:spcPts val="1200"/>
              </a:spcBef>
              <a:buFont typeface="Arial" panose="020B0604020202020204" pitchFamily="34" charset="0"/>
              <a:buChar char="•"/>
            </a:pPr>
            <a:r>
              <a:rPr lang="en-US" sz="2400" dirty="0" smtClean="0"/>
              <a:t>IPMR Format 1-5 to PARS Document Management System (DMS) each month for the Project (not contract)</a:t>
            </a:r>
          </a:p>
          <a:p>
            <a:pPr marL="285750" indent="-285750">
              <a:spcBef>
                <a:spcPts val="1200"/>
              </a:spcBef>
              <a:buFont typeface="Arial" panose="020B0604020202020204" pitchFamily="34" charset="0"/>
              <a:buChar char="•"/>
            </a:pPr>
            <a:r>
              <a:rPr lang="en-US" sz="2400" dirty="0" smtClean="0"/>
              <a:t>IPMR Format 6 – as required (program may require monthly)</a:t>
            </a:r>
          </a:p>
          <a:p>
            <a:pPr marL="285750" indent="-285750">
              <a:spcBef>
                <a:spcPts val="1200"/>
              </a:spcBef>
              <a:buFont typeface="Arial" panose="020B0604020202020204" pitchFamily="34" charset="0"/>
              <a:buChar char="•"/>
            </a:pPr>
            <a:r>
              <a:rPr lang="en-US" sz="2400" dirty="0" smtClean="0"/>
              <a:t>IPMR Format 7 – PARS CSV / MDB data upload each month into PARS</a:t>
            </a:r>
          </a:p>
          <a:p>
            <a:pPr marL="285750" indent="-285750">
              <a:spcBef>
                <a:spcPts val="1200"/>
              </a:spcBef>
              <a:buFont typeface="Arial" panose="020B0604020202020204" pitchFamily="34" charset="0"/>
              <a:buChar char="•"/>
            </a:pPr>
            <a:r>
              <a:rPr lang="en-US" sz="2400" dirty="0" smtClean="0"/>
              <a:t>CFSR to PARS DMS as required by contract</a:t>
            </a:r>
          </a:p>
          <a:p>
            <a:pPr marL="285750" indent="-285750">
              <a:spcBef>
                <a:spcPts val="1200"/>
              </a:spcBef>
              <a:buFont typeface="Arial" panose="020B0604020202020204" pitchFamily="34" charset="0"/>
              <a:buChar char="•"/>
            </a:pPr>
            <a:endParaRPr lang="en-US" sz="2400" dirty="0"/>
          </a:p>
          <a:p>
            <a:pPr marL="285750" indent="-285750">
              <a:spcBef>
                <a:spcPts val="1200"/>
              </a:spcBef>
              <a:buFont typeface="Arial" panose="020B0604020202020204" pitchFamily="34" charset="0"/>
              <a:buChar char="•"/>
            </a:pPr>
            <a:r>
              <a:rPr lang="en-US" sz="2400" dirty="0" smtClean="0"/>
              <a:t>Future Goals:</a:t>
            </a:r>
          </a:p>
          <a:p>
            <a:pPr marL="742950" lvl="1" indent="-285750">
              <a:spcBef>
                <a:spcPts val="1200"/>
              </a:spcBef>
              <a:buFont typeface="Arial" panose="020B0604020202020204" pitchFamily="34" charset="0"/>
              <a:buChar char="•"/>
            </a:pPr>
            <a:r>
              <a:rPr lang="en-US" sz="2400" dirty="0" smtClean="0"/>
              <a:t>Move Format 5 to be part of IPMR Format 7</a:t>
            </a:r>
          </a:p>
          <a:p>
            <a:pPr marL="742950" lvl="1" indent="-285750">
              <a:spcBef>
                <a:spcPts val="1200"/>
              </a:spcBef>
              <a:buFont typeface="Arial" panose="020B0604020202020204" pitchFamily="34" charset="0"/>
              <a:buChar char="•"/>
            </a:pPr>
            <a:r>
              <a:rPr lang="en-US" sz="2400" dirty="0" smtClean="0"/>
              <a:t>Include data to support Format 3 and 4 as part of IPMR Format 7</a:t>
            </a:r>
          </a:p>
        </p:txBody>
      </p:sp>
      <p:sp>
        <p:nvSpPr>
          <p:cNvPr id="5" name="Right Brace 4"/>
          <p:cNvSpPr/>
          <p:nvPr/>
        </p:nvSpPr>
        <p:spPr>
          <a:xfrm>
            <a:off x="9482667" y="5678311"/>
            <a:ext cx="530577" cy="10653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0165646" y="5740929"/>
            <a:ext cx="1286932" cy="923330"/>
          </a:xfrm>
          <a:prstGeom prst="rect">
            <a:avLst/>
          </a:prstGeom>
          <a:noFill/>
        </p:spPr>
        <p:txBody>
          <a:bodyPr wrap="square" rtlCol="0">
            <a:spAutoFit/>
          </a:bodyPr>
          <a:lstStyle/>
          <a:p>
            <a:r>
              <a:rPr lang="en-US" dirty="0" smtClean="0">
                <a:solidFill>
                  <a:srgbClr val="0070C0"/>
                </a:solidFill>
              </a:rPr>
              <a:t>Optional Additional Flat Files</a:t>
            </a:r>
            <a:endParaRPr lang="en-US" dirty="0">
              <a:solidFill>
                <a:srgbClr val="0070C0"/>
              </a:solidFill>
            </a:endParaRPr>
          </a:p>
        </p:txBody>
      </p:sp>
      <p:sp>
        <p:nvSpPr>
          <p:cNvPr id="7" name="Rectangle 6"/>
          <p:cNvSpPr/>
          <p:nvPr/>
        </p:nvSpPr>
        <p:spPr>
          <a:xfrm>
            <a:off x="197556" y="1231668"/>
            <a:ext cx="11546417" cy="461665"/>
          </a:xfrm>
          <a:prstGeom prst="rect">
            <a:avLst/>
          </a:prstGeom>
        </p:spPr>
        <p:txBody>
          <a:bodyPr wrap="square">
            <a:spAutoFit/>
          </a:bodyPr>
          <a:lstStyle/>
          <a:p>
            <a:r>
              <a:rPr lang="en-US" sz="2400" b="1" dirty="0">
                <a:solidFill>
                  <a:srgbClr val="0070C0"/>
                </a:solidFill>
              </a:rPr>
              <a:t>When EVM requirements of DOE O 413.3 are applicable, formats 1-7 are required</a:t>
            </a:r>
            <a:r>
              <a:rPr lang="en-US" dirty="0"/>
              <a:t>.</a:t>
            </a:r>
          </a:p>
        </p:txBody>
      </p:sp>
    </p:spTree>
    <p:extLst>
      <p:ext uri="{BB962C8B-B14F-4D97-AF65-F5344CB8AC3E}">
        <p14:creationId xmlns:p14="http://schemas.microsoft.com/office/powerpoint/2010/main" val="3131771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PARS CPP Upload Document and DIDs</a:t>
            </a:r>
            <a:endParaRPr lang="en-US" dirty="0"/>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5</a:t>
            </a:fld>
            <a:endParaRPr lang="en-US" dirty="0">
              <a:solidFill>
                <a:prstClr val="black">
                  <a:tint val="75000"/>
                </a:prstClr>
              </a:solidFill>
            </a:endParaRPr>
          </a:p>
        </p:txBody>
      </p:sp>
      <p:sp>
        <p:nvSpPr>
          <p:cNvPr id="3" name="Rectangle 2"/>
          <p:cNvSpPr/>
          <p:nvPr/>
        </p:nvSpPr>
        <p:spPr>
          <a:xfrm>
            <a:off x="519289" y="1123008"/>
            <a:ext cx="11529483" cy="5855449"/>
          </a:xfrm>
          <a:prstGeom prst="rect">
            <a:avLst/>
          </a:prstGeom>
        </p:spPr>
        <p:txBody>
          <a:bodyPr wrap="square">
            <a:spAutoFit/>
          </a:bodyPr>
          <a:lstStyle/>
          <a:p>
            <a:pPr>
              <a:lnSpc>
                <a:spcPct val="150000"/>
              </a:lnSpc>
              <a:spcBef>
                <a:spcPts val="1200"/>
              </a:spcBef>
              <a:spcAft>
                <a:spcPts val="300"/>
              </a:spcAft>
            </a:pPr>
            <a:r>
              <a:rPr lang="en-US" sz="2000" b="1" dirty="0">
                <a:solidFill>
                  <a:srgbClr val="3366FF"/>
                </a:solidFill>
                <a:latin typeface="Arial" panose="020B0604020202020204" pitchFamily="34" charset="0"/>
              </a:rPr>
              <a:t>2.4.3 Flat Files in CSV Format</a:t>
            </a:r>
          </a:p>
          <a:p>
            <a:r>
              <a:rPr lang="en-US" sz="1400" dirty="0">
                <a:latin typeface="Times New Roman" panose="02020603050405020304" pitchFamily="18" charset="0"/>
                <a:ea typeface="Times New Roman" panose="02020603050405020304" pitchFamily="18" charset="0"/>
              </a:rPr>
              <a:t>The following is the list of CSV flat files:</a:t>
            </a:r>
          </a:p>
          <a:p>
            <a:pPr marL="342900" marR="0" lvl="0" indent="-342900">
              <a:spcBef>
                <a:spcPts val="0"/>
              </a:spcBef>
              <a:spcAft>
                <a:spcPts val="0"/>
              </a:spcAft>
              <a:buFont typeface="Symbol" panose="05050102010706020507" pitchFamily="18" charset="2"/>
              <a:buChar char=""/>
            </a:pPr>
            <a:r>
              <a:rPr lang="en-US" sz="1400" b="1" dirty="0">
                <a:latin typeface="Times New Roman" panose="02020603050405020304" pitchFamily="18" charset="0"/>
                <a:ea typeface="Times New Roman" panose="02020603050405020304" pitchFamily="18" charset="0"/>
              </a:rPr>
              <a:t>FF01 WBS - required</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b="1" dirty="0">
                <a:latin typeface="Times New Roman" panose="02020603050405020304" pitchFamily="18" charset="0"/>
                <a:ea typeface="Times New Roman" panose="02020603050405020304" pitchFamily="18" charset="0"/>
              </a:rPr>
              <a:t>FF02 OBS - required</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b="1" dirty="0">
                <a:latin typeface="Times New Roman" panose="02020603050405020304" pitchFamily="18" charset="0"/>
                <a:ea typeface="Times New Roman" panose="02020603050405020304" pitchFamily="18" charset="0"/>
              </a:rPr>
              <a:t>FF03 cost - required</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b="1" dirty="0">
                <a:latin typeface="Times New Roman" panose="02020603050405020304" pitchFamily="18" charset="0"/>
                <a:ea typeface="Times New Roman" panose="02020603050405020304" pitchFamily="18" charset="0"/>
              </a:rPr>
              <a:t>FF04 schedule - required</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b="1" dirty="0">
                <a:latin typeface="Times New Roman" panose="02020603050405020304" pitchFamily="18" charset="0"/>
                <a:ea typeface="Times New Roman" panose="02020603050405020304" pitchFamily="18" charset="0"/>
              </a:rPr>
              <a:t>FF05 </a:t>
            </a:r>
            <a:r>
              <a:rPr lang="en-US" sz="1400" b="1" dirty="0" err="1">
                <a:latin typeface="Times New Roman" panose="02020603050405020304" pitchFamily="18" charset="0"/>
                <a:ea typeface="Times New Roman" panose="02020603050405020304" pitchFamily="18" charset="0"/>
              </a:rPr>
              <a:t>schedule_logic</a:t>
            </a:r>
            <a:r>
              <a:rPr lang="en-US" sz="1400" b="1" dirty="0">
                <a:latin typeface="Times New Roman" panose="02020603050405020304" pitchFamily="18" charset="0"/>
                <a:ea typeface="Times New Roman" panose="02020603050405020304" pitchFamily="18" charset="0"/>
              </a:rPr>
              <a:t> - required</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b="1" dirty="0">
                <a:latin typeface="Times New Roman" panose="02020603050405020304" pitchFamily="18" charset="0"/>
                <a:ea typeface="Times New Roman" panose="02020603050405020304" pitchFamily="18" charset="0"/>
              </a:rPr>
              <a:t>FF06 </a:t>
            </a:r>
            <a:r>
              <a:rPr lang="en-US" sz="1400" b="1" dirty="0" err="1">
                <a:latin typeface="Times New Roman" panose="02020603050405020304" pitchFamily="18" charset="0"/>
                <a:ea typeface="Times New Roman" panose="02020603050405020304" pitchFamily="18" charset="0"/>
              </a:rPr>
              <a:t>schedule_resource</a:t>
            </a:r>
            <a:r>
              <a:rPr lang="en-US" sz="1400" b="1" dirty="0">
                <a:latin typeface="Times New Roman" panose="02020603050405020304" pitchFamily="18" charset="0"/>
                <a:ea typeface="Times New Roman" panose="02020603050405020304" pitchFamily="18" charset="0"/>
              </a:rPr>
              <a:t> - required</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b="1" dirty="0">
                <a:latin typeface="Times New Roman" panose="02020603050405020304" pitchFamily="18" charset="0"/>
                <a:ea typeface="Times New Roman" panose="02020603050405020304" pitchFamily="18" charset="0"/>
              </a:rPr>
              <a:t>FF07 </a:t>
            </a:r>
            <a:r>
              <a:rPr lang="en-US" sz="1400" b="1" dirty="0" err="1">
                <a:latin typeface="Times New Roman" panose="02020603050405020304" pitchFamily="18" charset="0"/>
                <a:ea typeface="Times New Roman" panose="02020603050405020304" pitchFamily="18" charset="0"/>
              </a:rPr>
              <a:t>IPMR_header</a:t>
            </a:r>
            <a:r>
              <a:rPr lang="en-US" sz="1400" b="1" dirty="0">
                <a:latin typeface="Times New Roman" panose="02020603050405020304" pitchFamily="18" charset="0"/>
                <a:ea typeface="Times New Roman" panose="02020603050405020304" pitchFamily="18" charset="0"/>
              </a:rPr>
              <a:t> - required</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b="1" dirty="0">
                <a:latin typeface="Times New Roman" panose="02020603050405020304" pitchFamily="18" charset="0"/>
                <a:ea typeface="Times New Roman" panose="02020603050405020304" pitchFamily="18" charset="0"/>
              </a:rPr>
              <a:t>FF08 IPMR_F1 - required</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b="1" dirty="0">
                <a:latin typeface="Times New Roman" panose="02020603050405020304" pitchFamily="18" charset="0"/>
                <a:ea typeface="Times New Roman" panose="02020603050405020304" pitchFamily="18" charset="0"/>
              </a:rPr>
              <a:t>FF09 IPMR_F2 - required</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808080"/>
                </a:solidFill>
                <a:latin typeface="Times New Roman" panose="02020603050405020304" pitchFamily="18" charset="0"/>
                <a:ea typeface="Times New Roman" panose="02020603050405020304" pitchFamily="18" charset="0"/>
              </a:rPr>
              <a:t>FF10 IPMR_F3 - reserved for future use and may be requested for EVMS reviews</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808080"/>
                </a:solidFill>
                <a:latin typeface="Times New Roman" panose="02020603050405020304" pitchFamily="18" charset="0"/>
                <a:ea typeface="Times New Roman" panose="02020603050405020304" pitchFamily="18" charset="0"/>
              </a:rPr>
              <a:t>FF11 </a:t>
            </a:r>
            <a:r>
              <a:rPr lang="en-US" sz="1400" dirty="0" err="1">
                <a:solidFill>
                  <a:srgbClr val="808080"/>
                </a:solidFill>
                <a:latin typeface="Times New Roman" panose="02020603050405020304" pitchFamily="18" charset="0"/>
                <a:ea typeface="Times New Roman" panose="02020603050405020304" pitchFamily="18" charset="0"/>
              </a:rPr>
              <a:t>CC_log</a:t>
            </a:r>
            <a:r>
              <a:rPr lang="en-US" sz="1400" dirty="0">
                <a:solidFill>
                  <a:srgbClr val="808080"/>
                </a:solidFill>
                <a:latin typeface="Times New Roman" panose="02020603050405020304" pitchFamily="18" charset="0"/>
                <a:ea typeface="Times New Roman" panose="02020603050405020304" pitchFamily="18" charset="0"/>
              </a:rPr>
              <a:t> - reserved for future use and may be requested for EVMS reviews</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808080"/>
                </a:solidFill>
                <a:latin typeface="Times New Roman" panose="02020603050405020304" pitchFamily="18" charset="0"/>
                <a:ea typeface="Times New Roman" panose="02020603050405020304" pitchFamily="18" charset="0"/>
              </a:rPr>
              <a:t>FF12 </a:t>
            </a:r>
            <a:r>
              <a:rPr lang="en-US" sz="1400" dirty="0" err="1">
                <a:solidFill>
                  <a:srgbClr val="808080"/>
                </a:solidFill>
                <a:latin typeface="Times New Roman" panose="02020603050405020304" pitchFamily="18" charset="0"/>
                <a:ea typeface="Times New Roman" panose="02020603050405020304" pitchFamily="18" charset="0"/>
              </a:rPr>
              <a:t>CC_log_detail</a:t>
            </a:r>
            <a:r>
              <a:rPr lang="en-US" sz="1400" dirty="0">
                <a:solidFill>
                  <a:srgbClr val="808080"/>
                </a:solidFill>
                <a:latin typeface="Times New Roman" panose="02020603050405020304" pitchFamily="18" charset="0"/>
                <a:ea typeface="Times New Roman" panose="02020603050405020304" pitchFamily="18" charset="0"/>
              </a:rPr>
              <a:t> - reserved for future use and may be requested for EVMS reviews</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latin typeface="Times New Roman" panose="02020603050405020304" pitchFamily="18" charset="0"/>
                <a:ea typeface="Times New Roman" panose="02020603050405020304" pitchFamily="18" charset="0"/>
              </a:rPr>
              <a:t>FF13 WAD – under development now for testing</a:t>
            </a:r>
          </a:p>
          <a:p>
            <a:pPr marL="342900" marR="0" lvl="0" indent="-342900">
              <a:spcBef>
                <a:spcPts val="0"/>
              </a:spcBef>
              <a:spcAft>
                <a:spcPts val="0"/>
              </a:spcAft>
              <a:buFont typeface="Symbol" panose="05050102010706020507" pitchFamily="18" charset="2"/>
              <a:buChar char=""/>
            </a:pPr>
            <a:r>
              <a:rPr lang="en-US" sz="1400" dirty="0">
                <a:solidFill>
                  <a:srgbClr val="808080"/>
                </a:solidFill>
                <a:latin typeface="Times New Roman" panose="02020603050405020304" pitchFamily="18" charset="0"/>
                <a:ea typeface="Times New Roman" panose="02020603050405020304" pitchFamily="18" charset="0"/>
              </a:rPr>
              <a:t>FF14 CAM_VAR - reserved for future use and may be requested for EVMS reviews</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808080"/>
                </a:solidFill>
                <a:latin typeface="Times New Roman" panose="02020603050405020304" pitchFamily="18" charset="0"/>
                <a:ea typeface="Times New Roman" panose="02020603050405020304" pitchFamily="18" charset="0"/>
              </a:rPr>
              <a:t>FF15 </a:t>
            </a:r>
            <a:r>
              <a:rPr lang="en-US" sz="1400" dirty="0" err="1">
                <a:solidFill>
                  <a:srgbClr val="808080"/>
                </a:solidFill>
                <a:latin typeface="Times New Roman" panose="02020603050405020304" pitchFamily="18" charset="0"/>
                <a:ea typeface="Times New Roman" panose="02020603050405020304" pitchFamily="18" charset="0"/>
              </a:rPr>
              <a:t>VAR_CA_log</a:t>
            </a:r>
            <a:r>
              <a:rPr lang="en-US" sz="1400" dirty="0">
                <a:solidFill>
                  <a:srgbClr val="808080"/>
                </a:solidFill>
                <a:latin typeface="Times New Roman" panose="02020603050405020304" pitchFamily="18" charset="0"/>
                <a:ea typeface="Times New Roman" panose="02020603050405020304" pitchFamily="18" charset="0"/>
              </a:rPr>
              <a:t> - reserved for future use and may be requested for EVMS reviews</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808080"/>
                </a:solidFill>
                <a:latin typeface="Times New Roman" panose="02020603050405020304" pitchFamily="18" charset="0"/>
                <a:ea typeface="Times New Roman" panose="02020603050405020304" pitchFamily="18" charset="0"/>
              </a:rPr>
              <a:t>FF16 </a:t>
            </a:r>
            <a:r>
              <a:rPr lang="en-US" sz="1400" dirty="0" err="1">
                <a:solidFill>
                  <a:srgbClr val="808080"/>
                </a:solidFill>
                <a:latin typeface="Times New Roman" panose="02020603050405020304" pitchFamily="18" charset="0"/>
                <a:ea typeface="Times New Roman" panose="02020603050405020304" pitchFamily="18" charset="0"/>
              </a:rPr>
              <a:t>subKor_perf</a:t>
            </a:r>
            <a:r>
              <a:rPr lang="en-US" sz="1400" dirty="0">
                <a:solidFill>
                  <a:srgbClr val="808080"/>
                </a:solidFill>
                <a:latin typeface="Times New Roman" panose="02020603050405020304" pitchFamily="18" charset="0"/>
                <a:ea typeface="Times New Roman" panose="02020603050405020304" pitchFamily="18" charset="0"/>
              </a:rPr>
              <a:t> - reserved for future use and may be requested for EVMS reviews</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808080"/>
                </a:solidFill>
                <a:latin typeface="Times New Roman" panose="02020603050405020304" pitchFamily="18" charset="0"/>
                <a:ea typeface="Times New Roman" panose="02020603050405020304" pitchFamily="18" charset="0"/>
              </a:rPr>
              <a:t>FF17 IPMR_F4 - reserved for future use and may be requested for EVMS reviews</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808080"/>
                </a:solidFill>
                <a:latin typeface="Times New Roman" panose="02020603050405020304" pitchFamily="18" charset="0"/>
                <a:ea typeface="Times New Roman" panose="02020603050405020304" pitchFamily="18" charset="0"/>
              </a:rPr>
              <a:t>FF18 IPMR_F5 - reserved for future use and may be requested for EVMS reviews</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808080"/>
                </a:solidFill>
                <a:latin typeface="Times New Roman" panose="02020603050405020304" pitchFamily="18" charset="0"/>
                <a:ea typeface="Times New Roman" panose="02020603050405020304" pitchFamily="18" charset="0"/>
              </a:rPr>
              <a:t>FF19 </a:t>
            </a:r>
            <a:r>
              <a:rPr lang="en-US" sz="1400" dirty="0" err="1">
                <a:solidFill>
                  <a:srgbClr val="808080"/>
                </a:solidFill>
                <a:latin typeface="Times New Roman" panose="02020603050405020304" pitchFamily="18" charset="0"/>
                <a:ea typeface="Times New Roman" panose="02020603050405020304" pitchFamily="18" charset="0"/>
              </a:rPr>
              <a:t>risk_log</a:t>
            </a:r>
            <a:r>
              <a:rPr lang="en-US" sz="1400" dirty="0">
                <a:solidFill>
                  <a:srgbClr val="808080"/>
                </a:solidFill>
                <a:latin typeface="Times New Roman" panose="02020603050405020304" pitchFamily="18" charset="0"/>
                <a:ea typeface="Times New Roman" panose="02020603050405020304" pitchFamily="18" charset="0"/>
              </a:rPr>
              <a:t> - reserved for future use and may be requested for EVMS reviews</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808080"/>
                </a:solidFill>
                <a:latin typeface="Times New Roman" panose="02020603050405020304" pitchFamily="18" charset="0"/>
                <a:ea typeface="Times New Roman" panose="02020603050405020304" pitchFamily="18" charset="0"/>
              </a:rPr>
              <a:t>FF20 rates - reserved for future use and may be requested for EVMS reviews</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808080"/>
                </a:solidFill>
                <a:latin typeface="Times New Roman" panose="02020603050405020304" pitchFamily="18" charset="0"/>
                <a:ea typeface="Times New Roman" panose="02020603050405020304" pitchFamily="18" charset="0"/>
              </a:rPr>
              <a:t>FF21 </a:t>
            </a:r>
            <a:r>
              <a:rPr lang="en-US" sz="1400" dirty="0" err="1">
                <a:solidFill>
                  <a:srgbClr val="808080"/>
                </a:solidFill>
                <a:latin typeface="Times New Roman" panose="02020603050405020304" pitchFamily="18" charset="0"/>
                <a:ea typeface="Times New Roman" panose="02020603050405020304" pitchFamily="18" charset="0"/>
              </a:rPr>
              <a:t>forward_pricing</a:t>
            </a:r>
            <a:r>
              <a:rPr lang="en-US" sz="1400" dirty="0">
                <a:solidFill>
                  <a:srgbClr val="808080"/>
                </a:solidFill>
                <a:latin typeface="Times New Roman" panose="02020603050405020304" pitchFamily="18" charset="0"/>
                <a:ea typeface="Times New Roman" panose="02020603050405020304" pitchFamily="18" charset="0"/>
              </a:rPr>
              <a:t> - reserved for future use and may be requested for EVMS reviews</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808080"/>
                </a:solidFill>
                <a:latin typeface="Times New Roman" panose="02020603050405020304" pitchFamily="18" charset="0"/>
                <a:ea typeface="Times New Roman" panose="02020603050405020304" pitchFamily="18" charset="0"/>
              </a:rPr>
              <a:t>FF22 </a:t>
            </a:r>
            <a:r>
              <a:rPr lang="en-US" sz="1400" dirty="0" err="1">
                <a:solidFill>
                  <a:srgbClr val="808080"/>
                </a:solidFill>
                <a:latin typeface="Times New Roman" panose="02020603050405020304" pitchFamily="18" charset="0"/>
                <a:ea typeface="Times New Roman" panose="02020603050405020304" pitchFamily="18" charset="0"/>
              </a:rPr>
              <a:t>WBS_dictionary</a:t>
            </a:r>
            <a:r>
              <a:rPr lang="en-US" sz="1400" dirty="0">
                <a:solidFill>
                  <a:srgbClr val="808080"/>
                </a:solidFill>
                <a:latin typeface="Times New Roman" panose="02020603050405020304" pitchFamily="18" charset="0"/>
                <a:ea typeface="Times New Roman" panose="02020603050405020304" pitchFamily="18" charset="0"/>
              </a:rPr>
              <a:t> - reserved for future use and may be requested for EVMS reviews</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808080"/>
                </a:solidFill>
                <a:latin typeface="Times New Roman" panose="02020603050405020304" pitchFamily="18" charset="0"/>
                <a:ea typeface="Times New Roman" panose="02020603050405020304" pitchFamily="18" charset="0"/>
              </a:rPr>
              <a:t>FF23 HDV-CI - reserved for future use and may be requested for EVMS reviews</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7949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PARS CPP Upload Document and DIDs</a:t>
            </a:r>
            <a:endParaRPr lang="en-US" dirty="0"/>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6</a:t>
            </a:fld>
            <a:endParaRPr lang="en-US" dirty="0">
              <a:solidFill>
                <a:prstClr val="black">
                  <a:tint val="75000"/>
                </a:prstClr>
              </a:solidFill>
            </a:endParaRPr>
          </a:p>
        </p:txBody>
      </p:sp>
      <p:sp>
        <p:nvSpPr>
          <p:cNvPr id="5" name="Rectangle 4"/>
          <p:cNvSpPr/>
          <p:nvPr/>
        </p:nvSpPr>
        <p:spPr>
          <a:xfrm>
            <a:off x="925688" y="1619549"/>
            <a:ext cx="10430933" cy="4285789"/>
          </a:xfrm>
          <a:prstGeom prst="rect">
            <a:avLst/>
          </a:prstGeom>
        </p:spPr>
        <p:txBody>
          <a:bodyPr wrap="square">
            <a:spAutoFit/>
          </a:bodyPr>
          <a:lstStyle/>
          <a:p>
            <a:pPr>
              <a:lnSpc>
                <a:spcPct val="150000"/>
              </a:lnSpc>
              <a:spcBef>
                <a:spcPts val="1200"/>
              </a:spcBef>
              <a:spcAft>
                <a:spcPts val="300"/>
              </a:spcAft>
            </a:pPr>
            <a:r>
              <a:rPr lang="en-US" sz="2400" b="1" dirty="0">
                <a:solidFill>
                  <a:srgbClr val="3366FF"/>
                </a:solidFill>
                <a:latin typeface="Arial" panose="020B0604020202020204" pitchFamily="34" charset="0"/>
              </a:rPr>
              <a:t> 2.4.6 Contractor System Descriptions (SD)</a:t>
            </a:r>
          </a:p>
          <a:p>
            <a:r>
              <a:rPr lang="en-US" dirty="0">
                <a:latin typeface="Times New Roman" panose="02020603050405020304" pitchFamily="18" charset="0"/>
                <a:ea typeface="Times New Roman" panose="02020603050405020304" pitchFamily="18" charset="0"/>
              </a:rPr>
              <a:t>Contractor will provide a copy of the SD to DOE, placing a copy in PARS DMS.  As updates are made, an updated version of the SD will be uploaded to the DMS.  The </a:t>
            </a:r>
            <a:r>
              <a:rPr lang="en-US" dirty="0" smtClean="0">
                <a:latin typeface="Times New Roman" panose="02020603050405020304" pitchFamily="18" charset="0"/>
                <a:ea typeface="Times New Roman" panose="02020603050405020304" pitchFamily="18" charset="0"/>
              </a:rPr>
              <a:t>SD, crosswalk, and process instructions </a:t>
            </a:r>
            <a:r>
              <a:rPr lang="en-US" dirty="0">
                <a:latin typeface="Times New Roman" panose="02020603050405020304" pitchFamily="18" charset="0"/>
                <a:ea typeface="Times New Roman" panose="02020603050405020304" pitchFamily="18" charset="0"/>
              </a:rPr>
              <a:t>will be </a:t>
            </a:r>
            <a:r>
              <a:rPr lang="en-US" b="1" dirty="0">
                <a:solidFill>
                  <a:srgbClr val="0070C0"/>
                </a:solidFill>
                <a:latin typeface="Times New Roman" panose="02020603050405020304" pitchFamily="18" charset="0"/>
                <a:ea typeface="Times New Roman" panose="02020603050405020304" pitchFamily="18" charset="0"/>
              </a:rPr>
              <a:t>placed in the contractor section of the DMS</a:t>
            </a:r>
            <a:r>
              <a:rPr lang="en-US" dirty="0">
                <a:latin typeface="Times New Roman" panose="02020603050405020304" pitchFamily="18" charset="0"/>
                <a:ea typeface="Times New Roman" panose="02020603050405020304" pitchFamily="18" charset="0"/>
              </a:rPr>
              <a:t> and if there are project specific items, in the project folder of DMS.  In addition to the SD, the following supporting document shall be provided in the project file</a:t>
            </a:r>
            <a:r>
              <a:rPr lang="en-US" dirty="0" smtClean="0">
                <a:latin typeface="Times New Roman" panose="02020603050405020304" pitchFamily="18" charset="0"/>
                <a:ea typeface="Times New Roman" panose="02020603050405020304" pitchFamily="18" charset="0"/>
              </a:rPr>
              <a:t>:</a:t>
            </a:r>
          </a:p>
          <a:p>
            <a:endParaRPr lang="en-US"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ea typeface="Times New Roman" panose="02020603050405020304" pitchFamily="18" charset="0"/>
              </a:rPr>
              <a:t>Flat </a:t>
            </a:r>
            <a:r>
              <a:rPr lang="en-US" dirty="0">
                <a:latin typeface="Times New Roman" panose="02020603050405020304" pitchFamily="18" charset="0"/>
                <a:ea typeface="Times New Roman" panose="02020603050405020304" pitchFamily="18" charset="0"/>
              </a:rPr>
              <a:t>file-to-source-crosswalk spreadsheet: Excel file with crosswalks of FF fields to the source fields</a:t>
            </a:r>
            <a:r>
              <a:rPr lang="en-US" dirty="0" smtClean="0">
                <a:latin typeface="Times New Roman" panose="02020603050405020304" pitchFamily="18" charset="0"/>
                <a:ea typeface="Times New Roman" panose="02020603050405020304" pitchFamily="18" charset="0"/>
              </a:rPr>
              <a:t>.</a:t>
            </a:r>
          </a:p>
          <a:p>
            <a:pPr marL="285750" indent="-285750">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ea typeface="Times New Roman" panose="02020603050405020304" pitchFamily="18" charset="0"/>
              </a:rPr>
              <a:t>Process instructions on how flat files are generated</a:t>
            </a:r>
          </a:p>
          <a:p>
            <a:pPr marL="285750" indent="-285750">
              <a:buFont typeface="Arial" panose="020B0604020202020204" pitchFamily="34" charset="0"/>
              <a:buChar char="•"/>
            </a:pPr>
            <a:endParaRPr lang="en-US" dirty="0">
              <a:latin typeface="Times New Roman" panose="02020603050405020304" pitchFamily="18" charset="0"/>
            </a:endParaRPr>
          </a:p>
          <a:p>
            <a:pPr marL="285750" indent="-285750">
              <a:buFont typeface="Arial" panose="020B0604020202020204" pitchFamily="34" charset="0"/>
              <a:buChar char="•"/>
            </a:pPr>
            <a:r>
              <a:rPr lang="en-US" dirty="0" smtClean="0"/>
              <a:t>Significant </a:t>
            </a:r>
            <a:r>
              <a:rPr lang="en-US" dirty="0"/>
              <a:t>changes: Word file identifying notable data changes from prior submit, e.g., data structure, tools, multiple uploads, etc.</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71534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PARS CPP Upload Document and DIDs</a:t>
            </a:r>
            <a:endParaRPr lang="en-US" dirty="0"/>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7</a:t>
            </a:fld>
            <a:endParaRPr lang="en-US" dirty="0">
              <a:solidFill>
                <a:prstClr val="black">
                  <a:tint val="75000"/>
                </a:prstClr>
              </a:solidFill>
            </a:endParaRPr>
          </a:p>
        </p:txBody>
      </p:sp>
      <p:sp>
        <p:nvSpPr>
          <p:cNvPr id="5" name="Rectangle 4"/>
          <p:cNvSpPr/>
          <p:nvPr/>
        </p:nvSpPr>
        <p:spPr>
          <a:xfrm>
            <a:off x="372532" y="1296054"/>
            <a:ext cx="10942462" cy="5447645"/>
          </a:xfrm>
          <a:prstGeom prst="rect">
            <a:avLst/>
          </a:prstGeom>
        </p:spPr>
        <p:txBody>
          <a:bodyPr wrap="square">
            <a:spAutoFit/>
          </a:bodyPr>
          <a:lstStyle/>
          <a:p>
            <a:r>
              <a:rPr lang="en-US" sz="2400" b="1" dirty="0">
                <a:solidFill>
                  <a:srgbClr val="3366FF"/>
                </a:solidFill>
                <a:latin typeface="Arial" panose="020B0604020202020204" pitchFamily="34" charset="0"/>
              </a:rPr>
              <a:t> </a:t>
            </a:r>
            <a:r>
              <a:rPr lang="en-US" sz="2400" b="1" dirty="0">
                <a:solidFill>
                  <a:srgbClr val="0070C0"/>
                </a:solidFill>
              </a:rPr>
              <a:t>2.4.8 EVMS Metrics</a:t>
            </a:r>
          </a:p>
          <a:p>
            <a:r>
              <a:rPr lang="en-US" dirty="0"/>
              <a:t>The FFs are the critical to generating the EVMS audit metric results.  Metric definition are stored in ECRSOP appendix A.  Automated tests in PARS report on these metrics or support manual and automated/manual operations.</a:t>
            </a:r>
          </a:p>
          <a:p>
            <a:r>
              <a:rPr lang="en-US" dirty="0"/>
              <a:t>• EVMS metrics may not address the metric intent completely; thus, all generated EVMS metric results need further review by user.  Flags are a discussion point, not automatically a failure.</a:t>
            </a:r>
          </a:p>
          <a:p>
            <a:r>
              <a:rPr lang="en-US" dirty="0"/>
              <a:t>• Y determines the data set based on the count or sum of the stated primary field, and may not be applicable to all metrics.</a:t>
            </a:r>
          </a:p>
          <a:p>
            <a:r>
              <a:rPr lang="en-US" dirty="0"/>
              <a:t>• X is a subset of Y. Generate Y then X then threshold comparison values, i.e., work metric specification section 14 from "top-to-bottom."</a:t>
            </a:r>
          </a:p>
          <a:p>
            <a:r>
              <a:rPr lang="en-US" dirty="0"/>
              <a:t>• If the metric threshold is a percentage, X is the numerator and Y is the denominator.</a:t>
            </a:r>
          </a:p>
          <a:p>
            <a:r>
              <a:rPr lang="en-US" dirty="0"/>
              <a:t> </a:t>
            </a:r>
          </a:p>
          <a:p>
            <a:r>
              <a:rPr lang="en-US" dirty="0"/>
              <a:t>Each EVMS metric is based on one of the following methods:</a:t>
            </a:r>
          </a:p>
          <a:p>
            <a:r>
              <a:rPr lang="en-US" dirty="0"/>
              <a:t>• automated = software tool generated</a:t>
            </a:r>
          </a:p>
          <a:p>
            <a:r>
              <a:rPr lang="en-US" dirty="0"/>
              <a:t>• automated/manual verification = automated requiring manual verification</a:t>
            </a:r>
          </a:p>
          <a:p>
            <a:r>
              <a:rPr lang="en-US" dirty="0"/>
              <a:t>• automated/manual = manually generated with software tool generated Y data set/listing</a:t>
            </a:r>
          </a:p>
          <a:p>
            <a:r>
              <a:rPr lang="en-US" dirty="0"/>
              <a:t>• manual = manually generated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7375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PARS CPP Upload Document and DIDs</a:t>
            </a:r>
            <a:endParaRPr lang="en-US" dirty="0"/>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8</a:t>
            </a:fld>
            <a:endParaRPr lang="en-US" dirty="0">
              <a:solidFill>
                <a:prstClr val="black">
                  <a:tint val="75000"/>
                </a:prstClr>
              </a:solidFill>
            </a:endParaRPr>
          </a:p>
        </p:txBody>
      </p:sp>
      <p:sp>
        <p:nvSpPr>
          <p:cNvPr id="5" name="Rectangle 4"/>
          <p:cNvSpPr/>
          <p:nvPr/>
        </p:nvSpPr>
        <p:spPr>
          <a:xfrm>
            <a:off x="372532" y="1296054"/>
            <a:ext cx="10942462" cy="3477875"/>
          </a:xfrm>
          <a:prstGeom prst="rect">
            <a:avLst/>
          </a:prstGeom>
        </p:spPr>
        <p:txBody>
          <a:bodyPr wrap="square">
            <a:spAutoFit/>
          </a:bodyPr>
          <a:lstStyle/>
          <a:p>
            <a:r>
              <a:rPr lang="en-US" sz="2400" b="1" dirty="0">
                <a:solidFill>
                  <a:srgbClr val="3366FF"/>
                </a:solidFill>
                <a:latin typeface="Arial" panose="020B0604020202020204" pitchFamily="34" charset="0"/>
              </a:rPr>
              <a:t> </a:t>
            </a:r>
            <a:r>
              <a:rPr lang="en-US" sz="2800" b="1" dirty="0" smtClean="0">
                <a:solidFill>
                  <a:srgbClr val="0070C0"/>
                </a:solidFill>
              </a:rPr>
              <a:t>Technical Specifications</a:t>
            </a:r>
          </a:p>
          <a:p>
            <a:endParaRPr lang="en-US" sz="2400" b="1" dirty="0">
              <a:solidFill>
                <a:srgbClr val="0070C0"/>
              </a:solidFill>
            </a:endParaRPr>
          </a:p>
          <a:p>
            <a:pPr lvl="1"/>
            <a:r>
              <a:rPr lang="en-US" sz="2400" b="1" dirty="0" smtClean="0"/>
              <a:t>3.1 – CSV File Submission</a:t>
            </a:r>
          </a:p>
          <a:p>
            <a:pPr lvl="1"/>
            <a:endParaRPr lang="en-US" sz="2400" b="1" dirty="0"/>
          </a:p>
          <a:p>
            <a:pPr lvl="1"/>
            <a:r>
              <a:rPr lang="en-US" sz="2400" b="1" dirty="0" smtClean="0"/>
              <a:t>3.2 – IPMR DID</a:t>
            </a:r>
          </a:p>
          <a:p>
            <a:pPr lvl="1"/>
            <a:endParaRPr lang="en-US" sz="2400" b="1" dirty="0"/>
          </a:p>
          <a:p>
            <a:pPr lvl="1"/>
            <a:r>
              <a:rPr lang="en-US" sz="2400" b="1" dirty="0" smtClean="0"/>
              <a:t>3.3 – CFSR DID</a:t>
            </a:r>
          </a:p>
          <a:p>
            <a:pPr lvl="1"/>
            <a:endParaRPr lang="en-US" sz="2400" b="1" dirty="0"/>
          </a:p>
          <a:p>
            <a:pPr lvl="1"/>
            <a:r>
              <a:rPr lang="en-US" sz="2400" b="1" dirty="0" smtClean="0"/>
              <a:t>3.4 – MDB File Submission (no update from 2017)</a:t>
            </a:r>
            <a:endParaRPr lang="en-US" sz="2400" dirty="0"/>
          </a:p>
        </p:txBody>
      </p:sp>
    </p:spTree>
    <p:extLst>
      <p:ext uri="{BB962C8B-B14F-4D97-AF65-F5344CB8AC3E}">
        <p14:creationId xmlns:p14="http://schemas.microsoft.com/office/powerpoint/2010/main" val="4054505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PARS CPP Upload Document and DIDs</a:t>
            </a:r>
            <a:endParaRPr lang="en-US" dirty="0"/>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9</a:t>
            </a:fld>
            <a:endParaRPr lang="en-US" dirty="0">
              <a:solidFill>
                <a:prstClr val="black">
                  <a:tint val="75000"/>
                </a:prstClr>
              </a:solidFill>
            </a:endParaRPr>
          </a:p>
        </p:txBody>
      </p:sp>
      <p:sp>
        <p:nvSpPr>
          <p:cNvPr id="5" name="Rectangle 4"/>
          <p:cNvSpPr/>
          <p:nvPr/>
        </p:nvSpPr>
        <p:spPr>
          <a:xfrm>
            <a:off x="372532" y="1296054"/>
            <a:ext cx="10942462" cy="1631216"/>
          </a:xfrm>
          <a:prstGeom prst="rect">
            <a:avLst/>
          </a:prstGeom>
        </p:spPr>
        <p:txBody>
          <a:bodyPr wrap="square">
            <a:spAutoFit/>
          </a:bodyPr>
          <a:lstStyle/>
          <a:p>
            <a:r>
              <a:rPr lang="en-US" sz="2400" b="1" dirty="0">
                <a:solidFill>
                  <a:srgbClr val="3366FF"/>
                </a:solidFill>
                <a:latin typeface="Arial" panose="020B0604020202020204" pitchFamily="34" charset="0"/>
              </a:rPr>
              <a:t> </a:t>
            </a:r>
            <a:r>
              <a:rPr lang="en-US" sz="2800" b="1" dirty="0" smtClean="0">
                <a:solidFill>
                  <a:srgbClr val="0070C0"/>
                </a:solidFill>
              </a:rPr>
              <a:t>Technical Specifications</a:t>
            </a:r>
          </a:p>
          <a:p>
            <a:endParaRPr lang="en-US" sz="2400" b="1" dirty="0">
              <a:solidFill>
                <a:srgbClr val="0070C0"/>
              </a:solidFill>
            </a:endParaRPr>
          </a:p>
          <a:p>
            <a:pPr lvl="1"/>
            <a:r>
              <a:rPr lang="en-US" sz="2400" b="1" dirty="0" smtClean="0"/>
              <a:t>3.1 – CSV File Submission</a:t>
            </a:r>
          </a:p>
          <a:p>
            <a:pPr lvl="1"/>
            <a:endParaRPr lang="en-US" sz="2400" b="1" dirty="0"/>
          </a:p>
        </p:txBody>
      </p:sp>
      <p:pic>
        <p:nvPicPr>
          <p:cNvPr id="3" name="Picture 2"/>
          <p:cNvPicPr>
            <a:picLocks noChangeAspect="1"/>
          </p:cNvPicPr>
          <p:nvPr/>
        </p:nvPicPr>
        <p:blipFill>
          <a:blip r:embed="rId2"/>
          <a:stretch>
            <a:fillRect/>
          </a:stretch>
        </p:blipFill>
        <p:spPr>
          <a:xfrm>
            <a:off x="4312356" y="1872306"/>
            <a:ext cx="7879643" cy="4985694"/>
          </a:xfrm>
          <a:prstGeom prst="rect">
            <a:avLst/>
          </a:prstGeom>
        </p:spPr>
      </p:pic>
    </p:spTree>
    <p:extLst>
      <p:ext uri="{BB962C8B-B14F-4D97-AF65-F5344CB8AC3E}">
        <p14:creationId xmlns:p14="http://schemas.microsoft.com/office/powerpoint/2010/main" val="204039905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1137</Words>
  <Application>Microsoft Office PowerPoint</Application>
  <PresentationFormat>Widescreen</PresentationFormat>
  <Paragraphs>149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Symbol</vt:lpstr>
      <vt:lpstr>Times New Roman</vt:lpstr>
      <vt:lpstr>1_Office Theme</vt:lpstr>
      <vt:lpstr>PARS CPP Upload Document and DIDs</vt:lpstr>
      <vt:lpstr>PARS CPP Upload Document and DIDs</vt:lpstr>
      <vt:lpstr>PARS CPP Upload Document and DIDs</vt:lpstr>
      <vt:lpstr>PARS CPP Upload Document and DIDs</vt:lpstr>
      <vt:lpstr>PARS CPP Upload Document and DIDs</vt:lpstr>
      <vt:lpstr>PARS CPP Upload Document and DIDs</vt:lpstr>
      <vt:lpstr>PARS CPP Upload Document and DIDs</vt:lpstr>
      <vt:lpstr>PARS CPP Upload Document and DIDs</vt:lpstr>
      <vt:lpstr>PARS CPP Upload Document and DIDs</vt:lpstr>
      <vt:lpstr>PARS CPP Upload Document and DIDs</vt:lpstr>
      <vt:lpstr>PARS CPP Upload Document and DIDs</vt:lpstr>
      <vt:lpstr>PARS CPP Upload Document and DIDs</vt:lpstr>
      <vt:lpstr>PARS CPP Upload Document and DIDs</vt:lpstr>
      <vt:lpstr>PARS CPP Upload Document and DIDs</vt:lpstr>
    </vt:vector>
  </TitlesOfParts>
  <Company>U.S. Department of Energy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PARS Overview</dc:title>
  <dc:creator>Matthew Z West</dc:creator>
  <cp:lastModifiedBy>Matthew Z West</cp:lastModifiedBy>
  <cp:revision>30</cp:revision>
  <dcterms:created xsi:type="dcterms:W3CDTF">2020-04-06T23:55:08Z</dcterms:created>
  <dcterms:modified xsi:type="dcterms:W3CDTF">2020-04-16T16:44:36Z</dcterms:modified>
</cp:coreProperties>
</file>